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7"/>
  </p:notesMasterIdLst>
  <p:sldIdLst>
    <p:sldId id="319" r:id="rId2"/>
    <p:sldId id="320" r:id="rId3"/>
    <p:sldId id="323" r:id="rId4"/>
    <p:sldId id="324" r:id="rId5"/>
    <p:sldId id="326" r:id="rId6"/>
    <p:sldId id="266" r:id="rId7"/>
    <p:sldId id="327" r:id="rId8"/>
    <p:sldId id="268" r:id="rId9"/>
    <p:sldId id="328" r:id="rId10"/>
    <p:sldId id="270" r:id="rId11"/>
    <p:sldId id="271" r:id="rId12"/>
    <p:sldId id="329" r:id="rId13"/>
    <p:sldId id="273" r:id="rId14"/>
    <p:sldId id="330" r:id="rId15"/>
    <p:sldId id="275" r:id="rId16"/>
    <p:sldId id="331" r:id="rId17"/>
    <p:sldId id="332" r:id="rId18"/>
    <p:sldId id="333" r:id="rId19"/>
    <p:sldId id="368" r:id="rId20"/>
    <p:sldId id="371" r:id="rId21"/>
    <p:sldId id="337" r:id="rId22"/>
    <p:sldId id="369" r:id="rId23"/>
    <p:sldId id="372" r:id="rId24"/>
    <p:sldId id="370" r:id="rId25"/>
    <p:sldId id="281" r:id="rId26"/>
    <p:sldId id="282" r:id="rId27"/>
    <p:sldId id="338" r:id="rId28"/>
    <p:sldId id="339" r:id="rId29"/>
    <p:sldId id="340" r:id="rId30"/>
    <p:sldId id="341" r:id="rId31"/>
    <p:sldId id="334" r:id="rId32"/>
    <p:sldId id="335" r:id="rId33"/>
    <p:sldId id="336" r:id="rId34"/>
    <p:sldId id="366" r:id="rId35"/>
    <p:sldId id="367" r:id="rId36"/>
  </p:sldIdLst>
  <p:sldSz cx="9145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0" y="-84"/>
      </p:cViewPr>
      <p:guideLst>
        <p:guide orient="horz" pos="2160"/>
        <p:guide pos="28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FC00A-7545-4734-B2EA-7882EC229A8D}" type="datetimeFigureOut">
              <a:rPr lang="en-GB" smtClean="0"/>
              <a:pPr/>
              <a:t>20/12/2025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42397-62E8-4C2D-B7FF-96F9C272CE9F}" type="slidenum">
              <a:rPr lang="en-GB" smtClean="0"/>
              <a:pPr/>
              <a:t>‹#›</a:t>
            </a:fld>
            <a:endParaRPr lang="en-GB"/>
          </a:p>
        </p:txBody>
      </p:sp>
    </p:spTree>
    <p:extLst>
      <p:ext uri="{BB962C8B-B14F-4D97-AF65-F5344CB8AC3E}">
        <p14:creationId xmlns:p14="http://schemas.microsoft.com/office/powerpoint/2010/main" val="254649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7111EC5C-A819-478E-BFF1-BB723080D191}" type="slidenum">
              <a:rPr lang="en-US" sz="1200"/>
              <a:pPr eaLnBrk="1" hangingPunct="1"/>
              <a:t>6</a:t>
            </a:fld>
            <a:endParaRPr lang="en-US" sz="1200"/>
          </a:p>
        </p:txBody>
      </p:sp>
    </p:spTree>
    <p:extLst>
      <p:ext uri="{BB962C8B-B14F-4D97-AF65-F5344CB8AC3E}">
        <p14:creationId xmlns:p14="http://schemas.microsoft.com/office/powerpoint/2010/main" val="147485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2559C41C-8905-4010-B201-7A21A938B1EF}" type="slidenum">
              <a:rPr lang="en-US" sz="1200"/>
              <a:pPr eaLnBrk="1" hangingPunct="1"/>
              <a:t>8</a:t>
            </a:fld>
            <a:endParaRPr lang="en-US" sz="1200"/>
          </a:p>
        </p:txBody>
      </p:sp>
    </p:spTree>
    <p:extLst>
      <p:ext uri="{BB962C8B-B14F-4D97-AF65-F5344CB8AC3E}">
        <p14:creationId xmlns:p14="http://schemas.microsoft.com/office/powerpoint/2010/main" val="15311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3894DBA6-118D-45EF-95F2-6A8B3B2253F7}" type="slidenum">
              <a:rPr lang="en-US" sz="1200"/>
              <a:pPr eaLnBrk="1" hangingPunct="1"/>
              <a:t>10</a:t>
            </a:fld>
            <a:endParaRPr lang="en-US" sz="1200"/>
          </a:p>
        </p:txBody>
      </p:sp>
    </p:spTree>
    <p:extLst>
      <p:ext uri="{BB962C8B-B14F-4D97-AF65-F5344CB8AC3E}">
        <p14:creationId xmlns:p14="http://schemas.microsoft.com/office/powerpoint/2010/main" val="60340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FBBB0C77-CFAA-4E66-9FE2-5578B8A8B60F}" type="slidenum">
              <a:rPr lang="en-US" sz="1200"/>
              <a:pPr eaLnBrk="1" hangingPunct="1"/>
              <a:t>11</a:t>
            </a:fld>
            <a:endParaRPr lang="en-US" sz="1200"/>
          </a:p>
        </p:txBody>
      </p:sp>
    </p:spTree>
    <p:extLst>
      <p:ext uri="{BB962C8B-B14F-4D97-AF65-F5344CB8AC3E}">
        <p14:creationId xmlns:p14="http://schemas.microsoft.com/office/powerpoint/2010/main" val="215717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F7EE220D-8B23-445E-B1B5-5F57EDC8F13F}" type="slidenum">
              <a:rPr lang="en-US" sz="1200"/>
              <a:pPr eaLnBrk="1" hangingPunct="1"/>
              <a:t>13</a:t>
            </a:fld>
            <a:endParaRPr lang="en-US" sz="1200"/>
          </a:p>
        </p:txBody>
      </p:sp>
    </p:spTree>
    <p:extLst>
      <p:ext uri="{BB962C8B-B14F-4D97-AF65-F5344CB8AC3E}">
        <p14:creationId xmlns:p14="http://schemas.microsoft.com/office/powerpoint/2010/main" val="2716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7DB2468E-117A-47D7-85D5-F97FE33A35C3}" type="slidenum">
              <a:rPr lang="en-US" sz="1200"/>
              <a:pPr eaLnBrk="1" hangingPunct="1"/>
              <a:t>15</a:t>
            </a:fld>
            <a:endParaRPr lang="en-US" sz="1200"/>
          </a:p>
        </p:txBody>
      </p:sp>
    </p:spTree>
    <p:extLst>
      <p:ext uri="{BB962C8B-B14F-4D97-AF65-F5344CB8AC3E}">
        <p14:creationId xmlns:p14="http://schemas.microsoft.com/office/powerpoint/2010/main" val="137388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14C4FDEC-E998-4BE9-AB6F-86BE57EED000}" type="slidenum">
              <a:rPr lang="en-US" sz="1200"/>
              <a:pPr eaLnBrk="1" hangingPunct="1"/>
              <a:t>25</a:t>
            </a:fld>
            <a:endParaRPr lang="en-US" sz="1200"/>
          </a:p>
        </p:txBody>
      </p:sp>
    </p:spTree>
    <p:extLst>
      <p:ext uri="{BB962C8B-B14F-4D97-AF65-F5344CB8AC3E}">
        <p14:creationId xmlns:p14="http://schemas.microsoft.com/office/powerpoint/2010/main" val="326987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1E6F9791-2FDF-47BB-A04F-97992A7D80B2}" type="slidenum">
              <a:rPr lang="en-US" sz="1200"/>
              <a:pPr eaLnBrk="1" hangingPunct="1"/>
              <a:t>26</a:t>
            </a:fld>
            <a:endParaRPr lang="en-US" sz="1200"/>
          </a:p>
        </p:txBody>
      </p:sp>
    </p:spTree>
    <p:extLst>
      <p:ext uri="{BB962C8B-B14F-4D97-AF65-F5344CB8AC3E}">
        <p14:creationId xmlns:p14="http://schemas.microsoft.com/office/powerpoint/2010/main" val="28567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9" y="2130428"/>
            <a:ext cx="777375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36509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133720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141" y="274641"/>
            <a:ext cx="2057757"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79" y="274641"/>
            <a:ext cx="602243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214109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09774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3"/>
            <a:ext cx="777375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212432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81" y="1600203"/>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9007" y="1600203"/>
            <a:ext cx="40408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244930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8231029"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833"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833"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247696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31238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25712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81" y="273050"/>
            <a:ext cx="3008835"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671" y="273053"/>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81" y="1435103"/>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228601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40612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81" y="274638"/>
            <a:ext cx="8231029"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81" y="1600203"/>
            <a:ext cx="823102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79" y="6356353"/>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3B458-31FF-42E0-A8C3-1B49CB3CE098}" type="datetimeFigureOut">
              <a:rPr lang="en-GB" smtClean="0"/>
              <a:pPr/>
              <a:t>20/12/2025</a:t>
            </a:fld>
            <a:endParaRPr lang="en-GB"/>
          </a:p>
        </p:txBody>
      </p:sp>
      <p:sp>
        <p:nvSpPr>
          <p:cNvPr id="5" name="Footer Placeholder 4"/>
          <p:cNvSpPr>
            <a:spLocks noGrp="1"/>
          </p:cNvSpPr>
          <p:nvPr>
            <p:ph type="ftr" sz="quarter" idx="3"/>
          </p:nvPr>
        </p:nvSpPr>
        <p:spPr>
          <a:xfrm>
            <a:off x="3124744" y="6356353"/>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4339" y="6356353"/>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567C7-E32E-436A-B006-C3DEE182D0F8}" type="slidenum">
              <a:rPr lang="en-GB" smtClean="0"/>
              <a:pPr/>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95129" y="1"/>
            <a:ext cx="1050458" cy="1048870"/>
          </a:xfrm>
          <a:prstGeom prst="rect">
            <a:avLst/>
          </a:prstGeom>
        </p:spPr>
      </p:pic>
    </p:spTree>
    <p:extLst>
      <p:ext uri="{BB962C8B-B14F-4D97-AF65-F5344CB8AC3E}">
        <p14:creationId xmlns:p14="http://schemas.microsoft.com/office/powerpoint/2010/main" val="159663283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0328" y="2286000"/>
            <a:ext cx="5786519" cy="1532965"/>
          </a:xfrm>
        </p:spPr>
        <p:txBody>
          <a:bodyPr>
            <a:noAutofit/>
          </a:bodyPr>
          <a:lstStyle/>
          <a:p>
            <a:pPr algn="ctr"/>
            <a:r>
              <a:rPr lang="en-US" sz="4800" b="1" dirty="0">
                <a:solidFill>
                  <a:srgbClr val="0070C0"/>
                </a:solidFill>
                <a:latin typeface="+mn-lt"/>
              </a:rPr>
              <a:t>BURNS TREATMENT AND MANAGEMENT</a:t>
            </a:r>
            <a:endParaRPr lang="en-GB" sz="4800" dirty="0">
              <a:solidFill>
                <a:srgbClr val="0070C0"/>
              </a:solidFill>
              <a:latin typeface="+mn-lt"/>
            </a:endParaRPr>
          </a:p>
        </p:txBody>
      </p:sp>
      <p:sp>
        <p:nvSpPr>
          <p:cNvPr id="3" name="TextBox 2"/>
          <p:cNvSpPr txBox="1"/>
          <p:nvPr/>
        </p:nvSpPr>
        <p:spPr>
          <a:xfrm>
            <a:off x="3161336" y="4023"/>
            <a:ext cx="3036409" cy="769441"/>
          </a:xfrm>
          <a:prstGeom prst="rect">
            <a:avLst/>
          </a:prstGeom>
          <a:noFill/>
        </p:spPr>
        <p:txBody>
          <a:bodyPr wrap="none" rtlCol="0">
            <a:spAutoFit/>
          </a:bodyPr>
          <a:lstStyle/>
          <a:p>
            <a:r>
              <a:rPr lang="en-US" sz="4400" b="1" dirty="0">
                <a:solidFill>
                  <a:srgbClr val="FF0000"/>
                </a:solidFill>
              </a:rPr>
              <a:t>LESSON-10</a:t>
            </a:r>
          </a:p>
        </p:txBody>
      </p:sp>
      <p:pic>
        <p:nvPicPr>
          <p:cNvPr id="1032" name="Picture 8" descr="शरीर के किसी भी हिस्से के जलने पर तुरंत करें ये 3 काम, नहीं पड़ेंगे फफोले,  जलन भी होगी कम">
            <a:extLst>
              <a:ext uri="{FF2B5EF4-FFF2-40B4-BE49-F238E27FC236}">
                <a16:creationId xmlns="" xmlns:a16="http://schemas.microsoft.com/office/drawing/2014/main" id="{A499B804-6E12-F663-26BA-29C0B366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07" y="373324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जलने के लक्षण, कारण, इलाज, दवा, उपचार और परहेज - Jalne Ke Karan, Lakshan,  ilaj, Dawa Aur Upchar in Hindi">
            <a:extLst>
              <a:ext uri="{FF2B5EF4-FFF2-40B4-BE49-F238E27FC236}">
                <a16:creationId xmlns="" xmlns:a16="http://schemas.microsoft.com/office/drawing/2014/main" id="{35ECCF59-1479-BA88-7AAA-0F04C97AC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399" y="672482"/>
            <a:ext cx="2676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nd-Degree Burns: Photos, Causes, Treatment">
            <a:extLst>
              <a:ext uri="{FF2B5EF4-FFF2-40B4-BE49-F238E27FC236}">
                <a16:creationId xmlns="" xmlns:a16="http://schemas.microsoft.com/office/drawing/2014/main" id="{651D84AD-C622-3271-9F8A-16E15F11D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436" y="3760695"/>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766906" y="5581090"/>
            <a:ext cx="2209800" cy="99060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extLst>
      <p:ext uri="{BB962C8B-B14F-4D97-AF65-F5344CB8AC3E}">
        <p14:creationId xmlns:p14="http://schemas.microsoft.com/office/powerpoint/2010/main" val="3742433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6" descr="DSC00003"/>
          <p:cNvPicPr>
            <a:picLocks noChangeAspect="1" noChangeArrowheads="1"/>
          </p:cNvPicPr>
          <p:nvPr/>
        </p:nvPicPr>
        <p:blipFill>
          <a:blip r:embed="rId3">
            <a:lum bright="38000" contrast="68000"/>
            <a:extLst>
              <a:ext uri="{28A0092B-C50C-407E-A947-70E740481C1C}">
                <a14:useLocalDpi xmlns:a14="http://schemas.microsoft.com/office/drawing/2010/main" val="0"/>
              </a:ext>
            </a:extLst>
          </a:blip>
          <a:srcRect/>
          <a:stretch>
            <a:fillRect/>
          </a:stretch>
        </p:blipFill>
        <p:spPr bwMode="auto">
          <a:xfrm>
            <a:off x="1143198" y="914400"/>
            <a:ext cx="3086636"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E:\PEER Course Materials\MFR native\Lessons\Lesson 13\Graphics 13\3RDDBURN.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035" y="914400"/>
            <a:ext cx="390235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6"/>
          <p:cNvSpPr>
            <a:spLocks noChangeArrowheads="1"/>
          </p:cNvSpPr>
          <p:nvPr/>
        </p:nvSpPr>
        <p:spPr bwMode="auto">
          <a:xfrm>
            <a:off x="2629358" y="304801"/>
            <a:ext cx="34569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lnSpc>
                <a:spcPct val="30000"/>
              </a:lnSpc>
              <a:spcBef>
                <a:spcPct val="50000"/>
              </a:spcBef>
            </a:pPr>
            <a:r>
              <a:rPr lang="en-US" b="1" dirty="0">
                <a:solidFill>
                  <a:srgbClr val="FF0000"/>
                </a:solidFill>
                <a:latin typeface="Tahoma" panose="020B0604030504040204" pitchFamily="34" charset="0"/>
              </a:rPr>
              <a:t>CLASSIFICATION BY DEPTH </a:t>
            </a:r>
          </a:p>
        </p:txBody>
      </p:sp>
      <p:sp>
        <p:nvSpPr>
          <p:cNvPr id="16389" name="Text Box 20"/>
          <p:cNvSpPr txBox="1">
            <a:spLocks noChangeArrowheads="1"/>
          </p:cNvSpPr>
          <p:nvPr/>
        </p:nvSpPr>
        <p:spPr bwMode="auto">
          <a:xfrm>
            <a:off x="3108069" y="571497"/>
            <a:ext cx="2286397" cy="6651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1800" b="1" dirty="0">
                <a:solidFill>
                  <a:srgbClr val="FF0000"/>
                </a:solidFill>
                <a:latin typeface="Times New Roman" panose="02020603050405020304" pitchFamily="18" charset="0"/>
              </a:rPr>
              <a:t>FULL THICKNESS</a:t>
            </a:r>
          </a:p>
          <a:p>
            <a:pPr algn="ctr" eaLnBrk="1" hangingPunct="1">
              <a:lnSpc>
                <a:spcPct val="50000"/>
              </a:lnSpc>
              <a:spcBef>
                <a:spcPct val="50000"/>
              </a:spcBef>
            </a:pPr>
            <a:r>
              <a:rPr lang="en-US" sz="1800" b="1" dirty="0">
                <a:solidFill>
                  <a:srgbClr val="FF0000"/>
                </a:solidFill>
                <a:latin typeface="Times New Roman" panose="02020603050405020304" pitchFamily="18" charset="0"/>
              </a:rPr>
              <a:t> (THIRD DEGREE)</a:t>
            </a:r>
          </a:p>
        </p:txBody>
      </p:sp>
      <p:sp>
        <p:nvSpPr>
          <p:cNvPr id="16390" name="Rectangle 23"/>
          <p:cNvSpPr>
            <a:spLocks noChangeArrowheads="1"/>
          </p:cNvSpPr>
          <p:nvPr/>
        </p:nvSpPr>
        <p:spPr bwMode="auto">
          <a:xfrm>
            <a:off x="3246207" y="3685336"/>
            <a:ext cx="4018092" cy="1500187"/>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r>
              <a:rPr lang="en-US" b="1" dirty="0">
                <a:solidFill>
                  <a:srgbClr val="0F086E"/>
                </a:solidFill>
                <a:latin typeface="+mn-lt"/>
              </a:rPr>
              <a:t>Charring dark brown</a:t>
            </a:r>
          </a:p>
          <a:p>
            <a:pPr eaLnBrk="1" hangingPunct="1"/>
            <a:r>
              <a:rPr lang="en-US" b="1" dirty="0">
                <a:solidFill>
                  <a:srgbClr val="0F086E"/>
                </a:solidFill>
                <a:latin typeface="+mn-lt"/>
              </a:rPr>
              <a:t>or white skin hard to </a:t>
            </a:r>
          </a:p>
          <a:p>
            <a:pPr eaLnBrk="1" hangingPunct="1"/>
            <a:r>
              <a:rPr lang="en-US" b="1" dirty="0">
                <a:solidFill>
                  <a:srgbClr val="0F086E"/>
                </a:solidFill>
                <a:latin typeface="+mn-lt"/>
              </a:rPr>
              <a:t>touch little or no pain</a:t>
            </a:r>
          </a:p>
          <a:p>
            <a:pPr eaLnBrk="1" hangingPunct="1"/>
            <a:r>
              <a:rPr lang="en-US" b="1" dirty="0">
                <a:solidFill>
                  <a:srgbClr val="0F086E"/>
                </a:solidFill>
                <a:latin typeface="+mn-lt"/>
              </a:rPr>
              <a:t>Pain at periphery of burn</a:t>
            </a:r>
          </a:p>
        </p:txBody>
      </p:sp>
      <p:sp>
        <p:nvSpPr>
          <p:cNvPr id="16391" name="Rectangle 27"/>
          <p:cNvSpPr>
            <a:spLocks noChangeArrowheads="1"/>
          </p:cNvSpPr>
          <p:nvPr/>
        </p:nvSpPr>
        <p:spPr bwMode="auto">
          <a:xfrm>
            <a:off x="106909" y="4877073"/>
            <a:ext cx="2072578" cy="1980927"/>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lnSpc>
                <a:spcPct val="140000"/>
              </a:lnSpc>
              <a:spcBef>
                <a:spcPct val="50000"/>
              </a:spcBef>
              <a:buFont typeface="Arial" panose="020B0604020202020204" pitchFamily="34" charset="0"/>
              <a:buChar char="•"/>
            </a:pPr>
            <a:r>
              <a:rPr lang="en-US" b="1" dirty="0">
                <a:solidFill>
                  <a:srgbClr val="FF0000"/>
                </a:solidFill>
                <a:latin typeface="Times New Roman" panose="02020603050405020304" pitchFamily="18" charset="0"/>
              </a:rPr>
              <a:t> Epidermis</a:t>
            </a:r>
          </a:p>
          <a:p>
            <a:pPr eaLnBrk="1" hangingPunct="1">
              <a:lnSpc>
                <a:spcPct val="50000"/>
              </a:lnSpc>
              <a:spcBef>
                <a:spcPct val="50000"/>
              </a:spcBef>
              <a:buFont typeface="Arial" panose="020B0604020202020204" pitchFamily="34" charset="0"/>
              <a:buChar char="•"/>
            </a:pPr>
            <a:r>
              <a:rPr lang="en-US" b="1" dirty="0">
                <a:solidFill>
                  <a:srgbClr val="FF0000"/>
                </a:solidFill>
                <a:latin typeface="Times New Roman" panose="02020603050405020304" pitchFamily="18" charset="0"/>
              </a:rPr>
              <a:t> Dermis</a:t>
            </a:r>
          </a:p>
          <a:p>
            <a:pPr eaLnBrk="1" hangingPunct="1">
              <a:lnSpc>
                <a:spcPct val="50000"/>
              </a:lnSpc>
              <a:spcBef>
                <a:spcPct val="50000"/>
              </a:spcBef>
              <a:buFont typeface="Arial" panose="020B0604020202020204" pitchFamily="34" charset="0"/>
              <a:buChar char="•"/>
            </a:pPr>
            <a:r>
              <a:rPr lang="en-US" b="1" dirty="0">
                <a:solidFill>
                  <a:srgbClr val="FF0000"/>
                </a:solidFill>
                <a:latin typeface="Times New Roman" panose="02020603050405020304" pitchFamily="18" charset="0"/>
              </a:rPr>
              <a:t> Fat </a:t>
            </a:r>
          </a:p>
          <a:p>
            <a:pPr eaLnBrk="1" hangingPunct="1">
              <a:lnSpc>
                <a:spcPct val="50000"/>
              </a:lnSpc>
              <a:spcBef>
                <a:spcPct val="50000"/>
              </a:spcBef>
              <a:buFont typeface="Arial" panose="020B0604020202020204" pitchFamily="34" charset="0"/>
              <a:buChar char="•"/>
            </a:pPr>
            <a:r>
              <a:rPr lang="en-US" b="1" dirty="0">
                <a:solidFill>
                  <a:srgbClr val="FF0000"/>
                </a:solidFill>
                <a:latin typeface="Times New Roman" panose="02020603050405020304" pitchFamily="18" charset="0"/>
              </a:rPr>
              <a:t> Muscle</a:t>
            </a:r>
          </a:p>
          <a:p>
            <a:pPr eaLnBrk="1" hangingPunct="1">
              <a:lnSpc>
                <a:spcPct val="50000"/>
              </a:lnSpc>
              <a:spcBef>
                <a:spcPct val="50000"/>
              </a:spcBef>
            </a:pPr>
            <a:endParaRPr lang="en-US" sz="16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28997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Documents and Settings\Administrator\Desktop\101MSDCF\DSC00003.JPG"/>
          <p:cNvPicPr>
            <a:picLocks noChangeAspect="1" noChangeArrowheads="1"/>
          </p:cNvPicPr>
          <p:nvPr/>
        </p:nvPicPr>
        <p:blipFill>
          <a:blip r:embed="rId3">
            <a:lum bright="16000" contrast="52000"/>
            <a:extLst>
              <a:ext uri="{28A0092B-C50C-407E-A947-70E740481C1C}">
                <a14:useLocalDpi xmlns:a14="http://schemas.microsoft.com/office/drawing/2010/main" val="0"/>
              </a:ext>
            </a:extLst>
          </a:blip>
          <a:srcRect/>
          <a:stretch>
            <a:fillRect/>
          </a:stretch>
        </p:blipFill>
        <p:spPr bwMode="auto">
          <a:xfrm>
            <a:off x="1143199" y="793750"/>
            <a:ext cx="6859191"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7"/>
          <p:cNvSpPr>
            <a:spLocks noChangeArrowheads="1"/>
          </p:cNvSpPr>
          <p:nvPr/>
        </p:nvSpPr>
        <p:spPr bwMode="auto">
          <a:xfrm>
            <a:off x="1608611" y="152400"/>
            <a:ext cx="5929954" cy="457200"/>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3600" b="1" dirty="0">
                <a:solidFill>
                  <a:srgbClr val="FF0000"/>
                </a:solidFill>
                <a:latin typeface="Tahoma" panose="020B0604030504040204" pitchFamily="34" charset="0"/>
              </a:rPr>
              <a:t>FULL THICK NESS BURN</a:t>
            </a:r>
          </a:p>
        </p:txBody>
      </p:sp>
    </p:spTree>
    <p:extLst>
      <p:ext uri="{BB962C8B-B14F-4D97-AF65-F5344CB8AC3E}">
        <p14:creationId xmlns:p14="http://schemas.microsoft.com/office/powerpoint/2010/main" val="375698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386" y="156237"/>
            <a:ext cx="6348815" cy="1320800"/>
          </a:xfrm>
        </p:spPr>
        <p:txBody>
          <a:bodyPr>
            <a:normAutofit fontScale="90000"/>
          </a:bodyPr>
          <a:lstStyle/>
          <a:p>
            <a:pPr algn="ctr"/>
            <a:r>
              <a:rPr lang="en-US" b="1" u="sng" dirty="0">
                <a:solidFill>
                  <a:srgbClr val="FF0000"/>
                </a:solidFill>
                <a:latin typeface="+mn-lt"/>
              </a:rPr>
              <a:t>Rule of Nines</a:t>
            </a:r>
            <a:br>
              <a:rPr lang="en-US" b="1" u="sng" dirty="0">
                <a:solidFill>
                  <a:srgbClr val="FF0000"/>
                </a:solidFill>
                <a:latin typeface="+mn-lt"/>
              </a:rPr>
            </a:br>
            <a:r>
              <a:rPr lang="en-US" b="1" u="sng" dirty="0">
                <a:solidFill>
                  <a:srgbClr val="FF0000"/>
                </a:solidFill>
                <a:latin typeface="+mn-lt"/>
              </a:rPr>
              <a:t>(% Body Surface Area)</a:t>
            </a:r>
            <a:endParaRPr lang="en-GB" b="1" u="sng" dirty="0">
              <a:solidFill>
                <a:srgbClr val="FF0000"/>
              </a:solidFill>
              <a:latin typeface="+mn-lt"/>
            </a:endParaRPr>
          </a:p>
        </p:txBody>
      </p:sp>
      <p:sp>
        <p:nvSpPr>
          <p:cNvPr id="3" name="Content Placeholder 2"/>
          <p:cNvSpPr>
            <a:spLocks noGrp="1"/>
          </p:cNvSpPr>
          <p:nvPr>
            <p:ph idx="1"/>
          </p:nvPr>
        </p:nvSpPr>
        <p:spPr>
          <a:xfrm>
            <a:off x="1201375" y="1595815"/>
            <a:ext cx="7225450" cy="3460280"/>
          </a:xfrm>
        </p:spPr>
        <p:txBody>
          <a:bodyPr>
            <a:normAutofit fontScale="77500" lnSpcReduction="20000"/>
          </a:bodyPr>
          <a:lstStyle/>
          <a:p>
            <a:pPr marL="0" indent="0">
              <a:buNone/>
            </a:pPr>
            <a:r>
              <a:rPr lang="en-US" sz="3500" dirty="0"/>
              <a:t>				</a:t>
            </a:r>
            <a:r>
              <a:rPr lang="en-US" sz="3500" b="1" dirty="0"/>
              <a:t>        </a:t>
            </a:r>
            <a:r>
              <a:rPr lang="en-US" sz="3000" b="1" u="sng" dirty="0"/>
              <a:t>Adult</a:t>
            </a:r>
            <a:r>
              <a:rPr lang="en-US" sz="3000" b="1" dirty="0"/>
              <a:t>                </a:t>
            </a:r>
            <a:r>
              <a:rPr lang="en-US" sz="3000" b="1" u="sng" dirty="0"/>
              <a:t>Child</a:t>
            </a:r>
            <a:endParaRPr lang="en-US" sz="3500" b="1" u="sng" dirty="0"/>
          </a:p>
          <a:p>
            <a:r>
              <a:rPr lang="en-US" sz="3000" dirty="0"/>
              <a:t>Head and neck         	09%                     18%</a:t>
            </a:r>
          </a:p>
          <a:p>
            <a:r>
              <a:rPr lang="en-US" sz="3000" dirty="0"/>
              <a:t>Upper extremities   	09% each             09% each</a:t>
            </a:r>
          </a:p>
          <a:p>
            <a:r>
              <a:rPr lang="en-US" sz="3000" dirty="0"/>
              <a:t>Anterior Trunk        	18%                     18%</a:t>
            </a:r>
          </a:p>
          <a:p>
            <a:r>
              <a:rPr lang="en-US" sz="3000" dirty="0"/>
              <a:t>Posterior Trunk       	18%                     18%</a:t>
            </a:r>
          </a:p>
          <a:p>
            <a:r>
              <a:rPr lang="en-US" sz="3000" dirty="0"/>
              <a:t>Genital                      01%  incl. in ant. trunk</a:t>
            </a:r>
          </a:p>
          <a:p>
            <a:r>
              <a:rPr lang="en-US" sz="3000" dirty="0"/>
              <a:t>Lower extremities    	18% each             14% each</a:t>
            </a:r>
          </a:p>
          <a:p>
            <a:r>
              <a:rPr lang="en-US" sz="3000" dirty="0"/>
              <a:t>BSA                            100%                   100%</a:t>
            </a:r>
          </a:p>
          <a:p>
            <a:endParaRPr lang="en-GB" dirty="0"/>
          </a:p>
        </p:txBody>
      </p:sp>
    </p:spTree>
    <p:extLst>
      <p:ext uri="{BB962C8B-B14F-4D97-AF65-F5344CB8AC3E}">
        <p14:creationId xmlns:p14="http://schemas.microsoft.com/office/powerpoint/2010/main" val="1023661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Documents and Settings\Administrator\My Documents\MFRCSSRCourse Material\ITBPmodified Course Materials\ITBP MFR\Lessons\Lesson 13\Graphics 13\9SADULT_B.jpg"/>
          <p:cNvPicPr>
            <a:picLocks noChangeAspect="1" noChangeArrowheads="1"/>
          </p:cNvPicPr>
          <p:nvPr/>
        </p:nvPicPr>
        <p:blipFill>
          <a:blip r:embed="rId3" cstate="print">
            <a:lum bright="-18000" contrast="14000"/>
            <a:extLst>
              <a:ext uri="{28A0092B-C50C-407E-A947-70E740481C1C}">
                <a14:useLocalDpi xmlns:a14="http://schemas.microsoft.com/office/drawing/2010/main" val="0"/>
              </a:ext>
            </a:extLst>
          </a:blip>
          <a:srcRect/>
          <a:stretch>
            <a:fillRect/>
          </a:stretch>
        </p:blipFill>
        <p:spPr bwMode="auto">
          <a:xfrm>
            <a:off x="1143198" y="1524000"/>
            <a:ext cx="320095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1143199" y="2"/>
            <a:ext cx="6859191" cy="701675"/>
          </a:xfrm>
          <a:prstGeom prst="rect">
            <a:avLst/>
          </a:prstGeom>
          <a:solidFill>
            <a:srgbClr val="F7932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4000" b="1" dirty="0">
                <a:solidFill>
                  <a:srgbClr val="000066"/>
                </a:solidFill>
                <a:latin typeface="Tahoma" panose="020B0604030504040204" pitchFamily="34" charset="0"/>
              </a:rPr>
              <a:t>RULE OF NINES</a:t>
            </a:r>
          </a:p>
        </p:txBody>
      </p:sp>
      <p:sp>
        <p:nvSpPr>
          <p:cNvPr id="11" name="Text Box 7"/>
          <p:cNvSpPr txBox="1">
            <a:spLocks noChangeArrowheads="1"/>
          </p:cNvSpPr>
          <p:nvPr/>
        </p:nvSpPr>
        <p:spPr bwMode="auto">
          <a:xfrm>
            <a:off x="1143198" y="838202"/>
            <a:ext cx="3429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3200" b="1" dirty="0">
                <a:latin typeface="+mn-lt"/>
              </a:rPr>
              <a:t>ADULT</a:t>
            </a:r>
          </a:p>
        </p:txBody>
      </p:sp>
      <p:pic>
        <p:nvPicPr>
          <p:cNvPr id="12" name="Picture 3" descr="C:\Documents and Settings\Administrator\My Documents\MFRCSSRCourse Material\ITBPmodified Course Materials\ITBP MFR\Lessons\Lesson 13\Graphics 13\9SCHILD.jpg"/>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4801434" y="1524000"/>
            <a:ext cx="320095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5201553" y="838202"/>
            <a:ext cx="23435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3200" b="1" dirty="0">
                <a:latin typeface="+mn-lt"/>
              </a:rPr>
              <a:t>CHILD</a:t>
            </a:r>
          </a:p>
        </p:txBody>
      </p:sp>
    </p:spTree>
    <p:extLst>
      <p:ext uri="{BB962C8B-B14F-4D97-AF65-F5344CB8AC3E}">
        <p14:creationId xmlns:p14="http://schemas.microsoft.com/office/powerpoint/2010/main" val="60814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65083"/>
            <a:ext cx="7888070" cy="1325563"/>
          </a:xfrm>
        </p:spPr>
        <p:txBody>
          <a:bodyPr/>
          <a:lstStyle/>
          <a:p>
            <a:pPr algn="ctr"/>
            <a:r>
              <a:rPr lang="en-US" b="1" u="sng" dirty="0">
                <a:solidFill>
                  <a:srgbClr val="FF0000"/>
                </a:solidFill>
                <a:latin typeface="+mn-lt"/>
              </a:rPr>
              <a:t>BURN SEVERITY</a:t>
            </a:r>
            <a:endParaRPr lang="en-GB" b="1" u="sng" dirty="0">
              <a:solidFill>
                <a:srgbClr val="FF0000"/>
              </a:solidFill>
              <a:latin typeface="+mn-lt"/>
            </a:endParaRPr>
          </a:p>
        </p:txBody>
      </p:sp>
      <p:sp>
        <p:nvSpPr>
          <p:cNvPr id="3" name="Content Placeholder 2"/>
          <p:cNvSpPr>
            <a:spLocks noGrp="1"/>
          </p:cNvSpPr>
          <p:nvPr>
            <p:ph idx="1"/>
          </p:nvPr>
        </p:nvSpPr>
        <p:spPr>
          <a:xfrm>
            <a:off x="628759" y="1428757"/>
            <a:ext cx="7888070" cy="4962525"/>
          </a:xfrm>
        </p:spPr>
        <p:txBody>
          <a:bodyPr>
            <a:normAutofit lnSpcReduction="10000"/>
          </a:bodyPr>
          <a:lstStyle/>
          <a:p>
            <a:pPr>
              <a:buFont typeface="Wingdings" panose="05000000000000000000" pitchFamily="2" charset="2"/>
              <a:buChar char="Ø"/>
              <a:defRPr/>
            </a:pPr>
            <a:r>
              <a:rPr lang="en-US" sz="3200" dirty="0"/>
              <a:t> The two primary factors considered in rating burn severity </a:t>
            </a:r>
          </a:p>
          <a:p>
            <a:pPr marL="971550" lvl="1" indent="-514350">
              <a:buFont typeface="+mj-lt"/>
              <a:buAutoNum type="arabicParenR"/>
              <a:defRPr/>
            </a:pPr>
            <a:r>
              <a:rPr lang="en-US" sz="3200" dirty="0"/>
              <a:t>Body surface area (BSA) </a:t>
            </a:r>
          </a:p>
          <a:p>
            <a:pPr marL="971550" lvl="1" indent="-514350">
              <a:buFont typeface="+mj-lt"/>
              <a:buAutoNum type="arabicParenR"/>
              <a:defRPr/>
            </a:pPr>
            <a:r>
              <a:rPr lang="en-US" sz="3200" dirty="0"/>
              <a:t>location of burn.</a:t>
            </a:r>
          </a:p>
          <a:p>
            <a:pPr marL="514350" indent="-514350">
              <a:defRPr/>
            </a:pPr>
            <a:endParaRPr lang="en-US" sz="3200" dirty="0"/>
          </a:p>
          <a:p>
            <a:pPr>
              <a:buFont typeface="Wingdings" panose="05000000000000000000" pitchFamily="2" charset="2"/>
              <a:buChar char="Ø"/>
              <a:defRPr/>
            </a:pPr>
            <a:r>
              <a:rPr lang="en-US" sz="3200" dirty="0"/>
              <a:t> Burn severity can be rated as follows:</a:t>
            </a:r>
          </a:p>
          <a:p>
            <a:pPr lvl="1">
              <a:defRPr/>
            </a:pPr>
            <a:r>
              <a:rPr lang="en-US" sz="3200" dirty="0"/>
              <a:t>Minor Burns</a:t>
            </a:r>
          </a:p>
          <a:p>
            <a:pPr lvl="1">
              <a:defRPr/>
            </a:pPr>
            <a:r>
              <a:rPr lang="en-US" sz="3200" dirty="0"/>
              <a:t>Moderate Burns</a:t>
            </a:r>
          </a:p>
          <a:p>
            <a:pPr lvl="1">
              <a:defRPr/>
            </a:pPr>
            <a:r>
              <a:rPr lang="en-US" sz="3200" dirty="0"/>
              <a:t>Critical Burns</a:t>
            </a:r>
          </a:p>
          <a:p>
            <a:endParaRPr lang="en-GB" dirty="0"/>
          </a:p>
        </p:txBody>
      </p:sp>
    </p:spTree>
    <p:extLst>
      <p:ext uri="{BB962C8B-B14F-4D97-AF65-F5344CB8AC3E}">
        <p14:creationId xmlns:p14="http://schemas.microsoft.com/office/powerpoint/2010/main" val="78000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479017" y="62753"/>
            <a:ext cx="561206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4400" b="1" u="sng" dirty="0">
                <a:solidFill>
                  <a:srgbClr val="FF0000"/>
                </a:solidFill>
                <a:latin typeface="+mn-lt"/>
              </a:rPr>
              <a:t>BURN SEVERITY</a:t>
            </a:r>
          </a:p>
        </p:txBody>
      </p:sp>
      <p:graphicFrame>
        <p:nvGraphicFramePr>
          <p:cNvPr id="2" name="Table 1"/>
          <p:cNvGraphicFramePr>
            <a:graphicFrameLocks noGrp="1"/>
          </p:cNvGraphicFramePr>
          <p:nvPr>
            <p:extLst>
              <p:ext uri="{D42A27DB-BD31-4B8C-83A1-F6EECF244321}">
                <p14:modId xmlns:p14="http://schemas.microsoft.com/office/powerpoint/2010/main" val="1514824560"/>
              </p:ext>
            </p:extLst>
          </p:nvPr>
        </p:nvGraphicFramePr>
        <p:xfrm>
          <a:off x="708212" y="871024"/>
          <a:ext cx="7727576" cy="5691144"/>
        </p:xfrm>
        <a:graphic>
          <a:graphicData uri="http://schemas.openxmlformats.org/drawingml/2006/table">
            <a:tbl>
              <a:tblPr firstRow="1" bandRow="1">
                <a:tableStyleId>{5940675A-B579-460E-94D1-54222C63F5DA}</a:tableStyleId>
              </a:tblPr>
              <a:tblGrid>
                <a:gridCol w="1931894">
                  <a:extLst>
                    <a:ext uri="{9D8B030D-6E8A-4147-A177-3AD203B41FA5}">
                      <a16:colId xmlns="" xmlns:a16="http://schemas.microsoft.com/office/drawing/2014/main" val="20000"/>
                    </a:ext>
                  </a:extLst>
                </a:gridCol>
                <a:gridCol w="1931894">
                  <a:extLst>
                    <a:ext uri="{9D8B030D-6E8A-4147-A177-3AD203B41FA5}">
                      <a16:colId xmlns="" xmlns:a16="http://schemas.microsoft.com/office/drawing/2014/main" val="20001"/>
                    </a:ext>
                  </a:extLst>
                </a:gridCol>
                <a:gridCol w="1931894">
                  <a:extLst>
                    <a:ext uri="{9D8B030D-6E8A-4147-A177-3AD203B41FA5}">
                      <a16:colId xmlns="" xmlns:a16="http://schemas.microsoft.com/office/drawing/2014/main" val="20002"/>
                    </a:ext>
                  </a:extLst>
                </a:gridCol>
                <a:gridCol w="1931894">
                  <a:extLst>
                    <a:ext uri="{9D8B030D-6E8A-4147-A177-3AD203B41FA5}">
                      <a16:colId xmlns="" xmlns:a16="http://schemas.microsoft.com/office/drawing/2014/main" val="20003"/>
                    </a:ext>
                  </a:extLst>
                </a:gridCol>
              </a:tblGrid>
              <a:tr h="1456158">
                <a:tc>
                  <a:txBody>
                    <a:bodyPr/>
                    <a:lstStyle/>
                    <a:p>
                      <a:endParaRPr lang="en-GB" dirty="0"/>
                    </a:p>
                  </a:txBody>
                  <a:tcPr marL="68592" marR="68592"/>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3200" b="1" i="0" u="none" strike="noStrike" cap="none" normalizeH="0" baseline="0" dirty="0">
                          <a:ln>
                            <a:noFill/>
                          </a:ln>
                          <a:solidFill>
                            <a:schemeClr val="tx2"/>
                          </a:solidFill>
                          <a:effectLst/>
                          <a:latin typeface="+mn-lt"/>
                        </a:rPr>
                        <a:t>Minor burns</a:t>
                      </a:r>
                    </a:p>
                  </a:txBody>
                  <a:tcPr marL="68592" marR="68592"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3200" b="1" i="0" u="none" strike="noStrike" cap="none" normalizeH="0" baseline="0" dirty="0">
                          <a:ln>
                            <a:noFill/>
                          </a:ln>
                          <a:solidFill>
                            <a:schemeClr val="tx2"/>
                          </a:solidFill>
                          <a:effectLst/>
                          <a:latin typeface="+mn-lt"/>
                        </a:rPr>
                        <a:t>Moderate burns</a:t>
                      </a:r>
                    </a:p>
                  </a:txBody>
                  <a:tcPr marL="68592" marR="68592"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3200" b="1" i="0" u="none" strike="noStrike" cap="none" normalizeH="0" baseline="0" dirty="0">
                          <a:ln>
                            <a:noFill/>
                          </a:ln>
                          <a:solidFill>
                            <a:schemeClr val="tx2"/>
                          </a:solidFill>
                          <a:effectLst/>
                          <a:latin typeface="+mn-lt"/>
                        </a:rPr>
                        <a:t>Critical burns</a:t>
                      </a:r>
                      <a:r>
                        <a:rPr lang="en-US" sz="3200" b="1" dirty="0">
                          <a:solidFill>
                            <a:schemeClr val="folHlink"/>
                          </a:solidFill>
                          <a:latin typeface="Times New Roman" panose="02020603050405020304" pitchFamily="18" charset="0"/>
                        </a:rPr>
                        <a:t>*</a:t>
                      </a:r>
                      <a:r>
                        <a:rPr kumimoji="0" lang="en-US" sz="3200" b="1" i="0" u="none" strike="noStrike" cap="none" normalizeH="0" baseline="0" dirty="0">
                          <a:ln>
                            <a:noFill/>
                          </a:ln>
                          <a:solidFill>
                            <a:schemeClr val="tx2"/>
                          </a:solidFill>
                          <a:effectLst/>
                          <a:latin typeface="+mn-lt"/>
                        </a:rPr>
                        <a:t> </a:t>
                      </a:r>
                    </a:p>
                  </a:txBody>
                  <a:tcPr marL="68592" marR="68592" marT="45715" marB="45715" anchor="ctr" horzOverflow="overflow"/>
                </a:tc>
                <a:extLst>
                  <a:ext uri="{0D108BD9-81ED-4DB2-BD59-A6C34878D82A}">
                    <a16:rowId xmlns="" xmlns:a16="http://schemas.microsoft.com/office/drawing/2014/main" val="10000"/>
                  </a:ext>
                </a:extLst>
              </a:tr>
              <a:tr h="1322650">
                <a:tc>
                  <a:txBody>
                    <a:bodyPr/>
                    <a:lstStyle/>
                    <a:p>
                      <a:pPr algn="ctr" eaLnBrk="1" hangingPunct="1">
                        <a:lnSpc>
                          <a:spcPct val="80000"/>
                        </a:lnSpc>
                        <a:spcBef>
                          <a:spcPct val="20000"/>
                        </a:spcBef>
                        <a:buClr>
                          <a:schemeClr val="accent2"/>
                        </a:buClr>
                        <a:buSzPct val="80000"/>
                        <a:buFont typeface="Wingdings" panose="05000000000000000000" pitchFamily="2" charset="2"/>
                        <a:buNone/>
                      </a:pPr>
                      <a:r>
                        <a:rPr lang="en-US" sz="3200" b="1" dirty="0">
                          <a:solidFill>
                            <a:schemeClr val="accent1"/>
                          </a:solidFill>
                          <a:latin typeface="+mn-lt"/>
                        </a:rPr>
                        <a:t>Superficial </a:t>
                      </a:r>
                    </a:p>
                    <a:p>
                      <a:pPr algn="ctr" eaLnBrk="1" hangingPunct="1">
                        <a:lnSpc>
                          <a:spcPct val="80000"/>
                        </a:lnSpc>
                        <a:spcBef>
                          <a:spcPct val="20000"/>
                        </a:spcBef>
                        <a:buClr>
                          <a:schemeClr val="accent2"/>
                        </a:buClr>
                        <a:buSzPct val="80000"/>
                        <a:buFont typeface="Wingdings" panose="05000000000000000000" pitchFamily="2" charset="2"/>
                        <a:buNone/>
                      </a:pPr>
                      <a:r>
                        <a:rPr lang="en-US" sz="3200" b="1" dirty="0">
                          <a:solidFill>
                            <a:schemeClr val="accent1"/>
                          </a:solidFill>
                          <a:latin typeface="+mn-lt"/>
                        </a:rPr>
                        <a:t>burns</a:t>
                      </a:r>
                    </a:p>
                  </a:txBody>
                  <a:tcPr marL="68592" marR="68592" anchor="ctr" anchorCtr="1"/>
                </a:tc>
                <a:tc>
                  <a:txBody>
                    <a:bodyPr/>
                    <a:lstStyle/>
                    <a:p>
                      <a:pPr algn="ctr" eaLnBrk="1" hangingPunct="1">
                        <a:spcBef>
                          <a:spcPct val="20000"/>
                        </a:spcBef>
                        <a:buClr>
                          <a:schemeClr val="accent2"/>
                        </a:buClr>
                        <a:buSzPct val="80000"/>
                        <a:buFont typeface="Wingdings" panose="05000000000000000000" pitchFamily="2" charset="2"/>
                        <a:buNone/>
                      </a:pPr>
                      <a:r>
                        <a:rPr lang="en-US" sz="3200" b="1" dirty="0">
                          <a:latin typeface="+mn-lt"/>
                        </a:rPr>
                        <a:t>&lt; 50%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&gt; 50%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a:t>
                      </a:r>
                    </a:p>
                  </a:txBody>
                  <a:tcPr marL="68592" marR="68592" anchor="ctr" anchorCtr="1"/>
                </a:tc>
                <a:extLst>
                  <a:ext uri="{0D108BD9-81ED-4DB2-BD59-A6C34878D82A}">
                    <a16:rowId xmlns="" xmlns:a16="http://schemas.microsoft.com/office/drawing/2014/main" val="10001"/>
                  </a:ext>
                </a:extLst>
              </a:tr>
              <a:tr h="1456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1"/>
                          </a:solidFill>
                          <a:latin typeface="+mn-lt"/>
                        </a:rPr>
                        <a:t>Partial thickness</a:t>
                      </a:r>
                      <a:r>
                        <a:rPr lang="en-US" sz="3200" b="1" dirty="0">
                          <a:solidFill>
                            <a:schemeClr val="folHlink"/>
                          </a:solidFill>
                          <a:latin typeface="+mn-lt"/>
                        </a:rPr>
                        <a:t> </a:t>
                      </a:r>
                    </a:p>
                  </a:txBody>
                  <a:tcPr marL="68592" marR="685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2% - 15%</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15 - 30%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&gt; 30%</a:t>
                      </a:r>
                    </a:p>
                  </a:txBody>
                  <a:tcPr marL="68592" marR="68592" anchor="ctr" anchorCtr="1"/>
                </a:tc>
                <a:extLst>
                  <a:ext uri="{0D108BD9-81ED-4DB2-BD59-A6C34878D82A}">
                    <a16:rowId xmlns="" xmlns:a16="http://schemas.microsoft.com/office/drawing/2014/main" val="10002"/>
                  </a:ext>
                </a:extLst>
              </a:tr>
              <a:tr h="1456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1"/>
                          </a:solidFill>
                          <a:latin typeface="+mn-lt"/>
                        </a:rPr>
                        <a:t>Full thickness</a:t>
                      </a:r>
                    </a:p>
                  </a:txBody>
                  <a:tcPr marL="68592" marR="685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&lt; 2%</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2% - 10%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&gt; 10%</a:t>
                      </a:r>
                    </a:p>
                  </a:txBody>
                  <a:tcPr marL="68592" marR="68592" anchor="ctr" anchorCtr="1"/>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22914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6" y="107576"/>
            <a:ext cx="6348815" cy="1320800"/>
          </a:xfrm>
        </p:spPr>
        <p:txBody>
          <a:bodyPr>
            <a:normAutofit fontScale="90000"/>
          </a:bodyPr>
          <a:lstStyle/>
          <a:p>
            <a:pPr algn="ctr"/>
            <a:r>
              <a:rPr lang="en-US" b="1" u="sng" dirty="0">
                <a:solidFill>
                  <a:srgbClr val="FF0000"/>
                </a:solidFill>
                <a:latin typeface="+mn-lt"/>
              </a:rPr>
              <a:t>ADDITIONAL CONSIDERATIONS</a:t>
            </a:r>
            <a:endParaRPr lang="en-GB" b="1" u="sng" dirty="0">
              <a:solidFill>
                <a:srgbClr val="FF0000"/>
              </a:solidFill>
              <a:latin typeface="+mn-lt"/>
            </a:endParaRPr>
          </a:p>
        </p:txBody>
      </p:sp>
      <p:sp>
        <p:nvSpPr>
          <p:cNvPr id="3" name="Content Placeholder 2"/>
          <p:cNvSpPr>
            <a:spLocks noGrp="1"/>
          </p:cNvSpPr>
          <p:nvPr>
            <p:ph idx="1"/>
          </p:nvPr>
        </p:nvSpPr>
        <p:spPr>
          <a:xfrm>
            <a:off x="628759" y="1690688"/>
            <a:ext cx="7888070" cy="2899241"/>
          </a:xfrm>
        </p:spPr>
        <p:txBody>
          <a:bodyPr>
            <a:noAutofit/>
          </a:bodyPr>
          <a:lstStyle/>
          <a:p>
            <a:r>
              <a:rPr lang="en-US" dirty="0"/>
              <a:t>Source of the burn:</a:t>
            </a:r>
          </a:p>
          <a:p>
            <a:pPr marL="0" indent="0">
              <a:buNone/>
            </a:pPr>
            <a:r>
              <a:rPr lang="en-US" dirty="0"/>
              <a:t>	–Electrical  burns can cause small surface injury while 	causing severe internal damage.</a:t>
            </a:r>
          </a:p>
          <a:p>
            <a:pPr marL="0" indent="0">
              <a:buNone/>
            </a:pPr>
            <a:r>
              <a:rPr lang="en-US" dirty="0"/>
              <a:t>	– Chemical burns   as chemicals may remain on the skin 	and continue burning for an extended period and/or 	enter the  blood  stream.</a:t>
            </a:r>
          </a:p>
          <a:p>
            <a:endParaRPr lang="en-US" dirty="0"/>
          </a:p>
          <a:p>
            <a:pPr marL="0" indent="0">
              <a:buNone/>
            </a:pPr>
            <a:r>
              <a:rPr lang="en-US" dirty="0"/>
              <a:t>	– Radiation burns are usually from nuclear sources.</a:t>
            </a:r>
          </a:p>
          <a:p>
            <a:endParaRPr lang="en-GB" sz="3200" dirty="0"/>
          </a:p>
        </p:txBody>
      </p:sp>
    </p:spTree>
    <p:extLst>
      <p:ext uri="{BB962C8B-B14F-4D97-AF65-F5344CB8AC3E}">
        <p14:creationId xmlns:p14="http://schemas.microsoft.com/office/powerpoint/2010/main" val="295792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latin typeface="+mn-lt"/>
              </a:rPr>
              <a:t>Body regions burned</a:t>
            </a:r>
            <a:endParaRPr lang="en-GB" sz="3600" b="1" u="sng" dirty="0">
              <a:latin typeface="+mn-lt"/>
            </a:endParaRPr>
          </a:p>
        </p:txBody>
      </p:sp>
      <p:sp>
        <p:nvSpPr>
          <p:cNvPr id="3" name="Content Placeholder 2"/>
          <p:cNvSpPr>
            <a:spLocks noGrp="1"/>
          </p:cNvSpPr>
          <p:nvPr>
            <p:ph idx="1"/>
          </p:nvPr>
        </p:nvSpPr>
        <p:spPr>
          <a:xfrm>
            <a:off x="744176" y="1649601"/>
            <a:ext cx="6348816" cy="3880773"/>
          </a:xfrm>
        </p:spPr>
        <p:txBody>
          <a:bodyPr>
            <a:normAutofit fontScale="70000" lnSpcReduction="20000"/>
          </a:bodyPr>
          <a:lstStyle/>
          <a:p>
            <a:pPr>
              <a:defRPr/>
            </a:pPr>
            <a:r>
              <a:rPr lang="en-US" sz="3500" dirty="0"/>
              <a:t>Face.</a:t>
            </a:r>
          </a:p>
          <a:p>
            <a:pPr>
              <a:defRPr/>
            </a:pPr>
            <a:r>
              <a:rPr lang="en-US" sz="3500" dirty="0"/>
              <a:t>Hands and feet.</a:t>
            </a:r>
          </a:p>
          <a:p>
            <a:pPr>
              <a:defRPr/>
            </a:pPr>
            <a:r>
              <a:rPr lang="en-US" sz="3500" dirty="0"/>
              <a:t>Groin, genitalia, buttocks and inner thighs:</a:t>
            </a:r>
          </a:p>
          <a:p>
            <a:pPr>
              <a:defRPr/>
            </a:pPr>
            <a:r>
              <a:rPr lang="en-US" sz="3500" dirty="0"/>
              <a:t>Burns around joints.</a:t>
            </a:r>
          </a:p>
          <a:p>
            <a:pPr marL="0" indent="0">
              <a:buNone/>
            </a:pPr>
            <a:endParaRPr lang="en-US" sz="3200" dirty="0"/>
          </a:p>
          <a:p>
            <a:pPr marL="0" indent="0">
              <a:buNone/>
            </a:pPr>
            <a:r>
              <a:rPr lang="en-US" sz="3900" b="1" u="sng" dirty="0"/>
              <a:t>Other complicating factors:</a:t>
            </a:r>
          </a:p>
          <a:p>
            <a:endParaRPr lang="en-US" sz="3200" dirty="0"/>
          </a:p>
          <a:p>
            <a:r>
              <a:rPr lang="en-US" sz="3500" dirty="0"/>
              <a:t>Patient’s age</a:t>
            </a:r>
          </a:p>
          <a:p>
            <a:r>
              <a:rPr lang="en-US" sz="3500" dirty="0"/>
              <a:t>Patient’s pre-existing illnesses.</a:t>
            </a:r>
          </a:p>
          <a:p>
            <a:endParaRPr lang="en-GB" sz="3200" dirty="0"/>
          </a:p>
        </p:txBody>
      </p:sp>
    </p:spTree>
    <p:extLst>
      <p:ext uri="{BB962C8B-B14F-4D97-AF65-F5344CB8AC3E}">
        <p14:creationId xmlns:p14="http://schemas.microsoft.com/office/powerpoint/2010/main" val="41613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8" y="222246"/>
            <a:ext cx="8326981" cy="662781"/>
          </a:xfrm>
        </p:spPr>
        <p:txBody>
          <a:bodyPr>
            <a:normAutofit fontScale="90000"/>
          </a:bodyPr>
          <a:lstStyle/>
          <a:p>
            <a:pPr algn="ctr"/>
            <a:r>
              <a:rPr lang="en-US" b="1" u="sng" dirty="0">
                <a:solidFill>
                  <a:srgbClr val="FF0000"/>
                </a:solidFill>
                <a:latin typeface="Tahoma" panose="020B0604030504040204" pitchFamily="34" charset="0"/>
              </a:rPr>
              <a:t>MANAGEMENT OF BURN INJURIES</a:t>
            </a:r>
            <a:endParaRPr lang="en-GB" u="sng" dirty="0">
              <a:solidFill>
                <a:srgbClr val="FF0000"/>
              </a:solidFill>
            </a:endParaRPr>
          </a:p>
        </p:txBody>
      </p:sp>
      <p:sp>
        <p:nvSpPr>
          <p:cNvPr id="3" name="Content Placeholder 2"/>
          <p:cNvSpPr>
            <a:spLocks noGrp="1"/>
          </p:cNvSpPr>
          <p:nvPr>
            <p:ph idx="1"/>
          </p:nvPr>
        </p:nvSpPr>
        <p:spPr>
          <a:xfrm>
            <a:off x="628759" y="1306382"/>
            <a:ext cx="8326982" cy="5750727"/>
          </a:xfrm>
        </p:spPr>
        <p:txBody>
          <a:bodyPr>
            <a:normAutofit fontScale="92500" lnSpcReduction="20000"/>
          </a:bodyPr>
          <a:lstStyle/>
          <a:p>
            <a:pPr>
              <a:spcBef>
                <a:spcPct val="50000"/>
              </a:spcBef>
            </a:pPr>
            <a:r>
              <a:rPr lang="en-US" sz="3200" dirty="0" smtClean="0"/>
              <a:t>Stop the burning process.</a:t>
            </a:r>
          </a:p>
          <a:p>
            <a:pPr>
              <a:spcBef>
                <a:spcPct val="50000"/>
              </a:spcBef>
            </a:pPr>
            <a:r>
              <a:rPr lang="en-US" sz="3200" dirty="0" smtClean="0"/>
              <a:t>Remove all smoldering clothing.</a:t>
            </a:r>
          </a:p>
          <a:p>
            <a:pPr>
              <a:spcBef>
                <a:spcPct val="50000"/>
              </a:spcBef>
            </a:pPr>
            <a:r>
              <a:rPr lang="en-US" sz="3200" dirty="0" smtClean="0"/>
              <a:t>Initial assessment.</a:t>
            </a:r>
          </a:p>
          <a:p>
            <a:pPr>
              <a:spcBef>
                <a:spcPct val="50000"/>
              </a:spcBef>
            </a:pPr>
            <a:r>
              <a:rPr lang="en-US" sz="3200" dirty="0" smtClean="0"/>
              <a:t>Oxygen &amp; ventilation.</a:t>
            </a:r>
          </a:p>
          <a:p>
            <a:pPr>
              <a:spcBef>
                <a:spcPct val="50000"/>
              </a:spcBef>
            </a:pPr>
            <a:r>
              <a:rPr lang="en-US" sz="3200" dirty="0" smtClean="0"/>
              <a:t>Determine the severity of burns.</a:t>
            </a:r>
          </a:p>
          <a:p>
            <a:pPr>
              <a:spcBef>
                <a:spcPct val="50000"/>
              </a:spcBef>
            </a:pPr>
            <a:r>
              <a:rPr lang="en-US" sz="3200" dirty="0" smtClean="0"/>
              <a:t>Cover the wound with sterile dressing.</a:t>
            </a:r>
          </a:p>
          <a:p>
            <a:r>
              <a:rPr lang="en-US" sz="3200" dirty="0" smtClean="0"/>
              <a:t>Keep the patient warm &amp; treat for shock.</a:t>
            </a:r>
          </a:p>
          <a:p>
            <a:pPr marL="342900" lvl="0" indent="-342900" algn="just">
              <a:lnSpc>
                <a:spcPct val="115000"/>
              </a:lnSpc>
              <a:spcAft>
                <a:spcPts val="1000"/>
              </a:spcAft>
              <a:buFont typeface="Wingdings" panose="05000000000000000000" pitchFamily="2" charset="2"/>
              <a:buChar char=""/>
              <a:tabLst>
                <a:tab pos="457200" algn="l"/>
              </a:tabLst>
            </a:pPr>
            <a:r>
              <a:rPr lang="en-US" sz="3500" dirty="0" smtClean="0">
                <a:effectLst/>
                <a:ea typeface="Times New Roman" panose="02020603050405020304" pitchFamily="18" charset="0"/>
                <a:cs typeface="Mangal" panose="02040503050203030202" pitchFamily="18" charset="0"/>
              </a:rPr>
              <a:t>If your patient’s breathing is inadequate, provide ventilation with supplemental oxygen. Administer oxygen 10-15 L/min. </a:t>
            </a:r>
            <a:endParaRPr lang="en-IN" sz="3500" dirty="0">
              <a:effectLst/>
              <a:ea typeface="Times New Roman" panose="02020603050405020304" pitchFamily="18" charset="0"/>
              <a:cs typeface="Mangal" panose="02040503050203030202" pitchFamily="18" charset="0"/>
            </a:endParaRPr>
          </a:p>
        </p:txBody>
      </p:sp>
      <p:sp>
        <p:nvSpPr>
          <p:cNvPr id="4" name="Right Arrow 3">
            <a:hlinkClick r:id="rId2" action="ppaction://hlinksldjump"/>
          </p:cNvPr>
          <p:cNvSpPr/>
          <p:nvPr/>
        </p:nvSpPr>
        <p:spPr>
          <a:xfrm>
            <a:off x="6005552" y="1064937"/>
            <a:ext cx="535874"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a:off x="7064392" y="1788735"/>
            <a:ext cx="535874"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8692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2702D63-549F-1377-29A7-1E8D180FFFA0}"/>
              </a:ext>
            </a:extLst>
          </p:cNvPr>
          <p:cNvSpPr>
            <a:spLocks noGrp="1"/>
          </p:cNvSpPr>
          <p:nvPr>
            <p:ph idx="1"/>
          </p:nvPr>
        </p:nvSpPr>
        <p:spPr>
          <a:xfrm>
            <a:off x="331791" y="251006"/>
            <a:ext cx="8301214" cy="5718634"/>
          </a:xfrm>
        </p:spPr>
        <p:txBody>
          <a:bodyPr>
            <a:noAutofit/>
          </a:bodyPr>
          <a:lstStyle/>
          <a:p>
            <a:pPr algn="just"/>
            <a:r>
              <a:rPr lang="en-US" sz="2400" dirty="0">
                <a:effectLst/>
                <a:ea typeface="Times New Roman" panose="02020603050405020304" pitchFamily="18" charset="0"/>
                <a:cs typeface="Mangal" panose="02040503050203030202" pitchFamily="18" charset="0"/>
              </a:rPr>
              <a:t>Determine the severity of burns, using the rule of nines. Any burn involving more than 15% in adults or 10% BSA in children will need fluid replacement. Establish IV access using a wide bore </a:t>
            </a:r>
            <a:r>
              <a:rPr lang="en-US" sz="2400" dirty="0" err="1">
                <a:effectLst/>
                <a:ea typeface="Times New Roman" panose="02020603050405020304" pitchFamily="18" charset="0"/>
                <a:cs typeface="Mangal" panose="02040503050203030202" pitchFamily="18" charset="0"/>
              </a:rPr>
              <a:t>venflon</a:t>
            </a:r>
            <a:r>
              <a:rPr lang="en-US" sz="2400" dirty="0">
                <a:effectLst/>
                <a:ea typeface="Times New Roman" panose="02020603050405020304" pitchFamily="18" charset="0"/>
                <a:cs typeface="Mangal" panose="02040503050203030202" pitchFamily="18" charset="0"/>
              </a:rPr>
              <a:t> and start Ringer Lactate and maintenance Dextrose Normal Saline. The general formula is total percentage of body surface area burnt x weight in kg x 4 = volume in ml; Half this volume is given in first 8 hours and second half in next 16 hours.</a:t>
            </a:r>
          </a:p>
          <a:p>
            <a:pPr marL="342900" lvl="0" indent="-342900" algn="just">
              <a:lnSpc>
                <a:spcPct val="115000"/>
              </a:lnSpc>
              <a:spcAft>
                <a:spcPts val="1000"/>
              </a:spcAft>
              <a:buFont typeface="Wingdings" panose="05000000000000000000" pitchFamily="2" charset="2"/>
              <a:buChar char=""/>
              <a:tabLst>
                <a:tab pos="457200" algn="l"/>
              </a:tabLst>
            </a:pPr>
            <a:r>
              <a:rPr lang="en-US" sz="2400" dirty="0">
                <a:effectLst/>
                <a:ea typeface="Times New Roman" panose="02020603050405020304" pitchFamily="18" charset="0"/>
                <a:cs typeface="Mangal" panose="02040503050203030202" pitchFamily="18" charset="0"/>
              </a:rPr>
              <a:t>Cover the burns. Use dry sterile dressings or a disposable sterile burn sheet. Do not use grease or fat, ointment, lotion, antiseptic, or ice on the burns. Do not break any blisters. If a burn involves the eye, be sure to cover both eyes. Fingers with second- or third-degree burns require dressing each finger individually.</a:t>
            </a:r>
            <a:endParaRPr lang="en-IN" sz="2400" dirty="0">
              <a:effectLst/>
              <a:ea typeface="Times New Roman" panose="02020603050405020304" pitchFamily="18" charset="0"/>
              <a:cs typeface="Mangal" panose="02040503050203030202" pitchFamily="18" charset="0"/>
            </a:endParaRPr>
          </a:p>
          <a:p>
            <a:pPr algn="just"/>
            <a:endParaRPr lang="en-IN" sz="800" b="1" dirty="0"/>
          </a:p>
        </p:txBody>
      </p:sp>
    </p:spTree>
    <p:extLst>
      <p:ext uri="{BB962C8B-B14F-4D97-AF65-F5344CB8AC3E}">
        <p14:creationId xmlns:p14="http://schemas.microsoft.com/office/powerpoint/2010/main" val="414573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309103"/>
            <a:ext cx="7888070" cy="1249363"/>
          </a:xfrm>
        </p:spPr>
        <p:txBody>
          <a:bodyPr>
            <a:noAutofit/>
          </a:bodyPr>
          <a:lstStyle/>
          <a:p>
            <a:pPr algn="ctr"/>
            <a:r>
              <a:rPr lang="en-US" b="1" u="sng" dirty="0">
                <a:solidFill>
                  <a:srgbClr val="FF0000"/>
                </a:solidFill>
                <a:latin typeface="+mn-lt"/>
              </a:rPr>
              <a:t>OBJECTIVES</a:t>
            </a:r>
            <a:endParaRPr lang="en-GB" dirty="0"/>
          </a:p>
        </p:txBody>
      </p:sp>
      <p:sp>
        <p:nvSpPr>
          <p:cNvPr id="3" name="Content Placeholder 2"/>
          <p:cNvSpPr>
            <a:spLocks noGrp="1"/>
          </p:cNvSpPr>
          <p:nvPr>
            <p:ph idx="1"/>
          </p:nvPr>
        </p:nvSpPr>
        <p:spPr>
          <a:xfrm>
            <a:off x="401938" y="847344"/>
            <a:ext cx="8339958" cy="5851025"/>
          </a:xfrm>
        </p:spPr>
        <p:txBody>
          <a:bodyPr>
            <a:noAutofit/>
          </a:bodyPr>
          <a:lstStyle/>
          <a:p>
            <a:pPr marL="0" indent="0">
              <a:buNone/>
              <a:defRPr/>
            </a:pPr>
            <a:r>
              <a:rPr lang="en-US" sz="3200" b="1" dirty="0"/>
              <a:t>Upon completion of this lesson, you will be able to:</a:t>
            </a:r>
          </a:p>
          <a:p>
            <a:pPr algn="just">
              <a:lnSpc>
                <a:spcPct val="100000"/>
              </a:lnSpc>
              <a:spcBef>
                <a:spcPts val="600"/>
              </a:spcBef>
              <a:spcAft>
                <a:spcPts val="600"/>
              </a:spcAft>
              <a:defRPr/>
            </a:pPr>
            <a:r>
              <a:rPr lang="en-US" sz="3200" b="1" dirty="0"/>
              <a:t>Match the signs and symptoms for each of the three types of burns according to their depth.</a:t>
            </a:r>
          </a:p>
          <a:p>
            <a:pPr algn="just">
              <a:lnSpc>
                <a:spcPct val="100000"/>
              </a:lnSpc>
              <a:spcBef>
                <a:spcPts val="600"/>
              </a:spcBef>
              <a:spcAft>
                <a:spcPts val="1200"/>
              </a:spcAft>
              <a:defRPr/>
            </a:pPr>
            <a:r>
              <a:rPr lang="en-US" sz="3200" b="1" dirty="0"/>
              <a:t>Apply the “Rule of Nines” to determine the Total Body Surface Area (TBSA) burnt on a patient when given a specific part of the body.</a:t>
            </a:r>
          </a:p>
          <a:p>
            <a:pPr algn="just">
              <a:lnSpc>
                <a:spcPct val="100000"/>
              </a:lnSpc>
              <a:spcBef>
                <a:spcPts val="600"/>
              </a:spcBef>
              <a:defRPr/>
            </a:pPr>
            <a:r>
              <a:rPr lang="en-US" sz="3200" b="1" dirty="0"/>
              <a:t>List three steps for pre-hospital treatment of chemical burns.</a:t>
            </a:r>
          </a:p>
          <a:p>
            <a:r>
              <a:rPr lang="en-US" b="1" dirty="0"/>
              <a:t>List three steps for pre-hospital treatment of electrical burns.</a:t>
            </a:r>
          </a:p>
          <a:p>
            <a:endParaRPr lang="en-GB" sz="3200" dirty="0"/>
          </a:p>
        </p:txBody>
      </p:sp>
      <p:sp>
        <p:nvSpPr>
          <p:cNvPr id="4" name="TextBox 3"/>
          <p:cNvSpPr txBox="1"/>
          <p:nvPr/>
        </p:nvSpPr>
        <p:spPr>
          <a:xfrm>
            <a:off x="8113137" y="6415088"/>
            <a:ext cx="941216" cy="369332"/>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91360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2702D63-549F-1377-29A7-1E8D180FFFA0}"/>
              </a:ext>
            </a:extLst>
          </p:cNvPr>
          <p:cNvSpPr>
            <a:spLocks noGrp="1"/>
          </p:cNvSpPr>
          <p:nvPr>
            <p:ph idx="1"/>
          </p:nvPr>
        </p:nvSpPr>
        <p:spPr>
          <a:xfrm>
            <a:off x="331791" y="842696"/>
            <a:ext cx="8301214" cy="5718634"/>
          </a:xfrm>
        </p:spPr>
        <p:txBody>
          <a:bodyPr>
            <a:noAutofit/>
          </a:bodyPr>
          <a:lstStyle/>
          <a:p>
            <a:pPr marL="342900" lvl="0" indent="-342900" algn="just">
              <a:lnSpc>
                <a:spcPct val="115000"/>
              </a:lnSpc>
              <a:spcAft>
                <a:spcPts val="1000"/>
              </a:spcAft>
              <a:buFont typeface="Wingdings" panose="05000000000000000000" pitchFamily="2" charset="2"/>
              <a:buChar char=""/>
              <a:tabLst>
                <a:tab pos="457200" algn="l"/>
              </a:tabLst>
            </a:pPr>
            <a:r>
              <a:rPr lang="en-US" sz="2400" dirty="0" smtClean="0">
                <a:effectLst/>
                <a:ea typeface="Times New Roman" panose="02020603050405020304" pitchFamily="18" charset="0"/>
                <a:cs typeface="Mangal" panose="02040503050203030202" pitchFamily="18" charset="0"/>
              </a:rPr>
              <a:t>Keep </a:t>
            </a:r>
            <a:r>
              <a:rPr lang="en-US" sz="2400" dirty="0">
                <a:effectLst/>
                <a:ea typeface="Times New Roman" panose="02020603050405020304" pitchFamily="18" charset="0"/>
                <a:cs typeface="Mangal" panose="02040503050203030202" pitchFamily="18" charset="0"/>
              </a:rPr>
              <a:t>the patient warm and treat for shock.</a:t>
            </a:r>
            <a:endParaRPr lang="en-IN" sz="24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en-US" sz="2400" dirty="0">
                <a:effectLst/>
                <a:ea typeface="Times New Roman" panose="02020603050405020304" pitchFamily="18" charset="0"/>
                <a:cs typeface="Mangal" panose="02040503050203030202" pitchFamily="18" charset="0"/>
              </a:rPr>
              <a:t>Give Inj. Morphine or Inj. </a:t>
            </a:r>
            <a:r>
              <a:rPr lang="en-US" sz="2400" dirty="0" err="1">
                <a:effectLst/>
                <a:ea typeface="Times New Roman" panose="02020603050405020304" pitchFamily="18" charset="0"/>
                <a:cs typeface="Mangal" panose="02040503050203030202" pitchFamily="18" charset="0"/>
              </a:rPr>
              <a:t>Fortwin</a:t>
            </a:r>
            <a:r>
              <a:rPr lang="en-US" sz="2400" dirty="0">
                <a:effectLst/>
                <a:ea typeface="Times New Roman" panose="02020603050405020304" pitchFamily="18" charset="0"/>
                <a:cs typeface="Mangal" panose="02040503050203030202" pitchFamily="18" charset="0"/>
              </a:rPr>
              <a:t> 1 amp slow IV if available but be careful about respiratory depression.</a:t>
            </a:r>
            <a:endParaRPr lang="en-IN" sz="24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en-US" sz="2400" dirty="0">
                <a:effectLst/>
                <a:ea typeface="Times New Roman" panose="02020603050405020304" pitchFamily="18" charset="0"/>
                <a:cs typeface="Mangal" panose="02040503050203030202" pitchFamily="18" charset="0"/>
              </a:rPr>
              <a:t>If burns are moderate or severe and burnt area is more than 5%, refer the patient for hospital care. In minor burns, also start broad spectrum antibiotic like Cap. </a:t>
            </a:r>
            <a:r>
              <a:rPr lang="en-US" sz="2400" dirty="0" err="1">
                <a:effectLst/>
                <a:ea typeface="Times New Roman" panose="02020603050405020304" pitchFamily="18" charset="0"/>
                <a:cs typeface="Mangal" panose="02040503050203030202" pitchFamily="18" charset="0"/>
              </a:rPr>
              <a:t>Ampiclox</a:t>
            </a:r>
            <a:r>
              <a:rPr lang="en-US" sz="2400" dirty="0">
                <a:effectLst/>
                <a:ea typeface="Times New Roman" panose="02020603050405020304" pitchFamily="18" charset="0"/>
                <a:cs typeface="Mangal" panose="02040503050203030202" pitchFamily="18" charset="0"/>
              </a:rPr>
              <a:t> 500mg 6 </a:t>
            </a:r>
            <a:r>
              <a:rPr lang="en-US" sz="2400" dirty="0" err="1">
                <a:effectLst/>
                <a:ea typeface="Times New Roman" panose="02020603050405020304" pitchFamily="18" charset="0"/>
                <a:cs typeface="Mangal" panose="02040503050203030202" pitchFamily="18" charset="0"/>
              </a:rPr>
              <a:t>hrly</a:t>
            </a:r>
            <a:r>
              <a:rPr lang="en-US" sz="2400" dirty="0">
                <a:effectLst/>
                <a:ea typeface="Times New Roman" panose="02020603050405020304" pitchFamily="18" charset="0"/>
                <a:cs typeface="Mangal" panose="02040503050203030202" pitchFamily="18" charset="0"/>
              </a:rPr>
              <a:t>, multivitamin with zinc, and anti-inflammatory like T. combi flam (</a:t>
            </a:r>
            <a:r>
              <a:rPr lang="en-US" sz="2400" dirty="0" err="1">
                <a:effectLst/>
                <a:ea typeface="Times New Roman" panose="02020603050405020304" pitchFamily="18" charset="0"/>
                <a:cs typeface="Mangal" panose="02040503050203030202" pitchFamily="18" charset="0"/>
              </a:rPr>
              <a:t>tds</a:t>
            </a:r>
            <a:r>
              <a:rPr lang="en-US" sz="2400" dirty="0">
                <a:effectLst/>
                <a:ea typeface="Times New Roman" panose="02020603050405020304" pitchFamily="18" charset="0"/>
                <a:cs typeface="Mangal" panose="02040503050203030202" pitchFamily="18" charset="0"/>
              </a:rPr>
              <a:t>) or with serrati peptidase combination</a:t>
            </a:r>
            <a:endParaRPr lang="en-IN" sz="2400" dirty="0">
              <a:effectLst/>
              <a:ea typeface="Times New Roman" panose="02020603050405020304" pitchFamily="18" charset="0"/>
              <a:cs typeface="Mangal" panose="02040503050203030202" pitchFamily="18" charset="0"/>
            </a:endParaRPr>
          </a:p>
          <a:p>
            <a:pPr algn="just"/>
            <a:endParaRPr lang="en-IN" sz="800" b="1" dirty="0"/>
          </a:p>
        </p:txBody>
      </p:sp>
    </p:spTree>
    <p:extLst>
      <p:ext uri="{BB962C8B-B14F-4D97-AF65-F5344CB8AC3E}">
        <p14:creationId xmlns:p14="http://schemas.microsoft.com/office/powerpoint/2010/main" val="96815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07952"/>
            <a:ext cx="7888070" cy="1325563"/>
          </a:xfrm>
        </p:spPr>
        <p:txBody>
          <a:bodyPr>
            <a:normAutofit fontScale="90000"/>
          </a:bodyPr>
          <a:lstStyle/>
          <a:p>
            <a:pPr algn="ctr"/>
            <a:r>
              <a:rPr lang="en-US" b="1" u="sng" dirty="0">
                <a:solidFill>
                  <a:srgbClr val="FF0000"/>
                </a:solidFill>
                <a:latin typeface="+mn-lt"/>
              </a:rPr>
              <a:t>PRE-HOSPITAL TREATMENT FOR CHEMICAL BURNS</a:t>
            </a:r>
            <a:endParaRPr lang="en-GB" u="sng" dirty="0">
              <a:solidFill>
                <a:srgbClr val="FF0000"/>
              </a:solidFill>
              <a:latin typeface="+mn-lt"/>
            </a:endParaRPr>
          </a:p>
        </p:txBody>
      </p:sp>
      <p:sp>
        <p:nvSpPr>
          <p:cNvPr id="3" name="Content Placeholder 2"/>
          <p:cNvSpPr>
            <a:spLocks noGrp="1"/>
          </p:cNvSpPr>
          <p:nvPr>
            <p:ph idx="1"/>
          </p:nvPr>
        </p:nvSpPr>
        <p:spPr>
          <a:xfrm>
            <a:off x="628759" y="1576395"/>
            <a:ext cx="7888070" cy="4698899"/>
          </a:xfrm>
        </p:spPr>
        <p:txBody>
          <a:bodyPr>
            <a:normAutofit fontScale="25000" lnSpcReduction="20000"/>
          </a:bodyPr>
          <a:lstStyle/>
          <a:p>
            <a:pPr algn="just">
              <a:lnSpc>
                <a:spcPct val="115000"/>
              </a:lnSpc>
              <a:spcAft>
                <a:spcPts val="1000"/>
              </a:spcAft>
            </a:pPr>
            <a:r>
              <a:rPr lang="en-US" sz="8000" dirty="0">
                <a:effectLst/>
                <a:ea typeface="Times New Roman" panose="02020603050405020304" pitchFamily="18" charset="0"/>
                <a:cs typeface="Mangal" panose="02040503050203030202" pitchFamily="18" charset="0"/>
              </a:rPr>
              <a:t>Rapid treatment is essential. Below are general guidelines only.</a:t>
            </a:r>
            <a:endParaRPr lang="en-IN" sz="8000" dirty="0">
              <a:effectLst/>
              <a:ea typeface="Times New Roman" panose="02020603050405020304" pitchFamily="18" charset="0"/>
              <a:cs typeface="Mangal" panose="02040503050203030202" pitchFamily="18" charset="0"/>
            </a:endParaRPr>
          </a:p>
          <a:p>
            <a:pPr algn="just">
              <a:lnSpc>
                <a:spcPct val="115000"/>
              </a:lnSpc>
              <a:spcAft>
                <a:spcPts val="1000"/>
              </a:spcAft>
            </a:pPr>
            <a:r>
              <a:rPr lang="en-US" sz="8000" dirty="0">
                <a:effectLst/>
                <a:ea typeface="Times New Roman" panose="02020603050405020304" pitchFamily="18" charset="0"/>
                <a:cs typeface="Mangal" panose="02040503050203030202" pitchFamily="18" charset="0"/>
              </a:rPr>
              <a:t>	Use universal precautions</a:t>
            </a:r>
            <a:endParaRPr lang="en-IN" sz="8000" dirty="0">
              <a:ea typeface="Times New Roman" panose="02020603050405020304" pitchFamily="18" charset="0"/>
              <a:cs typeface="Mangal" panose="02040503050203030202" pitchFamily="18" charset="0"/>
            </a:endParaRPr>
          </a:p>
          <a:p>
            <a:pPr algn="just">
              <a:lnSpc>
                <a:spcPct val="115000"/>
              </a:lnSpc>
              <a:spcAft>
                <a:spcPts val="1000"/>
              </a:spcAft>
            </a:pPr>
            <a:r>
              <a:rPr lang="en-US" sz="8000" dirty="0">
                <a:effectLst/>
                <a:ea typeface="Times New Roman" panose="02020603050405020304" pitchFamily="18" charset="0"/>
                <a:cs typeface="Mangal" panose="02040503050203030202" pitchFamily="18" charset="0"/>
              </a:rPr>
              <a:t>Brush off dry chemicals, such as lime powder, before flushing with water.</a:t>
            </a:r>
            <a:endParaRPr lang="en-IN" sz="8000" dirty="0">
              <a:ea typeface="Times New Roman" panose="02020603050405020304" pitchFamily="18" charset="0"/>
              <a:cs typeface="Mangal" panose="02040503050203030202" pitchFamily="18" charset="0"/>
            </a:endParaRPr>
          </a:p>
          <a:p>
            <a:pPr algn="just">
              <a:lnSpc>
                <a:spcPct val="115000"/>
              </a:lnSpc>
              <a:spcAft>
                <a:spcPts val="1000"/>
              </a:spcAft>
            </a:pPr>
            <a:r>
              <a:rPr lang="en-US" sz="8000" dirty="0">
                <a:effectLst/>
                <a:ea typeface="Times New Roman" panose="02020603050405020304" pitchFamily="18" charset="0"/>
                <a:cs typeface="Mangal" panose="02040503050203030202" pitchFamily="18" charset="0"/>
              </a:rPr>
              <a:t>Rinse the area with water for at least 20 minutes or more. Remove and set aside clothes and </a:t>
            </a:r>
            <a:r>
              <a:rPr lang="en-US" sz="8000" dirty="0" err="1">
                <a:effectLst/>
                <a:ea typeface="Times New Roman" panose="02020603050405020304" pitchFamily="18" charset="0"/>
                <a:cs typeface="Mangal" panose="02040503050203030202" pitchFamily="18" charset="0"/>
              </a:rPr>
              <a:t>jewellery</a:t>
            </a:r>
            <a:r>
              <a:rPr lang="en-US" sz="8000" dirty="0">
                <a:effectLst/>
                <a:ea typeface="Times New Roman" panose="02020603050405020304" pitchFamily="18" charset="0"/>
                <a:cs typeface="Mangal" panose="02040503050203030202" pitchFamily="18" charset="0"/>
              </a:rPr>
              <a:t> while the patient is being washed off.</a:t>
            </a:r>
            <a:endParaRPr lang="en-IN" sz="8000" dirty="0">
              <a:ea typeface="Times New Roman" panose="02020603050405020304" pitchFamily="18" charset="0"/>
              <a:cs typeface="Mangal" panose="02040503050203030202" pitchFamily="18" charset="0"/>
            </a:endParaRPr>
          </a:p>
          <a:p>
            <a:pPr algn="just">
              <a:lnSpc>
                <a:spcPct val="115000"/>
              </a:lnSpc>
              <a:spcAft>
                <a:spcPts val="1000"/>
              </a:spcAft>
            </a:pPr>
            <a:r>
              <a:rPr lang="en-US" sz="8000" dirty="0">
                <a:effectLst/>
                <a:ea typeface="Times New Roman" panose="02020603050405020304" pitchFamily="18" charset="0"/>
                <a:cs typeface="Mangal" panose="02040503050203030202" pitchFamily="18" charset="0"/>
              </a:rPr>
              <a:t>Apply a sterile dressing to the affected area and if minor, start oral antibiotic coverage with anti-inflammatory drugs. If major, refer patient to hospital.</a:t>
            </a:r>
            <a:endParaRPr lang="en-IN" sz="8000" dirty="0">
              <a:ea typeface="Times New Roman" panose="02020603050405020304" pitchFamily="18" charset="0"/>
              <a:cs typeface="Mangal" panose="02040503050203030202" pitchFamily="18" charset="0"/>
            </a:endParaRPr>
          </a:p>
          <a:p>
            <a:pPr algn="just">
              <a:lnSpc>
                <a:spcPct val="115000"/>
              </a:lnSpc>
              <a:spcAft>
                <a:spcPts val="1000"/>
              </a:spcAft>
            </a:pPr>
            <a:r>
              <a:rPr lang="en-US" sz="8000" dirty="0">
                <a:effectLst/>
                <a:ea typeface="Times New Roman" panose="02020603050405020304" pitchFamily="18" charset="0"/>
                <a:cs typeface="Mangal" panose="02040503050203030202" pitchFamily="18" charset="0"/>
              </a:rPr>
              <a:t>Treat for shock.</a:t>
            </a:r>
            <a:endParaRPr lang="en-IN" sz="80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98451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B53AB73-3676-3F63-28D9-3E904CF1634F}"/>
              </a:ext>
            </a:extLst>
          </p:cNvPr>
          <p:cNvSpPr>
            <a:spLocks noGrp="1"/>
          </p:cNvSpPr>
          <p:nvPr>
            <p:ph idx="1"/>
          </p:nvPr>
        </p:nvSpPr>
        <p:spPr>
          <a:xfrm>
            <a:off x="815894" y="242047"/>
            <a:ext cx="8050200" cy="6382871"/>
          </a:xfrm>
        </p:spPr>
        <p:txBody>
          <a:bodyPr>
            <a:normAutofit fontScale="25000" lnSpcReduction="20000"/>
          </a:bodyPr>
          <a:lstStyle/>
          <a:p>
            <a:pPr marL="114300" indent="0" algn="just">
              <a:lnSpc>
                <a:spcPct val="115000"/>
              </a:lnSpc>
              <a:spcAft>
                <a:spcPts val="1000"/>
              </a:spcAft>
              <a:buNone/>
            </a:pPr>
            <a:r>
              <a:rPr lang="en-US" sz="11200" dirty="0">
                <a:effectLst/>
                <a:ea typeface="Times New Roman" panose="02020603050405020304" pitchFamily="18" charset="0"/>
                <a:cs typeface="Mangal" panose="02040503050203030202" pitchFamily="18" charset="0"/>
              </a:rPr>
              <a:t>!!! </a:t>
            </a:r>
            <a:r>
              <a:rPr lang="en-US" sz="11200" u="sng" dirty="0">
                <a:effectLst/>
                <a:ea typeface="Times New Roman" panose="02020603050405020304" pitchFamily="18" charset="0"/>
                <a:cs typeface="Mangal" panose="02040503050203030202" pitchFamily="18" charset="0"/>
              </a:rPr>
              <a:t>CAUTION</a:t>
            </a:r>
            <a:r>
              <a:rPr lang="en-US" sz="11200" dirty="0">
                <a:effectLst/>
                <a:ea typeface="Times New Roman" panose="02020603050405020304" pitchFamily="18" charset="0"/>
                <a:cs typeface="Mangal" panose="02040503050203030202" pitchFamily="18" charset="0"/>
              </a:rPr>
              <a:t>: </a:t>
            </a:r>
            <a:endParaRPr lang="en-IN" sz="11200" dirty="0">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en-US" sz="11200" dirty="0">
                <a:effectLst/>
                <a:ea typeface="Times New Roman" panose="02020603050405020304" pitchFamily="18" charset="0"/>
                <a:cs typeface="Mangal" panose="02040503050203030202" pitchFamily="18" charset="0"/>
              </a:rPr>
              <a:t>If patient is contaminated, wash off the person from a distance to avoid exposing yourself to the chemicals.</a:t>
            </a:r>
            <a:endParaRPr lang="en-IN" sz="11200" dirty="0">
              <a:ea typeface="Times New Roman" panose="02020603050405020304" pitchFamily="18" charset="0"/>
              <a:cs typeface="Mangal" panose="02040503050203030202" pitchFamily="18" charset="0"/>
            </a:endParaRPr>
          </a:p>
          <a:p>
            <a:pPr marL="114300" indent="0" algn="ctr">
              <a:lnSpc>
                <a:spcPct val="115000"/>
              </a:lnSpc>
              <a:spcAft>
                <a:spcPts val="1000"/>
              </a:spcAft>
              <a:buNone/>
            </a:pPr>
            <a:r>
              <a:rPr lang="en-US" sz="10400" b="1" u="sng" dirty="0">
                <a:solidFill>
                  <a:srgbClr val="FF0000"/>
                </a:solidFill>
                <a:effectLst/>
                <a:ea typeface="Times New Roman" panose="02020603050405020304" pitchFamily="18" charset="0"/>
                <a:cs typeface="Mangal" panose="02040503050203030202" pitchFamily="18" charset="0"/>
              </a:rPr>
              <a:t>MANAGEMENT OF CHEMICAL BURNS TO THE EYES</a:t>
            </a:r>
            <a:endParaRPr lang="en-IN" sz="10400" b="1" dirty="0">
              <a:solidFill>
                <a:srgbClr val="FF000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en-US" sz="11200" dirty="0">
                <a:effectLst/>
                <a:ea typeface="Times New Roman" panose="02020603050405020304" pitchFamily="18" charset="0"/>
                <a:cs typeface="Mangal" panose="02040503050203030202" pitchFamily="18" charset="0"/>
              </a:rPr>
              <a:t>Rinse the eyes immediately with water for at least 20 minutes. Maintain a flow of water on the affected eye from a faucet (low pressure), bottle, glass or other source. Keep the patient’s eyelid(s) open.</a:t>
            </a:r>
            <a:endParaRPr lang="en-IN" sz="112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en-US" sz="11200" dirty="0">
                <a:effectLst/>
                <a:ea typeface="Times New Roman" panose="02020603050405020304" pitchFamily="18" charset="0"/>
                <a:cs typeface="Mangal" panose="02040503050203030202" pitchFamily="18" charset="0"/>
              </a:rPr>
              <a:t>Apply antibiotic ointment or antibiotic drops and refer patient to hospital/specialist care.</a:t>
            </a:r>
            <a:endParaRPr lang="en-IN" sz="11200" dirty="0">
              <a:effectLst/>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627384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A12E9C2-B99E-9D13-AF2F-6B9386A91E32}"/>
              </a:ext>
            </a:extLst>
          </p:cNvPr>
          <p:cNvSpPr>
            <a:spLocks noGrp="1"/>
          </p:cNvSpPr>
          <p:nvPr>
            <p:ph idx="1"/>
          </p:nvPr>
        </p:nvSpPr>
        <p:spPr>
          <a:xfrm>
            <a:off x="511092" y="143531"/>
            <a:ext cx="8283283" cy="5674563"/>
          </a:xfrm>
        </p:spPr>
        <p:txBody>
          <a:bodyPr>
            <a:noAutofit/>
          </a:bodyPr>
          <a:lstStyle/>
          <a:p>
            <a:pPr marL="0" indent="0" algn="just">
              <a:lnSpc>
                <a:spcPct val="115000"/>
              </a:lnSpc>
              <a:spcAft>
                <a:spcPts val="1000"/>
              </a:spcAft>
              <a:buNone/>
            </a:pPr>
            <a:r>
              <a:rPr lang="en-US" sz="2400" b="1" u="sng" dirty="0">
                <a:solidFill>
                  <a:srgbClr val="FF0000"/>
                </a:solidFill>
                <a:effectLst/>
                <a:ea typeface="Times New Roman" panose="02020603050405020304" pitchFamily="18" charset="0"/>
                <a:cs typeface="Mangal" panose="02040503050203030202" pitchFamily="18" charset="0"/>
              </a:rPr>
              <a:t>MANAGEMENT OF ELECTRICAL BURNS</a:t>
            </a:r>
            <a:endParaRPr lang="en-IN" sz="2400" b="1" dirty="0">
              <a:solidFill>
                <a:srgbClr val="FF0000"/>
              </a:solidFill>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en-US" sz="2400" dirty="0">
                <a:effectLst/>
                <a:ea typeface="Times New Roman" panose="02020603050405020304" pitchFamily="18" charset="0"/>
                <a:cs typeface="Mangal" panose="02040503050203030202" pitchFamily="18" charset="0"/>
              </a:rPr>
              <a:t>The more serious problems related to electrical burns are respiratory and/or cardiac arrest, damage to the nervous system and injury to internal organs. </a:t>
            </a:r>
          </a:p>
          <a:p>
            <a:pPr marL="114300" indent="0" algn="just">
              <a:lnSpc>
                <a:spcPct val="115000"/>
              </a:lnSpc>
              <a:spcAft>
                <a:spcPts val="1000"/>
              </a:spcAft>
              <a:buNone/>
            </a:pPr>
            <a:r>
              <a:rPr lang="en-US" sz="2400" b="1" u="sng" dirty="0">
                <a:solidFill>
                  <a:srgbClr val="FF0000"/>
                </a:solidFill>
                <a:effectLst/>
                <a:ea typeface="Times New Roman" panose="02020603050405020304" pitchFamily="18" charset="0"/>
                <a:cs typeface="Mangal" panose="02040503050203030202" pitchFamily="18" charset="0"/>
              </a:rPr>
              <a:t>USE UNIVERSAL PRECAUTIONS.</a:t>
            </a:r>
            <a:endParaRPr lang="en-IN" sz="2400" b="1" u="sng" dirty="0">
              <a:solidFill>
                <a:srgbClr val="FF0000"/>
              </a:solidFill>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en-US" sz="2400" dirty="0">
                <a:effectLst/>
                <a:ea typeface="Times New Roman" panose="02020603050405020304" pitchFamily="18" charset="0"/>
                <a:cs typeface="Mangal" panose="02040503050203030202" pitchFamily="18" charset="0"/>
              </a:rPr>
              <a:t>Prolonged CPR should be performed on electrical injury victims as they can remain viable for a longer period than with other types of injuries.</a:t>
            </a:r>
            <a:endParaRPr lang="en-IN" sz="2400" dirty="0">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en-US" sz="2400" dirty="0">
                <a:effectLst/>
                <a:ea typeface="Times New Roman" panose="02020603050405020304" pitchFamily="18" charset="0"/>
                <a:cs typeface="Mangal" panose="02040503050203030202" pitchFamily="18" charset="0"/>
              </a:rPr>
              <a:t>Care for electrical burns is the same as any other type of burn, also using the following specific guidelines for electrical burns</a:t>
            </a:r>
            <a:r>
              <a:rPr lang="en-US" sz="2400" dirty="0" smtClean="0">
                <a:effectLst/>
                <a:ea typeface="Times New Roman" panose="02020603050405020304" pitchFamily="18" charset="0"/>
                <a:cs typeface="Mangal" panose="02040503050203030202" pitchFamily="18" charset="0"/>
              </a:rPr>
              <a:t>.</a:t>
            </a:r>
            <a:endParaRPr lang="en-US" sz="24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87157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A12E9C2-B99E-9D13-AF2F-6B9386A91E32}"/>
              </a:ext>
            </a:extLst>
          </p:cNvPr>
          <p:cNvSpPr>
            <a:spLocks noGrp="1"/>
          </p:cNvSpPr>
          <p:nvPr>
            <p:ph idx="1"/>
          </p:nvPr>
        </p:nvSpPr>
        <p:spPr>
          <a:xfrm>
            <a:off x="511092" y="286971"/>
            <a:ext cx="8283283" cy="6104869"/>
          </a:xfrm>
        </p:spPr>
        <p:txBody>
          <a:bodyPr>
            <a:normAutofit/>
          </a:bodyPr>
          <a:lstStyle/>
          <a:p>
            <a:pPr marL="114300" indent="0" algn="just">
              <a:lnSpc>
                <a:spcPct val="115000"/>
              </a:lnSpc>
              <a:spcAft>
                <a:spcPts val="1000"/>
              </a:spcAft>
              <a:buNone/>
            </a:pPr>
            <a:r>
              <a:rPr lang="en-US" sz="2400" b="1" u="sng" dirty="0" smtClean="0">
                <a:solidFill>
                  <a:srgbClr val="FF0000"/>
                </a:solidFill>
                <a:effectLst/>
                <a:ea typeface="Times New Roman" panose="02020603050405020304" pitchFamily="18" charset="0"/>
                <a:cs typeface="Mangal" panose="02040503050203030202" pitchFamily="18" charset="0"/>
              </a:rPr>
              <a:t>USE </a:t>
            </a:r>
            <a:r>
              <a:rPr lang="en-US" sz="2400" b="1" u="sng" dirty="0">
                <a:solidFill>
                  <a:srgbClr val="FF0000"/>
                </a:solidFill>
                <a:effectLst/>
                <a:ea typeface="Times New Roman" panose="02020603050405020304" pitchFamily="18" charset="0"/>
                <a:cs typeface="Mangal" panose="02040503050203030202" pitchFamily="18" charset="0"/>
              </a:rPr>
              <a:t>UNIVERSAL PRECAUTIONS.</a:t>
            </a:r>
            <a:endParaRPr lang="en-IN" sz="2400" b="1" u="sng" dirty="0">
              <a:solidFill>
                <a:srgbClr val="FF0000"/>
              </a:solidFill>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en-US" sz="2400" dirty="0" smtClean="0">
                <a:effectLst/>
                <a:ea typeface="Times New Roman" panose="02020603050405020304" pitchFamily="18" charset="0"/>
                <a:cs typeface="Mangal" panose="02040503050203030202" pitchFamily="18" charset="0"/>
              </a:rPr>
              <a:t>Perform </a:t>
            </a:r>
            <a:r>
              <a:rPr lang="en-US" sz="2400" dirty="0">
                <a:effectLst/>
                <a:ea typeface="Times New Roman" panose="02020603050405020304" pitchFamily="18" charset="0"/>
                <a:cs typeface="Mangal" panose="02040503050203030202" pitchFamily="18" charset="0"/>
              </a:rPr>
              <a:t>initial assessment. The electrical current passing through the body often causes cardiac arrest. Partial airway obstruction can also be present due to inflammation of airway tissues.</a:t>
            </a:r>
          </a:p>
          <a:p>
            <a:pPr marL="457200" algn="just">
              <a:lnSpc>
                <a:spcPct val="115000"/>
              </a:lnSpc>
              <a:spcAft>
                <a:spcPts val="1000"/>
              </a:spcAft>
            </a:pPr>
            <a:r>
              <a:rPr lang="en-US" sz="2400" dirty="0">
                <a:effectLst/>
                <a:ea typeface="Times New Roman" panose="02020603050405020304" pitchFamily="18" charset="0"/>
                <a:cs typeface="Mangal" panose="02040503050203030202" pitchFamily="18" charset="0"/>
              </a:rPr>
              <a:t>Evaluate burns and look for at least two burn areas: one will be where the patient made contact with the energy source (often the hand). The other will be where the patient made contact to ground, where the electricity exited the body (often a foot).</a:t>
            </a:r>
          </a:p>
          <a:p>
            <a:pPr marL="457200" algn="just">
              <a:lnSpc>
                <a:spcPct val="115000"/>
              </a:lnSpc>
              <a:spcAft>
                <a:spcPts val="1000"/>
              </a:spcAft>
            </a:pPr>
            <a:r>
              <a:rPr lang="en-US" sz="2400" dirty="0">
                <a:effectLst/>
                <a:ea typeface="Times New Roman" panose="02020603050405020304" pitchFamily="18" charset="0"/>
                <a:cs typeface="Mangal" panose="02040503050203030202" pitchFamily="18" charset="0"/>
              </a:rPr>
              <a:t>Apply a dry, sterile dressing to the burns.</a:t>
            </a:r>
          </a:p>
          <a:p>
            <a:pPr marL="457200" algn="just">
              <a:lnSpc>
                <a:spcPct val="115000"/>
              </a:lnSpc>
              <a:spcAft>
                <a:spcPts val="1000"/>
              </a:spcAft>
            </a:pPr>
            <a:r>
              <a:rPr lang="en-US" sz="2400" dirty="0">
                <a:effectLst/>
                <a:ea typeface="Times New Roman" panose="02020603050405020304" pitchFamily="18" charset="0"/>
                <a:cs typeface="Mangal" panose="02040503050203030202" pitchFamily="18" charset="0"/>
              </a:rPr>
              <a:t>Treat for shock including oxygen administration.</a:t>
            </a:r>
            <a:endParaRPr lang="en-IN" sz="24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83556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Administrator\Desktop\L-13\DSC00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10" y="0"/>
            <a:ext cx="6886581"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170587" y="1475841"/>
            <a:ext cx="6859191" cy="1077912"/>
          </a:xfrm>
          <a:prstGeom prst="rect">
            <a:avLst/>
          </a:prstGeom>
          <a:noFill/>
          <a:ln w="9525">
            <a:noFill/>
            <a:miter lim="800000"/>
            <a:headEnd/>
            <a:tailEnd/>
          </a:ln>
        </p:spPr>
        <p:txBody>
          <a:bodyPr>
            <a:spAutoFit/>
          </a:bodyPr>
          <a:lstStyle/>
          <a:p>
            <a:pPr algn="ctr">
              <a:spcBef>
                <a:spcPct val="50000"/>
              </a:spcBef>
              <a:defRPr/>
            </a:pPr>
            <a:r>
              <a:rPr lang="en-US" sz="3200" b="1" dirty="0">
                <a:solidFill>
                  <a:schemeClr val="accent1">
                    <a:lumMod val="60000"/>
                    <a:lumOff val="40000"/>
                  </a:schemeClr>
                </a:solidFill>
              </a:rPr>
              <a:t>FLUSHING AND RINSING THE EYES IN CHEMICAL BURNS</a:t>
            </a:r>
          </a:p>
        </p:txBody>
      </p:sp>
      <p:sp>
        <p:nvSpPr>
          <p:cNvPr id="27652" name="TextBox 4"/>
          <p:cNvSpPr txBox="1">
            <a:spLocks noChangeArrowheads="1"/>
          </p:cNvSpPr>
          <p:nvPr/>
        </p:nvSpPr>
        <p:spPr bwMode="auto">
          <a:xfrm>
            <a:off x="934791" y="76201"/>
            <a:ext cx="71872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4000" b="1" u="sng" dirty="0">
                <a:solidFill>
                  <a:srgbClr val="FF0000"/>
                </a:solidFill>
                <a:latin typeface="+mn-lt"/>
              </a:rPr>
              <a:t>PRE-HOSPITAL TREATMENT FOR CHEMICAL BURN TO EYE</a:t>
            </a:r>
          </a:p>
        </p:txBody>
      </p:sp>
    </p:spTree>
    <p:extLst>
      <p:ext uri="{BB962C8B-B14F-4D97-AF65-F5344CB8AC3E}">
        <p14:creationId xmlns:p14="http://schemas.microsoft.com/office/powerpoint/2010/main" val="79319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Administrator\Desktop\L-13\DSC00009.JPG"/>
          <p:cNvPicPr>
            <a:picLocks noChangeAspect="1" noChangeArrowheads="1"/>
          </p:cNvPicPr>
          <p:nvPr/>
        </p:nvPicPr>
        <p:blipFill>
          <a:blip r:embed="rId3">
            <a:lum bright="22000" contrast="18000"/>
            <a:extLst>
              <a:ext uri="{28A0092B-C50C-407E-A947-70E740481C1C}">
                <a14:useLocalDpi xmlns:a14="http://schemas.microsoft.com/office/drawing/2010/main" val="0"/>
              </a:ext>
            </a:extLst>
          </a:blip>
          <a:srcRect/>
          <a:stretch>
            <a:fillRect/>
          </a:stretch>
        </p:blipFill>
        <p:spPr bwMode="auto">
          <a:xfrm>
            <a:off x="4694277" y="826587"/>
            <a:ext cx="3258116"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Line 7"/>
          <p:cNvSpPr>
            <a:spLocks noChangeShapeType="1"/>
          </p:cNvSpPr>
          <p:nvPr/>
        </p:nvSpPr>
        <p:spPr bwMode="auto">
          <a:xfrm flipH="1">
            <a:off x="5386936" y="2344255"/>
            <a:ext cx="0"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24" name="Text Box 8"/>
          <p:cNvSpPr txBox="1">
            <a:spLocks noChangeArrowheads="1"/>
          </p:cNvSpPr>
          <p:nvPr/>
        </p:nvSpPr>
        <p:spPr bwMode="auto">
          <a:xfrm>
            <a:off x="4725318" y="1882590"/>
            <a:ext cx="1714797" cy="461665"/>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spcBef>
                <a:spcPct val="50000"/>
              </a:spcBef>
            </a:pPr>
            <a:r>
              <a:rPr lang="en-US" b="1" dirty="0">
                <a:solidFill>
                  <a:srgbClr val="000066"/>
                </a:solidFill>
                <a:latin typeface="Verdana" panose="020B0604030504040204" pitchFamily="34" charset="0"/>
              </a:rPr>
              <a:t>Entrance</a:t>
            </a:r>
          </a:p>
        </p:txBody>
      </p:sp>
      <p:sp>
        <p:nvSpPr>
          <p:cNvPr id="9225" name="Line 9"/>
          <p:cNvSpPr>
            <a:spLocks noChangeShapeType="1"/>
          </p:cNvSpPr>
          <p:nvPr/>
        </p:nvSpPr>
        <p:spPr bwMode="auto">
          <a:xfrm>
            <a:off x="6142025" y="5699945"/>
            <a:ext cx="800239"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26" name="Text Box 10"/>
          <p:cNvSpPr txBox="1">
            <a:spLocks noChangeArrowheads="1"/>
          </p:cNvSpPr>
          <p:nvPr/>
        </p:nvSpPr>
        <p:spPr bwMode="auto">
          <a:xfrm>
            <a:off x="4691550" y="5284447"/>
            <a:ext cx="1390773" cy="830997"/>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b="1" dirty="0">
                <a:solidFill>
                  <a:srgbClr val="000066"/>
                </a:solidFill>
                <a:latin typeface="Verdana" panose="020B0604030504040204" pitchFamily="34" charset="0"/>
              </a:rPr>
              <a:t>Exit point</a:t>
            </a:r>
          </a:p>
        </p:txBody>
      </p:sp>
      <p:sp>
        <p:nvSpPr>
          <p:cNvPr id="9227" name="Text Box 11"/>
          <p:cNvSpPr txBox="1">
            <a:spLocks noChangeArrowheads="1"/>
          </p:cNvSpPr>
          <p:nvPr/>
        </p:nvSpPr>
        <p:spPr bwMode="auto">
          <a:xfrm>
            <a:off x="1143198" y="1308109"/>
            <a:ext cx="342959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just" eaLnBrk="1" hangingPunct="1">
              <a:spcBef>
                <a:spcPct val="50000"/>
              </a:spcBef>
            </a:pPr>
            <a:r>
              <a:rPr lang="en-US" sz="3200" dirty="0">
                <a:latin typeface="+mn-lt"/>
              </a:rPr>
              <a:t>Electric current severely damages tissue at the point of entry, then proceeds along nerves and blood vessels leaving behind a core of tissue death.</a:t>
            </a:r>
          </a:p>
        </p:txBody>
      </p:sp>
      <p:sp>
        <p:nvSpPr>
          <p:cNvPr id="9228" name="Line 12"/>
          <p:cNvSpPr>
            <a:spLocks noChangeShapeType="1"/>
          </p:cNvSpPr>
          <p:nvPr/>
        </p:nvSpPr>
        <p:spPr bwMode="auto">
          <a:xfrm>
            <a:off x="5818519" y="1568508"/>
            <a:ext cx="743079"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29" name="Text Box 13"/>
          <p:cNvSpPr txBox="1">
            <a:spLocks noChangeArrowheads="1"/>
          </p:cNvSpPr>
          <p:nvPr/>
        </p:nvSpPr>
        <p:spPr bwMode="auto">
          <a:xfrm>
            <a:off x="4675867" y="919807"/>
            <a:ext cx="2097043" cy="707886"/>
          </a:xfrm>
          <a:prstGeom prst="rect">
            <a:avLst/>
          </a:prstGeom>
          <a:noFill/>
          <a:ln w="9525">
            <a:noFill/>
            <a:miter lim="800000"/>
            <a:headEnd/>
            <a:tailEnd/>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2000" b="1" dirty="0">
                <a:solidFill>
                  <a:srgbClr val="0F086E"/>
                </a:solidFill>
                <a:latin typeface="Verdana" panose="020B0604030504040204" pitchFamily="34" charset="0"/>
              </a:rPr>
              <a:t>Respiratory arrest</a:t>
            </a:r>
          </a:p>
        </p:txBody>
      </p:sp>
      <p:sp>
        <p:nvSpPr>
          <p:cNvPr id="9230" name="Line 14"/>
          <p:cNvSpPr>
            <a:spLocks noChangeShapeType="1"/>
          </p:cNvSpPr>
          <p:nvPr/>
        </p:nvSpPr>
        <p:spPr bwMode="auto">
          <a:xfrm flipH="1">
            <a:off x="6942264" y="1720908"/>
            <a:ext cx="285800" cy="3810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31" name="Text Box 15"/>
          <p:cNvSpPr txBox="1">
            <a:spLocks noChangeArrowheads="1"/>
          </p:cNvSpPr>
          <p:nvPr/>
        </p:nvSpPr>
        <p:spPr bwMode="auto">
          <a:xfrm>
            <a:off x="6806323" y="1013022"/>
            <a:ext cx="1190468" cy="646331"/>
          </a:xfrm>
          <a:prstGeom prst="rect">
            <a:avLst/>
          </a:prstGeom>
          <a:noFill/>
          <a:ln w="9525">
            <a:noFill/>
            <a:miter lim="800000"/>
            <a:headEnd/>
            <a:tailEnd/>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1800" b="1" dirty="0">
                <a:solidFill>
                  <a:srgbClr val="0F086E"/>
                </a:solidFill>
                <a:latin typeface="Tahoma" panose="020B0604030504040204" pitchFamily="34" charset="0"/>
              </a:rPr>
              <a:t>Cardiac arrest</a:t>
            </a:r>
          </a:p>
        </p:txBody>
      </p:sp>
      <p:sp>
        <p:nvSpPr>
          <p:cNvPr id="2" name="TextBox 1"/>
          <p:cNvSpPr txBox="1"/>
          <p:nvPr/>
        </p:nvSpPr>
        <p:spPr>
          <a:xfrm>
            <a:off x="1232511" y="57146"/>
            <a:ext cx="6526949" cy="769441"/>
          </a:xfrm>
          <a:prstGeom prst="rect">
            <a:avLst/>
          </a:prstGeom>
          <a:noFill/>
        </p:spPr>
        <p:txBody>
          <a:bodyPr wrap="square" rtlCol="0">
            <a:spAutoFit/>
          </a:bodyPr>
          <a:lstStyle/>
          <a:p>
            <a:pPr algn="ctr"/>
            <a:r>
              <a:rPr lang="en-US" sz="4400" b="1" u="sng" dirty="0">
                <a:solidFill>
                  <a:srgbClr val="FF0000"/>
                </a:solidFill>
              </a:rPr>
              <a:t>ELECTRICAL BURNS</a:t>
            </a:r>
          </a:p>
        </p:txBody>
      </p:sp>
    </p:spTree>
    <p:extLst>
      <p:ext uri="{BB962C8B-B14F-4D97-AF65-F5344CB8AC3E}">
        <p14:creationId xmlns:p14="http://schemas.microsoft.com/office/powerpoint/2010/main" val="3440696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283" y="1174474"/>
            <a:ext cx="8310282" cy="4338822"/>
          </a:xfrm>
        </p:spPr>
        <p:txBody>
          <a:bodyPr>
            <a:normAutofit/>
          </a:bodyPr>
          <a:lstStyle/>
          <a:p>
            <a:pPr marL="0" indent="0" algn="ctr">
              <a:buNone/>
            </a:pPr>
            <a:r>
              <a:rPr lang="en-US" sz="4400" b="1" dirty="0">
                <a:solidFill>
                  <a:srgbClr val="C00000"/>
                </a:solidFill>
              </a:rPr>
              <a:t>Prolonged CPR should be performed on electrical injury victims as they can remain viable for a longer period than with other types of injuries.</a:t>
            </a:r>
          </a:p>
          <a:p>
            <a:pPr algn="ctr"/>
            <a:endParaRPr lang="en-GB" sz="4400" b="1" dirty="0"/>
          </a:p>
        </p:txBody>
      </p:sp>
    </p:spTree>
    <p:extLst>
      <p:ext uri="{BB962C8B-B14F-4D97-AF65-F5344CB8AC3E}">
        <p14:creationId xmlns:p14="http://schemas.microsoft.com/office/powerpoint/2010/main" val="2228239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solidFill>
                  <a:srgbClr val="FF0000"/>
                </a:solidFill>
                <a:latin typeface="+mn-lt"/>
              </a:rPr>
              <a:t>PRE HOSPITAL TREATMENT FOR ELECTRIC BURN</a:t>
            </a:r>
            <a:endParaRPr lang="en-GB" b="1" u="sng" dirty="0">
              <a:solidFill>
                <a:srgbClr val="FF0000"/>
              </a:solidFill>
              <a:latin typeface="+mn-lt"/>
            </a:endParaRPr>
          </a:p>
        </p:txBody>
      </p:sp>
      <p:sp>
        <p:nvSpPr>
          <p:cNvPr id="3" name="Content Placeholder 2"/>
          <p:cNvSpPr>
            <a:spLocks noGrp="1"/>
          </p:cNvSpPr>
          <p:nvPr>
            <p:ph idx="1"/>
          </p:nvPr>
        </p:nvSpPr>
        <p:spPr/>
        <p:txBody>
          <a:bodyPr>
            <a:normAutofit lnSpcReduction="10000"/>
          </a:bodyPr>
          <a:lstStyle/>
          <a:p>
            <a:pPr algn="just">
              <a:defRPr/>
            </a:pPr>
            <a:r>
              <a:rPr lang="en-US" sz="3200" dirty="0"/>
              <a:t>Perform initial assessment. </a:t>
            </a:r>
          </a:p>
          <a:p>
            <a:pPr marL="742950" indent="-742950" algn="just">
              <a:defRPr/>
            </a:pPr>
            <a:endParaRPr lang="en-US" sz="3200" dirty="0"/>
          </a:p>
          <a:p>
            <a:pPr algn="just">
              <a:defRPr/>
            </a:pPr>
            <a:r>
              <a:rPr lang="en-US" sz="3200" dirty="0"/>
              <a:t>Evaluate burns and look for at least two burn areas:   </a:t>
            </a:r>
          </a:p>
          <a:p>
            <a:pPr algn="just">
              <a:defRPr/>
            </a:pPr>
            <a:endParaRPr lang="en-US" sz="3200" dirty="0"/>
          </a:p>
          <a:p>
            <a:pPr algn="just">
              <a:defRPr/>
            </a:pPr>
            <a:r>
              <a:rPr lang="en-US" sz="3200" dirty="0"/>
              <a:t>Apply a dry, sterile dressing to the burns.</a:t>
            </a:r>
          </a:p>
          <a:p>
            <a:pPr algn="just">
              <a:defRPr/>
            </a:pPr>
            <a:endParaRPr lang="en-US" sz="3200" dirty="0"/>
          </a:p>
          <a:p>
            <a:pPr algn="just">
              <a:defRPr/>
            </a:pPr>
            <a:r>
              <a:rPr lang="en-US" sz="3200" dirty="0"/>
              <a:t>Treat for shock.</a:t>
            </a:r>
          </a:p>
          <a:p>
            <a:endParaRPr lang="en-GB" sz="3200" dirty="0"/>
          </a:p>
        </p:txBody>
      </p:sp>
    </p:spTree>
    <p:extLst>
      <p:ext uri="{BB962C8B-B14F-4D97-AF65-F5344CB8AC3E}">
        <p14:creationId xmlns:p14="http://schemas.microsoft.com/office/powerpoint/2010/main" val="104982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07944"/>
            <a:ext cx="7888070" cy="1325563"/>
          </a:xfrm>
        </p:spPr>
        <p:txBody>
          <a:bodyPr>
            <a:normAutofit fontScale="90000"/>
          </a:bodyPr>
          <a:lstStyle/>
          <a:p>
            <a:pPr algn="ctr"/>
            <a:r>
              <a:rPr lang="en-US" b="1" u="sng" dirty="0">
                <a:solidFill>
                  <a:srgbClr val="FF0000"/>
                </a:solidFill>
                <a:latin typeface="+mn-lt"/>
              </a:rPr>
              <a:t>SIGNS AND SYMPTOMS OF INHALATION INJURY</a:t>
            </a:r>
            <a:endParaRPr lang="en-GB" u="sng" dirty="0">
              <a:solidFill>
                <a:srgbClr val="FF0000"/>
              </a:solidFill>
              <a:latin typeface="+mn-lt"/>
            </a:endParaRPr>
          </a:p>
        </p:txBody>
      </p:sp>
      <p:sp>
        <p:nvSpPr>
          <p:cNvPr id="3" name="Content Placeholder 2"/>
          <p:cNvSpPr>
            <a:spLocks noGrp="1"/>
          </p:cNvSpPr>
          <p:nvPr>
            <p:ph idx="1"/>
          </p:nvPr>
        </p:nvSpPr>
        <p:spPr>
          <a:xfrm>
            <a:off x="628759" y="1433507"/>
            <a:ext cx="5158683" cy="4743457"/>
          </a:xfrm>
        </p:spPr>
        <p:txBody>
          <a:bodyPr>
            <a:noAutofit/>
          </a:bodyPr>
          <a:lstStyle/>
          <a:p>
            <a:pPr marL="514350" indent="-514350">
              <a:spcBef>
                <a:spcPct val="50000"/>
              </a:spcBef>
              <a:buFont typeface="+mj-lt"/>
              <a:buAutoNum type="arabicParenR"/>
            </a:pPr>
            <a:r>
              <a:rPr lang="en-US" dirty="0"/>
              <a:t>Singed nasal hairs.</a:t>
            </a:r>
          </a:p>
          <a:p>
            <a:pPr marL="514350" indent="-514350">
              <a:spcBef>
                <a:spcPct val="50000"/>
              </a:spcBef>
              <a:buFont typeface="+mj-lt"/>
              <a:buAutoNum type="arabicParenR"/>
            </a:pPr>
            <a:r>
              <a:rPr lang="en-US" dirty="0"/>
              <a:t>Facial and other burns.</a:t>
            </a:r>
          </a:p>
          <a:p>
            <a:pPr marL="514350" indent="-514350">
              <a:spcBef>
                <a:spcPct val="50000"/>
              </a:spcBef>
              <a:buFont typeface="+mj-lt"/>
              <a:buAutoNum type="arabicParenR"/>
            </a:pPr>
            <a:r>
              <a:rPr lang="en-US" dirty="0"/>
              <a:t>Shortness of breath, cough, hoarseness, sooty sputum.</a:t>
            </a:r>
          </a:p>
          <a:p>
            <a:pPr marL="514350" indent="-514350">
              <a:lnSpc>
                <a:spcPct val="80000"/>
              </a:lnSpc>
              <a:spcBef>
                <a:spcPct val="50000"/>
              </a:spcBef>
              <a:buFont typeface="+mj-lt"/>
              <a:buAutoNum type="arabicParenR"/>
            </a:pPr>
            <a:r>
              <a:rPr lang="en-US" dirty="0"/>
              <a:t>Sooty or smoky smell on  the breath.</a:t>
            </a:r>
          </a:p>
          <a:p>
            <a:pPr marL="514350" indent="-514350">
              <a:lnSpc>
                <a:spcPct val="80000"/>
              </a:lnSpc>
              <a:spcBef>
                <a:spcPct val="50000"/>
              </a:spcBef>
              <a:buFont typeface="+mj-lt"/>
              <a:buAutoNum type="arabicParenR"/>
            </a:pPr>
            <a:r>
              <a:rPr lang="en-US" dirty="0"/>
              <a:t>Respiratory distress, noisy breathing, restricted chest movement.</a:t>
            </a:r>
          </a:p>
          <a:p>
            <a:pPr marL="514350" indent="-514350">
              <a:spcBef>
                <a:spcPct val="50000"/>
              </a:spcBef>
              <a:buFont typeface="+mj-lt"/>
              <a:buAutoNum type="arabicParenR"/>
            </a:pPr>
            <a:r>
              <a:rPr lang="en-US" dirty="0"/>
              <a:t>Cyanosis.</a:t>
            </a:r>
          </a:p>
          <a:p>
            <a:endParaRPr lang="en-GB" sz="3200" dirty="0"/>
          </a:p>
        </p:txBody>
      </p:sp>
      <p:pic>
        <p:nvPicPr>
          <p:cNvPr id="4" name="Picture 2" descr="C:\Documents and Settings\Administrator\Desktop\101MSDCF\DSC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442" y="1433507"/>
            <a:ext cx="3268834"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3"/>
          <p:cNvSpPr>
            <a:spLocks noChangeArrowheads="1"/>
          </p:cNvSpPr>
          <p:nvPr/>
        </p:nvSpPr>
        <p:spPr bwMode="auto">
          <a:xfrm>
            <a:off x="8284612" y="2021792"/>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1</a:t>
            </a:r>
          </a:p>
        </p:txBody>
      </p:sp>
      <p:sp>
        <p:nvSpPr>
          <p:cNvPr id="6" name="Oval 4"/>
          <p:cNvSpPr>
            <a:spLocks noChangeArrowheads="1"/>
          </p:cNvSpPr>
          <p:nvPr/>
        </p:nvSpPr>
        <p:spPr bwMode="auto">
          <a:xfrm>
            <a:off x="8123852" y="2376612"/>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4</a:t>
            </a:r>
          </a:p>
        </p:txBody>
      </p:sp>
      <p:sp>
        <p:nvSpPr>
          <p:cNvPr id="7" name="Oval 6"/>
          <p:cNvSpPr>
            <a:spLocks noChangeArrowheads="1"/>
          </p:cNvSpPr>
          <p:nvPr/>
        </p:nvSpPr>
        <p:spPr bwMode="auto">
          <a:xfrm>
            <a:off x="8048825" y="2821920"/>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6</a:t>
            </a:r>
          </a:p>
        </p:txBody>
      </p:sp>
      <p:sp>
        <p:nvSpPr>
          <p:cNvPr id="8" name="Oval 7"/>
          <p:cNvSpPr>
            <a:spLocks noChangeArrowheads="1"/>
          </p:cNvSpPr>
          <p:nvPr/>
        </p:nvSpPr>
        <p:spPr bwMode="auto">
          <a:xfrm>
            <a:off x="8173869" y="3375533"/>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2</a:t>
            </a:r>
          </a:p>
        </p:txBody>
      </p:sp>
      <p:sp>
        <p:nvSpPr>
          <p:cNvPr id="9" name="Oval 8"/>
          <p:cNvSpPr>
            <a:spLocks noChangeArrowheads="1"/>
          </p:cNvSpPr>
          <p:nvPr/>
        </p:nvSpPr>
        <p:spPr bwMode="auto">
          <a:xfrm>
            <a:off x="6183989" y="3324376"/>
            <a:ext cx="35725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dirty="0">
                <a:solidFill>
                  <a:srgbClr val="FF0000"/>
                </a:solidFill>
                <a:latin typeface="Times New Roman" panose="02020603050405020304" pitchFamily="18" charset="0"/>
              </a:rPr>
              <a:t>3</a:t>
            </a:r>
          </a:p>
        </p:txBody>
      </p:sp>
      <p:sp>
        <p:nvSpPr>
          <p:cNvPr id="10" name="Oval 9"/>
          <p:cNvSpPr>
            <a:spLocks noChangeArrowheads="1"/>
          </p:cNvSpPr>
          <p:nvPr/>
        </p:nvSpPr>
        <p:spPr bwMode="auto">
          <a:xfrm>
            <a:off x="6198279" y="6336587"/>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a:solidFill>
                  <a:srgbClr val="FF0000"/>
                </a:solidFill>
                <a:latin typeface="Times New Roman" panose="02020603050405020304" pitchFamily="18" charset="0"/>
              </a:rPr>
              <a:t>5</a:t>
            </a:r>
          </a:p>
        </p:txBody>
      </p:sp>
    </p:spTree>
    <p:extLst>
      <p:ext uri="{BB962C8B-B14F-4D97-AF65-F5344CB8AC3E}">
        <p14:creationId xmlns:p14="http://schemas.microsoft.com/office/powerpoint/2010/main" val="414106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93658"/>
            <a:ext cx="7888070" cy="811777"/>
          </a:xfrm>
        </p:spPr>
        <p:txBody>
          <a:bodyPr/>
          <a:lstStyle/>
          <a:p>
            <a:pPr algn="ctr"/>
            <a:r>
              <a:rPr lang="en-US" b="1" u="sng" dirty="0">
                <a:solidFill>
                  <a:srgbClr val="FF0000"/>
                </a:solidFill>
                <a:latin typeface="+mn-lt"/>
              </a:rPr>
              <a:t>CAUSES OF BURNS</a:t>
            </a:r>
            <a:endParaRPr lang="en-GB" b="1" u="sng" dirty="0">
              <a:solidFill>
                <a:srgbClr val="FF0000"/>
              </a:solidFill>
              <a:latin typeface="+mn-lt"/>
            </a:endParaRPr>
          </a:p>
        </p:txBody>
      </p:sp>
      <p:sp>
        <p:nvSpPr>
          <p:cNvPr id="3" name="Content Placeholder 2"/>
          <p:cNvSpPr>
            <a:spLocks noGrp="1"/>
          </p:cNvSpPr>
          <p:nvPr>
            <p:ph idx="1"/>
          </p:nvPr>
        </p:nvSpPr>
        <p:spPr>
          <a:xfrm>
            <a:off x="628758" y="887509"/>
            <a:ext cx="8031147" cy="5091953"/>
          </a:xfrm>
        </p:spPr>
        <p:txBody>
          <a:bodyPr>
            <a:normAutofit fontScale="77500" lnSpcReduction="20000"/>
          </a:bodyPr>
          <a:lstStyle/>
          <a:p>
            <a:pPr>
              <a:lnSpc>
                <a:spcPct val="110000"/>
              </a:lnSpc>
              <a:defRPr/>
            </a:pPr>
            <a:r>
              <a:rPr lang="en-US" sz="3200" b="1" dirty="0"/>
              <a:t>Injuries caused by exposure to excessive heat from thermal ,chemical, electrical  or radiation.</a:t>
            </a:r>
          </a:p>
          <a:p>
            <a:pPr marL="0" indent="0">
              <a:lnSpc>
                <a:spcPct val="110000"/>
              </a:lnSpc>
              <a:buNone/>
              <a:defRPr/>
            </a:pPr>
            <a:endParaRPr lang="en-US" sz="3200" b="1" dirty="0"/>
          </a:p>
          <a:p>
            <a:pPr>
              <a:lnSpc>
                <a:spcPct val="110000"/>
              </a:lnSpc>
              <a:defRPr/>
            </a:pPr>
            <a:r>
              <a:rPr lang="en-US" sz="3200" b="1" dirty="0"/>
              <a:t>Thermal:  Heat (fire, vapour and hot objects), and cold (freezing and frozen objects).</a:t>
            </a:r>
          </a:p>
          <a:p>
            <a:pPr marL="457200" indent="-457200">
              <a:defRPr/>
            </a:pPr>
            <a:endParaRPr lang="en-US" sz="3200" b="1" dirty="0"/>
          </a:p>
          <a:p>
            <a:pPr algn="just">
              <a:defRPr/>
            </a:pPr>
            <a:r>
              <a:rPr lang="en-US" sz="3200" b="1" dirty="0"/>
              <a:t>Chemical: Includes several caustics such as acids and alkalis.</a:t>
            </a:r>
          </a:p>
          <a:p>
            <a:pPr algn="just">
              <a:defRPr/>
            </a:pPr>
            <a:endParaRPr lang="en-US" sz="3200" b="1" dirty="0"/>
          </a:p>
          <a:p>
            <a:pPr>
              <a:defRPr/>
            </a:pPr>
            <a:r>
              <a:rPr lang="en-US" sz="3200" b="1" dirty="0"/>
              <a:t>Electrical:  Electricity, i.e., House current, lightning.</a:t>
            </a:r>
          </a:p>
          <a:p>
            <a:pPr algn="just">
              <a:defRPr/>
            </a:pPr>
            <a:endParaRPr lang="en-US" sz="3200" b="1" dirty="0"/>
          </a:p>
          <a:p>
            <a:pPr algn="just">
              <a:lnSpc>
                <a:spcPct val="110000"/>
              </a:lnSpc>
              <a:defRPr/>
            </a:pPr>
            <a:r>
              <a:rPr lang="en-US" sz="3200" b="1" dirty="0"/>
              <a:t>Radiation: Ultraviolet rays (including sunlight) and radioactive agents.</a:t>
            </a:r>
          </a:p>
          <a:p>
            <a:pPr algn="just">
              <a:defRPr/>
            </a:pPr>
            <a:endParaRPr lang="en-US" sz="3200" dirty="0"/>
          </a:p>
          <a:p>
            <a:endParaRPr lang="en-GB" dirty="0"/>
          </a:p>
        </p:txBody>
      </p:sp>
    </p:spTree>
    <p:extLst>
      <p:ext uri="{BB962C8B-B14F-4D97-AF65-F5344CB8AC3E}">
        <p14:creationId xmlns:p14="http://schemas.microsoft.com/office/powerpoint/2010/main" val="2905299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solidFill>
                  <a:srgbClr val="FF0000"/>
                </a:solidFill>
                <a:latin typeface="+mn-lt"/>
              </a:rPr>
              <a:t>PRE-HOSPITAL TREATMENT FOR INHALATION INJURY</a:t>
            </a:r>
            <a:endParaRPr lang="en-GB" u="sng" dirty="0">
              <a:solidFill>
                <a:srgbClr val="FF0000"/>
              </a:solidFill>
              <a:latin typeface="+mn-lt"/>
            </a:endParaRPr>
          </a:p>
        </p:txBody>
      </p:sp>
      <p:sp>
        <p:nvSpPr>
          <p:cNvPr id="3" name="Content Placeholder 2"/>
          <p:cNvSpPr>
            <a:spLocks noGrp="1"/>
          </p:cNvSpPr>
          <p:nvPr>
            <p:ph idx="1"/>
          </p:nvPr>
        </p:nvSpPr>
        <p:spPr>
          <a:xfrm>
            <a:off x="628759" y="2068516"/>
            <a:ext cx="7888070" cy="4351338"/>
          </a:xfrm>
        </p:spPr>
        <p:txBody>
          <a:bodyPr>
            <a:normAutofit/>
          </a:bodyPr>
          <a:lstStyle/>
          <a:p>
            <a:pPr algn="just">
              <a:defRPr/>
            </a:pPr>
            <a:r>
              <a:rPr lang="en-US" sz="3200" dirty="0"/>
              <a:t>Administer oxygen if needed.</a:t>
            </a:r>
          </a:p>
          <a:p>
            <a:pPr marL="742950" indent="-742950" algn="just">
              <a:defRPr/>
            </a:pPr>
            <a:endParaRPr lang="en-US" sz="3200" dirty="0"/>
          </a:p>
          <a:p>
            <a:pPr algn="just">
              <a:defRPr/>
            </a:pPr>
            <a:r>
              <a:rPr lang="en-US" sz="3200" dirty="0"/>
              <a:t>Monitor patient’s airway and breathing.</a:t>
            </a:r>
          </a:p>
          <a:p>
            <a:pPr marL="742950" indent="-742950" algn="just">
              <a:defRPr/>
            </a:pPr>
            <a:endParaRPr lang="en-US" sz="3200" dirty="0"/>
          </a:p>
          <a:p>
            <a:pPr algn="just">
              <a:defRPr/>
            </a:pPr>
            <a:r>
              <a:rPr lang="en-US" sz="3200" dirty="0"/>
              <a:t>Be prepared to ventilate.</a:t>
            </a:r>
          </a:p>
          <a:p>
            <a:endParaRPr lang="en-GB" sz="3200" dirty="0"/>
          </a:p>
        </p:txBody>
      </p:sp>
    </p:spTree>
    <p:extLst>
      <p:ext uri="{BB962C8B-B14F-4D97-AF65-F5344CB8AC3E}">
        <p14:creationId xmlns:p14="http://schemas.microsoft.com/office/powerpoint/2010/main" val="2070017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Desktop\L-13\DSC00004.JPG"/>
          <p:cNvPicPr>
            <a:picLocks noChangeAspect="1" noChangeArrowheads="1"/>
          </p:cNvPicPr>
          <p:nvPr/>
        </p:nvPicPr>
        <p:blipFill>
          <a:blip r:embed="rId2">
            <a:lum bright="20000" contrast="44000"/>
            <a:extLst>
              <a:ext uri="{28A0092B-C50C-407E-A947-70E740481C1C}">
                <a14:useLocalDpi xmlns:a14="http://schemas.microsoft.com/office/drawing/2010/main" val="0"/>
              </a:ext>
            </a:extLst>
          </a:blip>
          <a:srcRect/>
          <a:stretch>
            <a:fillRect/>
          </a:stretch>
        </p:blipFill>
        <p:spPr bwMode="auto">
          <a:xfrm>
            <a:off x="1143199" y="1"/>
            <a:ext cx="6787741"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616859" y="6415088"/>
            <a:ext cx="528729" cy="44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2044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rot="10800000">
            <a:off x="8616859" y="6415088"/>
            <a:ext cx="528729" cy="44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descr="C:\Documents and Settings\Administrator\Desktop\L-13\DSC00005.JPG"/>
          <p:cNvPicPr>
            <a:picLocks noChangeAspect="1" noChangeArrowheads="1"/>
          </p:cNvPicPr>
          <p:nvPr/>
        </p:nvPicPr>
        <p:blipFill>
          <a:blip r:embed="rId3">
            <a:lum bright="20000" contrast="44000"/>
            <a:extLst>
              <a:ext uri="{28A0092B-C50C-407E-A947-70E740481C1C}">
                <a14:useLocalDpi xmlns:a14="http://schemas.microsoft.com/office/drawing/2010/main" val="0"/>
              </a:ext>
            </a:extLst>
          </a:blip>
          <a:srcRect/>
          <a:stretch>
            <a:fillRect/>
          </a:stretch>
        </p:blipFill>
        <p:spPr bwMode="auto">
          <a:xfrm>
            <a:off x="1114619" y="0"/>
            <a:ext cx="678416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443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rot="10800000">
            <a:off x="8616859" y="6415088"/>
            <a:ext cx="528729" cy="44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C:\Documents and Settings\Administrator\Desktop\L-13\DSC00006.JPG"/>
          <p:cNvPicPr>
            <a:picLocks noChangeAspect="1" noChangeArrowheads="1"/>
          </p:cNvPicPr>
          <p:nvPr/>
        </p:nvPicPr>
        <p:blipFill>
          <a:blip r:embed="rId3">
            <a:lum bright="20000" contrast="50000"/>
            <a:extLst>
              <a:ext uri="{28A0092B-C50C-407E-A947-70E740481C1C}">
                <a14:useLocalDpi xmlns:a14="http://schemas.microsoft.com/office/drawing/2010/main" val="0"/>
              </a:ext>
            </a:extLst>
          </a:blip>
          <a:srcRect/>
          <a:stretch>
            <a:fillRect/>
          </a:stretch>
        </p:blipFill>
        <p:spPr bwMode="auto">
          <a:xfrm>
            <a:off x="1136053" y="0"/>
            <a:ext cx="679488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344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pPr>
            <a:endParaRPr lang="en-US" dirty="0"/>
          </a:p>
          <a:p>
            <a:pPr algn="ctr">
              <a:buFont typeface="Monotype Sorts" pitchFamily="2" charset="2"/>
              <a:buNone/>
            </a:pPr>
            <a:r>
              <a:rPr lang="en-US" sz="8800" b="1" dirty="0">
                <a:solidFill>
                  <a:srgbClr val="FF0000"/>
                </a:solidFill>
              </a:rPr>
              <a:t>ANY QUESTION</a:t>
            </a:r>
          </a:p>
          <a:p>
            <a:pPr marL="0" indent="0" algn="ctr">
              <a:buNone/>
            </a:pPr>
            <a:r>
              <a:rPr lang="en-IN" sz="8800" b="1" dirty="0">
                <a:solidFill>
                  <a:srgbClr val="FF0000"/>
                </a:solidFill>
              </a:rPr>
              <a:t>?</a:t>
            </a:r>
          </a:p>
        </p:txBody>
      </p:sp>
    </p:spTree>
    <p:extLst>
      <p:ext uri="{BB962C8B-B14F-4D97-AF65-F5344CB8AC3E}">
        <p14:creationId xmlns:p14="http://schemas.microsoft.com/office/powerpoint/2010/main" val="3401960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158" y="2438400"/>
            <a:ext cx="6173272"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Tree>
    <p:extLst>
      <p:ext uri="{BB962C8B-B14F-4D97-AF65-F5344CB8AC3E}">
        <p14:creationId xmlns:p14="http://schemas.microsoft.com/office/powerpoint/2010/main" val="245812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082" y="134470"/>
            <a:ext cx="6348815" cy="726142"/>
          </a:xfrm>
        </p:spPr>
        <p:txBody>
          <a:bodyPr>
            <a:normAutofit/>
          </a:bodyPr>
          <a:lstStyle/>
          <a:p>
            <a:pPr algn="ctr"/>
            <a:r>
              <a:rPr lang="en-US" sz="3600" b="1" u="sng" dirty="0">
                <a:solidFill>
                  <a:srgbClr val="FF0000"/>
                </a:solidFill>
                <a:latin typeface="+mn-lt"/>
              </a:rPr>
              <a:t>CLASSIFICATION OF BURNS</a:t>
            </a:r>
            <a:endParaRPr lang="en-GB" sz="3600" b="1" u="sng" dirty="0">
              <a:solidFill>
                <a:srgbClr val="FF0000"/>
              </a:solidFill>
              <a:latin typeface="+mn-lt"/>
            </a:endParaRPr>
          </a:p>
        </p:txBody>
      </p:sp>
      <p:sp>
        <p:nvSpPr>
          <p:cNvPr id="3" name="Content Placeholder 2"/>
          <p:cNvSpPr>
            <a:spLocks noGrp="1"/>
          </p:cNvSpPr>
          <p:nvPr>
            <p:ph idx="1"/>
          </p:nvPr>
        </p:nvSpPr>
        <p:spPr>
          <a:xfrm>
            <a:off x="744177" y="770965"/>
            <a:ext cx="7888070" cy="2131004"/>
          </a:xfrm>
        </p:spPr>
        <p:txBody>
          <a:bodyPr>
            <a:normAutofit lnSpcReduction="10000"/>
          </a:bodyPr>
          <a:lstStyle/>
          <a:p>
            <a:pPr>
              <a:lnSpc>
                <a:spcPct val="200000"/>
              </a:lnSpc>
            </a:pPr>
            <a:r>
              <a:rPr lang="en-US" sz="3200" b="1" dirty="0"/>
              <a:t>Classification by Depth.</a:t>
            </a:r>
          </a:p>
          <a:p>
            <a:pPr>
              <a:lnSpc>
                <a:spcPct val="200000"/>
              </a:lnSpc>
            </a:pPr>
            <a:r>
              <a:rPr lang="en-US" sz="3200" b="1" dirty="0"/>
              <a:t>Extent of Body Surface Burned.</a:t>
            </a:r>
          </a:p>
          <a:p>
            <a:endParaRPr lang="en-GB" dirty="0"/>
          </a:p>
        </p:txBody>
      </p:sp>
      <p:sp>
        <p:nvSpPr>
          <p:cNvPr id="4" name="Title 1">
            <a:extLst>
              <a:ext uri="{FF2B5EF4-FFF2-40B4-BE49-F238E27FC236}">
                <a16:creationId xmlns="" xmlns:a16="http://schemas.microsoft.com/office/drawing/2014/main" id="{A09092D5-6028-A2CD-512A-C576327D1421}"/>
              </a:ext>
            </a:extLst>
          </p:cNvPr>
          <p:cNvSpPr txBox="1">
            <a:spLocks/>
          </p:cNvSpPr>
          <p:nvPr/>
        </p:nvSpPr>
        <p:spPr>
          <a:xfrm>
            <a:off x="628759" y="2796988"/>
            <a:ext cx="7888070" cy="1264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a:solidFill>
                  <a:srgbClr val="FF0000"/>
                </a:solidFill>
                <a:latin typeface="+mn-lt"/>
              </a:rPr>
              <a:t>BURN CLASSIFICATIONS</a:t>
            </a:r>
            <a:br>
              <a:rPr lang="en-US" b="1" u="sng">
                <a:solidFill>
                  <a:srgbClr val="FF0000"/>
                </a:solidFill>
                <a:latin typeface="+mn-lt"/>
              </a:rPr>
            </a:br>
            <a:r>
              <a:rPr lang="en-US" b="1" u="sng">
                <a:solidFill>
                  <a:srgbClr val="FF0000"/>
                </a:solidFill>
                <a:latin typeface="+mn-lt"/>
              </a:rPr>
              <a:t>(BY DEPTH)</a:t>
            </a:r>
            <a:br>
              <a:rPr lang="en-US" b="1" u="sng">
                <a:solidFill>
                  <a:srgbClr val="FF0000"/>
                </a:solidFill>
                <a:latin typeface="+mn-lt"/>
              </a:rPr>
            </a:br>
            <a:endParaRPr lang="en-GB" b="1" u="sng" dirty="0">
              <a:solidFill>
                <a:srgbClr val="FF0000"/>
              </a:solidFill>
              <a:latin typeface="+mn-lt"/>
            </a:endParaRPr>
          </a:p>
        </p:txBody>
      </p:sp>
      <p:sp>
        <p:nvSpPr>
          <p:cNvPr id="5" name="Content Placeholder 2">
            <a:extLst>
              <a:ext uri="{FF2B5EF4-FFF2-40B4-BE49-F238E27FC236}">
                <a16:creationId xmlns="" xmlns:a16="http://schemas.microsoft.com/office/drawing/2014/main" id="{7B457F3C-A2D7-C952-AFA8-A3F8D8DC9B77}"/>
              </a:ext>
            </a:extLst>
          </p:cNvPr>
          <p:cNvSpPr txBox="1">
            <a:spLocks/>
          </p:cNvSpPr>
          <p:nvPr/>
        </p:nvSpPr>
        <p:spPr>
          <a:xfrm>
            <a:off x="1784083" y="4061012"/>
            <a:ext cx="4258129" cy="26202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lnSpc>
                <a:spcPct val="150000"/>
              </a:lnSpc>
              <a:buFont typeface="+mj-lt"/>
              <a:buAutoNum type="arabicParenR"/>
            </a:pPr>
            <a:r>
              <a:rPr lang="en-US" sz="3200" b="1"/>
              <a:t>Superficial</a:t>
            </a:r>
          </a:p>
          <a:p>
            <a:pPr marL="514350" indent="-514350">
              <a:lnSpc>
                <a:spcPct val="150000"/>
              </a:lnSpc>
              <a:buFont typeface="+mj-lt"/>
              <a:buAutoNum type="arabicParenR"/>
            </a:pPr>
            <a:r>
              <a:rPr lang="en-US" sz="3200" b="1"/>
              <a:t>Partial thickness</a:t>
            </a:r>
          </a:p>
          <a:p>
            <a:pPr marL="514350" indent="-514350">
              <a:lnSpc>
                <a:spcPct val="150000"/>
              </a:lnSpc>
              <a:buFont typeface="+mj-lt"/>
              <a:buAutoNum type="arabicParenR"/>
            </a:pPr>
            <a:r>
              <a:rPr lang="en-US" sz="3200" b="1"/>
              <a:t>Full thickness</a:t>
            </a:r>
          </a:p>
          <a:p>
            <a:endParaRPr lang="en-GB" dirty="0"/>
          </a:p>
        </p:txBody>
      </p:sp>
    </p:spTree>
    <p:extLst>
      <p:ext uri="{BB962C8B-B14F-4D97-AF65-F5344CB8AC3E}">
        <p14:creationId xmlns:p14="http://schemas.microsoft.com/office/powerpoint/2010/main" val="279234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842963"/>
            <a:ext cx="7888070" cy="5334000"/>
          </a:xfrm>
        </p:spPr>
        <p:txBody>
          <a:bodyPr>
            <a:normAutofit/>
          </a:bodyPr>
          <a:lstStyle/>
          <a:p>
            <a:pPr marL="514350" indent="-514350">
              <a:buAutoNum type="arabicParenR"/>
            </a:pPr>
            <a:r>
              <a:rPr lang="en-US" sz="3200" b="1" u="sng" dirty="0"/>
              <a:t>Superficial (first-degree) burns:</a:t>
            </a:r>
          </a:p>
          <a:p>
            <a:pPr marL="0" indent="0">
              <a:buNone/>
            </a:pPr>
            <a:r>
              <a:rPr lang="en-US" sz="3200" dirty="0"/>
              <a:t>	</a:t>
            </a:r>
          </a:p>
          <a:p>
            <a:pPr marL="0" indent="0">
              <a:lnSpc>
                <a:spcPct val="150000"/>
              </a:lnSpc>
              <a:buNone/>
            </a:pPr>
            <a:r>
              <a:rPr lang="en-US" sz="3200" b="1" dirty="0"/>
              <a:t>These involve only the top layer of skin (epidermis).There is a reddening of the skin and some pain and swelling of the area.</a:t>
            </a:r>
            <a:endParaRPr lang="en-GB" sz="3200" b="1" u="sng" dirty="0"/>
          </a:p>
        </p:txBody>
      </p:sp>
    </p:spTree>
    <p:extLst>
      <p:ext uri="{BB962C8B-B14F-4D97-AF65-F5344CB8AC3E}">
        <p14:creationId xmlns:p14="http://schemas.microsoft.com/office/powerpoint/2010/main" val="66714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0"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198" y="1529254"/>
            <a:ext cx="3143796" cy="532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E:\PEER Course Materials\MFR native\Lessons\Lesson 13\Graphics 13\1STDBURN.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6828" y="1466192"/>
            <a:ext cx="3608220" cy="539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ChangeArrowheads="1"/>
          </p:cNvSpPr>
          <p:nvPr/>
        </p:nvSpPr>
        <p:spPr bwMode="auto">
          <a:xfrm rot="10800000" flipV="1">
            <a:off x="1198172" y="291767"/>
            <a:ext cx="5707123"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lnSpc>
                <a:spcPct val="30000"/>
              </a:lnSpc>
              <a:spcBef>
                <a:spcPct val="50000"/>
              </a:spcBef>
            </a:pPr>
            <a:r>
              <a:rPr lang="en-US" b="1" dirty="0">
                <a:solidFill>
                  <a:srgbClr val="FF0000"/>
                </a:solidFill>
                <a:latin typeface="Tahoma" panose="020B0604030504040204" pitchFamily="34" charset="0"/>
              </a:rPr>
              <a:t>CLASSIFICATION BY DEPTH </a:t>
            </a:r>
          </a:p>
        </p:txBody>
      </p:sp>
      <p:sp>
        <p:nvSpPr>
          <p:cNvPr id="12293" name="Rectangle 21"/>
          <p:cNvSpPr>
            <a:spLocks noChangeArrowheads="1"/>
          </p:cNvSpPr>
          <p:nvPr/>
        </p:nvSpPr>
        <p:spPr bwMode="auto">
          <a:xfrm>
            <a:off x="323364" y="1182553"/>
            <a:ext cx="2707340" cy="472965"/>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b="1" dirty="0">
                <a:solidFill>
                  <a:srgbClr val="0F086E"/>
                </a:solidFill>
                <a:latin typeface="Times New Roman" panose="02020603050405020304" pitchFamily="18" charset="0"/>
              </a:rPr>
              <a:t>Red skin pain at site</a:t>
            </a:r>
          </a:p>
        </p:txBody>
      </p:sp>
      <p:sp>
        <p:nvSpPr>
          <p:cNvPr id="12294" name="Text Box 18"/>
          <p:cNvSpPr txBox="1">
            <a:spLocks noChangeArrowheads="1"/>
          </p:cNvSpPr>
          <p:nvPr/>
        </p:nvSpPr>
        <p:spPr bwMode="auto">
          <a:xfrm>
            <a:off x="2936589" y="725548"/>
            <a:ext cx="3058056" cy="6463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en-US" sz="1800" b="1" dirty="0">
                <a:solidFill>
                  <a:srgbClr val="FF0000"/>
                </a:solidFill>
                <a:latin typeface="Times New Roman" panose="02020603050405020304" pitchFamily="18" charset="0"/>
              </a:rPr>
              <a:t>SUPERFICIAL(FIRST-DEGREE)</a:t>
            </a:r>
          </a:p>
        </p:txBody>
      </p:sp>
      <p:sp>
        <p:nvSpPr>
          <p:cNvPr id="12295" name="Text Box 24"/>
          <p:cNvSpPr txBox="1">
            <a:spLocks noChangeArrowheads="1"/>
          </p:cNvSpPr>
          <p:nvPr/>
        </p:nvSpPr>
        <p:spPr bwMode="auto">
          <a:xfrm>
            <a:off x="5144395" y="1526632"/>
            <a:ext cx="1776668" cy="437043"/>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lnSpc>
                <a:spcPct val="80000"/>
              </a:lnSpc>
              <a:spcBef>
                <a:spcPct val="50000"/>
              </a:spcBef>
            </a:pPr>
            <a:r>
              <a:rPr lang="en-US" sz="2800" b="1" dirty="0">
                <a:solidFill>
                  <a:srgbClr val="002060"/>
                </a:solidFill>
                <a:latin typeface="Times New Roman" panose="02020603050405020304" pitchFamily="18" charset="0"/>
              </a:rPr>
              <a:t>Epidermis</a:t>
            </a:r>
          </a:p>
        </p:txBody>
      </p:sp>
    </p:spTree>
    <p:extLst>
      <p:ext uri="{BB962C8B-B14F-4D97-AF65-F5344CB8AC3E}">
        <p14:creationId xmlns:p14="http://schemas.microsoft.com/office/powerpoint/2010/main" val="221733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312094"/>
            <a:ext cx="7995288" cy="5262563"/>
          </a:xfrm>
        </p:spPr>
        <p:txBody>
          <a:bodyPr>
            <a:normAutofit/>
          </a:bodyPr>
          <a:lstStyle/>
          <a:p>
            <a:pPr marL="0" indent="0">
              <a:buNone/>
            </a:pPr>
            <a:r>
              <a:rPr lang="en-US" sz="3200" b="1" dirty="0"/>
              <a:t>2) </a:t>
            </a:r>
            <a:r>
              <a:rPr lang="en-US" sz="3200" b="1" u="sng" dirty="0"/>
              <a:t>Partial thickness (second-degree) burns:</a:t>
            </a:r>
          </a:p>
          <a:p>
            <a:pPr marL="0" indent="0">
              <a:buNone/>
            </a:pPr>
            <a:r>
              <a:rPr lang="en-US" sz="3200" dirty="0"/>
              <a:t>	</a:t>
            </a:r>
          </a:p>
          <a:p>
            <a:pPr marL="442913" indent="-85725" algn="just">
              <a:lnSpc>
                <a:spcPct val="150000"/>
              </a:lnSpc>
              <a:buNone/>
            </a:pPr>
            <a:r>
              <a:rPr lang="en-US" sz="3200" dirty="0"/>
              <a:t> </a:t>
            </a:r>
            <a:r>
              <a:rPr lang="en-US" sz="3200" b="1" dirty="0"/>
              <a:t>The superficial layer of skin is burned through and the  second layer is damaged. This type of burn is painful. There will be swelling and blistering, skin may appear white or red, may be moist and mottled.</a:t>
            </a:r>
          </a:p>
          <a:p>
            <a:pPr marL="0" indent="0">
              <a:buNone/>
            </a:pPr>
            <a:endParaRPr lang="en-GB" sz="3200" b="1" u="sng" dirty="0"/>
          </a:p>
        </p:txBody>
      </p:sp>
    </p:spTree>
    <p:extLst>
      <p:ext uri="{BB962C8B-B14F-4D97-AF65-F5344CB8AC3E}">
        <p14:creationId xmlns:p14="http://schemas.microsoft.com/office/powerpoint/2010/main" val="137077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DSC00002"/>
          <p:cNvPicPr>
            <a:picLocks noChangeAspect="1" noChangeArrowheads="1"/>
          </p:cNvPicPr>
          <p:nvPr/>
        </p:nvPicPr>
        <p:blipFill>
          <a:blip r:embed="rId3">
            <a:lum bright="26000" contrast="68000"/>
            <a:extLst>
              <a:ext uri="{28A0092B-C50C-407E-A947-70E740481C1C}">
                <a14:useLocalDpi xmlns:a14="http://schemas.microsoft.com/office/drawing/2010/main" val="0"/>
              </a:ext>
            </a:extLst>
          </a:blip>
          <a:srcRect/>
          <a:stretch>
            <a:fillRect/>
          </a:stretch>
        </p:blipFill>
        <p:spPr bwMode="auto">
          <a:xfrm>
            <a:off x="914559" y="609601"/>
            <a:ext cx="3143796"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E:\PEER Course Materials\MFR native\Lessons\Lesson 13\Graphics 13\2NDDBURN.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994" y="609601"/>
            <a:ext cx="371539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p:cNvSpPr>
            <a:spLocks noChangeArrowheads="1"/>
          </p:cNvSpPr>
          <p:nvPr/>
        </p:nvSpPr>
        <p:spPr bwMode="auto">
          <a:xfrm>
            <a:off x="2743678" y="228600"/>
            <a:ext cx="4608955"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lnSpc>
                <a:spcPct val="30000"/>
              </a:lnSpc>
              <a:spcBef>
                <a:spcPct val="50000"/>
              </a:spcBef>
            </a:pPr>
            <a:r>
              <a:rPr lang="en-US" b="1" dirty="0">
                <a:solidFill>
                  <a:srgbClr val="FF0000"/>
                </a:solidFill>
                <a:latin typeface="Tahoma" panose="020B0604030504040204" pitchFamily="34" charset="0"/>
              </a:rPr>
              <a:t>CLASSIFICATION BY DEPTH </a:t>
            </a:r>
          </a:p>
        </p:txBody>
      </p:sp>
      <p:sp>
        <p:nvSpPr>
          <p:cNvPr id="14341" name="Text Box 19"/>
          <p:cNvSpPr txBox="1">
            <a:spLocks noChangeArrowheads="1"/>
          </p:cNvSpPr>
          <p:nvPr/>
        </p:nvSpPr>
        <p:spPr bwMode="auto">
          <a:xfrm>
            <a:off x="2972316" y="609601"/>
            <a:ext cx="2972316" cy="646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1800" b="1" dirty="0">
                <a:solidFill>
                  <a:srgbClr val="FF0000"/>
                </a:solidFill>
                <a:latin typeface="Times New Roman" panose="02020603050405020304" pitchFamily="18" charset="0"/>
              </a:rPr>
              <a:t>PARTIAL THICKNESS</a:t>
            </a:r>
          </a:p>
          <a:p>
            <a:pPr algn="ctr" eaLnBrk="1" hangingPunct="1"/>
            <a:r>
              <a:rPr lang="en-US" sz="1800" b="1" dirty="0">
                <a:solidFill>
                  <a:srgbClr val="FF0000"/>
                </a:solidFill>
                <a:latin typeface="Times New Roman" panose="02020603050405020304" pitchFamily="18" charset="0"/>
              </a:rPr>
              <a:t>(SECOND DEGREE)</a:t>
            </a:r>
          </a:p>
        </p:txBody>
      </p:sp>
      <p:sp>
        <p:nvSpPr>
          <p:cNvPr id="14342" name="Rectangle 22"/>
          <p:cNvSpPr>
            <a:spLocks noChangeArrowheads="1"/>
          </p:cNvSpPr>
          <p:nvPr/>
        </p:nvSpPr>
        <p:spPr bwMode="auto">
          <a:xfrm>
            <a:off x="2634950" y="1321455"/>
            <a:ext cx="5146415" cy="1538286"/>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marL="457200" indent="-457200" eaLnBrk="1" hangingPunct="1">
              <a:lnSpc>
                <a:spcPct val="70000"/>
              </a:lnSpc>
              <a:buFont typeface="Arial" panose="020B0604020202020204" pitchFamily="34" charset="0"/>
              <a:buChar char="•"/>
            </a:pPr>
            <a:r>
              <a:rPr lang="en-US" sz="3200" b="1" dirty="0">
                <a:solidFill>
                  <a:srgbClr val="0F086E"/>
                </a:solidFill>
                <a:latin typeface="+mn-lt"/>
              </a:rPr>
              <a:t>Blisters</a:t>
            </a:r>
          </a:p>
          <a:p>
            <a:pPr marL="457200" indent="-457200" eaLnBrk="1" hangingPunct="1">
              <a:lnSpc>
                <a:spcPct val="70000"/>
              </a:lnSpc>
              <a:buFont typeface="Arial" panose="020B0604020202020204" pitchFamily="34" charset="0"/>
              <a:buChar char="•"/>
            </a:pPr>
            <a:r>
              <a:rPr lang="en-US" sz="3200" b="1" dirty="0">
                <a:solidFill>
                  <a:srgbClr val="0F086E"/>
                </a:solidFill>
                <a:latin typeface="+mn-lt"/>
              </a:rPr>
              <a:t>intense pain</a:t>
            </a:r>
          </a:p>
          <a:p>
            <a:pPr marL="457200" indent="-457200" eaLnBrk="1" hangingPunct="1">
              <a:lnSpc>
                <a:spcPct val="70000"/>
              </a:lnSpc>
              <a:buFont typeface="Arial" panose="020B0604020202020204" pitchFamily="34" charset="0"/>
              <a:buChar char="•"/>
            </a:pPr>
            <a:r>
              <a:rPr lang="en-US" sz="3200" b="1" dirty="0">
                <a:solidFill>
                  <a:srgbClr val="0F086E"/>
                </a:solidFill>
                <a:latin typeface="+mn-lt"/>
              </a:rPr>
              <a:t>white to red skin</a:t>
            </a:r>
          </a:p>
          <a:p>
            <a:pPr marL="457200" indent="-457200" eaLnBrk="1" hangingPunct="1">
              <a:lnSpc>
                <a:spcPct val="70000"/>
              </a:lnSpc>
              <a:buFont typeface="Arial" panose="020B0604020202020204" pitchFamily="34" charset="0"/>
              <a:buChar char="•"/>
            </a:pPr>
            <a:r>
              <a:rPr lang="en-US" sz="3200" b="1" dirty="0">
                <a:solidFill>
                  <a:srgbClr val="0F086E"/>
                </a:solidFill>
                <a:latin typeface="+mn-lt"/>
              </a:rPr>
              <a:t>moist and mottled skin</a:t>
            </a:r>
          </a:p>
        </p:txBody>
      </p:sp>
      <p:sp>
        <p:nvSpPr>
          <p:cNvPr id="14343" name="Rectangle 25"/>
          <p:cNvSpPr>
            <a:spLocks noChangeArrowheads="1"/>
          </p:cNvSpPr>
          <p:nvPr/>
        </p:nvSpPr>
        <p:spPr bwMode="auto">
          <a:xfrm>
            <a:off x="452917" y="5401235"/>
            <a:ext cx="1829117" cy="1214718"/>
          </a:xfrm>
          <a:prstGeom prst="rect">
            <a:avLst/>
          </a:prstGeom>
          <a:noFill/>
          <a:ln w="9525">
            <a:solidFill>
              <a:schemeClr val="tx1"/>
            </a:solid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buFont typeface="Arial" panose="020B0604020202020204" pitchFamily="34" charset="0"/>
              <a:buChar char="•"/>
            </a:pPr>
            <a:r>
              <a:rPr lang="en-US" b="1" dirty="0">
                <a:solidFill>
                  <a:srgbClr val="FF0000"/>
                </a:solidFill>
                <a:latin typeface="+mn-lt"/>
              </a:rPr>
              <a:t> Epidermis</a:t>
            </a:r>
          </a:p>
          <a:p>
            <a:pPr eaLnBrk="1" hangingPunct="1">
              <a:buFont typeface="Arial" panose="020B0604020202020204" pitchFamily="34" charset="0"/>
              <a:buChar char="•"/>
            </a:pPr>
            <a:r>
              <a:rPr lang="en-US" b="1" dirty="0">
                <a:solidFill>
                  <a:srgbClr val="FF0000"/>
                </a:solidFill>
                <a:latin typeface="+mn-lt"/>
              </a:rPr>
              <a:t>dermis</a:t>
            </a:r>
          </a:p>
        </p:txBody>
      </p:sp>
    </p:spTree>
    <p:extLst>
      <p:ext uri="{BB962C8B-B14F-4D97-AF65-F5344CB8AC3E}">
        <p14:creationId xmlns:p14="http://schemas.microsoft.com/office/powerpoint/2010/main" val="12576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370915"/>
            <a:ext cx="7888070" cy="5205413"/>
          </a:xfrm>
        </p:spPr>
        <p:txBody>
          <a:bodyPr>
            <a:normAutofit/>
          </a:bodyPr>
          <a:lstStyle/>
          <a:p>
            <a:pPr marL="0" indent="0">
              <a:buNone/>
            </a:pPr>
            <a:r>
              <a:rPr lang="en-US" sz="3200" b="1" dirty="0"/>
              <a:t>3) </a:t>
            </a:r>
            <a:r>
              <a:rPr lang="en-US" sz="3200" b="1" u="sng" dirty="0"/>
              <a:t>Full thickness (third-degree) burns:</a:t>
            </a:r>
          </a:p>
          <a:p>
            <a:pPr marL="0" indent="0">
              <a:buNone/>
            </a:pPr>
            <a:endParaRPr lang="en-US" sz="3200" b="1" u="sng" dirty="0"/>
          </a:p>
          <a:p>
            <a:pPr marL="442913" indent="0">
              <a:lnSpc>
                <a:spcPct val="150000"/>
              </a:lnSpc>
              <a:buNone/>
            </a:pPr>
            <a:r>
              <a:rPr lang="en-US" sz="3200" dirty="0"/>
              <a:t>All the layers of the skin are burnt, including the fatty layer, muscles, blood vessels and nerves, and in some cases the bone.  </a:t>
            </a:r>
          </a:p>
          <a:p>
            <a:pPr marL="0" indent="0">
              <a:buNone/>
            </a:pPr>
            <a:endParaRPr lang="en-US" sz="3200" b="1" u="sng" dirty="0"/>
          </a:p>
          <a:p>
            <a:pPr marL="0" indent="0">
              <a:buNone/>
            </a:pPr>
            <a:endParaRPr lang="en-GB" sz="3200" b="1" u="sng" dirty="0"/>
          </a:p>
        </p:txBody>
      </p:sp>
    </p:spTree>
    <p:extLst>
      <p:ext uri="{BB962C8B-B14F-4D97-AF65-F5344CB8AC3E}">
        <p14:creationId xmlns:p14="http://schemas.microsoft.com/office/powerpoint/2010/main" val="3878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TotalTime>
  <Words>1223</Words>
  <Application>Microsoft Office PowerPoint</Application>
  <PresentationFormat>Custom</PresentationFormat>
  <Paragraphs>201</Paragraphs>
  <Slides>35</Slides>
  <Notes>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BURNS TREATMENT AND MANAGEMENT</vt:lpstr>
      <vt:lpstr>OBJECTIVES</vt:lpstr>
      <vt:lpstr>CAUSES OF BURNS</vt:lpstr>
      <vt:lpstr>CLASSIFICATION OF BURNS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 of Nines (% Body Surface Area)</vt:lpstr>
      <vt:lpstr>PowerPoint Presentation</vt:lpstr>
      <vt:lpstr>BURN SEVERITY</vt:lpstr>
      <vt:lpstr>PowerPoint Presentation</vt:lpstr>
      <vt:lpstr>ADDITIONAL CONSIDERATIONS</vt:lpstr>
      <vt:lpstr>Body regions burned</vt:lpstr>
      <vt:lpstr>MANAGEMENT OF BURN INJURIES</vt:lpstr>
      <vt:lpstr>PowerPoint Presentation</vt:lpstr>
      <vt:lpstr>PowerPoint Presentation</vt:lpstr>
      <vt:lpstr>PRE-HOSPITAL TREATMENT FOR CHEMICAL BURNS</vt:lpstr>
      <vt:lpstr>PowerPoint Presentation</vt:lpstr>
      <vt:lpstr>PowerPoint Presentation</vt:lpstr>
      <vt:lpstr>PowerPoint Presentation</vt:lpstr>
      <vt:lpstr>PowerPoint Presentation</vt:lpstr>
      <vt:lpstr>PowerPoint Presentation</vt:lpstr>
      <vt:lpstr>PowerPoint Presentation</vt:lpstr>
      <vt:lpstr>PRE HOSPITAL TREATMENT FOR ELECTRIC BURN</vt:lpstr>
      <vt:lpstr>SIGNS AND SYMPTOMS OF INHALATION INJURY</vt:lpstr>
      <vt:lpstr>PRE-HOSPITAL TREATMENT FOR INHALATION INJURY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BURNS AND ENVIRONMENTAL  EMERGENCIES</dc:title>
  <dc:creator>dell</dc:creator>
  <cp:lastModifiedBy>NDRF MEDICAL</cp:lastModifiedBy>
  <cp:revision>63</cp:revision>
  <dcterms:created xsi:type="dcterms:W3CDTF">2019-01-05T09:59:52Z</dcterms:created>
  <dcterms:modified xsi:type="dcterms:W3CDTF">2025-12-20T06:35:56Z</dcterms:modified>
</cp:coreProperties>
</file>