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58" r:id="rId6"/>
    <p:sldId id="259" r:id="rId7"/>
    <p:sldId id="262" r:id="rId8"/>
    <p:sldId id="263" r:id="rId9"/>
    <p:sldId id="264" r:id="rId10"/>
    <p:sldId id="265" r:id="rId11"/>
    <p:sldId id="269" r:id="rId12"/>
    <p:sldId id="266" r:id="rId13"/>
    <p:sldId id="270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611A38EA-9F12-3D14-7566-6D501B1C413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3467" y="0"/>
            <a:ext cx="1398967" cy="123139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1447800"/>
            <a:ext cx="4343400" cy="7620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LESSON -1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24000" y="3276600"/>
            <a:ext cx="58272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COURSE INTRODUCTION</a:t>
            </a:r>
            <a:endParaRPr lang="en-US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xmlns:lc="http://schemas.openxmlformats.org/drawingml/2006/lockedCanvas" id="{3C05307E-C94C-F4D1-E549-6BEC44D3C122}"/>
              </a:ext>
            </a:extLst>
          </p:cNvPr>
          <p:cNvSpPr txBox="1"/>
          <p:nvPr/>
        </p:nvSpPr>
        <p:spPr>
          <a:xfrm>
            <a:off x="6477000" y="5257800"/>
            <a:ext cx="232025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2400" b="1" dirty="0">
                <a:solidFill>
                  <a:srgbClr val="00B0F0"/>
                </a:solidFill>
              </a:rPr>
              <a:t>By </a:t>
            </a:r>
          </a:p>
          <a:p>
            <a:r>
              <a:rPr lang="en-IN" sz="2400" b="1" dirty="0">
                <a:solidFill>
                  <a:srgbClr val="00B0F0"/>
                </a:solidFill>
              </a:rPr>
              <a:t>JITENDER YADAV</a:t>
            </a:r>
          </a:p>
          <a:p>
            <a:r>
              <a:rPr lang="en-IN" sz="2400" b="1" dirty="0">
                <a:solidFill>
                  <a:srgbClr val="00B0F0"/>
                </a:solidFill>
              </a:rPr>
              <a:t>               INSP/PH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A6E283-6291-4D03-BA7B-E225CD4E1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68362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Test Pattern</a:t>
            </a:r>
            <a:endParaRPr lang="en-IN" sz="4000" b="1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6F13281-847F-4438-A50A-7769019D76F2}"/>
              </a:ext>
            </a:extLst>
          </p:cNvPr>
          <p:cNvSpPr txBox="1"/>
          <p:nvPr/>
        </p:nvSpPr>
        <p:spPr>
          <a:xfrm>
            <a:off x="228600" y="762000"/>
            <a:ext cx="8763000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marR="480695" lvl="1" indent="-285750">
              <a:spcBef>
                <a:spcPts val="1150"/>
              </a:spcBef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  <a:tabLst>
                <a:tab pos="916305" algn="l"/>
              </a:tabLst>
            </a:pPr>
            <a:r>
              <a:rPr lang="en-US" sz="2800" b="1" dirty="0">
                <a:solidFill>
                  <a:srgbClr val="0070C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Minimum score on Unit Tests is 70%.</a:t>
            </a:r>
            <a:r>
              <a:rPr lang="en-US" sz="2800" dirty="0">
                <a:solidFill>
                  <a:srgbClr val="231F2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Your </a:t>
            </a:r>
          </a:p>
          <a:p>
            <a:pPr marR="480695" lvl="1">
              <a:spcBef>
                <a:spcPts val="1150"/>
              </a:spcBef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2800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</a:t>
            </a:r>
            <a:r>
              <a:rPr lang="en-US" sz="28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overall average must be a minimum of 70 points</a:t>
            </a:r>
          </a:p>
          <a:p>
            <a:pPr marR="480695" lvl="1">
              <a:spcBef>
                <a:spcPts val="1150"/>
              </a:spcBef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2800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</a:t>
            </a:r>
            <a:r>
              <a:rPr lang="en-US" sz="28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in order to participate in the Final Practical       </a:t>
            </a:r>
          </a:p>
          <a:p>
            <a:pPr marR="480695" lvl="1">
              <a:spcBef>
                <a:spcPts val="1150"/>
              </a:spcBef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2800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</a:t>
            </a:r>
            <a:r>
              <a:rPr lang="en-US" sz="28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Evaluation.</a:t>
            </a:r>
            <a:endParaRPr lang="en-IN" sz="28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marR="474345" lvl="1" indent="-285750">
              <a:spcBef>
                <a:spcPts val="1150"/>
              </a:spcBef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</a:pPr>
            <a:r>
              <a:rPr lang="en-US" sz="2800" b="1" dirty="0">
                <a:solidFill>
                  <a:srgbClr val="0070C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Make-up tests: </a:t>
            </a:r>
            <a:r>
              <a:rPr lang="en-US" sz="28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If you do not receive a passing score on one of the Unit Tests</a:t>
            </a:r>
            <a:r>
              <a:rPr lang="en-US" sz="2800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. </a:t>
            </a:r>
            <a:endParaRPr lang="en-IN" sz="28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>
              <a:spcBef>
                <a:spcPts val="600"/>
              </a:spcBef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  <a:tabLst>
                <a:tab pos="916305" algn="l"/>
              </a:tabLst>
            </a:pPr>
            <a:r>
              <a:rPr lang="en-US" sz="2800" b="1" spc="-10" dirty="0">
                <a:solidFill>
                  <a:srgbClr val="0070C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Practical Exercises: </a:t>
            </a:r>
            <a:r>
              <a:rPr lang="en-US" sz="2800" spc="-1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Your performance on all practical </a:t>
            </a:r>
            <a:r>
              <a:rPr lang="en-US" sz="2800" spc="-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exercises must be satisfactory.</a:t>
            </a:r>
            <a:endParaRPr lang="en-IN" sz="28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32636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A7F8A3-768A-4CCB-8C72-6C11822B8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2238"/>
            <a:ext cx="8229600" cy="792162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GROUND RULE</a:t>
            </a:r>
            <a:endParaRPr lang="en-IN" sz="40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838200"/>
            <a:ext cx="6572056" cy="62786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ATTEND ALL SESSION.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PARTICIPATE IN ALL ACTIVITIES.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BE ON TIME.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DO YOUR BEST.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RESPECT TO ALL.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SWITCH OFF YOUR MOBILE PHONE.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WORK HARD &amp;N HAVE A FUN.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DO NOT GOSSIP.</a:t>
            </a:r>
            <a:endParaRPr lang="en-US" dirty="0">
              <a:solidFill>
                <a:srgbClr val="002060"/>
              </a:solidFill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0869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A7F8A3-768A-4CCB-8C72-6C11822B8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FILE</a:t>
            </a:r>
            <a:endParaRPr lang="en-IN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73366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1D97CD1-D9C1-0F58-620E-252A778DA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2857500"/>
            <a:ext cx="8229600" cy="30099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N" sz="8000" b="1" dirty="0">
                <a:solidFill>
                  <a:srgbClr val="FF0000"/>
                </a:solidFill>
              </a:rPr>
              <a:t>ANY QUESTION </a:t>
            </a:r>
          </a:p>
          <a:p>
            <a:pPr marL="0" indent="0" algn="ctr">
              <a:buNone/>
            </a:pPr>
            <a:r>
              <a:rPr lang="en-IN" sz="8000" b="1" dirty="0">
                <a:solidFill>
                  <a:srgbClr val="FF0000"/>
                </a:solidFill>
              </a:rPr>
              <a:t>?</a:t>
            </a:r>
          </a:p>
          <a:p>
            <a:endParaRPr lang="en-IN" dirty="0"/>
          </a:p>
          <a:p>
            <a:endParaRPr lang="en-IN" dirty="0"/>
          </a:p>
          <a:p>
            <a:pPr marL="0" indent="0">
              <a:buNone/>
            </a:pP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040444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0A8C1D0-F71D-B81A-2F16-9719A69417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2DE717A-4AAE-EFE4-647E-F9C573391A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09601"/>
            <a:ext cx="8229600" cy="37338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N" dirty="0"/>
          </a:p>
          <a:p>
            <a:endParaRPr lang="en-IN" dirty="0"/>
          </a:p>
          <a:p>
            <a:pPr marL="0" indent="0" algn="ctr">
              <a:buNone/>
            </a:pPr>
            <a:r>
              <a:rPr lang="en-IN" sz="8000" b="1" dirty="0">
                <a:solidFill>
                  <a:srgbClr val="00B050"/>
                </a:solidFill>
              </a:rPr>
              <a:t>THANKS</a:t>
            </a:r>
          </a:p>
        </p:txBody>
      </p:sp>
    </p:spTree>
    <p:extLst>
      <p:ext uri="{BB962C8B-B14F-4D97-AF65-F5344CB8AC3E}">
        <p14:creationId xmlns:p14="http://schemas.microsoft.com/office/powerpoint/2010/main" val="3865988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OBJECTIVES</a:t>
            </a:r>
          </a:p>
        </p:txBody>
      </p:sp>
      <p:sp>
        <p:nvSpPr>
          <p:cNvPr id="3" name="Rectangle 2"/>
          <p:cNvSpPr/>
          <p:nvPr/>
        </p:nvSpPr>
        <p:spPr>
          <a:xfrm>
            <a:off x="609600" y="1371600"/>
            <a:ext cx="7696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</a:rPr>
              <a:t>Upon completion of this lesson you will become familiar with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4343400"/>
            <a:ext cx="8229600" cy="16780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09588" indent="-449263">
              <a:lnSpc>
                <a:spcPct val="80000"/>
              </a:lnSpc>
              <a:spcBef>
                <a:spcPts val="2263"/>
              </a:spcBef>
              <a:buClr>
                <a:schemeClr val="bg1"/>
              </a:buClr>
            </a:pPr>
            <a:r>
              <a:rPr lang="en-US" sz="3200" dirty="0">
                <a:solidFill>
                  <a:srgbClr val="002060"/>
                </a:solidFill>
              </a:rPr>
              <a:t>2. The following aspects of the course:  Purpose, objectives, evaluation and methodology, materials to be used, course schedule, facilities and ground rules.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2667000"/>
            <a:ext cx="808644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</a:rPr>
              <a:t>1. Other participants and the organizations </a:t>
            </a:r>
          </a:p>
          <a:p>
            <a:pPr marL="465138" indent="-60325"/>
            <a:r>
              <a:rPr lang="en-US" sz="3200" dirty="0">
                <a:solidFill>
                  <a:srgbClr val="002060"/>
                </a:solidFill>
              </a:rPr>
              <a:t>they  represent, the course coordinator, the </a:t>
            </a:r>
          </a:p>
          <a:p>
            <a:pPr marL="465138" indent="-60325"/>
            <a:r>
              <a:rPr lang="en-US" sz="3200" dirty="0">
                <a:solidFill>
                  <a:srgbClr val="002060"/>
                </a:solidFill>
              </a:rPr>
              <a:t>instructors and the support staff.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INTRODUCTION </a:t>
            </a:r>
          </a:p>
        </p:txBody>
      </p:sp>
      <p:sp>
        <p:nvSpPr>
          <p:cNvPr id="3" name="Rectangle 2"/>
          <p:cNvSpPr/>
          <p:nvPr/>
        </p:nvSpPr>
        <p:spPr>
          <a:xfrm>
            <a:off x="1828800" y="2234625"/>
            <a:ext cx="4953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30000"/>
              </a:spcBef>
            </a:pPr>
            <a:r>
              <a:rPr lang="en-US" sz="3200" b="1" dirty="0">
                <a:solidFill>
                  <a:srgbClr val="002060"/>
                </a:solidFill>
              </a:rPr>
              <a:t>INSTRUCTORS  </a:t>
            </a:r>
          </a:p>
        </p:txBody>
      </p:sp>
      <p:sp>
        <p:nvSpPr>
          <p:cNvPr id="4" name="Rectangle 3"/>
          <p:cNvSpPr/>
          <p:nvPr/>
        </p:nvSpPr>
        <p:spPr>
          <a:xfrm>
            <a:off x="1828800" y="3352800"/>
            <a:ext cx="3810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30000"/>
              </a:spcBef>
            </a:pPr>
            <a:r>
              <a:rPr lang="en-US" sz="3200" b="1" dirty="0">
                <a:solidFill>
                  <a:srgbClr val="002060"/>
                </a:solidFill>
              </a:rPr>
              <a:t>PARTICIPANTS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Course Material </a:t>
            </a:r>
          </a:p>
        </p:txBody>
      </p:sp>
      <p:sp>
        <p:nvSpPr>
          <p:cNvPr id="3" name="Rectangle 2"/>
          <p:cNvSpPr/>
          <p:nvPr/>
        </p:nvSpPr>
        <p:spPr>
          <a:xfrm>
            <a:off x="1828800" y="2234625"/>
            <a:ext cx="5715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30000"/>
              </a:spcBef>
            </a:pPr>
            <a:r>
              <a:rPr lang="en-US" sz="3200" b="1" dirty="0">
                <a:solidFill>
                  <a:srgbClr val="002060"/>
                </a:solidFill>
              </a:rPr>
              <a:t>Participants Workbook  (</a:t>
            </a:r>
            <a:r>
              <a:rPr lang="en-US" sz="3200" b="1" dirty="0" err="1">
                <a:solidFill>
                  <a:srgbClr val="002060"/>
                </a:solidFill>
              </a:rPr>
              <a:t>Precis</a:t>
            </a:r>
            <a:r>
              <a:rPr lang="en-US" sz="3200" b="1" dirty="0">
                <a:solidFill>
                  <a:srgbClr val="002060"/>
                </a:solidFill>
              </a:rPr>
              <a:t>)  </a:t>
            </a:r>
          </a:p>
        </p:txBody>
      </p:sp>
      <p:sp>
        <p:nvSpPr>
          <p:cNvPr id="4" name="Rectangle 3"/>
          <p:cNvSpPr/>
          <p:nvPr/>
        </p:nvSpPr>
        <p:spPr>
          <a:xfrm>
            <a:off x="1828800" y="3352800"/>
            <a:ext cx="3810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30000"/>
              </a:spcBef>
            </a:pPr>
            <a:r>
              <a:rPr lang="en-US" sz="3200" b="1" dirty="0">
                <a:solidFill>
                  <a:srgbClr val="002060"/>
                </a:solidFill>
              </a:rPr>
              <a:t>Reference Material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Course Purpose</a:t>
            </a:r>
          </a:p>
        </p:txBody>
      </p:sp>
      <p:sp>
        <p:nvSpPr>
          <p:cNvPr id="3" name="Rectangle 2"/>
          <p:cNvSpPr/>
          <p:nvPr/>
        </p:nvSpPr>
        <p:spPr>
          <a:xfrm>
            <a:off x="762000" y="2209800"/>
            <a:ext cx="7924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To provide the basic knowledge of ECG Machine, operating procedure and make ECG of the patient during emergency and for routine examination.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Performance Objectives 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" y="1371600"/>
            <a:ext cx="8610600" cy="46966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marR="614680">
              <a:lnSpc>
                <a:spcPct val="105000"/>
              </a:lnSpc>
              <a:spcBef>
                <a:spcPts val="1185"/>
              </a:spcBef>
              <a:spcAft>
                <a:spcPts val="0"/>
              </a:spcAft>
            </a:pPr>
            <a:r>
              <a:rPr lang="en-US" sz="32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You will be able to:</a:t>
            </a:r>
            <a:endParaRPr lang="en-IN" sz="3200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180000" lvl="2"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1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1.  Receive and register the request </a:t>
            </a:r>
            <a:r>
              <a:rPr lang="en-US" sz="3200" spc="-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for         </a:t>
            </a:r>
          </a:p>
          <a:p>
            <a:pPr marL="180000" lvl="2"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5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  </a:t>
            </a:r>
            <a:r>
              <a:rPr lang="en-US" sz="3200" spc="-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assistance.</a:t>
            </a:r>
          </a:p>
          <a:p>
            <a:pPr marL="180000" lvl="2"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IN" sz="3200" spc="-25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 2. </a:t>
            </a:r>
            <a:r>
              <a:rPr lang="en-US" sz="3200" spc="-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Respond to the scene, evaluate it and report      </a:t>
            </a:r>
          </a:p>
          <a:p>
            <a:pPr marL="180000" lvl="2"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5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 </a:t>
            </a:r>
            <a:r>
              <a:rPr lang="en-US" sz="3200" spc="-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the </a:t>
            </a: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situation.</a:t>
            </a:r>
          </a:p>
          <a:p>
            <a:pPr marL="180000" lvl="2"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IN" sz="3200" spc="-25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3.  Prepare the patient for ECG</a:t>
            </a: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.</a:t>
            </a:r>
            <a:endParaRPr lang="en-IN" sz="3200" spc="-25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80000" lvl="2"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4. How to perform ECG.</a:t>
            </a:r>
            <a:endParaRPr lang="en-IN" sz="3200" spc="-25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80000" lvl="2"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IN" sz="3200" spc="-25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5. </a:t>
            </a: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Select all the necessary equipment.</a:t>
            </a:r>
            <a:endParaRPr lang="en-IN" sz="3200" spc="-25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just">
              <a:spcBef>
                <a:spcPct val="30000"/>
              </a:spcBef>
            </a:pPr>
            <a:endParaRPr lang="en-US" sz="32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59A0082-6610-4867-91E9-A40B72E90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Performance Objectives </a:t>
            </a:r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13FC84F-89A1-42AD-8F95-D89093998282}"/>
              </a:ext>
            </a:extLst>
          </p:cNvPr>
          <p:cNvSpPr txBox="1"/>
          <p:nvPr/>
        </p:nvSpPr>
        <p:spPr>
          <a:xfrm>
            <a:off x="228600" y="1447800"/>
            <a:ext cx="8991600" cy="405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5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6. </a:t>
            </a:r>
            <a:r>
              <a:rPr lang="en-US" sz="3200" spc="-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To provide help to the paramedical staff in case  </a:t>
            </a:r>
          </a:p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  of </a:t>
            </a:r>
            <a:r>
              <a:rPr lang="en-US" sz="3200" spc="-5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emergency</a:t>
            </a: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. </a:t>
            </a:r>
          </a:p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1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7.  Stabilize the patient </a:t>
            </a:r>
            <a:r>
              <a:rPr lang="en-US" sz="3200" spc="-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at the scene.</a:t>
            </a:r>
          </a:p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8.  Package and prepare the patient for transport.</a:t>
            </a:r>
            <a:endParaRPr lang="en-IN" sz="3200" spc="-25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IN" sz="3200" spc="-25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9.  </a:t>
            </a: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Report the condition of the patient and the      </a:t>
            </a:r>
          </a:p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25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  </a:t>
            </a: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treatment given.</a:t>
            </a:r>
            <a:endParaRPr lang="en-IN" sz="3200" spc="-25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IN" sz="3200" spc="-25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10.</a:t>
            </a: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Prepare the equipment for the next emergency</a:t>
            </a:r>
            <a:r>
              <a:rPr lang="en-US" sz="18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.</a:t>
            </a:r>
            <a:endParaRPr lang="en-IN" sz="1800" spc="-25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960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3D7B2F9-9235-4345-BF6D-AED6A450D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Course Methodology 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6305BC4-4823-41A0-B65B-9536F2BB1A7F}"/>
              </a:ext>
            </a:extLst>
          </p:cNvPr>
          <p:cNvSpPr txBox="1"/>
          <p:nvPr/>
        </p:nvSpPr>
        <p:spPr>
          <a:xfrm>
            <a:off x="685800" y="1219200"/>
            <a:ext cx="79248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200" spc="-2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The course methodology is highly       </a:t>
            </a:r>
          </a:p>
          <a:p>
            <a:r>
              <a:rPr lang="en-US" sz="3200" spc="-2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    </a:t>
            </a:r>
            <a:r>
              <a:rPr lang="en-US" sz="3200" spc="-1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participatory and allows constant     </a:t>
            </a:r>
          </a:p>
          <a:p>
            <a:r>
              <a:rPr lang="en-US" sz="3200" spc="-15" dirty="0">
                <a:solidFill>
                  <a:srgbClr val="00206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    </a:t>
            </a:r>
            <a:r>
              <a:rPr lang="en-US" sz="3200" spc="-1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interaction between the instructor and    </a:t>
            </a:r>
          </a:p>
          <a:p>
            <a:r>
              <a:rPr lang="en-US" sz="3200" spc="-15" dirty="0">
                <a:solidFill>
                  <a:srgbClr val="00206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    </a:t>
            </a:r>
            <a:r>
              <a:rPr lang="en-US" sz="3200" spc="-1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participants. </a:t>
            </a:r>
          </a:p>
          <a:p>
            <a:pPr>
              <a:buFont typeface="Wingdings" pitchFamily="2" charset="2"/>
              <a:buChar char="Ø"/>
            </a:pPr>
            <a:r>
              <a:rPr lang="en-US" sz="3200" spc="-1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Participants will be required </a:t>
            </a:r>
            <a:r>
              <a:rPr lang="en-US" sz="3200" spc="-1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to gain some</a:t>
            </a:r>
          </a:p>
          <a:p>
            <a:r>
              <a:rPr lang="en-US" sz="3200" spc="-1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   background knowledge as well as acquire    </a:t>
            </a:r>
          </a:p>
          <a:p>
            <a:r>
              <a:rPr lang="en-US" sz="3200" spc="-10" dirty="0">
                <a:solidFill>
                  <a:srgbClr val="00206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   </a:t>
            </a:r>
            <a:r>
              <a:rPr lang="en-US" sz="3200" spc="-1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manual </a:t>
            </a:r>
            <a:r>
              <a:rPr lang="en-US" sz="3200" spc="-1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skills.</a:t>
            </a:r>
          </a:p>
          <a:p>
            <a:pPr>
              <a:buFont typeface="Wingdings" pitchFamily="2" charset="2"/>
              <a:buChar char="Ø"/>
            </a:pPr>
            <a:r>
              <a:rPr lang="en-US" sz="3200" spc="-1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Instructional and performance objectives   </a:t>
            </a:r>
          </a:p>
          <a:p>
            <a:r>
              <a:rPr lang="en-US" sz="3200" spc="-1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    </a:t>
            </a:r>
            <a:r>
              <a:rPr lang="en-US" sz="3200" spc="-1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are clearly stated at the beginning of each    </a:t>
            </a:r>
          </a:p>
          <a:p>
            <a:r>
              <a:rPr lang="en-US" sz="3200" spc="-10" dirty="0">
                <a:solidFill>
                  <a:srgbClr val="00206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    </a:t>
            </a:r>
            <a:r>
              <a:rPr lang="en-US" sz="3200" spc="-1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lesson.</a:t>
            </a:r>
            <a:endParaRPr lang="en-IN" sz="3200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916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2DF587E-C447-4A8D-95F6-8D59DC2A8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i="1" spc="-25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Arial Black" panose="020B0A04020102020204" pitchFamily="34" charset="0"/>
                <a:cs typeface="Arial Black" panose="020B0A04020102020204" pitchFamily="34" charset="0"/>
              </a:rPr>
              <a:t>Participant Testing and Course schedule</a:t>
            </a:r>
            <a:r>
              <a:rPr lang="en-IN" sz="2800" b="1" i="1" spc="-25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Arial Black" panose="020B0A04020102020204" pitchFamily="34" charset="0"/>
                <a:cs typeface="Arial Black" panose="020B0A04020102020204" pitchFamily="34" charset="0"/>
              </a:rPr>
              <a:t/>
            </a:r>
            <a:br>
              <a:rPr lang="en-IN" sz="2800" b="1" i="1" spc="-25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Arial Black" panose="020B0A04020102020204" pitchFamily="34" charset="0"/>
                <a:cs typeface="Arial Black" panose="020B0A04020102020204" pitchFamily="34" charset="0"/>
              </a:rPr>
            </a:br>
            <a:endParaRPr lang="en-IN" sz="28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AC6B554-9988-4FDA-9F70-05459751E909}"/>
              </a:ext>
            </a:extLst>
          </p:cNvPr>
          <p:cNvSpPr txBox="1"/>
          <p:nvPr/>
        </p:nvSpPr>
        <p:spPr>
          <a:xfrm>
            <a:off x="304800" y="1219200"/>
            <a:ext cx="8458200" cy="4113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4155" marR="483235">
              <a:lnSpc>
                <a:spcPct val="105000"/>
              </a:lnSpc>
              <a:spcBef>
                <a:spcPts val="1080"/>
              </a:spcBef>
              <a:spcAft>
                <a:spcPts val="0"/>
              </a:spcAft>
            </a:pPr>
            <a:r>
              <a:rPr lang="en-US" sz="2800" dirty="0">
                <a:solidFill>
                  <a:srgbClr val="7030A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There will be weekly Test </a:t>
            </a:r>
            <a:endParaRPr lang="en-IN" sz="2800" dirty="0">
              <a:solidFill>
                <a:srgbClr val="7030A0"/>
              </a:solidFill>
              <a:effectLst/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342900" marR="814070" lvl="0" indent="-342900">
              <a:lnSpc>
                <a:spcPct val="105000"/>
              </a:lnSpc>
              <a:spcBef>
                <a:spcPts val="520"/>
              </a:spcBef>
              <a:spcAft>
                <a:spcPts val="1000"/>
              </a:spcAft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  <a:tabLst>
                <a:tab pos="571500" algn="l"/>
                <a:tab pos="572135" algn="l"/>
              </a:tabLst>
            </a:pPr>
            <a:r>
              <a:rPr lang="en-US" sz="2800" b="1" dirty="0">
                <a:solidFill>
                  <a:srgbClr val="00B0F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Unit Tests:</a:t>
            </a:r>
            <a:endParaRPr lang="en-IN" sz="2800" dirty="0">
              <a:solidFill>
                <a:srgbClr val="00B0F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marR="714375" lvl="0" indent="-342900">
              <a:lnSpc>
                <a:spcPct val="102000"/>
              </a:lnSpc>
              <a:spcBef>
                <a:spcPts val="620"/>
              </a:spcBef>
              <a:spcAft>
                <a:spcPts val="1000"/>
              </a:spcAft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  <a:tabLst>
                <a:tab pos="571500" algn="l"/>
                <a:tab pos="572135" algn="l"/>
              </a:tabLst>
            </a:pPr>
            <a:r>
              <a:rPr lang="en-US" sz="2800" dirty="0">
                <a:solidFill>
                  <a:srgbClr val="231F2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There will be </a:t>
            </a:r>
            <a:r>
              <a:rPr lang="en-US" sz="2800" b="1" dirty="0">
                <a:solidFill>
                  <a:srgbClr val="231F2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Practical Evaluation </a:t>
            </a:r>
            <a:r>
              <a:rPr lang="en-US" sz="2800" dirty="0">
                <a:solidFill>
                  <a:srgbClr val="231F2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at the end of Lessons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marR="615315" lvl="0" indent="-342900">
              <a:lnSpc>
                <a:spcPct val="105000"/>
              </a:lnSpc>
              <a:spcBef>
                <a:spcPts val="555"/>
              </a:spcBef>
              <a:spcAft>
                <a:spcPts val="1000"/>
              </a:spcAft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  <a:tabLst>
                <a:tab pos="571500" algn="l"/>
                <a:tab pos="572135" algn="l"/>
              </a:tabLst>
            </a:pPr>
            <a:r>
              <a:rPr lang="en-US" sz="2800" spc="-15" dirty="0">
                <a:solidFill>
                  <a:srgbClr val="231F2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The </a:t>
            </a:r>
            <a:r>
              <a:rPr lang="en-US" sz="2800" b="1" spc="-15" dirty="0">
                <a:solidFill>
                  <a:srgbClr val="231F2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Final Practical Evaluation </a:t>
            </a:r>
            <a:r>
              <a:rPr lang="en-US" sz="2800" spc="-10" dirty="0">
                <a:solidFill>
                  <a:srgbClr val="231F2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at the end of the course  will include </a:t>
            </a:r>
            <a:r>
              <a:rPr lang="en-US" sz="2800" spc="-10" dirty="0">
                <a:solidFill>
                  <a:srgbClr val="231F2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five </a:t>
            </a:r>
            <a:r>
              <a:rPr lang="en-US" sz="2800" spc="-10" dirty="0">
                <a:solidFill>
                  <a:srgbClr val="231F2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stations with simulated </a:t>
            </a:r>
            <a:r>
              <a:rPr lang="en-US" sz="2800" dirty="0">
                <a:solidFill>
                  <a:srgbClr val="231F2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situations  </a:t>
            </a:r>
            <a:r>
              <a:rPr lang="en-US" sz="2800" dirty="0">
                <a:solidFill>
                  <a:srgbClr val="231F2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t</a:t>
            </a:r>
            <a:r>
              <a:rPr lang="en-US" sz="2800" dirty="0">
                <a:solidFill>
                  <a:srgbClr val="231F2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ypical of the region.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13116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437</Words>
  <Application>Microsoft Office PowerPoint</Application>
  <PresentationFormat>On-screen Show (4:3)</PresentationFormat>
  <Paragraphs>76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LESSON -1</vt:lpstr>
      <vt:lpstr>OBJECTIVES</vt:lpstr>
      <vt:lpstr>INTRODUCTION </vt:lpstr>
      <vt:lpstr>Course Material </vt:lpstr>
      <vt:lpstr>Course Purpose</vt:lpstr>
      <vt:lpstr>Performance Objectives </vt:lpstr>
      <vt:lpstr>Performance Objectives </vt:lpstr>
      <vt:lpstr>Course Methodology </vt:lpstr>
      <vt:lpstr>Participant Testing and Course schedule </vt:lpstr>
      <vt:lpstr>Test Pattern</vt:lpstr>
      <vt:lpstr>GROUND RULE</vt:lpstr>
      <vt:lpstr>FILE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-1</dc:title>
  <dc:creator>Dipender Yadav</dc:creator>
  <cp:lastModifiedBy>NDRF MEDICAL</cp:lastModifiedBy>
  <cp:revision>32</cp:revision>
  <dcterms:created xsi:type="dcterms:W3CDTF">2006-08-16T00:00:00Z</dcterms:created>
  <dcterms:modified xsi:type="dcterms:W3CDTF">2025-12-20T05:51:03Z</dcterms:modified>
</cp:coreProperties>
</file>