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8" r:id="rId6"/>
    <p:sldId id="259" r:id="rId7"/>
    <p:sldId id="262" r:id="rId8"/>
    <p:sldId id="263" r:id="rId9"/>
    <p:sldId id="264" r:id="rId10"/>
    <p:sldId id="265" r:id="rId11"/>
    <p:sldId id="269" r:id="rId12"/>
    <p:sldId id="266"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xmlns="" id="{611A38EA-9F12-3D14-7566-6D501B1C413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23467" y="0"/>
            <a:ext cx="1398967" cy="123139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447800"/>
            <a:ext cx="4343400" cy="762000"/>
          </a:xfrm>
        </p:spPr>
        <p:txBody>
          <a:bodyPr>
            <a:normAutofit/>
          </a:bodyPr>
          <a:lstStyle/>
          <a:p>
            <a:r>
              <a:rPr lang="hi-IN" sz="4000" b="1" dirty="0">
                <a:solidFill>
                  <a:srgbClr val="002060"/>
                </a:solidFill>
                <a:latin typeface="Arial" pitchFamily="34" charset="0"/>
                <a:cs typeface="Arial" pitchFamily="34" charset="0"/>
              </a:rPr>
              <a:t>पाठ -1</a:t>
            </a:r>
            <a:endParaRPr lang="en-US" sz="4000" b="1" dirty="0">
              <a:solidFill>
                <a:srgbClr val="002060"/>
              </a:solidFill>
              <a:latin typeface="Arial" pitchFamily="34" charset="0"/>
              <a:cs typeface="Arial" pitchFamily="34" charset="0"/>
            </a:endParaRPr>
          </a:p>
        </p:txBody>
      </p:sp>
      <p:sp>
        <p:nvSpPr>
          <p:cNvPr id="3" name="TextBox 2"/>
          <p:cNvSpPr txBox="1"/>
          <p:nvPr/>
        </p:nvSpPr>
        <p:spPr>
          <a:xfrm>
            <a:off x="2795181" y="3276600"/>
            <a:ext cx="3284874" cy="646331"/>
          </a:xfrm>
          <a:prstGeom prst="rect">
            <a:avLst/>
          </a:prstGeom>
          <a:noFill/>
        </p:spPr>
        <p:txBody>
          <a:bodyPr wrap="none" rtlCol="0">
            <a:spAutoFit/>
          </a:bodyPr>
          <a:lstStyle/>
          <a:p>
            <a:pPr algn="ctr"/>
            <a:r>
              <a:rPr lang="hi-IN" sz="3600" b="1" dirty="0">
                <a:solidFill>
                  <a:srgbClr val="002060"/>
                </a:solidFill>
                <a:latin typeface="Arial" pitchFamily="34" charset="0"/>
                <a:cs typeface="Arial" pitchFamily="34" charset="0"/>
              </a:rPr>
              <a:t>पाठ्यक्रम परिचय</a:t>
            </a:r>
            <a:endParaRPr lang="en-US" sz="2000" b="1" dirty="0">
              <a:solidFill>
                <a:srgbClr val="002060"/>
              </a:solidFill>
              <a:latin typeface="Arial" pitchFamily="34" charset="0"/>
              <a:cs typeface="Arial" pitchFamily="34" charset="0"/>
            </a:endParaRPr>
          </a:p>
        </p:txBody>
      </p:sp>
      <p:sp>
        <p:nvSpPr>
          <p:cNvPr id="4" name="Title 1"/>
          <p:cNvSpPr txBox="1">
            <a:spLocks/>
          </p:cNvSpPr>
          <p:nvPr/>
        </p:nvSpPr>
        <p:spPr>
          <a:xfrm>
            <a:off x="6477000" y="5638800"/>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l0m0fu0@,0,u0,e0</a:t>
            </a:r>
          </a:p>
          <a:p>
            <a:r>
              <a:rPr lang="en-US" sz="4000" b="1" dirty="0" err="1" smtClean="0">
                <a:solidFill>
                  <a:srgbClr val="002060"/>
                </a:solidFill>
                <a:latin typeface="Kruti Dev 011" pitchFamily="2" charset="0"/>
                <a:cs typeface="Arial" pitchFamily="34" charset="0"/>
              </a:rPr>
              <a:t>veunhi</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dkSj</a:t>
            </a:r>
            <a:endParaRPr lang="en-US" sz="4000" b="1" dirty="0">
              <a:solidFill>
                <a:srgbClr val="002060"/>
              </a:solidFill>
              <a:latin typeface="Kruti Dev 011" pitchFamily="2"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6E283-6291-4D03-BA7B-E225CD4E1E9B}"/>
              </a:ext>
            </a:extLst>
          </p:cNvPr>
          <p:cNvSpPr>
            <a:spLocks noGrp="1"/>
          </p:cNvSpPr>
          <p:nvPr>
            <p:ph type="title"/>
          </p:nvPr>
        </p:nvSpPr>
        <p:spPr>
          <a:xfrm>
            <a:off x="457200" y="381000"/>
            <a:ext cx="8229600" cy="868362"/>
          </a:xfrm>
        </p:spPr>
        <p:txBody>
          <a:bodyPr>
            <a:normAutofit/>
          </a:bodyPr>
          <a:lstStyle/>
          <a:p>
            <a:r>
              <a:rPr lang="hi-IN" sz="4000" b="1" dirty="0">
                <a:solidFill>
                  <a:srgbClr val="FF0000"/>
                </a:solidFill>
              </a:rPr>
              <a:t>परीक्षण पैटर्न</a:t>
            </a:r>
            <a:endParaRPr lang="en-IN" sz="4000" b="1" dirty="0">
              <a:solidFill>
                <a:srgbClr val="FF0000"/>
              </a:solidFill>
            </a:endParaRPr>
          </a:p>
        </p:txBody>
      </p:sp>
      <p:sp>
        <p:nvSpPr>
          <p:cNvPr id="3" name="TextBox 2">
            <a:extLst>
              <a:ext uri="{FF2B5EF4-FFF2-40B4-BE49-F238E27FC236}">
                <a16:creationId xmlns:a16="http://schemas.microsoft.com/office/drawing/2014/main" xmlns="" id="{46F13281-847F-4438-A50A-7769019D76F2}"/>
              </a:ext>
            </a:extLst>
          </p:cNvPr>
          <p:cNvSpPr txBox="1"/>
          <p:nvPr/>
        </p:nvSpPr>
        <p:spPr>
          <a:xfrm>
            <a:off x="304800" y="1447800"/>
            <a:ext cx="8763000" cy="3339376"/>
          </a:xfrm>
          <a:prstGeom prst="rect">
            <a:avLst/>
          </a:prstGeom>
          <a:noFill/>
        </p:spPr>
        <p:txBody>
          <a:bodyPr wrap="square" rtlCol="0">
            <a:spAutoFit/>
          </a:bodyPr>
          <a:lstStyle/>
          <a:p>
            <a:pPr marL="742950" marR="480695" lvl="1" indent="-285750">
              <a:spcBef>
                <a:spcPts val="1150"/>
              </a:spcBef>
              <a:buClr>
                <a:srgbClr val="231F20"/>
              </a:buClr>
              <a:buSzPts val="1150"/>
              <a:buFont typeface="Times New Roman" panose="02020603050405020304" pitchFamily="18" charset="0"/>
              <a:buChar char="•"/>
              <a:tabLst>
                <a:tab pos="916305" algn="l"/>
              </a:tabLst>
            </a:pPr>
            <a:r>
              <a:rPr lang="hi-IN" sz="2800" b="1" dirty="0">
                <a:solidFill>
                  <a:srgbClr val="0070C0"/>
                </a:solidFill>
                <a:latin typeface="Cambria" panose="02040503050406030204" pitchFamily="18" charset="0"/>
                <a:ea typeface="Times New Roman" panose="02020603050405020304" pitchFamily="18" charset="0"/>
              </a:rPr>
              <a:t>यूनिट टेस्ट पर न्यूनतम स्कोर 70% है। अंतिम व्यावहारिक मूल्यांकन में भाग लेने के लिए आपका समग्र औसत न्यूनतम 70 अंक होना चाहिए।</a:t>
            </a:r>
            <a:endParaRPr lang="en-IN" sz="2800" b="1" dirty="0">
              <a:solidFill>
                <a:srgbClr val="0070C0"/>
              </a:solidFill>
              <a:latin typeface="Cambria" panose="02040503050406030204" pitchFamily="18" charset="0"/>
              <a:ea typeface="Times New Roman" panose="02020603050405020304" pitchFamily="18" charset="0"/>
            </a:endParaRPr>
          </a:p>
          <a:p>
            <a:pPr marL="742950" marR="480695" lvl="1" indent="-285750">
              <a:spcBef>
                <a:spcPts val="1150"/>
              </a:spcBef>
              <a:buClr>
                <a:srgbClr val="231F20"/>
              </a:buClr>
              <a:buSzPts val="1150"/>
              <a:buFont typeface="Times New Roman" panose="02020603050405020304" pitchFamily="18" charset="0"/>
              <a:buChar char="•"/>
              <a:tabLst>
                <a:tab pos="916305" algn="l"/>
              </a:tabLst>
            </a:pPr>
            <a:r>
              <a:rPr lang="hi-IN" sz="2800" b="1" dirty="0">
                <a:solidFill>
                  <a:srgbClr val="0070C0"/>
                </a:solidFill>
                <a:latin typeface="Cambria" panose="02040503050406030204" pitchFamily="18" charset="0"/>
                <a:ea typeface="Times New Roman" panose="02020603050405020304" pitchFamily="18" charset="0"/>
              </a:rPr>
              <a:t>मेकअप टेस्ट</a:t>
            </a:r>
            <a:r>
              <a:rPr lang="en-US" sz="2800" b="1" dirty="0">
                <a:solidFill>
                  <a:srgbClr val="0070C0"/>
                </a:solidFill>
                <a:effectLst/>
                <a:latin typeface="Cambria" panose="02040503050406030204" pitchFamily="18" charset="0"/>
                <a:ea typeface="Times New Roman" panose="02020603050405020304" pitchFamily="18" charset="0"/>
                <a:cs typeface="Mangal" panose="02040503050203030202" pitchFamily="18" charset="0"/>
              </a:rPr>
              <a:t>: </a:t>
            </a:r>
            <a:r>
              <a:rPr lang="hi-IN" sz="2800" dirty="0">
                <a:solidFill>
                  <a:srgbClr val="002060"/>
                </a:solidFill>
                <a:latin typeface="Cambria" panose="02040503050406030204" pitchFamily="18" charset="0"/>
                <a:ea typeface="Times New Roman" panose="02020603050405020304" pitchFamily="18" charset="0"/>
              </a:rPr>
              <a:t>यदि आपको यूनिट टेस्ट में से किसी एक पर पासिंग स्कोर प्राप्त नहीं होता है</a:t>
            </a:r>
            <a:r>
              <a:rPr lang="en-US" sz="2800" dirty="0">
                <a:solidFill>
                  <a:srgbClr val="002060"/>
                </a:solidFill>
                <a:latin typeface="Cambria" panose="02040503050406030204" pitchFamily="18" charset="0"/>
                <a:ea typeface="Times New Roman" panose="02020603050405020304" pitchFamily="18" charset="0"/>
                <a:cs typeface="Mangal" panose="02040503050203030202" pitchFamily="18" charset="0"/>
              </a:rPr>
              <a:t>. </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spcBef>
                <a:spcPts val="600"/>
              </a:spcBef>
              <a:buClr>
                <a:srgbClr val="231F20"/>
              </a:buClr>
              <a:buSzPts val="1150"/>
              <a:buFont typeface="Times New Roman" panose="02020603050405020304" pitchFamily="18" charset="0"/>
              <a:buChar char="•"/>
              <a:tabLst>
                <a:tab pos="916305" algn="l"/>
              </a:tabLst>
            </a:pPr>
            <a:r>
              <a:rPr lang="hi-IN" sz="2800" b="1" spc="-10" dirty="0">
                <a:solidFill>
                  <a:srgbClr val="0070C0"/>
                </a:solidFill>
                <a:latin typeface="Cambria" panose="02040503050406030204" pitchFamily="18" charset="0"/>
                <a:ea typeface="Times New Roman" panose="02020603050405020304" pitchFamily="18" charset="0"/>
              </a:rPr>
              <a:t>व्यावहारिक अभ्यास</a:t>
            </a:r>
            <a:r>
              <a:rPr lang="en-US" sz="2800" b="1" spc="-10" dirty="0">
                <a:solidFill>
                  <a:srgbClr val="0070C0"/>
                </a:solidFill>
                <a:effectLst/>
                <a:latin typeface="Cambria" panose="02040503050406030204" pitchFamily="18" charset="0"/>
                <a:ea typeface="Times New Roman" panose="02020603050405020304" pitchFamily="18" charset="0"/>
                <a:cs typeface="Mangal" panose="02040503050203030202" pitchFamily="18" charset="0"/>
              </a:rPr>
              <a:t>: </a:t>
            </a:r>
            <a:r>
              <a:rPr lang="hi-IN" sz="2800" spc="-10" dirty="0">
                <a:solidFill>
                  <a:srgbClr val="002060"/>
                </a:solidFill>
                <a:latin typeface="Cambria" panose="02040503050406030204" pitchFamily="18" charset="0"/>
                <a:ea typeface="Times New Roman" panose="02020603050405020304" pitchFamily="18" charset="0"/>
              </a:rPr>
              <a:t>सभी व्यावहारिक अभ्यासों पर आपका प्रदर्शन संतोषजनक होना चाहिए।</a:t>
            </a:r>
            <a:endParaRPr lang="en-IN" dirty="0"/>
          </a:p>
        </p:txBody>
      </p:sp>
    </p:spTree>
    <p:extLst>
      <p:ext uri="{BB962C8B-B14F-4D97-AF65-F5344CB8AC3E}">
        <p14:creationId xmlns:p14="http://schemas.microsoft.com/office/powerpoint/2010/main" val="423263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7F8A3-768A-4CCB-8C72-6C11822B837A}"/>
              </a:ext>
            </a:extLst>
          </p:cNvPr>
          <p:cNvSpPr>
            <a:spLocks noGrp="1"/>
          </p:cNvSpPr>
          <p:nvPr>
            <p:ph type="title"/>
          </p:nvPr>
        </p:nvSpPr>
        <p:spPr>
          <a:xfrm>
            <a:off x="457200" y="122238"/>
            <a:ext cx="8229600" cy="792162"/>
          </a:xfrm>
        </p:spPr>
        <p:txBody>
          <a:bodyPr>
            <a:normAutofit/>
          </a:bodyPr>
          <a:lstStyle/>
          <a:p>
            <a:r>
              <a:rPr lang="hi-IN" sz="4000" b="1" dirty="0">
                <a:solidFill>
                  <a:srgbClr val="FF0000"/>
                </a:solidFill>
              </a:rPr>
              <a:t>जमीनी नियम</a:t>
            </a:r>
            <a:endParaRPr lang="en-IN" sz="4000" b="1" dirty="0">
              <a:solidFill>
                <a:srgbClr val="FF0000"/>
              </a:solidFill>
            </a:endParaRPr>
          </a:p>
        </p:txBody>
      </p:sp>
      <p:sp>
        <p:nvSpPr>
          <p:cNvPr id="4" name="TextBox 3"/>
          <p:cNvSpPr txBox="1"/>
          <p:nvPr/>
        </p:nvSpPr>
        <p:spPr>
          <a:xfrm>
            <a:off x="1066800" y="838200"/>
            <a:ext cx="6056466" cy="5940088"/>
          </a:xfrm>
          <a:prstGeom prst="rect">
            <a:avLst/>
          </a:prstGeom>
          <a:noFill/>
        </p:spPr>
        <p:txBody>
          <a:bodyPr wrap="none" rtlCol="0">
            <a:spAutoFit/>
          </a:bodyPr>
          <a:lstStyle/>
          <a:p>
            <a:pPr marL="457200" indent="-457200">
              <a:lnSpc>
                <a:spcPct val="150000"/>
              </a:lnSpc>
              <a:buFont typeface="Arial" pitchFamily="34" charset="0"/>
              <a:buChar char="•"/>
            </a:pPr>
            <a:r>
              <a:rPr lang="hi-IN" sz="3200" dirty="0">
                <a:solidFill>
                  <a:srgbClr val="002060"/>
                </a:solidFill>
              </a:rPr>
              <a:t>सभी सत्रों में भाग लें।
सभी गतिविधियों में भाग लें।
समय पर पहुंचें।
अपना सर्वश्रेष्ठ करो।
सभी का सम्मान।
अपना मोबाइल फोन बंद कर दें।
कड़ी मेहनत करो और मज़े करो।
गपशप मत करो।</a:t>
            </a:r>
            <a:endParaRPr lang="en-IN" dirty="0"/>
          </a:p>
        </p:txBody>
      </p:sp>
    </p:spTree>
    <p:extLst>
      <p:ext uri="{BB962C8B-B14F-4D97-AF65-F5344CB8AC3E}">
        <p14:creationId xmlns:p14="http://schemas.microsoft.com/office/powerpoint/2010/main" val="1208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7F8A3-768A-4CCB-8C72-6C11822B837A}"/>
              </a:ext>
            </a:extLst>
          </p:cNvPr>
          <p:cNvSpPr>
            <a:spLocks noGrp="1"/>
          </p:cNvSpPr>
          <p:nvPr>
            <p:ph type="title"/>
          </p:nvPr>
        </p:nvSpPr>
        <p:spPr/>
        <p:txBody>
          <a:bodyPr>
            <a:normAutofit/>
          </a:bodyPr>
          <a:lstStyle/>
          <a:p>
            <a:r>
              <a:rPr lang="en-US" sz="4000" b="1" dirty="0">
                <a:solidFill>
                  <a:srgbClr val="FF0000"/>
                </a:solidFill>
              </a:rPr>
              <a:t>FILE</a:t>
            </a:r>
            <a:endParaRPr lang="en-IN" sz="4000" b="1" dirty="0">
              <a:solidFill>
                <a:srgbClr val="FF0000"/>
              </a:solidFill>
            </a:endParaRPr>
          </a:p>
        </p:txBody>
      </p:sp>
    </p:spTree>
    <p:extLst>
      <p:ext uri="{BB962C8B-B14F-4D97-AF65-F5344CB8AC3E}">
        <p14:creationId xmlns:p14="http://schemas.microsoft.com/office/powerpoint/2010/main" val="3807336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1404044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rPr>
              <a:t>उद्देश्य</a:t>
            </a:r>
            <a:endParaRPr lang="en-US" sz="4000" b="1" dirty="0">
              <a:solidFill>
                <a:srgbClr val="FF0000"/>
              </a:solidFill>
            </a:endParaRPr>
          </a:p>
        </p:txBody>
      </p:sp>
      <p:sp>
        <p:nvSpPr>
          <p:cNvPr id="3" name="Rectangle 2"/>
          <p:cNvSpPr/>
          <p:nvPr/>
        </p:nvSpPr>
        <p:spPr>
          <a:xfrm>
            <a:off x="609600" y="1371600"/>
            <a:ext cx="7696200" cy="1077218"/>
          </a:xfrm>
          <a:prstGeom prst="rect">
            <a:avLst/>
          </a:prstGeom>
        </p:spPr>
        <p:txBody>
          <a:bodyPr wrap="square">
            <a:spAutoFit/>
          </a:bodyPr>
          <a:lstStyle/>
          <a:p>
            <a:r>
              <a:rPr lang="hi-IN" sz="3200" dirty="0">
                <a:solidFill>
                  <a:srgbClr val="002060"/>
                </a:solidFill>
              </a:rPr>
              <a:t>इस पाठ के पूरा होने पर आप परिचित हो जाएंगे</a:t>
            </a:r>
            <a:endParaRPr lang="en-US" sz="3200" dirty="0">
              <a:solidFill>
                <a:srgbClr val="002060"/>
              </a:solidFill>
            </a:endParaRPr>
          </a:p>
        </p:txBody>
      </p:sp>
      <p:sp>
        <p:nvSpPr>
          <p:cNvPr id="4" name="Rectangle 3"/>
          <p:cNvSpPr/>
          <p:nvPr/>
        </p:nvSpPr>
        <p:spPr>
          <a:xfrm>
            <a:off x="457200" y="4343400"/>
            <a:ext cx="8229600" cy="1678023"/>
          </a:xfrm>
          <a:prstGeom prst="rect">
            <a:avLst/>
          </a:prstGeom>
        </p:spPr>
        <p:txBody>
          <a:bodyPr wrap="square">
            <a:spAutoFit/>
          </a:bodyPr>
          <a:lstStyle/>
          <a:p>
            <a:pPr marL="509588" indent="-449263">
              <a:lnSpc>
                <a:spcPct val="80000"/>
              </a:lnSpc>
              <a:spcBef>
                <a:spcPts val="2263"/>
              </a:spcBef>
              <a:buClr>
                <a:schemeClr val="bg1"/>
              </a:buClr>
            </a:pPr>
            <a:r>
              <a:rPr lang="en-US" sz="3200" dirty="0">
                <a:solidFill>
                  <a:srgbClr val="002060"/>
                </a:solidFill>
              </a:rPr>
              <a:t>2. </a:t>
            </a:r>
            <a:r>
              <a:rPr lang="hi-IN" sz="3200" dirty="0">
                <a:solidFill>
                  <a:srgbClr val="002060"/>
                </a:solidFill>
              </a:rPr>
              <a:t>पाठ्यक्रम के निम्नलिखित पहलू: उद्देश्य, उद्देश्य, मूल्यांकन और कार्यप्रणाली, उपयोग की जाने वाली सामग्री, पाठ्यक्रम अनुसूची, सुविधाएं और जमीनी नियम।</a:t>
            </a:r>
            <a:endParaRPr lang="en-US" sz="3200" dirty="0">
              <a:solidFill>
                <a:srgbClr val="002060"/>
              </a:solidFill>
            </a:endParaRPr>
          </a:p>
        </p:txBody>
      </p:sp>
      <p:sp>
        <p:nvSpPr>
          <p:cNvPr id="5" name="TextBox 4"/>
          <p:cNvSpPr txBox="1"/>
          <p:nvPr/>
        </p:nvSpPr>
        <p:spPr>
          <a:xfrm>
            <a:off x="609600" y="2667000"/>
            <a:ext cx="8001000" cy="1569660"/>
          </a:xfrm>
          <a:prstGeom prst="rect">
            <a:avLst/>
          </a:prstGeom>
          <a:noFill/>
        </p:spPr>
        <p:txBody>
          <a:bodyPr wrap="square" rtlCol="0">
            <a:spAutoFit/>
          </a:bodyPr>
          <a:lstStyle/>
          <a:p>
            <a:r>
              <a:rPr lang="en-US" sz="3200" dirty="0">
                <a:solidFill>
                  <a:srgbClr val="002060"/>
                </a:solidFill>
              </a:rPr>
              <a:t>1. </a:t>
            </a:r>
            <a:r>
              <a:rPr lang="hi-IN" sz="3200" dirty="0">
                <a:solidFill>
                  <a:srgbClr val="002060"/>
                </a:solidFill>
              </a:rPr>
              <a:t>अन्य प्रतिभागी और वे जिन संगठनों का प्रतिनिधित्व करते हैं, पाठ्यक्रम समन्वयक, प्रशिक्षक और सहायक कर्मचारी।</a:t>
            </a:r>
            <a:endParaRPr lang="en-US" sz="32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latin typeface="Arial" pitchFamily="34" charset="0"/>
                <a:cs typeface="Arial" pitchFamily="34" charset="0"/>
              </a:rPr>
              <a:t>परिचय</a:t>
            </a:r>
            <a:endParaRPr lang="en-US" sz="4000" b="1" dirty="0">
              <a:solidFill>
                <a:srgbClr val="FF0000"/>
              </a:solidFill>
              <a:latin typeface="Arial" pitchFamily="34" charset="0"/>
              <a:cs typeface="Arial" pitchFamily="34" charset="0"/>
            </a:endParaRPr>
          </a:p>
        </p:txBody>
      </p:sp>
      <p:sp>
        <p:nvSpPr>
          <p:cNvPr id="3" name="Rectangle 2"/>
          <p:cNvSpPr/>
          <p:nvPr/>
        </p:nvSpPr>
        <p:spPr>
          <a:xfrm>
            <a:off x="1828800" y="2234625"/>
            <a:ext cx="4953000" cy="584775"/>
          </a:xfrm>
          <a:prstGeom prst="rect">
            <a:avLst/>
          </a:prstGeom>
        </p:spPr>
        <p:txBody>
          <a:bodyPr wrap="square">
            <a:spAutoFit/>
          </a:bodyPr>
          <a:lstStyle/>
          <a:p>
            <a:pPr algn="just">
              <a:spcBef>
                <a:spcPct val="30000"/>
              </a:spcBef>
            </a:pPr>
            <a:r>
              <a:rPr lang="hi-IN" sz="3200" b="1" dirty="0">
                <a:solidFill>
                  <a:srgbClr val="002060"/>
                </a:solidFill>
              </a:rPr>
              <a:t>प्रशिक्षकों</a:t>
            </a:r>
            <a:endParaRPr lang="en-US" sz="3200" b="1" dirty="0">
              <a:solidFill>
                <a:srgbClr val="002060"/>
              </a:solidFill>
            </a:endParaRPr>
          </a:p>
        </p:txBody>
      </p:sp>
      <p:sp>
        <p:nvSpPr>
          <p:cNvPr id="4" name="Rectangle 3"/>
          <p:cNvSpPr/>
          <p:nvPr/>
        </p:nvSpPr>
        <p:spPr>
          <a:xfrm>
            <a:off x="1828800" y="3276600"/>
            <a:ext cx="3810000" cy="584775"/>
          </a:xfrm>
          <a:prstGeom prst="rect">
            <a:avLst/>
          </a:prstGeom>
        </p:spPr>
        <p:txBody>
          <a:bodyPr wrap="square">
            <a:spAutoFit/>
          </a:bodyPr>
          <a:lstStyle/>
          <a:p>
            <a:pPr algn="just">
              <a:spcBef>
                <a:spcPct val="30000"/>
              </a:spcBef>
            </a:pPr>
            <a:r>
              <a:rPr lang="hi-IN" sz="3200" b="1" dirty="0">
                <a:solidFill>
                  <a:srgbClr val="002060"/>
                </a:solidFill>
              </a:rPr>
              <a:t>प्रतिभागियों</a:t>
            </a:r>
            <a:endParaRPr lang="en-US" sz="3200" b="1"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latin typeface="Arial" pitchFamily="34" charset="0"/>
                <a:cs typeface="Arial" pitchFamily="34" charset="0"/>
              </a:rPr>
              <a:t>पाठ्यक्रम सामग्री</a:t>
            </a:r>
            <a:endParaRPr lang="en-US" sz="4000" b="1" dirty="0">
              <a:solidFill>
                <a:srgbClr val="FF0000"/>
              </a:solidFill>
              <a:latin typeface="Arial" pitchFamily="34" charset="0"/>
              <a:cs typeface="Arial" pitchFamily="34" charset="0"/>
            </a:endParaRPr>
          </a:p>
        </p:txBody>
      </p:sp>
      <p:sp>
        <p:nvSpPr>
          <p:cNvPr id="3" name="Rectangle 2"/>
          <p:cNvSpPr/>
          <p:nvPr/>
        </p:nvSpPr>
        <p:spPr>
          <a:xfrm>
            <a:off x="1828800" y="2234625"/>
            <a:ext cx="5715000" cy="1077218"/>
          </a:xfrm>
          <a:prstGeom prst="rect">
            <a:avLst/>
          </a:prstGeom>
        </p:spPr>
        <p:txBody>
          <a:bodyPr wrap="square">
            <a:spAutoFit/>
          </a:bodyPr>
          <a:lstStyle/>
          <a:p>
            <a:pPr algn="just">
              <a:spcBef>
                <a:spcPct val="30000"/>
              </a:spcBef>
            </a:pPr>
            <a:r>
              <a:rPr lang="hi-IN" sz="3200" b="1" dirty="0">
                <a:solidFill>
                  <a:srgbClr val="002060"/>
                </a:solidFill>
              </a:rPr>
              <a:t>प्रतिभागियों की कार्यपुस्तिका</a:t>
            </a:r>
            <a:r>
              <a:rPr lang="en-IN" sz="3200" b="1" dirty="0">
                <a:solidFill>
                  <a:srgbClr val="002060"/>
                </a:solidFill>
              </a:rPr>
              <a:t> </a:t>
            </a:r>
            <a:r>
              <a:rPr lang="en-US" sz="3200" b="1" dirty="0">
                <a:solidFill>
                  <a:srgbClr val="002060"/>
                </a:solidFill>
              </a:rPr>
              <a:t>(Precis)  </a:t>
            </a:r>
          </a:p>
        </p:txBody>
      </p:sp>
      <p:sp>
        <p:nvSpPr>
          <p:cNvPr id="4" name="Rectangle 3"/>
          <p:cNvSpPr/>
          <p:nvPr/>
        </p:nvSpPr>
        <p:spPr>
          <a:xfrm>
            <a:off x="1828800" y="3352800"/>
            <a:ext cx="3810000" cy="584775"/>
          </a:xfrm>
          <a:prstGeom prst="rect">
            <a:avLst/>
          </a:prstGeom>
        </p:spPr>
        <p:txBody>
          <a:bodyPr wrap="square">
            <a:spAutoFit/>
          </a:bodyPr>
          <a:lstStyle/>
          <a:p>
            <a:pPr algn="just">
              <a:spcBef>
                <a:spcPct val="30000"/>
              </a:spcBef>
            </a:pPr>
            <a:r>
              <a:rPr lang="hi-IN" sz="3200" b="1" dirty="0">
                <a:solidFill>
                  <a:srgbClr val="002060"/>
                </a:solidFill>
              </a:rPr>
              <a:t>संदर्भ सामग्री</a:t>
            </a:r>
            <a:endParaRPr lang="en-US" sz="3200" b="1"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hi-IN" sz="4000" b="1" dirty="0">
                <a:solidFill>
                  <a:srgbClr val="FF0000"/>
                </a:solidFill>
                <a:latin typeface="Arial" pitchFamily="34" charset="0"/>
                <a:cs typeface="Arial" pitchFamily="34" charset="0"/>
              </a:rPr>
              <a:t>पाठ्यक्रम का उद्देश्य</a:t>
            </a:r>
            <a:endParaRPr lang="en-US" sz="4000" b="1" dirty="0">
              <a:solidFill>
                <a:srgbClr val="FF0000"/>
              </a:solidFill>
              <a:latin typeface="Arial" pitchFamily="34" charset="0"/>
              <a:cs typeface="Arial" pitchFamily="34" charset="0"/>
            </a:endParaRPr>
          </a:p>
        </p:txBody>
      </p:sp>
      <p:sp>
        <p:nvSpPr>
          <p:cNvPr id="3" name="Rectangle 2"/>
          <p:cNvSpPr/>
          <p:nvPr/>
        </p:nvSpPr>
        <p:spPr>
          <a:xfrm>
            <a:off x="762000" y="2209800"/>
            <a:ext cx="7924800" cy="3046988"/>
          </a:xfrm>
          <a:prstGeom prst="rect">
            <a:avLst/>
          </a:prstGeom>
        </p:spPr>
        <p:txBody>
          <a:bodyPr wrap="square">
            <a:spAutoFit/>
          </a:bodyPr>
          <a:lstStyle/>
          <a:p>
            <a:pPr algn="just">
              <a:lnSpc>
                <a:spcPct val="150000"/>
              </a:lnSpc>
            </a:pPr>
            <a:r>
              <a:rPr lang="hi-IN" sz="3200" dirty="0">
                <a:latin typeface="Arial" pitchFamily="34" charset="0"/>
                <a:cs typeface="Arial" pitchFamily="34" charset="0"/>
              </a:rPr>
              <a:t>ईसीजी मशीन, संचालन प्रक्रिया और आपातकालीन स्थिति के दौरान और नियमित परीक्षा के लिए रोगी का ईसीजी बनाने का बुनियादी ज्ञान प्रदान करना।</a:t>
            </a:r>
            <a:endParaRPr lang="en-US" sz="32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i-IN" sz="4000" b="1" dirty="0">
                <a:solidFill>
                  <a:srgbClr val="FF0000"/>
                </a:solidFill>
                <a:latin typeface="Arial" pitchFamily="34" charset="0"/>
                <a:cs typeface="Arial" pitchFamily="34" charset="0"/>
              </a:rPr>
              <a:t>प्रदर्शन के उद्देश्य</a:t>
            </a:r>
            <a:endParaRPr lang="en-US" sz="4000" b="1" dirty="0">
              <a:solidFill>
                <a:srgbClr val="FF0000"/>
              </a:solidFill>
              <a:latin typeface="Arial" pitchFamily="34" charset="0"/>
              <a:cs typeface="Arial" pitchFamily="34" charset="0"/>
            </a:endParaRPr>
          </a:p>
        </p:txBody>
      </p:sp>
      <p:sp>
        <p:nvSpPr>
          <p:cNvPr id="3" name="Rectangle 2"/>
          <p:cNvSpPr/>
          <p:nvPr/>
        </p:nvSpPr>
        <p:spPr>
          <a:xfrm>
            <a:off x="228600" y="1371600"/>
            <a:ext cx="8610600" cy="4056495"/>
          </a:xfrm>
          <a:prstGeom prst="rect">
            <a:avLst/>
          </a:prstGeom>
        </p:spPr>
        <p:txBody>
          <a:bodyPr wrap="square">
            <a:spAutoFit/>
          </a:bodyPr>
          <a:lstStyle/>
          <a:p>
            <a:pPr marL="571500" marR="614680">
              <a:lnSpc>
                <a:spcPct val="105000"/>
              </a:lnSpc>
              <a:spcBef>
                <a:spcPts val="1185"/>
              </a:spcBef>
              <a:spcAft>
                <a:spcPts val="0"/>
              </a:spcAft>
            </a:pPr>
            <a:r>
              <a:rPr lang="hi-IN" sz="3200" dirty="0">
                <a:solidFill>
                  <a:srgbClr val="002060"/>
                </a:solidFill>
                <a:latin typeface="Cambria" panose="02040503050406030204" pitchFamily="18" charset="0"/>
                <a:ea typeface="Trebuchet MS" panose="020B0603020202020204" pitchFamily="34" charset="0"/>
                <a:cs typeface="Trebuchet MS" panose="020B0603020202020204" pitchFamily="34" charset="0"/>
              </a:rPr>
              <a:t>आप कर पाएंगे</a:t>
            </a:r>
            <a:r>
              <a:rPr lang="en-US" sz="3200" dirty="0">
                <a:solidFill>
                  <a:srgbClr val="002060"/>
                </a:solidFill>
                <a:effectLst/>
                <a:latin typeface="Cambria" panose="02040503050406030204" pitchFamily="18" charset="0"/>
                <a:ea typeface="Trebuchet MS" panose="020B0603020202020204" pitchFamily="34" charset="0"/>
                <a:cs typeface="Trebuchet MS" panose="020B0603020202020204" pitchFamily="34" charset="0"/>
              </a:rPr>
              <a:t>:</a:t>
            </a:r>
            <a:endParaRPr lang="en-IN" sz="3200" dirty="0">
              <a:solidFill>
                <a:srgbClr val="002060"/>
              </a:solidFill>
              <a:effectLst/>
              <a:latin typeface="Trebuchet MS" panose="020B0603020202020204" pitchFamily="34" charset="0"/>
              <a:ea typeface="Trebuchet MS" panose="020B0603020202020204" pitchFamily="34" charset="0"/>
              <a:cs typeface="Trebuchet MS" panose="020B0603020202020204" pitchFamily="34" charset="0"/>
            </a:endParaRPr>
          </a:p>
          <a:p>
            <a:pPr marL="180000" lvl="2">
              <a:buClr>
                <a:srgbClr val="231F20"/>
              </a:buClr>
              <a:buSzPts val="1150"/>
              <a:tabLst>
                <a:tab pos="916305" algn="l"/>
              </a:tabLst>
            </a:pPr>
            <a:r>
              <a:rPr lang="en-US" sz="3200" spc="-10" dirty="0">
                <a:solidFill>
                  <a:srgbClr val="002060"/>
                </a:solidFill>
                <a:effectLst/>
                <a:latin typeface="Cambria" panose="02040503050406030204" pitchFamily="18" charset="0"/>
                <a:ea typeface="Times New Roman" panose="02020603050405020304" pitchFamily="18" charset="0"/>
                <a:cs typeface="Mangal" panose="02040503050203030202" pitchFamily="18" charset="0"/>
              </a:rPr>
              <a:t>1. </a:t>
            </a:r>
            <a:r>
              <a:rPr lang="hi-IN" sz="3200" spc="-10" dirty="0">
                <a:solidFill>
                  <a:srgbClr val="002060"/>
                </a:solidFill>
                <a:latin typeface="Cambria" panose="02040503050406030204" pitchFamily="18" charset="0"/>
                <a:ea typeface="Times New Roman" panose="02020603050405020304" pitchFamily="18" charset="0"/>
              </a:rPr>
              <a:t>सहायता के लिए अनुरोध प्राप्त करें और पंजीकृत करें।
2. दृश्य का जवाब दें, उसका मूल्यांकन करें और स्थिति की रिपोर्ट करें।
3. रोगी को ईसीजी के लिए तैयार करें।
4. ईसीजी कैसे करें।
5. सभी आवश्यक उपकरणों का चयन करें।</a:t>
            </a:r>
            <a:endParaRPr lang="en-US" sz="3200" b="1" dirty="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9A0082-6610-4867-91E9-A40B72E904A2}"/>
              </a:ext>
            </a:extLst>
          </p:cNvPr>
          <p:cNvSpPr>
            <a:spLocks noGrp="1"/>
          </p:cNvSpPr>
          <p:nvPr>
            <p:ph type="title"/>
          </p:nvPr>
        </p:nvSpPr>
        <p:spPr/>
        <p:txBody>
          <a:bodyPr/>
          <a:lstStyle/>
          <a:p>
            <a:r>
              <a:rPr lang="hi-IN" b="1" dirty="0">
                <a:solidFill>
                  <a:srgbClr val="FF0000"/>
                </a:solidFill>
                <a:latin typeface="Arial" pitchFamily="34" charset="0"/>
                <a:cs typeface="Arial" pitchFamily="34" charset="0"/>
              </a:rPr>
              <a:t>प्रदर्शन के उद्देश्य</a:t>
            </a:r>
            <a:r>
              <a:rPr lang="en-US" sz="4400" b="1" dirty="0">
                <a:solidFill>
                  <a:srgbClr val="FF0000"/>
                </a:solidFill>
                <a:latin typeface="Arial" pitchFamily="34" charset="0"/>
                <a:cs typeface="Arial" pitchFamily="34" charset="0"/>
              </a:rPr>
              <a:t> </a:t>
            </a:r>
            <a:endParaRPr lang="en-IN" dirty="0"/>
          </a:p>
        </p:txBody>
      </p:sp>
      <p:sp>
        <p:nvSpPr>
          <p:cNvPr id="4" name="TextBox 3">
            <a:extLst>
              <a:ext uri="{FF2B5EF4-FFF2-40B4-BE49-F238E27FC236}">
                <a16:creationId xmlns:a16="http://schemas.microsoft.com/office/drawing/2014/main" xmlns="" id="{513FC84F-89A1-42AD-8F95-D89093998282}"/>
              </a:ext>
            </a:extLst>
          </p:cNvPr>
          <p:cNvSpPr txBox="1"/>
          <p:nvPr/>
        </p:nvSpPr>
        <p:spPr>
          <a:xfrm>
            <a:off x="228600" y="1447800"/>
            <a:ext cx="8991600" cy="5170646"/>
          </a:xfrm>
          <a:prstGeom prst="rect">
            <a:avLst/>
          </a:prstGeom>
          <a:noFill/>
        </p:spPr>
        <p:txBody>
          <a:bodyPr wrap="square">
            <a:spAutoFit/>
          </a:bodyPr>
          <a:lstStyle/>
          <a:p>
            <a:pPr marL="180000" lvl="2">
              <a:lnSpc>
                <a:spcPct val="115000"/>
              </a:lnSpc>
              <a:buClr>
                <a:srgbClr val="231F20"/>
              </a:buClr>
              <a:buSzPts val="1150"/>
              <a:tabLst>
                <a:tab pos="916305" algn="l"/>
              </a:tabLst>
            </a:pPr>
            <a:r>
              <a:rPr lang="en-US" sz="3200" spc="-5" dirty="0">
                <a:solidFill>
                  <a:srgbClr val="002060"/>
                </a:solidFill>
                <a:latin typeface="Cambria" panose="02040503050406030204" pitchFamily="18" charset="0"/>
                <a:ea typeface="Times New Roman" panose="02020603050405020304" pitchFamily="18" charset="0"/>
                <a:cs typeface="Mangal" panose="02040503050203030202" pitchFamily="18" charset="0"/>
              </a:rPr>
              <a:t>6. </a:t>
            </a:r>
            <a:r>
              <a:rPr lang="hi-IN" sz="3200" spc="-5" dirty="0">
                <a:solidFill>
                  <a:srgbClr val="002060"/>
                </a:solidFill>
                <a:latin typeface="Cambria" panose="02040503050406030204" pitchFamily="18" charset="0"/>
                <a:ea typeface="Times New Roman" panose="02020603050405020304" pitchFamily="18" charset="0"/>
              </a:rPr>
              <a:t>आपातकालीन स्थिति में पैरामेडिकल स्टाफ को सहायता प्रदान करना।</a:t>
            </a:r>
          </a:p>
          <a:p>
            <a:pPr marL="180000" lvl="2">
              <a:lnSpc>
                <a:spcPct val="115000"/>
              </a:lnSpc>
              <a:buClr>
                <a:srgbClr val="231F20"/>
              </a:buClr>
              <a:buSzPts val="1150"/>
              <a:tabLst>
                <a:tab pos="916305" algn="l"/>
              </a:tabLst>
            </a:pPr>
            <a:r>
              <a:rPr lang="hi-IN" sz="3200" spc="-5" dirty="0">
                <a:solidFill>
                  <a:srgbClr val="002060"/>
                </a:solidFill>
                <a:latin typeface="Cambria" panose="02040503050406030204" pitchFamily="18" charset="0"/>
                <a:ea typeface="Times New Roman" panose="02020603050405020304" pitchFamily="18" charset="0"/>
              </a:rPr>
              <a:t>7. घटनास्थल पर रोगी को स्थिर करना।</a:t>
            </a:r>
          </a:p>
          <a:p>
            <a:pPr marL="180000" lvl="2">
              <a:lnSpc>
                <a:spcPct val="115000"/>
              </a:lnSpc>
              <a:buClr>
                <a:srgbClr val="231F20"/>
              </a:buClr>
              <a:buSzPts val="1150"/>
              <a:tabLst>
                <a:tab pos="916305" algn="l"/>
              </a:tabLst>
            </a:pPr>
            <a:r>
              <a:rPr lang="hi-IN" sz="3200" spc="-5" dirty="0">
                <a:solidFill>
                  <a:srgbClr val="002060"/>
                </a:solidFill>
                <a:latin typeface="Cambria" panose="02040503050406030204" pitchFamily="18" charset="0"/>
                <a:ea typeface="Times New Roman" panose="02020603050405020304" pitchFamily="18" charset="0"/>
              </a:rPr>
              <a:t>8. रोगी को पैक करना और परिवहन के लिए तैयार करना।</a:t>
            </a:r>
          </a:p>
          <a:p>
            <a:pPr marL="180000" lvl="2">
              <a:lnSpc>
                <a:spcPct val="115000"/>
              </a:lnSpc>
              <a:buClr>
                <a:srgbClr val="231F20"/>
              </a:buClr>
              <a:buSzPts val="1150"/>
              <a:tabLst>
                <a:tab pos="916305" algn="l"/>
              </a:tabLst>
            </a:pPr>
            <a:r>
              <a:rPr lang="hi-IN" sz="3200" spc="-5" dirty="0">
                <a:solidFill>
                  <a:srgbClr val="002060"/>
                </a:solidFill>
                <a:latin typeface="Cambria" panose="02040503050406030204" pitchFamily="18" charset="0"/>
                <a:ea typeface="Times New Roman" panose="02020603050405020304" pitchFamily="18" charset="0"/>
              </a:rPr>
              <a:t>9. रोगी की स्थिति और दिए गए उपचार की रिपोर्ट करना।</a:t>
            </a:r>
          </a:p>
          <a:p>
            <a:pPr marL="180000" lvl="2">
              <a:lnSpc>
                <a:spcPct val="115000"/>
              </a:lnSpc>
              <a:buClr>
                <a:srgbClr val="231F20"/>
              </a:buClr>
              <a:buSzPts val="1150"/>
              <a:tabLst>
                <a:tab pos="916305" algn="l"/>
              </a:tabLst>
            </a:pPr>
            <a:r>
              <a:rPr lang="hi-IN" sz="3200" spc="-5" dirty="0">
                <a:solidFill>
                  <a:srgbClr val="002060"/>
                </a:solidFill>
                <a:latin typeface="Cambria" panose="02040503050406030204" pitchFamily="18" charset="0"/>
                <a:ea typeface="Times New Roman" panose="02020603050405020304" pitchFamily="18" charset="0"/>
              </a:rPr>
              <a:t>10. अगली आपात स्थिति के लिए उपकरण तैयार करना।</a:t>
            </a:r>
            <a:endParaRPr lang="en-IN" sz="1800" spc="-25"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96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D7B2F9-9235-4345-BF6D-AED6A450D829}"/>
              </a:ext>
            </a:extLst>
          </p:cNvPr>
          <p:cNvSpPr>
            <a:spLocks noGrp="1"/>
          </p:cNvSpPr>
          <p:nvPr>
            <p:ph type="title"/>
          </p:nvPr>
        </p:nvSpPr>
        <p:spPr>
          <a:xfrm>
            <a:off x="457200" y="-76200"/>
            <a:ext cx="8229600" cy="1143000"/>
          </a:xfrm>
        </p:spPr>
        <p:txBody>
          <a:bodyPr/>
          <a:lstStyle/>
          <a:p>
            <a:r>
              <a:rPr lang="hi-IN" dirty="0">
                <a:solidFill>
                  <a:srgbClr val="FF0000"/>
                </a:solidFill>
              </a:rPr>
              <a:t>पाठ्यक्रम पद्धति</a:t>
            </a:r>
            <a:endParaRPr lang="en-IN" dirty="0">
              <a:solidFill>
                <a:srgbClr val="FF0000"/>
              </a:solidFill>
            </a:endParaRPr>
          </a:p>
        </p:txBody>
      </p:sp>
      <p:sp>
        <p:nvSpPr>
          <p:cNvPr id="4" name="TextBox 3">
            <a:extLst>
              <a:ext uri="{FF2B5EF4-FFF2-40B4-BE49-F238E27FC236}">
                <a16:creationId xmlns:a16="http://schemas.microsoft.com/office/drawing/2014/main" xmlns="" id="{C6305BC4-4823-41A0-B65B-9536F2BB1A7F}"/>
              </a:ext>
            </a:extLst>
          </p:cNvPr>
          <p:cNvSpPr txBox="1"/>
          <p:nvPr/>
        </p:nvSpPr>
        <p:spPr>
          <a:xfrm>
            <a:off x="685800" y="1219200"/>
            <a:ext cx="7924800" cy="3539430"/>
          </a:xfrm>
          <a:prstGeom prst="rect">
            <a:avLst/>
          </a:prstGeom>
          <a:noFill/>
        </p:spPr>
        <p:txBody>
          <a:bodyPr wrap="square" rtlCol="0">
            <a:spAutoFit/>
          </a:bodyPr>
          <a:lstStyle/>
          <a:p>
            <a:pPr>
              <a:buFont typeface="Wingdings" pitchFamily="2" charset="2"/>
              <a:buChar char="Ø"/>
            </a:pPr>
            <a:r>
              <a:rPr lang="hi-IN" sz="3200" spc="-20" dirty="0">
                <a:solidFill>
                  <a:srgbClr val="002060"/>
                </a:solidFill>
                <a:latin typeface="Cambria" panose="02040503050406030204" pitchFamily="18" charset="0"/>
                <a:ea typeface="Trebuchet MS" panose="020B0603020202020204" pitchFamily="34" charset="0"/>
                <a:cs typeface="Trebuchet MS" panose="020B0603020202020204" pitchFamily="34" charset="0"/>
              </a:rPr>
              <a:t>पाठ्यक्रम की कार्यप्रणाली अत्यधिक सहभागी है और प्रशिक्षक एवं प्रतिभागियों के बीच निरंतर संवाद की अनुमति देती है।</a:t>
            </a:r>
          </a:p>
          <a:p>
            <a:pPr>
              <a:buFont typeface="Wingdings" pitchFamily="2" charset="2"/>
              <a:buChar char="Ø"/>
            </a:pPr>
            <a:r>
              <a:rPr lang="hi-IN" sz="3200" spc="-20" dirty="0">
                <a:solidFill>
                  <a:srgbClr val="002060"/>
                </a:solidFill>
                <a:latin typeface="Cambria" panose="02040503050406030204" pitchFamily="18" charset="0"/>
                <a:ea typeface="Trebuchet MS" panose="020B0603020202020204" pitchFamily="34" charset="0"/>
                <a:cs typeface="Trebuchet MS" panose="020B0603020202020204" pitchFamily="34" charset="0"/>
              </a:rPr>
              <a:t>प्रतिभागियों को कुछ पृष्ठभूमि ज्ञान के साथ-साथ शारीरिक कौशल भी प्राप्त करने होंगे।</a:t>
            </a:r>
          </a:p>
          <a:p>
            <a:pPr>
              <a:buFont typeface="Wingdings" pitchFamily="2" charset="2"/>
              <a:buChar char="Ø"/>
            </a:pPr>
            <a:r>
              <a:rPr lang="hi-IN" sz="3200" spc="-20" dirty="0">
                <a:solidFill>
                  <a:srgbClr val="002060"/>
                </a:solidFill>
                <a:latin typeface="Cambria" panose="02040503050406030204" pitchFamily="18" charset="0"/>
                <a:ea typeface="Trebuchet MS" panose="020B0603020202020204" pitchFamily="34" charset="0"/>
                <a:cs typeface="Trebuchet MS" panose="020B0603020202020204" pitchFamily="34" charset="0"/>
              </a:rPr>
              <a:t>प्रत्येक पाठ की शुरुआत में निर्देशात्मक और प्रदर्शन संबंधी उद्देश्य स्पष्ट रूप से बताए गए हैं।</a:t>
            </a:r>
            <a:endParaRPr lang="en-IN" sz="3200" dirty="0">
              <a:solidFill>
                <a:srgbClr val="002060"/>
              </a:solidFill>
              <a:effectLst/>
              <a:latin typeface="Trebuchet MS" panose="020B0603020202020204" pitchFamily="34" charset="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16291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DF587E-C447-4A8D-95F6-8D59DC2A88B4}"/>
              </a:ext>
            </a:extLst>
          </p:cNvPr>
          <p:cNvSpPr>
            <a:spLocks noGrp="1"/>
          </p:cNvSpPr>
          <p:nvPr>
            <p:ph type="title"/>
          </p:nvPr>
        </p:nvSpPr>
        <p:spPr/>
        <p:txBody>
          <a:bodyPr>
            <a:normAutofit/>
          </a:bodyPr>
          <a:lstStyle/>
          <a:p>
            <a:r>
              <a:rPr lang="hi-IN" sz="2800" b="1" i="1" spc="-25" dirty="0">
                <a:solidFill>
                  <a:srgbClr val="FF0000"/>
                </a:solidFill>
                <a:latin typeface="Cambria" panose="02040503050406030204" pitchFamily="18" charset="0"/>
                <a:ea typeface="Arial Black" panose="020B0A04020102020204" pitchFamily="34" charset="0"/>
                <a:cs typeface="Arial Black" panose="020B0A04020102020204" pitchFamily="34" charset="0"/>
              </a:rPr>
              <a:t>प्रतिभागी परीक्षण और पाठ्यक्रम अनुसूची</a:t>
            </a:r>
            <a:r>
              <a:rPr lang="en-IN" sz="2800" b="1" i="1" spc="-25" dirty="0">
                <a:solidFill>
                  <a:srgbClr val="FF0000"/>
                </a:solidFill>
                <a:effectLst/>
                <a:latin typeface="Cambria" panose="02040503050406030204" pitchFamily="18" charset="0"/>
                <a:ea typeface="Arial Black" panose="020B0A04020102020204" pitchFamily="34" charset="0"/>
                <a:cs typeface="Arial Black" panose="020B0A04020102020204" pitchFamily="34" charset="0"/>
              </a:rPr>
              <a:t/>
            </a:r>
            <a:br>
              <a:rPr lang="en-IN" sz="2800" b="1" i="1" spc="-25" dirty="0">
                <a:solidFill>
                  <a:srgbClr val="FF0000"/>
                </a:solidFill>
                <a:effectLst/>
                <a:latin typeface="Cambria" panose="02040503050406030204" pitchFamily="18" charset="0"/>
                <a:ea typeface="Arial Black" panose="020B0A04020102020204" pitchFamily="34" charset="0"/>
                <a:cs typeface="Arial Black" panose="020B0A04020102020204" pitchFamily="34" charset="0"/>
              </a:rPr>
            </a:br>
            <a:endParaRPr lang="en-IN" sz="2800" dirty="0">
              <a:solidFill>
                <a:srgbClr val="FF0000"/>
              </a:solidFill>
            </a:endParaRPr>
          </a:p>
        </p:txBody>
      </p:sp>
      <p:sp>
        <p:nvSpPr>
          <p:cNvPr id="3" name="TextBox 2">
            <a:extLst>
              <a:ext uri="{FF2B5EF4-FFF2-40B4-BE49-F238E27FC236}">
                <a16:creationId xmlns:a16="http://schemas.microsoft.com/office/drawing/2014/main" xmlns="" id="{9AC6B554-9988-4FDA-9F70-05459751E909}"/>
              </a:ext>
            </a:extLst>
          </p:cNvPr>
          <p:cNvSpPr txBox="1"/>
          <p:nvPr/>
        </p:nvSpPr>
        <p:spPr>
          <a:xfrm>
            <a:off x="304800" y="1219200"/>
            <a:ext cx="8458200" cy="3176191"/>
          </a:xfrm>
          <a:prstGeom prst="rect">
            <a:avLst/>
          </a:prstGeom>
          <a:noFill/>
        </p:spPr>
        <p:txBody>
          <a:bodyPr wrap="square" rtlCol="0">
            <a:spAutoFit/>
          </a:bodyPr>
          <a:lstStyle/>
          <a:p>
            <a:pPr marL="224155" marR="483235">
              <a:lnSpc>
                <a:spcPct val="105000"/>
              </a:lnSpc>
              <a:spcBef>
                <a:spcPts val="1080"/>
              </a:spcBef>
              <a:spcAft>
                <a:spcPts val="0"/>
              </a:spcAft>
            </a:pPr>
            <a:r>
              <a:rPr lang="hi-IN" sz="2800" dirty="0">
                <a:solidFill>
                  <a:srgbClr val="7030A0"/>
                </a:solidFill>
                <a:latin typeface="Cambria" panose="02040503050406030204" pitchFamily="18" charset="0"/>
                <a:ea typeface="Trebuchet MS" panose="020B0603020202020204" pitchFamily="34" charset="0"/>
                <a:cs typeface="Trebuchet MS" panose="020B0603020202020204" pitchFamily="34" charset="0"/>
              </a:rPr>
              <a:t>साप्ताहिक टेस्ट होगा</a:t>
            </a:r>
            <a:endParaRPr lang="en-IN" sz="2800" dirty="0">
              <a:solidFill>
                <a:srgbClr val="7030A0"/>
              </a:solidFill>
              <a:latin typeface="Cambria" panose="02040503050406030204" pitchFamily="18" charset="0"/>
              <a:ea typeface="Trebuchet MS" panose="020B0603020202020204" pitchFamily="34" charset="0"/>
              <a:cs typeface="Trebuchet MS" panose="020B0603020202020204" pitchFamily="34" charset="0"/>
            </a:endParaRPr>
          </a:p>
          <a:p>
            <a:pPr marL="224155" marR="483235">
              <a:lnSpc>
                <a:spcPct val="105000"/>
              </a:lnSpc>
              <a:spcBef>
                <a:spcPts val="1080"/>
              </a:spcBef>
              <a:spcAft>
                <a:spcPts val="0"/>
              </a:spcAft>
            </a:pPr>
            <a:r>
              <a:rPr lang="hi-IN" sz="2800" b="1" dirty="0">
                <a:solidFill>
                  <a:srgbClr val="00B0F0"/>
                </a:solidFill>
                <a:latin typeface="Cambria" panose="02040503050406030204" pitchFamily="18" charset="0"/>
                <a:ea typeface="Times New Roman" panose="02020603050405020304" pitchFamily="18" charset="0"/>
              </a:rPr>
              <a:t>यूनिट टेस्ट</a:t>
            </a:r>
            <a:r>
              <a:rPr lang="en-US" sz="2800" b="1" dirty="0">
                <a:solidFill>
                  <a:srgbClr val="00B0F0"/>
                </a:solidFill>
                <a:effectLst/>
                <a:latin typeface="Cambria" panose="02040503050406030204" pitchFamily="18" charset="0"/>
                <a:ea typeface="Times New Roman" panose="02020603050405020304" pitchFamily="18" charset="0"/>
                <a:cs typeface="Mangal" panose="02040503050203030202" pitchFamily="18" charset="0"/>
              </a:rPr>
              <a:t>:</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marR="714375" lvl="0" indent="-342900">
              <a:lnSpc>
                <a:spcPct val="102000"/>
              </a:lnSpc>
              <a:spcBef>
                <a:spcPts val="620"/>
              </a:spcBef>
              <a:spcAft>
                <a:spcPts val="1000"/>
              </a:spcAft>
              <a:buClr>
                <a:srgbClr val="231F20"/>
              </a:buClr>
              <a:buSzPts val="1150"/>
              <a:buFont typeface="Times New Roman" panose="02020603050405020304" pitchFamily="18" charset="0"/>
              <a:buChar char="•"/>
              <a:tabLst>
                <a:tab pos="571500" algn="l"/>
                <a:tab pos="572135" algn="l"/>
              </a:tabLst>
            </a:pPr>
            <a:r>
              <a:rPr lang="hi-IN" sz="2800" dirty="0">
                <a:solidFill>
                  <a:srgbClr val="231F20"/>
                </a:solidFill>
                <a:latin typeface="Cambria" panose="02040503050406030204" pitchFamily="18" charset="0"/>
                <a:ea typeface="Times New Roman" panose="02020603050405020304" pitchFamily="18" charset="0"/>
              </a:rPr>
              <a:t>पाठ के अंत में व्यावहारिक मूल्यांकन होगा
पाठ्यक्रम के अंत में अंतिम व्यावहारिक मूल्यांकन में क्षेत्र की विशिष्ट सिम्युलेटेड स्थितियों वाले पांच स्टेशन शामिल होंगे।</a:t>
            </a:r>
            <a:endParaRPr lang="en-IN" dirty="0"/>
          </a:p>
        </p:txBody>
      </p:sp>
    </p:spTree>
    <p:extLst>
      <p:ext uri="{BB962C8B-B14F-4D97-AF65-F5344CB8AC3E}">
        <p14:creationId xmlns:p14="http://schemas.microsoft.com/office/powerpoint/2010/main" val="2013116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338</Words>
  <Application>Microsoft Office PowerPoint</Application>
  <PresentationFormat>On-screen Show (4:3)</PresentationFormat>
  <Paragraphs>47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पाठ -1</vt:lpstr>
      <vt:lpstr>उद्देश्य</vt:lpstr>
      <vt:lpstr>परिचय</vt:lpstr>
      <vt:lpstr>पाठ्यक्रम सामग्री</vt:lpstr>
      <vt:lpstr>पाठ्यक्रम का उद्देश्य</vt:lpstr>
      <vt:lpstr>प्रदर्शन के उद्देश्य</vt:lpstr>
      <vt:lpstr>प्रदर्शन के उद्देश्य </vt:lpstr>
      <vt:lpstr>पाठ्यक्रम पद्धति</vt:lpstr>
      <vt:lpstr>प्रतिभागी परीक्षण और पाठ्यक्रम अनुसूची </vt:lpstr>
      <vt:lpstr>परीक्षण पैटर्न</vt:lpstr>
      <vt:lpstr>जमीनी नियम</vt:lpstr>
      <vt:lpstr>FILE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dc:title>
  <dc:creator>Dipender Yadav</dc:creator>
  <cp:lastModifiedBy>NDRF MEDICAL</cp:lastModifiedBy>
  <cp:revision>33</cp:revision>
  <dcterms:created xsi:type="dcterms:W3CDTF">2006-08-16T00:00:00Z</dcterms:created>
  <dcterms:modified xsi:type="dcterms:W3CDTF">2025-12-20T06:04:17Z</dcterms:modified>
</cp:coreProperties>
</file>