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70" r:id="rId11"/>
    <p:sldId id="265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BB7A8A7-1BB9-2570-DFDB-2C3329CA0E1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607" y="18002"/>
            <a:ext cx="1225827" cy="10789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447800"/>
            <a:ext cx="4343400" cy="762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LESSON -1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7881" y="2590800"/>
            <a:ext cx="5827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COURSE INTRODUCTION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417E52B-502C-FCF6-CA47-709A141BFC79}"/>
              </a:ext>
            </a:extLst>
          </p:cNvPr>
          <p:cNvSpPr txBox="1"/>
          <p:nvPr/>
        </p:nvSpPr>
        <p:spPr>
          <a:xfrm>
            <a:off x="1066800" y="3810000"/>
            <a:ext cx="6781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REFRESHER COURSE FOR MEDICS/NA</a:t>
            </a:r>
            <a:endParaRPr lang="en-US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553200" y="5486400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OMKAR </a:t>
            </a:r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Test Pattern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6F13281-847F-4438-A50A-7769019D76F2}"/>
              </a:ext>
            </a:extLst>
          </p:cNvPr>
          <p:cNvSpPr txBox="1"/>
          <p:nvPr/>
        </p:nvSpPr>
        <p:spPr>
          <a:xfrm>
            <a:off x="228600" y="762000"/>
            <a:ext cx="8763000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marR="48069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Minimum score on Unit Tests is 70%.</a:t>
            </a:r>
            <a:r>
              <a:rPr lang="en-US" sz="2800" dirty="0">
                <a:solidFill>
                  <a:srgbClr val="231F2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overall average must be a minimum of 70 points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 order to participate in the Final Practical       </a:t>
            </a:r>
          </a:p>
          <a:p>
            <a:pPr marR="480695" lvl="1">
              <a:spcBef>
                <a:spcPts val="115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Evaluation.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marR="474345" lvl="1" indent="-285750">
              <a:spcBef>
                <a:spcPts val="115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</a:pPr>
            <a:r>
              <a:rPr lang="en-US" sz="2800" b="1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Make-up tests: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If you do not receive a passing score on one of the Unit Tests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 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Bef>
                <a:spcPts val="60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spc="-10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Practical Exercises: </a:t>
            </a:r>
            <a:r>
              <a:rPr lang="en-US" sz="28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performance on all practical </a:t>
            </a:r>
            <a:r>
              <a:rPr lang="en-US" sz="28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exercises must be satisfactory.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Bef>
                <a:spcPts val="600"/>
              </a:spcBef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916305" algn="l"/>
              </a:tabLst>
            </a:pPr>
            <a:r>
              <a:rPr lang="en-US" sz="2800" b="1" spc="-5" dirty="0">
                <a:solidFill>
                  <a:srgbClr val="0070C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Group Presentation: </a:t>
            </a:r>
            <a:r>
              <a:rPr lang="en-US" sz="28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Your group must achieve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 </a:t>
            </a:r>
          </a:p>
          <a:p>
            <a:pPr lvl="1">
              <a:spcBef>
                <a:spcPts val="600"/>
              </a:spcBef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passing score. 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7658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6E283-6291-4D03-BA7B-E225CD4E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Test Pattern</a:t>
            </a:r>
            <a:endParaRPr lang="en-IN" sz="4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948938"/>
              </p:ext>
            </p:extLst>
          </p:nvPr>
        </p:nvGraphicFramePr>
        <p:xfrm>
          <a:off x="609600" y="533400"/>
          <a:ext cx="7086600" cy="62483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70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720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682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S NO 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EXAM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MARKS 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effectLst/>
                        </a:rPr>
                        <a:t>REMARKS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WRITTEN TEST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1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7030A0"/>
                          </a:solidFill>
                          <a:effectLst/>
                        </a:rPr>
                        <a:t>WEEKLY TEST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7030A0"/>
                          </a:solidFill>
                          <a:effectLst/>
                        </a:rPr>
                        <a:t>50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solidFill>
                            <a:srgbClr val="7030A0"/>
                          </a:solidFill>
                          <a:effectLst/>
                        </a:rPr>
                        <a:t>FINAL WRITTEN TEST</a:t>
                      </a:r>
                      <a:endParaRPr lang="en-IN" sz="200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7030A0"/>
                          </a:solidFill>
                          <a:effectLst/>
                        </a:rPr>
                        <a:t>50</a:t>
                      </a:r>
                      <a:endParaRPr lang="en-IN" sz="2000" dirty="0">
                        <a:solidFill>
                          <a:srgbClr val="7030A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1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>
                          <a:effectLst/>
                        </a:rPr>
                        <a:t> 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solidFill>
                            <a:srgbClr val="FF0000"/>
                          </a:solidFill>
                          <a:effectLst/>
                        </a:rPr>
                        <a:t>TOTAL </a:t>
                      </a:r>
                      <a:endParaRPr lang="en-IN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u="sng" dirty="0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en-IN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174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2060"/>
                          </a:solidFill>
                          <a:effectLst/>
                        </a:rPr>
                        <a:t>PRACTICAL TEST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IN" sz="20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1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TRAUMA CASE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2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MEDICAL CASE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30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3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I V LINE 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4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SUTURING TECHNIQUE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5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CATHETERIZATION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6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CHILDBIRTH / DELIVERY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7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solidFill>
                            <a:srgbClr val="00B050"/>
                          </a:solidFill>
                          <a:effectLst/>
                        </a:rPr>
                        <a:t>CPR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8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solidFill>
                            <a:srgbClr val="00B050"/>
                          </a:solidFill>
                          <a:effectLst/>
                        </a:rPr>
                        <a:t>EQUIPMENT</a:t>
                      </a:r>
                      <a:endParaRPr lang="en-IN" sz="200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  <a:endParaRPr lang="en-IN" sz="2000" dirty="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>
                          <a:effectLst/>
                        </a:rPr>
                        <a:t>9</a:t>
                      </a: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solidFill>
                            <a:srgbClr val="00B050"/>
                          </a:solidFill>
                          <a:effectLst/>
                        </a:rPr>
                        <a:t>VIVA/</a:t>
                      </a:r>
                      <a:endParaRPr lang="en-IN" sz="200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sng" dirty="0">
                          <a:solidFill>
                            <a:srgbClr val="00B050"/>
                          </a:solidFill>
                          <a:effectLst/>
                        </a:rPr>
                        <a:t>20</a:t>
                      </a:r>
                      <a:endParaRPr lang="en-IN" sz="2000" dirty="0">
                        <a:solidFill>
                          <a:srgbClr val="00B050"/>
                        </a:solidFill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u="none" strike="noStrike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>
                        <a:effectLst/>
                        <a:latin typeface="Calibri"/>
                        <a:ea typeface="Times New Roma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Times New Roman"/>
                          <a:cs typeface="Mangal"/>
                        </a:rPr>
                        <a:t>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 u="none" strike="noStrike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63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A7F8A3-768A-4CCB-8C72-6C11822B8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GROUND RULE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6572056" cy="6278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ATTEND ALL SESSION.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PARTICIPATE IN ALL ACTIVITIES.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BE ON TIME.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DO YOUR BEST.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RESPECT TO ALL.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SWITCH OFF YOUR MOBILE PHONE.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WORK HARD &amp;N HAVE A FUN.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DO NOT GOSSIP.</a:t>
            </a:r>
            <a:endParaRPr lang="en-US" dirty="0">
              <a:solidFill>
                <a:srgbClr val="002060"/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86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34670C0-CD34-4A82-AAF1-384FE2F23E1D}"/>
              </a:ext>
            </a:extLst>
          </p:cNvPr>
          <p:cNvSpPr txBox="1"/>
          <p:nvPr/>
        </p:nvSpPr>
        <p:spPr>
          <a:xfrm>
            <a:off x="3048000" y="2844225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CA301C8-B81C-4322-9AAF-80EDEECA1706}"/>
              </a:ext>
            </a:extLst>
          </p:cNvPr>
          <p:cNvSpPr/>
          <p:nvPr/>
        </p:nvSpPr>
        <p:spPr>
          <a:xfrm>
            <a:off x="1219200" y="1447800"/>
            <a:ext cx="6553200" cy="2971800"/>
          </a:xfrm>
          <a:prstGeom prst="rect">
            <a:avLst/>
          </a:prstGeom>
          <a:noFill/>
          <a:ln>
            <a:noFill/>
          </a:ln>
        </p:spPr>
        <p:txBody>
          <a:bodyPr wrap="none">
            <a:prstTxWarp prst="textCurveDown">
              <a:avLst>
                <a:gd name="adj" fmla="val 33672"/>
              </a:avLst>
            </a:prstTxWarp>
            <a:spAutoFit/>
          </a:bodyPr>
          <a:lstStyle/>
          <a:p>
            <a:pPr>
              <a:defRPr/>
            </a:pPr>
            <a:r>
              <a:rPr lang="en-US" sz="54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ANY QUESTION</a:t>
            </a:r>
          </a:p>
        </p:txBody>
      </p:sp>
    </p:spTree>
    <p:extLst>
      <p:ext uri="{BB962C8B-B14F-4D97-AF65-F5344CB8AC3E}">
        <p14:creationId xmlns:p14="http://schemas.microsoft.com/office/powerpoint/2010/main" val="2433301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xmlns="" id="{E5FFB2DD-56E4-41DE-B899-7122231B8A2C}"/>
              </a:ext>
            </a:extLst>
          </p:cNvPr>
          <p:cNvSpPr txBox="1">
            <a:spLocks/>
          </p:cNvSpPr>
          <p:nvPr/>
        </p:nvSpPr>
        <p:spPr>
          <a:xfrm>
            <a:off x="1486158" y="2438400"/>
            <a:ext cx="6173272" cy="1828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IN" sz="88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404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371600"/>
            <a:ext cx="8305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Upon completion of this lesson you will become familiar with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4343400"/>
            <a:ext cx="8229600" cy="1678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588" indent="-449263">
              <a:lnSpc>
                <a:spcPct val="80000"/>
              </a:lnSpc>
              <a:spcBef>
                <a:spcPts val="2263"/>
              </a:spcBef>
              <a:buClr>
                <a:schemeClr val="bg1"/>
              </a:buClr>
            </a:pPr>
            <a:r>
              <a:rPr lang="en-US" sz="3200" dirty="0">
                <a:solidFill>
                  <a:srgbClr val="002060"/>
                </a:solidFill>
              </a:rPr>
              <a:t>2. </a:t>
            </a:r>
            <a:r>
              <a:rPr lang="en-US" sz="3200" dirty="0">
                <a:solidFill>
                  <a:srgbClr val="00B0F0"/>
                </a:solidFill>
              </a:rPr>
              <a:t>The following aspects of the course:  Purpose, objectives, evaluation and methodology, materials to be used, course schedule, facilities and ground rules.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667000"/>
            <a:ext cx="80864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</a:rPr>
              <a:t>1. </a:t>
            </a:r>
            <a:r>
              <a:rPr lang="en-US" sz="3200" dirty="0">
                <a:solidFill>
                  <a:srgbClr val="00B050"/>
                </a:solidFill>
              </a:rPr>
              <a:t>Other participants and the organizations </a:t>
            </a:r>
          </a:p>
          <a:p>
            <a:pPr marL="465138" indent="-60325"/>
            <a:r>
              <a:rPr lang="en-US" sz="3200" dirty="0">
                <a:solidFill>
                  <a:srgbClr val="00B050"/>
                </a:solidFill>
              </a:rPr>
              <a:t>they  represent, the course coordinator, the </a:t>
            </a:r>
          </a:p>
          <a:p>
            <a:pPr marL="465138" indent="-60325"/>
            <a:r>
              <a:rPr lang="en-US" sz="3200" dirty="0">
                <a:solidFill>
                  <a:srgbClr val="00B050"/>
                </a:solidFill>
              </a:rPr>
              <a:t>instructors and the support staff.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INTRODUCTION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INSTRUCTORS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B0F0"/>
                </a:solidFill>
              </a:rPr>
              <a:t>PARTICIPANTS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Course Material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234625"/>
            <a:ext cx="571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Participants Workbook  (</a:t>
            </a:r>
            <a:r>
              <a:rPr lang="en-US" sz="3200" b="1" dirty="0" err="1">
                <a:solidFill>
                  <a:srgbClr val="002060"/>
                </a:solidFill>
              </a:rPr>
              <a:t>Precis</a:t>
            </a:r>
            <a:r>
              <a:rPr lang="en-US" sz="3200" b="1" dirty="0">
                <a:solidFill>
                  <a:srgbClr val="002060"/>
                </a:solidFill>
              </a:rPr>
              <a:t>)  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3352800"/>
            <a:ext cx="381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30000"/>
              </a:spcBef>
            </a:pPr>
            <a:r>
              <a:rPr lang="en-US" sz="3200" b="1" dirty="0">
                <a:solidFill>
                  <a:srgbClr val="002060"/>
                </a:solidFill>
              </a:rPr>
              <a:t>Reference Material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Course Purpose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C10523A-6365-D4CE-43A0-DCE8032B98F6}"/>
              </a:ext>
            </a:extLst>
          </p:cNvPr>
          <p:cNvSpPr/>
          <p:nvPr/>
        </p:nvSpPr>
        <p:spPr>
          <a:xfrm>
            <a:off x="762000" y="2209800"/>
            <a:ext cx="7924800" cy="2228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To refresh and update the knowledge of Trained Advance Medical First Responders and medics/NA. </a:t>
            </a:r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Objectives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371600"/>
            <a:ext cx="8610600" cy="5883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614680">
              <a:lnSpc>
                <a:spcPct val="105000"/>
              </a:lnSpc>
              <a:spcBef>
                <a:spcPts val="1185"/>
              </a:spcBef>
              <a:spcAft>
                <a:spcPts val="0"/>
              </a:spcAft>
            </a:pPr>
            <a:r>
              <a:rPr lang="en-US" sz="32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You will be able to:</a:t>
            </a:r>
            <a:endParaRPr lang="en-IN" sz="32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1.  Receive and register the request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for   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assistance.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2.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Respond to the scene, evaluate it and report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situation.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3.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Request the resources needed and secure the   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scene.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4. Gain access to the victim and evaluate his/    </a:t>
            </a: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her condition.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5.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Select all the necessary equipment.</a:t>
            </a:r>
            <a:endParaRPr lang="en-IN" sz="32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spcBef>
                <a:spcPct val="30000"/>
              </a:spcBef>
            </a:pPr>
            <a:endParaRPr lang="en-US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9A0082-6610-4867-91E9-A40B72E90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Performance Objectives 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13FC84F-89A1-42AD-8F95-D89093998282}"/>
              </a:ext>
            </a:extLst>
          </p:cNvPr>
          <p:cNvSpPr txBox="1"/>
          <p:nvPr/>
        </p:nvSpPr>
        <p:spPr>
          <a:xfrm>
            <a:off x="228600" y="1447800"/>
            <a:ext cx="8991600" cy="5140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6.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To provide effective treatment at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scene like    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suturing, catheterization, administration of    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Infusion fluids, injections etc. to the victim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as per the advice of the Medical Officer.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7.  Stabilize the patient </a:t>
            </a:r>
            <a:r>
              <a:rPr lang="en-US" sz="3200" spc="-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scene.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8.  Package and prepare the patient for transport.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9.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Report the condition of the patient and the      </a:t>
            </a: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US" sz="3200" spc="-25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     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treatment given.</a:t>
            </a:r>
            <a:endParaRPr lang="en-IN" sz="3200" spc="-25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80000" lvl="2">
              <a:lnSpc>
                <a:spcPct val="115000"/>
              </a:lnSpc>
              <a:buClr>
                <a:srgbClr val="231F20"/>
              </a:buClr>
              <a:buSzPts val="1150"/>
              <a:tabLst>
                <a:tab pos="916305" algn="l"/>
              </a:tabLst>
            </a:pPr>
            <a:r>
              <a:rPr lang="en-IN" sz="3200" spc="-25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10.</a:t>
            </a:r>
            <a:r>
              <a:rPr lang="en-US" sz="32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Prepare the equipment for the next emergency</a:t>
            </a:r>
            <a:r>
              <a:rPr lang="en-US" sz="1800" spc="-2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1800" spc="-25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60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7B2F9-9235-4345-BF6D-AED6A450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Course Methodology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6305BC4-4823-41A0-B65B-9536F2BB1A7F}"/>
              </a:ext>
            </a:extLst>
          </p:cNvPr>
          <p:cNvSpPr txBox="1"/>
          <p:nvPr/>
        </p:nvSpPr>
        <p:spPr>
          <a:xfrm>
            <a:off x="685800" y="1219200"/>
            <a:ext cx="7924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spc="-2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The course methodology is highly       </a:t>
            </a:r>
          </a:p>
          <a:p>
            <a:r>
              <a:rPr lang="en-US" sz="3200" spc="-2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participatory and allows constant     </a:t>
            </a:r>
          </a:p>
          <a:p>
            <a:r>
              <a:rPr lang="en-US" sz="3200" spc="-15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interaction between the instructor and    </a:t>
            </a:r>
          </a:p>
          <a:p>
            <a:r>
              <a:rPr lang="en-US" sz="3200" spc="-15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participants. </a:t>
            </a:r>
          </a:p>
          <a:p>
            <a:pPr>
              <a:buFont typeface="Wingdings" pitchFamily="2" charset="2"/>
              <a:buChar char="Ø"/>
            </a:pP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Participants will be required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to gain some</a:t>
            </a:r>
          </a:p>
          <a:p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background knowledge as well as acquire    </a:t>
            </a:r>
          </a:p>
          <a:p>
            <a:r>
              <a:rPr lang="en-US" sz="3200" spc="-1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manual </a:t>
            </a: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skills.</a:t>
            </a:r>
          </a:p>
          <a:p>
            <a:pPr>
              <a:buFont typeface="Wingdings" pitchFamily="2" charset="2"/>
              <a:buChar char="Ø"/>
            </a:pPr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Instructional and performance objectives   </a:t>
            </a:r>
          </a:p>
          <a:p>
            <a:r>
              <a:rPr lang="en-US" sz="32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are clearly stated at the beginning of each    </a:t>
            </a:r>
          </a:p>
          <a:p>
            <a:r>
              <a:rPr lang="en-US" sz="3200" spc="-10" dirty="0">
                <a:solidFill>
                  <a:srgbClr val="002060"/>
                </a:solidFill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    </a:t>
            </a:r>
            <a:r>
              <a:rPr lang="en-US" sz="32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lesson.</a:t>
            </a:r>
            <a:endParaRPr lang="en-IN" sz="3200" dirty="0">
              <a:solidFill>
                <a:srgbClr val="00206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1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DF587E-C447-4A8D-95F6-8D59DC2A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>Participant Testing and Course schedule</a:t>
            </a:r>
            <a: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  <a:t/>
            </a:r>
            <a:br>
              <a:rPr lang="en-IN" sz="2800" b="1" i="1" spc="-25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Arial Black" panose="020B0A04020102020204" pitchFamily="34" charset="0"/>
                <a:cs typeface="Arial Black" panose="020B0A04020102020204" pitchFamily="34" charset="0"/>
              </a:rPr>
            </a:b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AC6B554-9988-4FDA-9F70-05459751E909}"/>
              </a:ext>
            </a:extLst>
          </p:cNvPr>
          <p:cNvSpPr txBox="1"/>
          <p:nvPr/>
        </p:nvSpPr>
        <p:spPr>
          <a:xfrm>
            <a:off x="304800" y="1219200"/>
            <a:ext cx="8458200" cy="4757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4155" marR="483235">
              <a:lnSpc>
                <a:spcPct val="105000"/>
              </a:lnSpc>
              <a:spcBef>
                <a:spcPts val="1080"/>
              </a:spcBef>
              <a:spcAft>
                <a:spcPts val="0"/>
              </a:spcAft>
            </a:pPr>
            <a:r>
              <a:rPr lang="en-US" sz="2800" dirty="0">
                <a:solidFill>
                  <a:srgbClr val="7030A0"/>
                </a:solidFill>
                <a:effectLst/>
                <a:latin typeface="Cambria" panose="02040503050406030204" pitchFamily="18" charset="0"/>
                <a:ea typeface="Trebuchet MS" panose="020B0603020202020204" pitchFamily="34" charset="0"/>
                <a:cs typeface="Trebuchet MS" panose="020B0603020202020204" pitchFamily="34" charset="0"/>
              </a:rPr>
              <a:t>There will be weekly Test </a:t>
            </a:r>
            <a:endParaRPr lang="en-IN" sz="2800" dirty="0">
              <a:solidFill>
                <a:srgbClr val="7030A0"/>
              </a:solidFill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814070" lvl="0" indent="-342900">
              <a:lnSpc>
                <a:spcPct val="105000"/>
              </a:lnSpc>
              <a:spcBef>
                <a:spcPts val="52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b="1" dirty="0">
                <a:solidFill>
                  <a:srgbClr val="00B0F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Unit Tests:</a:t>
            </a:r>
            <a:endParaRPr lang="en-IN" sz="2800" dirty="0">
              <a:solidFill>
                <a:srgbClr val="00B0F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714375" lvl="0" indent="-342900">
              <a:lnSpc>
                <a:spcPct val="102000"/>
              </a:lnSpc>
              <a:spcBef>
                <a:spcPts val="62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There will be </a:t>
            </a:r>
            <a:r>
              <a:rPr lang="en-US" sz="28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Practical Evaluation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end of Lessons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485775" lvl="0" indent="-342900">
              <a:lnSpc>
                <a:spcPct val="102000"/>
              </a:lnSpc>
              <a:spcBef>
                <a:spcPts val="600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There are two </a:t>
            </a:r>
            <a:r>
              <a:rPr lang="en-US" sz="28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Group Presentations: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marR="615315" lvl="0" indent="-342900">
              <a:lnSpc>
                <a:spcPct val="105000"/>
              </a:lnSpc>
              <a:spcBef>
                <a:spcPts val="555"/>
              </a:spcBef>
              <a:spcAft>
                <a:spcPts val="1000"/>
              </a:spcAft>
              <a:buClr>
                <a:srgbClr val="231F20"/>
              </a:buClr>
              <a:buSzPts val="1150"/>
              <a:buFont typeface="Times New Roman" panose="02020603050405020304" pitchFamily="18" charset="0"/>
              <a:buChar char="•"/>
              <a:tabLst>
                <a:tab pos="571500" algn="l"/>
                <a:tab pos="572135" algn="l"/>
              </a:tabLst>
            </a:pPr>
            <a:r>
              <a:rPr lang="en-US" sz="2800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The </a:t>
            </a:r>
            <a:r>
              <a:rPr lang="en-US" sz="2800" b="1" spc="-15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Final Practical Evaluation </a:t>
            </a:r>
            <a:r>
              <a:rPr lang="en-US" sz="28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at the end of the course  will include </a:t>
            </a:r>
            <a:r>
              <a:rPr lang="en-US" sz="2800" spc="-1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five </a:t>
            </a:r>
            <a:r>
              <a:rPr lang="en-US" sz="2800" spc="-1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stations with simulated 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situations  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</a:t>
            </a:r>
            <a:r>
              <a:rPr lang="en-US" sz="280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ypical of the region.</a:t>
            </a:r>
            <a:endParaRPr lang="en-IN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3116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541</Words>
  <Application>Microsoft Office PowerPoint</Application>
  <PresentationFormat>On-screen Show (4:3)</PresentationFormat>
  <Paragraphs>140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LESSON -1</vt:lpstr>
      <vt:lpstr>OBJECTIVES</vt:lpstr>
      <vt:lpstr>INTRODUCTION </vt:lpstr>
      <vt:lpstr>Course Material </vt:lpstr>
      <vt:lpstr>Course Purpose</vt:lpstr>
      <vt:lpstr>Performance Objectives </vt:lpstr>
      <vt:lpstr>Performance Objectives </vt:lpstr>
      <vt:lpstr>Course Methodology </vt:lpstr>
      <vt:lpstr>Participant Testing and Course schedule </vt:lpstr>
      <vt:lpstr>Test Pattern</vt:lpstr>
      <vt:lpstr>Test Pattern</vt:lpstr>
      <vt:lpstr>GROUND RULE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-1</dc:title>
  <dc:creator>Dipender Yadav</dc:creator>
  <cp:lastModifiedBy>NDRF MEDICAL</cp:lastModifiedBy>
  <cp:revision>29</cp:revision>
  <dcterms:created xsi:type="dcterms:W3CDTF">2006-08-16T00:00:00Z</dcterms:created>
  <dcterms:modified xsi:type="dcterms:W3CDTF">2025-12-20T06:38:33Z</dcterms:modified>
</cp:coreProperties>
</file>