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59" r:id="rId7"/>
    <p:sldId id="262" r:id="rId8"/>
    <p:sldId id="263" r:id="rId9"/>
    <p:sldId id="264" r:id="rId10"/>
    <p:sldId id="265" r:id="rId11"/>
    <p:sldId id="271" r:id="rId12"/>
    <p:sldId id="269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38801343-CDCC-EDCD-3401-8C364B0D2B50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5034" y="2068"/>
            <a:ext cx="1398966" cy="123139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1447800"/>
            <a:ext cx="4343400" cy="7620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LESSON -1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0" y="3276600"/>
            <a:ext cx="58272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COURSE INTRODUCTION</a:t>
            </a:r>
            <a:endParaRPr lang="en-US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xmlns:lc="http://schemas.openxmlformats.org/drawingml/2006/lockedCanvas" id="{3C05307E-C94C-F4D1-E549-6BEC44D3C122}"/>
              </a:ext>
            </a:extLst>
          </p:cNvPr>
          <p:cNvSpPr txBox="1"/>
          <p:nvPr/>
        </p:nvSpPr>
        <p:spPr>
          <a:xfrm>
            <a:off x="6400800" y="5257800"/>
            <a:ext cx="23202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2400" b="1" dirty="0">
                <a:solidFill>
                  <a:srgbClr val="00B0F0"/>
                </a:solidFill>
              </a:rPr>
              <a:t>By </a:t>
            </a:r>
          </a:p>
          <a:p>
            <a:r>
              <a:rPr lang="en-IN" sz="2400" b="1" dirty="0">
                <a:solidFill>
                  <a:srgbClr val="00B0F0"/>
                </a:solidFill>
              </a:rPr>
              <a:t>JITENDER YADAV</a:t>
            </a:r>
          </a:p>
          <a:p>
            <a:r>
              <a:rPr lang="en-IN" sz="2400" b="1" dirty="0">
                <a:solidFill>
                  <a:srgbClr val="00B0F0"/>
                </a:solidFill>
              </a:rPr>
              <a:t>               INSP/PH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A6E283-6291-4D03-BA7B-E225CD4E1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8362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Test Pattern</a:t>
            </a:r>
            <a:endParaRPr lang="en-IN" sz="4000" b="1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6F13281-847F-4438-A50A-7769019D76F2}"/>
              </a:ext>
            </a:extLst>
          </p:cNvPr>
          <p:cNvSpPr txBox="1"/>
          <p:nvPr/>
        </p:nvSpPr>
        <p:spPr>
          <a:xfrm>
            <a:off x="228600" y="762000"/>
            <a:ext cx="8763000" cy="5524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marR="480695" lvl="1" indent="-285750">
              <a:spcBef>
                <a:spcPts val="115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916305" algn="l"/>
              </a:tabLst>
            </a:pPr>
            <a:r>
              <a:rPr lang="en-US" sz="2800" b="1" dirty="0">
                <a:solidFill>
                  <a:srgbClr val="0070C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Minimum score on Unit Tests is 70%.</a:t>
            </a:r>
            <a:r>
              <a:rPr lang="en-US" sz="2800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Your </a:t>
            </a:r>
          </a:p>
          <a:p>
            <a:pPr marR="480695" lvl="1">
              <a:spcBef>
                <a:spcPts val="1150"/>
              </a:spcBef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</a:t>
            </a:r>
            <a:r>
              <a:rPr lang="en-US" sz="28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overall average must be a minimum of 70 points</a:t>
            </a:r>
          </a:p>
          <a:p>
            <a:pPr marR="480695" lvl="1">
              <a:spcBef>
                <a:spcPts val="1150"/>
              </a:spcBef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</a:t>
            </a:r>
            <a:r>
              <a:rPr lang="en-US" sz="28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in order to participate in the Final Practical       </a:t>
            </a:r>
          </a:p>
          <a:p>
            <a:pPr marR="480695" lvl="1">
              <a:spcBef>
                <a:spcPts val="1150"/>
              </a:spcBef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</a:t>
            </a:r>
            <a:r>
              <a:rPr lang="en-US" sz="28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Evaluation.</a:t>
            </a:r>
            <a:endParaRPr lang="en-IN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marR="474345" lvl="1" indent="-285750">
              <a:spcBef>
                <a:spcPts val="115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</a:pPr>
            <a:r>
              <a:rPr lang="en-US" sz="2800" b="1" dirty="0">
                <a:solidFill>
                  <a:srgbClr val="0070C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Make-up tests: </a:t>
            </a:r>
            <a:r>
              <a:rPr lang="en-US" sz="28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If you do not receive a passing score on one of the Unit Tests</a:t>
            </a: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. </a:t>
            </a:r>
            <a:endParaRPr lang="en-IN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spcBef>
                <a:spcPts val="60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916305" algn="l"/>
              </a:tabLst>
            </a:pPr>
            <a:r>
              <a:rPr lang="en-US" sz="2800" b="1" spc="-10" dirty="0">
                <a:solidFill>
                  <a:srgbClr val="0070C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Practical Exercises: </a:t>
            </a:r>
            <a:r>
              <a:rPr lang="en-US" sz="28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Your performance on all practical </a:t>
            </a:r>
            <a:r>
              <a:rPr lang="en-US" sz="28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exercises must be satisfactory.</a:t>
            </a:r>
            <a:endParaRPr lang="en-IN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spcBef>
                <a:spcPts val="60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916305" algn="l"/>
              </a:tabLst>
            </a:pPr>
            <a:r>
              <a:rPr lang="en-US" sz="2800" b="1" spc="-5" dirty="0">
                <a:solidFill>
                  <a:srgbClr val="0070C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Group Presentation: </a:t>
            </a:r>
            <a:r>
              <a:rPr lang="en-US" sz="28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Your group must achieve </a:t>
            </a:r>
            <a:r>
              <a:rPr lang="en-US" sz="28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a </a:t>
            </a:r>
          </a:p>
          <a:p>
            <a:pPr lvl="1">
              <a:spcBef>
                <a:spcPts val="600"/>
              </a:spcBef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</a:t>
            </a:r>
            <a:r>
              <a:rPr lang="en-US" sz="28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passing score. </a:t>
            </a:r>
            <a:endParaRPr lang="en-IN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3263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A6E283-6291-4D03-BA7B-E225CD4E1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hi-IN" sz="4000" b="1" dirty="0">
                <a:solidFill>
                  <a:srgbClr val="FF0000"/>
                </a:solidFill>
              </a:rPr>
              <a:t>परीक्षण पैटर्न</a:t>
            </a:r>
            <a:endParaRPr lang="en-IN" sz="40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4151960"/>
              </p:ext>
            </p:extLst>
          </p:nvPr>
        </p:nvGraphicFramePr>
        <p:xfrm>
          <a:off x="1" y="609600"/>
          <a:ext cx="7696201" cy="59239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40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77409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8403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5404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effectLst/>
                        </a:rPr>
                        <a:t>S NO 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effectLst/>
                        </a:rPr>
                        <a:t>EXAM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effectLst/>
                        </a:rPr>
                        <a:t>MARKS 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>
                          <a:effectLst/>
                        </a:rPr>
                        <a:t>REMARKS</a:t>
                      </a:r>
                      <a:endParaRPr lang="en-IN" sz="24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1743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effectLst/>
                        </a:rPr>
                        <a:t>WRITTEN TEST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Times New Roman"/>
                          <a:cs typeface="Mangal"/>
                        </a:rPr>
                        <a:t>UNIT TEST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Times New Roman"/>
                          <a:cs typeface="Mangal"/>
                        </a:rPr>
                        <a:t>25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effectLst/>
                        </a:rPr>
                        <a:t>1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>
                          <a:solidFill>
                            <a:srgbClr val="7030A0"/>
                          </a:solidFill>
                          <a:effectLst/>
                        </a:rPr>
                        <a:t>FINAL WRITTEN TEST</a:t>
                      </a:r>
                      <a:endParaRPr lang="en-IN" sz="2400" dirty="0">
                        <a:solidFill>
                          <a:srgbClr val="7030A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  <a:endParaRPr lang="en-IN" sz="2400" dirty="0">
                        <a:solidFill>
                          <a:srgbClr val="7030A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17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b="1" dirty="0">
                          <a:solidFill>
                            <a:srgbClr val="FF0000"/>
                          </a:solidFill>
                          <a:effectLst/>
                        </a:rPr>
                        <a:t>TOTAL </a:t>
                      </a:r>
                      <a:endParaRPr lang="en-IN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b="1" u="sng" dirty="0">
                          <a:solidFill>
                            <a:srgbClr val="FF0000"/>
                          </a:solidFill>
                          <a:effectLst/>
                        </a:rPr>
                        <a:t>50</a:t>
                      </a:r>
                      <a:endParaRPr lang="en-IN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1743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>
                          <a:solidFill>
                            <a:srgbClr val="002060"/>
                          </a:solidFill>
                          <a:effectLst/>
                        </a:rPr>
                        <a:t>PRACTICAL TEST</a:t>
                      </a:r>
                      <a:endParaRPr lang="en-IN" sz="24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n-IN" sz="24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effectLst/>
                        </a:rPr>
                        <a:t>1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2400" b="0" i="0" u="none" strike="noStrike" dirty="0">
                          <a:solidFill>
                            <a:srgbClr val="7030A0"/>
                          </a:solidFill>
                          <a:effectLst/>
                          <a:latin typeface="Calibri"/>
                        </a:rPr>
                        <a:t>DESCRIPTION ABOUT AMBULANCE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  <a:latin typeface="+mn-lt"/>
                          <a:ea typeface="Times New Roman"/>
                          <a:cs typeface="Mangal"/>
                        </a:rPr>
                        <a:t>10</a:t>
                      </a:r>
                      <a:endParaRPr lang="en-IN" sz="2000" dirty="0">
                        <a:effectLst/>
                        <a:latin typeface="+mn-lt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effectLst/>
                        </a:rPr>
                        <a:t>2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7030A0"/>
                          </a:solidFill>
                          <a:effectLst/>
                          <a:latin typeface="Calibri"/>
                        </a:rPr>
                        <a:t>USE OF MEDICAL EQUIPMENT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  <a:latin typeface="+mn-lt"/>
                          <a:ea typeface="Times New Roman"/>
                          <a:cs typeface="Mangal"/>
                        </a:rPr>
                        <a:t>30</a:t>
                      </a:r>
                      <a:endParaRPr lang="en-IN" sz="2000" dirty="0">
                        <a:effectLst/>
                        <a:latin typeface="+mn-lt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effectLst/>
                        </a:rPr>
                        <a:t>3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7030A0"/>
                          </a:solidFill>
                          <a:effectLst/>
                          <a:latin typeface="Calibri"/>
                        </a:rPr>
                        <a:t>LOADING &amp; UNLOADING OF PATIENT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  <a:latin typeface="+mn-lt"/>
                          <a:ea typeface="Times New Roman"/>
                          <a:cs typeface="Mangal"/>
                        </a:rPr>
                        <a:t>20</a:t>
                      </a:r>
                      <a:endParaRPr lang="en-IN" sz="2000" dirty="0">
                        <a:effectLst/>
                        <a:latin typeface="+mn-lt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effectLst/>
                        </a:rPr>
                        <a:t>4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7030A0"/>
                          </a:solidFill>
                          <a:effectLst/>
                          <a:latin typeface="Calibri"/>
                        </a:rPr>
                        <a:t>PATIENT CARE DURING TRANSPORTATION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  <a:latin typeface="+mn-lt"/>
                          <a:ea typeface="Times New Roman"/>
                          <a:cs typeface="Mangal"/>
                        </a:rPr>
                        <a:t>30</a:t>
                      </a:r>
                      <a:endParaRPr lang="en-IN" sz="2000" dirty="0">
                        <a:effectLst/>
                        <a:latin typeface="+mn-lt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effectLst/>
                        </a:rPr>
                        <a:t>5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2400" b="0" i="0" u="none" strike="noStrike" dirty="0">
                          <a:solidFill>
                            <a:srgbClr val="7030A0"/>
                          </a:solidFill>
                          <a:effectLst/>
                          <a:latin typeface="Calibri"/>
                        </a:rPr>
                        <a:t>PATIENT DOCUMENTATION  &amp;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2400">
                          <a:effectLst/>
                          <a:latin typeface="+mn-lt"/>
                          <a:ea typeface="Times New Roman"/>
                          <a:cs typeface="Mangal"/>
                        </a:rPr>
                        <a:t>10</a:t>
                      </a:r>
                      <a:endParaRPr lang="en-IN" sz="2000">
                        <a:effectLst/>
                        <a:latin typeface="+mn-lt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>
                          <a:effectLst/>
                        </a:rPr>
                        <a:t>6</a:t>
                      </a:r>
                      <a:endParaRPr lang="en-IN" sz="24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Times New Roman"/>
                          <a:cs typeface="Mangal"/>
                        </a:rPr>
                        <a:t>TOTAL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Times New Roman"/>
                          <a:cs typeface="Mangal"/>
                        </a:rPr>
                        <a:t>100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675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A7F8A3-768A-4CCB-8C72-6C11822B8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792162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GROUND RULE</a:t>
            </a:r>
            <a:endParaRPr lang="en-IN" sz="40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838200"/>
            <a:ext cx="6572056" cy="62786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ATTEND ALL SESSION.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PARTICIPATE IN ALL ACTIVITIES.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BE ON TIME.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DO YOUR BEST.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RESPECT TO ALL.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SWITCH OFF YOUR MOBILE PHONE.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WORK HARD &amp;N HAVE A FUN.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DO NOT GOSSIP.</a:t>
            </a:r>
            <a:endParaRPr lang="en-US" dirty="0">
              <a:solidFill>
                <a:srgbClr val="002060"/>
              </a:solidFill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0869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A7F8A3-768A-4CCB-8C72-6C11822B8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FILE</a:t>
            </a:r>
            <a:endParaRPr lang="en-IN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336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34670C0-CD34-4A82-AAF1-384FE2F23E1D}"/>
              </a:ext>
            </a:extLst>
          </p:cNvPr>
          <p:cNvSpPr txBox="1"/>
          <p:nvPr/>
        </p:nvSpPr>
        <p:spPr>
          <a:xfrm>
            <a:off x="3048000" y="2844225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endParaRPr lang="en-IN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CA301C8-B81C-4322-9AAF-80EDEECA1706}"/>
              </a:ext>
            </a:extLst>
          </p:cNvPr>
          <p:cNvSpPr/>
          <p:nvPr/>
        </p:nvSpPr>
        <p:spPr>
          <a:xfrm>
            <a:off x="1219200" y="1447800"/>
            <a:ext cx="6553200" cy="2971800"/>
          </a:xfrm>
          <a:prstGeom prst="rect">
            <a:avLst/>
          </a:prstGeom>
          <a:noFill/>
          <a:ln>
            <a:noFill/>
          </a:ln>
        </p:spPr>
        <p:txBody>
          <a:bodyPr wrap="none">
            <a:prstTxWarp prst="textCurveDown">
              <a:avLst>
                <a:gd name="adj" fmla="val 33672"/>
              </a:avLst>
            </a:prstTxWarp>
            <a:spAutoFit/>
          </a:bodyPr>
          <a:lstStyle/>
          <a:p>
            <a:pPr>
              <a:defRPr/>
            </a:pPr>
            <a:r>
              <a:rPr lang="en-US" sz="5400" b="1" cap="all" dirty="0">
                <a:ln w="90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ANY QUESTION</a:t>
            </a:r>
          </a:p>
        </p:txBody>
      </p:sp>
    </p:spTree>
    <p:extLst>
      <p:ext uri="{BB962C8B-B14F-4D97-AF65-F5344CB8AC3E}">
        <p14:creationId xmlns:p14="http://schemas.microsoft.com/office/powerpoint/2010/main" val="2433301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xmlns="" id="{E5FFB2DD-56E4-41DE-B899-7122231B8A2C}"/>
              </a:ext>
            </a:extLst>
          </p:cNvPr>
          <p:cNvSpPr txBox="1">
            <a:spLocks/>
          </p:cNvSpPr>
          <p:nvPr/>
        </p:nvSpPr>
        <p:spPr>
          <a:xfrm>
            <a:off x="1486158" y="2438400"/>
            <a:ext cx="6173272" cy="1828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IN" sz="88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THANKS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24046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OBJECTIVES</a:t>
            </a:r>
          </a:p>
        </p:txBody>
      </p:sp>
      <p:sp>
        <p:nvSpPr>
          <p:cNvPr id="3" name="Rectangle 2"/>
          <p:cNvSpPr/>
          <p:nvPr/>
        </p:nvSpPr>
        <p:spPr>
          <a:xfrm>
            <a:off x="609600" y="1371600"/>
            <a:ext cx="7696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</a:rPr>
              <a:t>Upon completion of this lesson you will become familiar with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4343400"/>
            <a:ext cx="8229600" cy="1678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9588" indent="-449263">
              <a:lnSpc>
                <a:spcPct val="80000"/>
              </a:lnSpc>
              <a:spcBef>
                <a:spcPts val="2263"/>
              </a:spcBef>
              <a:buClr>
                <a:schemeClr val="bg1"/>
              </a:buClr>
            </a:pPr>
            <a:r>
              <a:rPr lang="en-US" sz="3200" dirty="0">
                <a:solidFill>
                  <a:srgbClr val="002060"/>
                </a:solidFill>
              </a:rPr>
              <a:t>2. The following aspects of the course:  Purpose, objectives, evaluation and methodology, materials to be used, course schedule, facilities and ground rules.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2667000"/>
            <a:ext cx="808644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</a:rPr>
              <a:t>1. Other participants and the organizations </a:t>
            </a:r>
          </a:p>
          <a:p>
            <a:pPr marL="465138" indent="-60325"/>
            <a:r>
              <a:rPr lang="en-US" sz="3200" dirty="0">
                <a:solidFill>
                  <a:srgbClr val="002060"/>
                </a:solidFill>
              </a:rPr>
              <a:t>they  represent, the course coordinator, the </a:t>
            </a:r>
          </a:p>
          <a:p>
            <a:pPr marL="465138" indent="-60325"/>
            <a:r>
              <a:rPr lang="en-US" sz="3200" dirty="0">
                <a:solidFill>
                  <a:srgbClr val="002060"/>
                </a:solidFill>
              </a:rPr>
              <a:t>instructors and the support staff.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INTRODUCTION </a:t>
            </a:r>
          </a:p>
        </p:txBody>
      </p:sp>
      <p:sp>
        <p:nvSpPr>
          <p:cNvPr id="3" name="Rectangle 2"/>
          <p:cNvSpPr/>
          <p:nvPr/>
        </p:nvSpPr>
        <p:spPr>
          <a:xfrm>
            <a:off x="1828800" y="2234625"/>
            <a:ext cx="4953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30000"/>
              </a:spcBef>
            </a:pPr>
            <a:r>
              <a:rPr lang="en-US" sz="3200" b="1" dirty="0">
                <a:solidFill>
                  <a:srgbClr val="002060"/>
                </a:solidFill>
              </a:rPr>
              <a:t>INSTRUCTORS  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00" y="3352800"/>
            <a:ext cx="3810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30000"/>
              </a:spcBef>
            </a:pPr>
            <a:r>
              <a:rPr lang="en-US" sz="3200" b="1" dirty="0">
                <a:solidFill>
                  <a:srgbClr val="002060"/>
                </a:solidFill>
              </a:rPr>
              <a:t>PARTICIPANTS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Course Material </a:t>
            </a:r>
          </a:p>
        </p:txBody>
      </p:sp>
      <p:sp>
        <p:nvSpPr>
          <p:cNvPr id="3" name="Rectangle 2"/>
          <p:cNvSpPr/>
          <p:nvPr/>
        </p:nvSpPr>
        <p:spPr>
          <a:xfrm>
            <a:off x="1828800" y="2234625"/>
            <a:ext cx="5715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30000"/>
              </a:spcBef>
            </a:pPr>
            <a:r>
              <a:rPr lang="en-US" sz="3200" b="1" dirty="0">
                <a:solidFill>
                  <a:srgbClr val="002060"/>
                </a:solidFill>
              </a:rPr>
              <a:t>Presentations  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00" y="3352800"/>
            <a:ext cx="3810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30000"/>
              </a:spcBef>
            </a:pPr>
            <a:r>
              <a:rPr lang="en-US" sz="3200" b="1" dirty="0">
                <a:solidFill>
                  <a:srgbClr val="002060"/>
                </a:solidFill>
              </a:rPr>
              <a:t>Reference Material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Course Purpose</a:t>
            </a:r>
          </a:p>
        </p:txBody>
      </p:sp>
      <p:sp>
        <p:nvSpPr>
          <p:cNvPr id="3" name="Rectangle 2"/>
          <p:cNvSpPr/>
          <p:nvPr/>
        </p:nvSpPr>
        <p:spPr>
          <a:xfrm>
            <a:off x="1143000" y="2209800"/>
            <a:ext cx="70104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The aim of Ambulance Handling course is to make easy to handle patient in the ambulance and provide emergency care to the patient during transportation.</a:t>
            </a:r>
            <a:endParaRPr lang="en-IN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Performance Objectives 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1371600"/>
            <a:ext cx="8610600" cy="617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marR="614680">
              <a:lnSpc>
                <a:spcPct val="105000"/>
              </a:lnSpc>
              <a:spcBef>
                <a:spcPts val="1185"/>
              </a:spcBef>
              <a:spcAft>
                <a:spcPts val="0"/>
              </a:spcAft>
            </a:pPr>
            <a:r>
              <a:rPr lang="en-US" sz="32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You will be able to:</a:t>
            </a:r>
            <a:endParaRPr lang="en-IN" sz="3200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1.  Receive and register the request </a:t>
            </a:r>
            <a:r>
              <a:rPr lang="en-US" sz="32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for         </a:t>
            </a: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  </a:t>
            </a:r>
            <a:r>
              <a:rPr lang="en-US" sz="32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assistance.</a:t>
            </a: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IN" sz="3200" spc="-25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2. </a:t>
            </a:r>
            <a:r>
              <a:rPr lang="en-US" sz="32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Respond to the scene, evaluate it and report      </a:t>
            </a: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 </a:t>
            </a:r>
            <a:r>
              <a:rPr lang="en-US" sz="32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the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situation.</a:t>
            </a: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IN" sz="3200" spc="-25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3.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Request the resources needed and secure the       </a:t>
            </a: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2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scene.</a:t>
            </a:r>
            <a:endParaRPr lang="en-IN" sz="3200" spc="-25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4. Gain access to the victim and evaluate his/    </a:t>
            </a: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2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her condition.</a:t>
            </a:r>
            <a:endParaRPr lang="en-IN" sz="3200" spc="-25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IN" sz="3200" spc="-25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5.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Select all the necessary equipment.</a:t>
            </a: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endParaRPr lang="en-IN" sz="3200" spc="-25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just">
              <a:spcBef>
                <a:spcPct val="30000"/>
              </a:spcBef>
            </a:pPr>
            <a:endParaRPr lang="en-US" sz="3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9A0082-6610-4867-91E9-A40B72E90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Performance Objectives </a:t>
            </a: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13FC84F-89A1-42AD-8F95-D89093998282}"/>
              </a:ext>
            </a:extLst>
          </p:cNvPr>
          <p:cNvSpPr txBox="1"/>
          <p:nvPr/>
        </p:nvSpPr>
        <p:spPr>
          <a:xfrm>
            <a:off x="228600" y="1447800"/>
            <a:ext cx="8991600" cy="57190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94350" lvl="2" indent="-514350">
              <a:lnSpc>
                <a:spcPct val="115000"/>
              </a:lnSpc>
              <a:buClr>
                <a:srgbClr val="231F20"/>
              </a:buClr>
              <a:buSzPts val="1150"/>
              <a:buAutoNum type="arabicPeriod" startAt="6"/>
            </a:pPr>
            <a:r>
              <a:rPr lang="en-US" sz="32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To provide effective treatment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during </a:t>
            </a: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  transportation and </a:t>
            </a:r>
            <a:r>
              <a:rPr lang="en-US" sz="32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at the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scene like      </a:t>
            </a: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2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 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suturing, catheterization, administration of      </a:t>
            </a: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2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 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Infusion fluids, injections etc. to the victim  </a:t>
            </a: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2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 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as per the advice of the Medical Officer. </a:t>
            </a: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7.  Stabilize the patient </a:t>
            </a:r>
            <a:r>
              <a:rPr lang="en-US" sz="32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at the scene.</a:t>
            </a: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8.  Package and prepare the patient for transport.</a:t>
            </a:r>
            <a:endParaRPr lang="en-IN" sz="3200" spc="-25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IN" sz="3200" spc="-25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9. 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Report the condition of the patient and the      </a:t>
            </a: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2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 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treatment given.</a:t>
            </a:r>
            <a:endParaRPr lang="en-IN" sz="3200" spc="-25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IN" sz="3200" spc="-25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10.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Prepare the equipment for the next emergency</a:t>
            </a:r>
            <a:r>
              <a:rPr lang="en-US" sz="18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.</a:t>
            </a:r>
            <a:endParaRPr lang="en-IN" sz="1800" spc="-25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60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D7B2F9-9235-4345-BF6D-AED6A450D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Course Methodology 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6305BC4-4823-41A0-B65B-9536F2BB1A7F}"/>
              </a:ext>
            </a:extLst>
          </p:cNvPr>
          <p:cNvSpPr txBox="1"/>
          <p:nvPr/>
        </p:nvSpPr>
        <p:spPr>
          <a:xfrm>
            <a:off x="685800" y="1219200"/>
            <a:ext cx="7924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200" spc="-2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The course methodology is highly       </a:t>
            </a:r>
          </a:p>
          <a:p>
            <a:r>
              <a:rPr lang="en-US" sz="3200" spc="-2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    </a:t>
            </a:r>
            <a:r>
              <a:rPr lang="en-US" sz="3200" spc="-1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participatory and allows constant     </a:t>
            </a:r>
          </a:p>
          <a:p>
            <a:r>
              <a:rPr lang="en-US" sz="3200" spc="-15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    </a:t>
            </a:r>
            <a:r>
              <a:rPr lang="en-US" sz="3200" spc="-1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interaction between the instructor and    </a:t>
            </a:r>
          </a:p>
          <a:p>
            <a:r>
              <a:rPr lang="en-US" sz="3200" spc="-15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    </a:t>
            </a:r>
            <a:r>
              <a:rPr lang="en-US" sz="3200" spc="-1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participants. </a:t>
            </a:r>
          </a:p>
          <a:p>
            <a:pPr>
              <a:buFont typeface="Wingdings" pitchFamily="2" charset="2"/>
              <a:buChar char="Ø"/>
            </a:pPr>
            <a:r>
              <a:rPr lang="en-US" sz="3200" spc="-1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Participants will be required </a:t>
            </a:r>
            <a:r>
              <a:rPr lang="en-US" sz="32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to gain some</a:t>
            </a:r>
          </a:p>
          <a:p>
            <a:r>
              <a:rPr lang="en-US" sz="32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   background knowledge as well as acquire    </a:t>
            </a:r>
          </a:p>
          <a:p>
            <a:r>
              <a:rPr lang="en-US" sz="3200" spc="-1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   </a:t>
            </a:r>
            <a:r>
              <a:rPr lang="en-US" sz="32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manual </a:t>
            </a:r>
            <a:r>
              <a:rPr lang="en-US" sz="3200" spc="-1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skills.</a:t>
            </a:r>
          </a:p>
          <a:p>
            <a:pPr>
              <a:buFont typeface="Wingdings" pitchFamily="2" charset="2"/>
              <a:buChar char="Ø"/>
            </a:pPr>
            <a:r>
              <a:rPr lang="en-US" sz="3200" spc="-1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Instructional and performance objectives   </a:t>
            </a:r>
          </a:p>
          <a:p>
            <a:r>
              <a:rPr lang="en-US" sz="3200" spc="-1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    </a:t>
            </a:r>
            <a:r>
              <a:rPr lang="en-US" sz="32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are clearly stated at the beginning of each    </a:t>
            </a:r>
          </a:p>
          <a:p>
            <a:r>
              <a:rPr lang="en-US" sz="3200" spc="-1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    </a:t>
            </a:r>
            <a:r>
              <a:rPr lang="en-US" sz="32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lesson.</a:t>
            </a:r>
            <a:endParaRPr lang="en-IN" sz="3200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916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DF587E-C447-4A8D-95F6-8D59DC2A8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i="1" spc="-25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Arial Black" panose="020B0A04020102020204" pitchFamily="34" charset="0"/>
                <a:cs typeface="Arial Black" panose="020B0A04020102020204" pitchFamily="34" charset="0"/>
              </a:rPr>
              <a:t>Participant Testing and Course schedule</a:t>
            </a:r>
            <a:r>
              <a:rPr lang="en-IN" sz="2800" b="1" i="1" spc="-25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Arial Black" panose="020B0A04020102020204" pitchFamily="34" charset="0"/>
                <a:cs typeface="Arial Black" panose="020B0A04020102020204" pitchFamily="34" charset="0"/>
              </a:rPr>
              <a:t/>
            </a:r>
            <a:br>
              <a:rPr lang="en-IN" sz="2800" b="1" i="1" spc="-25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Arial Black" panose="020B0A04020102020204" pitchFamily="34" charset="0"/>
                <a:cs typeface="Arial Black" panose="020B0A04020102020204" pitchFamily="34" charset="0"/>
              </a:rPr>
            </a:br>
            <a:endParaRPr lang="en-IN" sz="28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AC6B554-9988-4FDA-9F70-05459751E909}"/>
              </a:ext>
            </a:extLst>
          </p:cNvPr>
          <p:cNvSpPr txBox="1"/>
          <p:nvPr/>
        </p:nvSpPr>
        <p:spPr>
          <a:xfrm>
            <a:off x="304800" y="1219200"/>
            <a:ext cx="8458200" cy="47578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4155" marR="483235">
              <a:lnSpc>
                <a:spcPct val="105000"/>
              </a:lnSpc>
              <a:spcBef>
                <a:spcPts val="1080"/>
              </a:spcBef>
              <a:spcAft>
                <a:spcPts val="0"/>
              </a:spcAft>
            </a:pPr>
            <a:r>
              <a:rPr lang="en-US" sz="2800" dirty="0">
                <a:solidFill>
                  <a:srgbClr val="7030A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There will be weekly Test </a:t>
            </a:r>
            <a:endParaRPr lang="en-IN" sz="2800" dirty="0">
              <a:solidFill>
                <a:srgbClr val="7030A0"/>
              </a:solidFill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42900" marR="814070" lvl="0" indent="-342900">
              <a:lnSpc>
                <a:spcPct val="105000"/>
              </a:lnSpc>
              <a:spcBef>
                <a:spcPts val="520"/>
              </a:spcBef>
              <a:spcAft>
                <a:spcPts val="1000"/>
              </a:spcAft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571500" algn="l"/>
                <a:tab pos="572135" algn="l"/>
              </a:tabLst>
            </a:pPr>
            <a:r>
              <a:rPr lang="en-US" sz="2800" b="1" dirty="0">
                <a:solidFill>
                  <a:srgbClr val="00B0F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Unit Tests:</a:t>
            </a:r>
            <a:endParaRPr lang="en-IN" sz="2800" dirty="0">
              <a:solidFill>
                <a:srgbClr val="00B0F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marR="714375" lvl="0" indent="-342900">
              <a:lnSpc>
                <a:spcPct val="102000"/>
              </a:lnSpc>
              <a:spcBef>
                <a:spcPts val="620"/>
              </a:spcBef>
              <a:spcAft>
                <a:spcPts val="1000"/>
              </a:spcAft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571500" algn="l"/>
                <a:tab pos="572135" algn="l"/>
              </a:tabLst>
            </a:pPr>
            <a:r>
              <a:rPr lang="en-US" sz="2800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There will be </a:t>
            </a:r>
            <a:r>
              <a:rPr lang="en-US" sz="2800" b="1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Practical Evaluation </a:t>
            </a:r>
            <a:r>
              <a:rPr lang="en-US" sz="2800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at the end of Lessons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marR="485775" lvl="0" indent="-342900">
              <a:lnSpc>
                <a:spcPct val="102000"/>
              </a:lnSpc>
              <a:spcBef>
                <a:spcPts val="600"/>
              </a:spcBef>
              <a:spcAft>
                <a:spcPts val="1000"/>
              </a:spcAft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571500" algn="l"/>
                <a:tab pos="572135" algn="l"/>
              </a:tabLst>
            </a:pPr>
            <a:r>
              <a:rPr lang="en-US" sz="2800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There are two </a:t>
            </a:r>
            <a:r>
              <a:rPr lang="en-US" sz="2800" b="1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Group Presentations: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marR="615315" lvl="0" indent="-342900">
              <a:lnSpc>
                <a:spcPct val="105000"/>
              </a:lnSpc>
              <a:spcBef>
                <a:spcPts val="555"/>
              </a:spcBef>
              <a:spcAft>
                <a:spcPts val="1000"/>
              </a:spcAft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571500" algn="l"/>
                <a:tab pos="572135" algn="l"/>
              </a:tabLst>
            </a:pPr>
            <a:r>
              <a:rPr lang="en-US" sz="2800" spc="-15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The </a:t>
            </a:r>
            <a:r>
              <a:rPr lang="en-US" sz="2800" b="1" spc="-15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Final Practical Evaluation </a:t>
            </a:r>
            <a:r>
              <a:rPr lang="en-US" sz="2800" spc="-10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at the end of the course  will include </a:t>
            </a:r>
            <a:r>
              <a:rPr lang="en-US" sz="2800" spc="-10" dirty="0">
                <a:solidFill>
                  <a:srgbClr val="231F2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five </a:t>
            </a:r>
            <a:r>
              <a:rPr lang="en-US" sz="2800" spc="-10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stations with simulated </a:t>
            </a:r>
            <a:r>
              <a:rPr lang="en-US" sz="2800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situations  </a:t>
            </a:r>
            <a:r>
              <a:rPr lang="en-US" sz="2800" dirty="0">
                <a:solidFill>
                  <a:srgbClr val="231F2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t</a:t>
            </a:r>
            <a:r>
              <a:rPr lang="en-US" sz="2800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ypical of the region.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13116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542</Words>
  <Application>Microsoft Office PowerPoint</Application>
  <PresentationFormat>On-screen Show (4:3)</PresentationFormat>
  <Paragraphs>125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LESSON -1</vt:lpstr>
      <vt:lpstr>OBJECTIVES</vt:lpstr>
      <vt:lpstr>INTRODUCTION </vt:lpstr>
      <vt:lpstr>Course Material </vt:lpstr>
      <vt:lpstr>Course Purpose</vt:lpstr>
      <vt:lpstr>Performance Objectives </vt:lpstr>
      <vt:lpstr>Performance Objectives </vt:lpstr>
      <vt:lpstr>Course Methodology </vt:lpstr>
      <vt:lpstr>Participant Testing and Course schedule </vt:lpstr>
      <vt:lpstr>Test Pattern</vt:lpstr>
      <vt:lpstr>परीक्षण पैटर्न</vt:lpstr>
      <vt:lpstr>GROUND RULE</vt:lpstr>
      <vt:lpstr>FILE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-1</dc:title>
  <dc:creator>Dipender Yadav</dc:creator>
  <cp:lastModifiedBy>NDRF MEDICAL</cp:lastModifiedBy>
  <cp:revision>27</cp:revision>
  <dcterms:created xsi:type="dcterms:W3CDTF">2006-08-16T00:00:00Z</dcterms:created>
  <dcterms:modified xsi:type="dcterms:W3CDTF">2025-12-20T05:44:13Z</dcterms:modified>
</cp:coreProperties>
</file>