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8" r:id="rId6"/>
    <p:sldId id="271" r:id="rId7"/>
    <p:sldId id="272" r:id="rId8"/>
    <p:sldId id="263" r:id="rId9"/>
    <p:sldId id="264" r:id="rId10"/>
    <p:sldId id="265" r:id="rId11"/>
    <p:sldId id="269" r:id="rId12"/>
    <p:sldId id="270"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8" name="Picture 7">
            <a:extLst>
              <a:ext uri="{FF2B5EF4-FFF2-40B4-BE49-F238E27FC236}">
                <a16:creationId xmlns="" xmlns:a16="http://schemas.microsoft.com/office/drawing/2014/main" id="{EBB7A8A7-1BB9-2570-DFDB-2C3329CA0E12}"/>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96607" y="18002"/>
            <a:ext cx="1225827" cy="107899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1447800"/>
            <a:ext cx="4343400" cy="762000"/>
          </a:xfrm>
        </p:spPr>
        <p:txBody>
          <a:bodyPr>
            <a:normAutofit/>
          </a:bodyPr>
          <a:lstStyle/>
          <a:p>
            <a:r>
              <a:rPr lang="hi-IN" sz="4000" b="1" dirty="0">
                <a:solidFill>
                  <a:srgbClr val="002060"/>
                </a:solidFill>
                <a:latin typeface="Arial" pitchFamily="34" charset="0"/>
                <a:cs typeface="Arial" pitchFamily="34" charset="0"/>
              </a:rPr>
              <a:t>पाठ -1</a:t>
            </a:r>
            <a:endParaRPr lang="en-US" sz="4000" b="1" dirty="0">
              <a:solidFill>
                <a:srgbClr val="002060"/>
              </a:solidFill>
              <a:latin typeface="Arial" pitchFamily="34" charset="0"/>
              <a:cs typeface="Arial" pitchFamily="34" charset="0"/>
            </a:endParaRPr>
          </a:p>
        </p:txBody>
      </p:sp>
      <p:sp>
        <p:nvSpPr>
          <p:cNvPr id="3" name="TextBox 2"/>
          <p:cNvSpPr txBox="1"/>
          <p:nvPr/>
        </p:nvSpPr>
        <p:spPr>
          <a:xfrm>
            <a:off x="2795181" y="3276600"/>
            <a:ext cx="3284874" cy="646331"/>
          </a:xfrm>
          <a:prstGeom prst="rect">
            <a:avLst/>
          </a:prstGeom>
          <a:noFill/>
        </p:spPr>
        <p:txBody>
          <a:bodyPr wrap="none" rtlCol="0">
            <a:spAutoFit/>
          </a:bodyPr>
          <a:lstStyle/>
          <a:p>
            <a:pPr algn="ctr"/>
            <a:r>
              <a:rPr lang="hi-IN" sz="3600" b="1" dirty="0">
                <a:solidFill>
                  <a:srgbClr val="002060"/>
                </a:solidFill>
                <a:latin typeface="Arial" pitchFamily="34" charset="0"/>
                <a:cs typeface="Arial" pitchFamily="34" charset="0"/>
              </a:rPr>
              <a:t>पाठ्यक्रम परिचय</a:t>
            </a:r>
            <a:endParaRPr lang="en-US" sz="2000" b="1" dirty="0">
              <a:solidFill>
                <a:srgbClr val="002060"/>
              </a:solidFill>
              <a:latin typeface="Arial" pitchFamily="34" charset="0"/>
              <a:cs typeface="Arial" pitchFamily="34" charset="0"/>
            </a:endParaRPr>
          </a:p>
        </p:txBody>
      </p:sp>
      <p:sp>
        <p:nvSpPr>
          <p:cNvPr id="5" name="Title 1"/>
          <p:cNvSpPr txBox="1">
            <a:spLocks/>
          </p:cNvSpPr>
          <p:nvPr/>
        </p:nvSpPr>
        <p:spPr>
          <a:xfrm>
            <a:off x="4343400" y="5257800"/>
            <a:ext cx="43434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4000" b="1" dirty="0">
              <a:solidFill>
                <a:srgbClr val="002060"/>
              </a:solidFill>
              <a:latin typeface="Arial" pitchFamily="34" charset="0"/>
              <a:cs typeface="Arial" pitchFamily="34" charset="0"/>
            </a:endParaRPr>
          </a:p>
        </p:txBody>
      </p:sp>
      <p:sp>
        <p:nvSpPr>
          <p:cNvPr id="6" name="Title 1"/>
          <p:cNvSpPr txBox="1">
            <a:spLocks/>
          </p:cNvSpPr>
          <p:nvPr/>
        </p:nvSpPr>
        <p:spPr>
          <a:xfrm>
            <a:off x="5562599" y="5105400"/>
            <a:ext cx="2895601" cy="762000"/>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A6E283-6291-4D03-BA7B-E225CD4E1E9B}"/>
              </a:ext>
            </a:extLst>
          </p:cNvPr>
          <p:cNvSpPr>
            <a:spLocks noGrp="1"/>
          </p:cNvSpPr>
          <p:nvPr>
            <p:ph type="title"/>
          </p:nvPr>
        </p:nvSpPr>
        <p:spPr>
          <a:xfrm>
            <a:off x="457200" y="228600"/>
            <a:ext cx="8229600" cy="533400"/>
          </a:xfrm>
        </p:spPr>
        <p:txBody>
          <a:bodyPr>
            <a:normAutofit fontScale="90000"/>
          </a:bodyPr>
          <a:lstStyle/>
          <a:p>
            <a:r>
              <a:rPr lang="hi-IN" sz="4000" b="1" dirty="0">
                <a:solidFill>
                  <a:srgbClr val="FF0000"/>
                </a:solidFill>
              </a:rPr>
              <a:t>परीक्षण पैटर्न</a:t>
            </a:r>
            <a:endParaRPr lang="en-IN" sz="4000" b="1" dirty="0">
              <a:solidFill>
                <a:srgbClr val="FF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36100432"/>
              </p:ext>
            </p:extLst>
          </p:nvPr>
        </p:nvGraphicFramePr>
        <p:xfrm>
          <a:off x="685800" y="1118586"/>
          <a:ext cx="7848600" cy="5414040"/>
        </p:xfrm>
        <a:graphic>
          <a:graphicData uri="http://schemas.openxmlformats.org/drawingml/2006/table">
            <a:tbl>
              <a:tblPr firstRow="1" firstCol="1" bandRow="1">
                <a:tableStyleId>{5C22544A-7EE6-4342-B048-85BDC9FD1C3A}</a:tableStyleId>
              </a:tblPr>
              <a:tblGrid>
                <a:gridCol w="1802010">
                  <a:extLst>
                    <a:ext uri="{9D8B030D-6E8A-4147-A177-3AD203B41FA5}">
                      <a16:colId xmlns="" xmlns:a16="http://schemas.microsoft.com/office/drawing/2014/main" val="20000"/>
                    </a:ext>
                  </a:extLst>
                </a:gridCol>
                <a:gridCol w="3402398">
                  <a:extLst>
                    <a:ext uri="{9D8B030D-6E8A-4147-A177-3AD203B41FA5}">
                      <a16:colId xmlns="" xmlns:a16="http://schemas.microsoft.com/office/drawing/2014/main" val="20001"/>
                    </a:ext>
                  </a:extLst>
                </a:gridCol>
                <a:gridCol w="1293895">
                  <a:extLst>
                    <a:ext uri="{9D8B030D-6E8A-4147-A177-3AD203B41FA5}">
                      <a16:colId xmlns="" xmlns:a16="http://schemas.microsoft.com/office/drawing/2014/main" val="20002"/>
                    </a:ext>
                  </a:extLst>
                </a:gridCol>
                <a:gridCol w="1350297">
                  <a:extLst>
                    <a:ext uri="{9D8B030D-6E8A-4147-A177-3AD203B41FA5}">
                      <a16:colId xmlns="" xmlns:a16="http://schemas.microsoft.com/office/drawing/2014/main" val="20003"/>
                    </a:ext>
                  </a:extLst>
                </a:gridCol>
              </a:tblGrid>
              <a:tr h="378705">
                <a:tc>
                  <a:txBody>
                    <a:bodyPr/>
                    <a:lstStyle/>
                    <a:p>
                      <a:pPr algn="ctr">
                        <a:lnSpc>
                          <a:spcPct val="115000"/>
                        </a:lnSpc>
                        <a:spcAft>
                          <a:spcPts val="0"/>
                        </a:spcAft>
                      </a:pPr>
                      <a:r>
                        <a:rPr lang="en-IN" sz="2000" u="sng" dirty="0">
                          <a:effectLst/>
                        </a:rPr>
                        <a:t>S NO </a:t>
                      </a:r>
                      <a:endParaRPr lang="en-IN" sz="2000" dirty="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sng" dirty="0">
                          <a:effectLst/>
                        </a:rPr>
                        <a:t>EXAM</a:t>
                      </a:r>
                      <a:endParaRPr lang="en-IN" sz="2000" dirty="0">
                        <a:effectLst/>
                        <a:latin typeface="Calibri"/>
                        <a:ea typeface="Times New Roman"/>
                        <a:cs typeface="Mangal"/>
                      </a:endParaRPr>
                    </a:p>
                  </a:txBody>
                  <a:tcPr marL="68580" marR="68580" marT="0" marB="0"/>
                </a:tc>
                <a:tc>
                  <a:txBody>
                    <a:bodyPr/>
                    <a:lstStyle/>
                    <a:p>
                      <a:pPr algn="ctr">
                        <a:lnSpc>
                          <a:spcPct val="115000"/>
                        </a:lnSpc>
                        <a:spcAft>
                          <a:spcPts val="0"/>
                        </a:spcAft>
                      </a:pPr>
                      <a:r>
                        <a:rPr lang="hi-IN" sz="2000" u="sng" dirty="0">
                          <a:effectLst/>
                        </a:rPr>
                        <a:t>अंक</a:t>
                      </a:r>
                      <a:endParaRPr lang="en-IN" sz="2000" dirty="0">
                        <a:effectLst/>
                        <a:latin typeface="Calibri"/>
                        <a:ea typeface="Times New Roman"/>
                        <a:cs typeface="Mangal"/>
                      </a:endParaRPr>
                    </a:p>
                  </a:txBody>
                  <a:tcPr marL="68580" marR="68580" marT="0" marB="0"/>
                </a:tc>
                <a:tc>
                  <a:txBody>
                    <a:bodyPr/>
                    <a:lstStyle/>
                    <a:p>
                      <a:pPr algn="ctr">
                        <a:lnSpc>
                          <a:spcPct val="115000"/>
                        </a:lnSpc>
                        <a:spcAft>
                          <a:spcPts val="0"/>
                        </a:spcAft>
                      </a:pPr>
                      <a:r>
                        <a:rPr lang="hi-IN" sz="2000" u="sng" dirty="0">
                          <a:effectLst/>
                        </a:rPr>
                        <a:t>टिप्पणियां</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0"/>
                  </a:ext>
                </a:extLst>
              </a:tr>
              <a:tr h="441743">
                <a:tc gridSpan="2">
                  <a:txBody>
                    <a:bodyPr/>
                    <a:lstStyle/>
                    <a:p>
                      <a:pPr>
                        <a:lnSpc>
                          <a:spcPct val="115000"/>
                        </a:lnSpc>
                        <a:spcAft>
                          <a:spcPts val="0"/>
                        </a:spcAft>
                      </a:pPr>
                      <a:r>
                        <a:rPr lang="hi-IN" sz="2000" u="sng" dirty="0">
                          <a:effectLst/>
                        </a:rPr>
                        <a:t>लिखित परीक्षा</a:t>
                      </a:r>
                      <a:endParaRPr lang="en-IN" sz="2000" dirty="0">
                        <a:effectLst/>
                        <a:latin typeface="Calibri"/>
                        <a:ea typeface="Times New Roman"/>
                        <a:cs typeface="Mangal"/>
                      </a:endParaRPr>
                    </a:p>
                  </a:txBody>
                  <a:tcPr marL="68580" marR="68580" marT="0" marB="0"/>
                </a:tc>
                <a:tc hMerge="1">
                  <a:txBody>
                    <a:bodyPr/>
                    <a:lstStyle/>
                    <a:p>
                      <a:endParaRPr lang="en-IN"/>
                    </a:p>
                  </a:txBody>
                  <a:tcPr/>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1"/>
                  </a:ext>
                </a:extLst>
              </a:tr>
              <a:tr h="378705">
                <a:tc>
                  <a:txBody>
                    <a:bodyPr/>
                    <a:lstStyle/>
                    <a:p>
                      <a:pPr algn="ctr">
                        <a:lnSpc>
                          <a:spcPct val="115000"/>
                        </a:lnSpc>
                        <a:spcAft>
                          <a:spcPts val="0"/>
                        </a:spcAft>
                      </a:pPr>
                      <a:r>
                        <a:rPr lang="en-IN" sz="2000" u="sng">
                          <a:effectLst/>
                        </a:rPr>
                        <a:t>1</a:t>
                      </a:r>
                      <a:endParaRPr lang="en-IN" sz="2000">
                        <a:effectLst/>
                        <a:latin typeface="Calibri"/>
                        <a:ea typeface="Times New Roman"/>
                        <a:cs typeface="Mangal"/>
                      </a:endParaRPr>
                    </a:p>
                  </a:txBody>
                  <a:tcPr marL="68580" marR="68580" marT="0" marB="0"/>
                </a:tc>
                <a:tc>
                  <a:txBody>
                    <a:bodyPr/>
                    <a:lstStyle/>
                    <a:p>
                      <a:pPr algn="ctr">
                        <a:lnSpc>
                          <a:spcPct val="115000"/>
                        </a:lnSpc>
                        <a:spcAft>
                          <a:spcPts val="0"/>
                        </a:spcAft>
                      </a:pPr>
                      <a:r>
                        <a:rPr lang="hi-IN" sz="2000" dirty="0">
                          <a:solidFill>
                            <a:srgbClr val="7030A0"/>
                          </a:solidFill>
                          <a:effectLst/>
                        </a:rPr>
                        <a:t>साप्ताहिक परीक्षण</a:t>
                      </a:r>
                      <a:endParaRPr lang="en-IN" sz="2000" dirty="0">
                        <a:solidFill>
                          <a:srgbClr val="7030A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dirty="0">
                          <a:solidFill>
                            <a:srgbClr val="7030A0"/>
                          </a:solidFill>
                          <a:effectLst/>
                        </a:rPr>
                        <a:t>25</a:t>
                      </a:r>
                      <a:endParaRPr lang="en-IN" sz="2000" u="none" dirty="0">
                        <a:solidFill>
                          <a:srgbClr val="7030A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2"/>
                  </a:ext>
                </a:extLst>
              </a:tr>
              <a:tr h="378705">
                <a:tc>
                  <a:txBody>
                    <a:bodyPr/>
                    <a:lstStyle/>
                    <a:p>
                      <a:pPr algn="ctr">
                        <a:lnSpc>
                          <a:spcPct val="115000"/>
                        </a:lnSpc>
                        <a:spcAft>
                          <a:spcPts val="0"/>
                        </a:spcAft>
                      </a:pPr>
                      <a:r>
                        <a:rPr lang="en-IN" sz="2000" u="sng">
                          <a:effectLst/>
                        </a:rPr>
                        <a:t>2</a:t>
                      </a:r>
                      <a:endParaRPr lang="en-IN" sz="2000">
                        <a:effectLst/>
                        <a:latin typeface="Calibri"/>
                        <a:ea typeface="Times New Roman"/>
                        <a:cs typeface="Mangal"/>
                      </a:endParaRPr>
                    </a:p>
                  </a:txBody>
                  <a:tcPr marL="68580" marR="68580" marT="0" marB="0"/>
                </a:tc>
                <a:tc>
                  <a:txBody>
                    <a:bodyPr/>
                    <a:lstStyle/>
                    <a:p>
                      <a:pPr algn="ctr">
                        <a:lnSpc>
                          <a:spcPct val="115000"/>
                        </a:lnSpc>
                        <a:spcAft>
                          <a:spcPts val="0"/>
                        </a:spcAft>
                      </a:pPr>
                      <a:r>
                        <a:rPr lang="hi-IN" sz="2000" dirty="0">
                          <a:solidFill>
                            <a:srgbClr val="7030A0"/>
                          </a:solidFill>
                          <a:effectLst/>
                        </a:rPr>
                        <a:t>अंतिम लिखित परीक्षा</a:t>
                      </a:r>
                      <a:endParaRPr lang="en-IN" sz="2000" dirty="0">
                        <a:solidFill>
                          <a:srgbClr val="7030A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dirty="0">
                          <a:solidFill>
                            <a:srgbClr val="7030A0"/>
                          </a:solidFill>
                          <a:effectLst/>
                          <a:latin typeface="+mn-lt"/>
                          <a:ea typeface="+mn-ea"/>
                          <a:cs typeface="+mn-cs"/>
                        </a:rPr>
                        <a:t>25</a:t>
                      </a:r>
                      <a:endParaRPr lang="en-IN" sz="2000" u="none" dirty="0">
                        <a:solidFill>
                          <a:srgbClr val="7030A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3"/>
                  </a:ext>
                </a:extLst>
              </a:tr>
              <a:tr h="441743">
                <a:tc>
                  <a:txBody>
                    <a:bodyPr/>
                    <a:lstStyle/>
                    <a:p>
                      <a:pPr algn="ctr">
                        <a:lnSpc>
                          <a:spcPct val="115000"/>
                        </a:lnSpc>
                        <a:spcAft>
                          <a:spcPts val="0"/>
                        </a:spcAft>
                      </a:pPr>
                      <a:r>
                        <a:rPr lang="en-IN" sz="2000" u="none" strike="noStrike">
                          <a:effectLst/>
                        </a:rPr>
                        <a:t> </a:t>
                      </a:r>
                      <a:endParaRPr lang="en-IN" sz="200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b="1" dirty="0">
                          <a:solidFill>
                            <a:srgbClr val="FF0000"/>
                          </a:solidFill>
                          <a:effectLst/>
                        </a:rPr>
                        <a:t>TOTAL </a:t>
                      </a:r>
                      <a:endParaRPr lang="en-IN" sz="2000" b="1" dirty="0">
                        <a:solidFill>
                          <a:srgbClr val="FF000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b="1" u="none" dirty="0">
                          <a:solidFill>
                            <a:srgbClr val="FF0000"/>
                          </a:solidFill>
                          <a:effectLst/>
                        </a:rPr>
                        <a:t>50</a:t>
                      </a:r>
                      <a:endParaRPr lang="en-IN" sz="2000" b="1" u="none" dirty="0">
                        <a:solidFill>
                          <a:srgbClr val="FF000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4"/>
                  </a:ext>
                </a:extLst>
              </a:tr>
              <a:tr h="441743">
                <a:tc gridSpan="2">
                  <a:txBody>
                    <a:bodyPr/>
                    <a:lstStyle/>
                    <a:p>
                      <a:pPr>
                        <a:lnSpc>
                          <a:spcPct val="115000"/>
                        </a:lnSpc>
                        <a:spcAft>
                          <a:spcPts val="0"/>
                        </a:spcAft>
                      </a:pPr>
                      <a:r>
                        <a:rPr lang="hi-IN" sz="2000" dirty="0">
                          <a:solidFill>
                            <a:schemeClr val="bg1"/>
                          </a:solidFill>
                          <a:effectLst/>
                        </a:rPr>
                        <a:t>व्यावहारिक परीक्षा</a:t>
                      </a:r>
                      <a:endParaRPr lang="en-IN" sz="2000" dirty="0">
                        <a:solidFill>
                          <a:schemeClr val="bg1"/>
                        </a:solidFill>
                        <a:effectLst/>
                        <a:latin typeface="Calibri"/>
                        <a:ea typeface="Times New Roman"/>
                        <a:cs typeface="Mangal"/>
                      </a:endParaRPr>
                    </a:p>
                  </a:txBody>
                  <a:tcPr marL="68580" marR="68580" marT="0" marB="0"/>
                </a:tc>
                <a:tc hMerge="1">
                  <a:txBody>
                    <a:bodyPr/>
                    <a:lstStyle/>
                    <a:p>
                      <a:endParaRPr lang="en-IN"/>
                    </a:p>
                  </a:txBody>
                  <a:tcPr/>
                </a:tc>
                <a:tc>
                  <a:txBody>
                    <a:bodyPr/>
                    <a:lstStyle/>
                    <a:p>
                      <a:pPr algn="ctr">
                        <a:lnSpc>
                          <a:spcPct val="115000"/>
                        </a:lnSpc>
                        <a:spcAft>
                          <a:spcPts val="0"/>
                        </a:spcAft>
                      </a:pPr>
                      <a:r>
                        <a:rPr lang="en-IN" sz="2000" u="none" strike="noStrike" dirty="0">
                          <a:solidFill>
                            <a:srgbClr val="002060"/>
                          </a:solidFill>
                          <a:effectLst/>
                        </a:rPr>
                        <a:t> </a:t>
                      </a:r>
                      <a:endParaRPr lang="en-IN" sz="2000" dirty="0">
                        <a:solidFill>
                          <a:srgbClr val="00206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5"/>
                  </a:ext>
                </a:extLst>
              </a:tr>
              <a:tr h="378705">
                <a:tc>
                  <a:txBody>
                    <a:bodyPr/>
                    <a:lstStyle/>
                    <a:p>
                      <a:pPr algn="ctr">
                        <a:lnSpc>
                          <a:spcPct val="115000"/>
                        </a:lnSpc>
                        <a:spcAft>
                          <a:spcPts val="0"/>
                        </a:spcAft>
                      </a:pPr>
                      <a:r>
                        <a:rPr lang="en-IN" sz="2000" u="sng">
                          <a:effectLst/>
                        </a:rPr>
                        <a:t>1</a:t>
                      </a:r>
                      <a:endParaRPr lang="en-IN" sz="200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dirty="0">
                          <a:solidFill>
                            <a:srgbClr val="00B050"/>
                          </a:solidFill>
                          <a:effectLst/>
                        </a:rPr>
                        <a:t>SAMPLE COLLECTION</a:t>
                      </a:r>
                      <a:endParaRPr lang="en-IN" sz="2000"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dirty="0">
                          <a:solidFill>
                            <a:srgbClr val="00B050"/>
                          </a:solidFill>
                          <a:effectLst/>
                        </a:rPr>
                        <a:t>10</a:t>
                      </a:r>
                      <a:endParaRPr lang="en-IN" sz="2000" u="none"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6"/>
                  </a:ext>
                </a:extLst>
              </a:tr>
              <a:tr h="378705">
                <a:tc>
                  <a:txBody>
                    <a:bodyPr/>
                    <a:lstStyle/>
                    <a:p>
                      <a:pPr algn="ctr">
                        <a:lnSpc>
                          <a:spcPct val="115000"/>
                        </a:lnSpc>
                        <a:spcAft>
                          <a:spcPts val="0"/>
                        </a:spcAft>
                      </a:pPr>
                      <a:r>
                        <a:rPr lang="en-IN" sz="2000" u="sng">
                          <a:effectLst/>
                        </a:rPr>
                        <a:t>2</a:t>
                      </a:r>
                      <a:endParaRPr lang="en-IN" sz="200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dirty="0">
                          <a:solidFill>
                            <a:srgbClr val="00B050"/>
                          </a:solidFill>
                          <a:effectLst/>
                          <a:latin typeface="+mn-lt"/>
                          <a:ea typeface="+mn-ea"/>
                          <a:cs typeface="+mn-cs"/>
                        </a:rPr>
                        <a:t>PIPETTING</a:t>
                      </a:r>
                      <a:r>
                        <a:rPr lang="en-IN" sz="2000" baseline="0" dirty="0">
                          <a:solidFill>
                            <a:srgbClr val="00B050"/>
                          </a:solidFill>
                          <a:effectLst/>
                          <a:latin typeface="+mn-lt"/>
                          <a:ea typeface="+mn-ea"/>
                          <a:cs typeface="+mn-cs"/>
                        </a:rPr>
                        <a:t> </a:t>
                      </a:r>
                      <a:endParaRPr lang="en-IN" sz="2000"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dirty="0">
                          <a:solidFill>
                            <a:srgbClr val="00B050"/>
                          </a:solidFill>
                          <a:effectLst/>
                        </a:rPr>
                        <a:t>20</a:t>
                      </a:r>
                      <a:endParaRPr lang="en-IN" sz="2000" u="none"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7"/>
                  </a:ext>
                </a:extLst>
              </a:tr>
              <a:tr h="378705">
                <a:tc>
                  <a:txBody>
                    <a:bodyPr/>
                    <a:lstStyle/>
                    <a:p>
                      <a:pPr algn="ctr">
                        <a:lnSpc>
                          <a:spcPct val="115000"/>
                        </a:lnSpc>
                        <a:spcAft>
                          <a:spcPts val="0"/>
                        </a:spcAft>
                      </a:pPr>
                      <a:r>
                        <a:rPr lang="en-IN" sz="2000" u="sng" dirty="0">
                          <a:effectLst/>
                        </a:rPr>
                        <a:t>3</a:t>
                      </a:r>
                      <a:endParaRPr lang="en-IN" sz="2000" dirty="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dirty="0">
                          <a:solidFill>
                            <a:srgbClr val="00B050"/>
                          </a:solidFill>
                          <a:effectLst/>
                          <a:latin typeface="+mn-lt"/>
                          <a:ea typeface="+mn-ea"/>
                          <a:cs typeface="+mn-cs"/>
                        </a:rPr>
                        <a:t>TESTING</a:t>
                      </a:r>
                      <a:r>
                        <a:rPr lang="en-IN" sz="2000" baseline="0" dirty="0">
                          <a:solidFill>
                            <a:srgbClr val="00B050"/>
                          </a:solidFill>
                          <a:effectLst/>
                          <a:latin typeface="+mn-lt"/>
                          <a:ea typeface="+mn-ea"/>
                          <a:cs typeface="+mn-cs"/>
                        </a:rPr>
                        <a:t> PROCEDURE</a:t>
                      </a:r>
                      <a:endParaRPr lang="en-IN" sz="2000"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dirty="0">
                          <a:solidFill>
                            <a:srgbClr val="00B050"/>
                          </a:solidFill>
                          <a:effectLst/>
                        </a:rPr>
                        <a:t>20</a:t>
                      </a:r>
                      <a:endParaRPr lang="en-IN" sz="2000" u="none"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8"/>
                  </a:ext>
                </a:extLst>
              </a:tr>
              <a:tr h="378705">
                <a:tc>
                  <a:txBody>
                    <a:bodyPr/>
                    <a:lstStyle/>
                    <a:p>
                      <a:pPr algn="ctr">
                        <a:lnSpc>
                          <a:spcPct val="115000"/>
                        </a:lnSpc>
                        <a:spcAft>
                          <a:spcPts val="0"/>
                        </a:spcAft>
                      </a:pPr>
                      <a:r>
                        <a:rPr lang="en-IN" sz="2000" u="sng">
                          <a:effectLst/>
                        </a:rPr>
                        <a:t>4</a:t>
                      </a:r>
                      <a:endParaRPr lang="en-IN" sz="200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dirty="0">
                          <a:solidFill>
                            <a:srgbClr val="00B050"/>
                          </a:solidFill>
                          <a:effectLst/>
                          <a:latin typeface="+mn-lt"/>
                          <a:ea typeface="+mn-ea"/>
                          <a:cs typeface="+mn-cs"/>
                        </a:rPr>
                        <a:t>LABORATORY</a:t>
                      </a:r>
                      <a:r>
                        <a:rPr lang="en-IN" sz="2000" baseline="0" dirty="0">
                          <a:solidFill>
                            <a:srgbClr val="00B050"/>
                          </a:solidFill>
                          <a:effectLst/>
                          <a:latin typeface="+mn-lt"/>
                          <a:ea typeface="+mn-ea"/>
                          <a:cs typeface="+mn-cs"/>
                        </a:rPr>
                        <a:t> EQUIPMENTS</a:t>
                      </a:r>
                      <a:endParaRPr lang="en-IN" sz="2000"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dirty="0">
                          <a:solidFill>
                            <a:srgbClr val="00B050"/>
                          </a:solidFill>
                          <a:effectLst/>
                        </a:rPr>
                        <a:t>20</a:t>
                      </a:r>
                      <a:endParaRPr lang="en-IN" sz="2000" u="none"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09"/>
                  </a:ext>
                </a:extLst>
              </a:tr>
              <a:tr h="378705">
                <a:tc>
                  <a:txBody>
                    <a:bodyPr/>
                    <a:lstStyle/>
                    <a:p>
                      <a:pPr algn="ctr">
                        <a:lnSpc>
                          <a:spcPct val="115000"/>
                        </a:lnSpc>
                        <a:spcAft>
                          <a:spcPts val="0"/>
                        </a:spcAft>
                      </a:pPr>
                      <a:r>
                        <a:rPr lang="en-IN" sz="2000" u="sng">
                          <a:effectLst/>
                        </a:rPr>
                        <a:t>5</a:t>
                      </a:r>
                      <a:endParaRPr lang="en-IN" sz="200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dirty="0">
                          <a:solidFill>
                            <a:srgbClr val="00B050"/>
                          </a:solidFill>
                          <a:effectLst/>
                          <a:latin typeface="+mn-lt"/>
                          <a:ea typeface="+mn-ea"/>
                          <a:cs typeface="+mn-cs"/>
                        </a:rPr>
                        <a:t>GLUCOSE COMPLETE,LIPID PROFILE,LFT,KFT,URINE</a:t>
                      </a:r>
                      <a:endParaRPr lang="en-IN" sz="2000"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dirty="0">
                          <a:solidFill>
                            <a:srgbClr val="00B050"/>
                          </a:solidFill>
                          <a:effectLst/>
                        </a:rPr>
                        <a:t>20</a:t>
                      </a:r>
                      <a:endParaRPr lang="en-IN" sz="2000" u="none"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10"/>
                  </a:ext>
                </a:extLst>
              </a:tr>
              <a:tr h="378705">
                <a:tc>
                  <a:txBody>
                    <a:bodyPr/>
                    <a:lstStyle/>
                    <a:p>
                      <a:pPr algn="ctr">
                        <a:lnSpc>
                          <a:spcPct val="115000"/>
                        </a:lnSpc>
                        <a:spcAft>
                          <a:spcPts val="0"/>
                        </a:spcAft>
                      </a:pPr>
                      <a:r>
                        <a:rPr lang="en-IN" sz="2000" u="sng">
                          <a:effectLst/>
                        </a:rPr>
                        <a:t>6</a:t>
                      </a:r>
                      <a:endParaRPr lang="en-IN" sz="200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dirty="0">
                          <a:solidFill>
                            <a:srgbClr val="00B050"/>
                          </a:solidFill>
                          <a:effectLst/>
                        </a:rPr>
                        <a:t>VIVA/</a:t>
                      </a:r>
                      <a:endParaRPr lang="en-IN" sz="2000"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dirty="0">
                          <a:solidFill>
                            <a:srgbClr val="00B050"/>
                          </a:solidFill>
                          <a:effectLst/>
                        </a:rPr>
                        <a:t>10</a:t>
                      </a:r>
                      <a:endParaRPr lang="en-IN" sz="2000" u="none" dirty="0">
                        <a:solidFill>
                          <a:srgbClr val="00B050"/>
                        </a:solidFill>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11"/>
                  </a:ext>
                </a:extLst>
              </a:tr>
              <a:tr h="378705">
                <a:tc>
                  <a:txBody>
                    <a:bodyPr/>
                    <a:lstStyle/>
                    <a:p>
                      <a:pPr algn="ctr">
                        <a:lnSpc>
                          <a:spcPct val="115000"/>
                        </a:lnSpc>
                        <a:spcAft>
                          <a:spcPts val="0"/>
                        </a:spcAft>
                      </a:pPr>
                      <a:endParaRPr lang="en-IN" sz="2000" dirty="0">
                        <a:effectLst/>
                        <a:latin typeface="Calibri"/>
                        <a:ea typeface="Times New Roman"/>
                        <a:cs typeface="Mangal"/>
                      </a:endParaRPr>
                    </a:p>
                  </a:txBody>
                  <a:tcPr marL="68580" marR="68580" marT="0" marB="0"/>
                </a:tc>
                <a:tc>
                  <a:txBody>
                    <a:bodyPr/>
                    <a:lstStyle/>
                    <a:p>
                      <a:pPr algn="ctr">
                        <a:lnSpc>
                          <a:spcPct val="115000"/>
                        </a:lnSpc>
                        <a:spcAft>
                          <a:spcPts val="0"/>
                        </a:spcAft>
                      </a:pPr>
                      <a:r>
                        <a:rPr lang="en-IN" sz="2000" b="1" dirty="0">
                          <a:solidFill>
                            <a:srgbClr val="FF0000"/>
                          </a:solidFill>
                          <a:effectLst/>
                          <a:latin typeface="Calibri"/>
                          <a:ea typeface="Times New Roman"/>
                          <a:cs typeface="Mangal"/>
                        </a:rPr>
                        <a:t>TOTAL</a:t>
                      </a:r>
                    </a:p>
                  </a:txBody>
                  <a:tcPr marL="68580" marR="68580" marT="0" marB="0"/>
                </a:tc>
                <a:tc>
                  <a:txBody>
                    <a:bodyPr/>
                    <a:lstStyle/>
                    <a:p>
                      <a:pPr algn="ctr">
                        <a:lnSpc>
                          <a:spcPct val="115000"/>
                        </a:lnSpc>
                        <a:spcAft>
                          <a:spcPts val="0"/>
                        </a:spcAft>
                      </a:pPr>
                      <a:r>
                        <a:rPr lang="en-IN" sz="2000" b="1" dirty="0">
                          <a:solidFill>
                            <a:srgbClr val="FF0000"/>
                          </a:solidFill>
                          <a:effectLst/>
                          <a:latin typeface="Calibri"/>
                          <a:ea typeface="Times New Roman"/>
                          <a:cs typeface="Mangal"/>
                        </a:rPr>
                        <a:t>100</a:t>
                      </a:r>
                    </a:p>
                  </a:txBody>
                  <a:tcPr marL="68580" marR="68580" marT="0" marB="0"/>
                </a:tc>
                <a:tc>
                  <a:txBody>
                    <a:bodyPr/>
                    <a:lstStyle/>
                    <a:p>
                      <a:pPr algn="ctr">
                        <a:lnSpc>
                          <a:spcPct val="115000"/>
                        </a:lnSpc>
                        <a:spcAft>
                          <a:spcPts val="0"/>
                        </a:spcAft>
                      </a:pPr>
                      <a:r>
                        <a:rPr lang="en-IN" sz="2000" u="none" strike="noStrike" dirty="0">
                          <a:effectLst/>
                        </a:rPr>
                        <a:t> </a:t>
                      </a:r>
                      <a:endParaRPr lang="en-IN" sz="2000" dirty="0">
                        <a:effectLst/>
                        <a:latin typeface="Calibri"/>
                        <a:ea typeface="Times New Roman"/>
                        <a:cs typeface="Mangal"/>
                      </a:endParaRPr>
                    </a:p>
                  </a:txBody>
                  <a:tcPr marL="68580" marR="68580" marT="0" marB="0"/>
                </a:tc>
                <a:extLst>
                  <a:ext uri="{0D108BD9-81ED-4DB2-BD59-A6C34878D82A}">
                    <a16:rowId xmlns="" xmlns:a16="http://schemas.microsoft.com/office/drawing/2014/main" val="10012"/>
                  </a:ext>
                </a:extLst>
              </a:tr>
            </a:tbl>
          </a:graphicData>
        </a:graphic>
      </p:graphicFrame>
    </p:spTree>
    <p:extLst>
      <p:ext uri="{BB962C8B-B14F-4D97-AF65-F5344CB8AC3E}">
        <p14:creationId xmlns:p14="http://schemas.microsoft.com/office/powerpoint/2010/main" val="423263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A7F8A3-768A-4CCB-8C72-6C11822B837A}"/>
              </a:ext>
            </a:extLst>
          </p:cNvPr>
          <p:cNvSpPr>
            <a:spLocks noGrp="1"/>
          </p:cNvSpPr>
          <p:nvPr>
            <p:ph type="title"/>
          </p:nvPr>
        </p:nvSpPr>
        <p:spPr>
          <a:xfrm>
            <a:off x="457200" y="122238"/>
            <a:ext cx="8229600" cy="792162"/>
          </a:xfrm>
        </p:spPr>
        <p:txBody>
          <a:bodyPr>
            <a:normAutofit/>
          </a:bodyPr>
          <a:lstStyle/>
          <a:p>
            <a:r>
              <a:rPr lang="hi-IN" sz="4000" b="1" dirty="0">
                <a:solidFill>
                  <a:srgbClr val="FF0000"/>
                </a:solidFill>
              </a:rPr>
              <a:t>जमीनी नियम</a:t>
            </a:r>
            <a:endParaRPr lang="en-IN" sz="4000" b="1" dirty="0">
              <a:solidFill>
                <a:srgbClr val="FF0000"/>
              </a:solidFill>
            </a:endParaRPr>
          </a:p>
        </p:txBody>
      </p:sp>
      <p:sp>
        <p:nvSpPr>
          <p:cNvPr id="4" name="TextBox 3"/>
          <p:cNvSpPr txBox="1"/>
          <p:nvPr/>
        </p:nvSpPr>
        <p:spPr>
          <a:xfrm>
            <a:off x="1066800" y="838200"/>
            <a:ext cx="6056466" cy="5940088"/>
          </a:xfrm>
          <a:prstGeom prst="rect">
            <a:avLst/>
          </a:prstGeom>
          <a:noFill/>
        </p:spPr>
        <p:txBody>
          <a:bodyPr wrap="none" rtlCol="0">
            <a:spAutoFit/>
          </a:bodyPr>
          <a:lstStyle/>
          <a:p>
            <a:pPr marL="457200" indent="-457200">
              <a:lnSpc>
                <a:spcPct val="150000"/>
              </a:lnSpc>
              <a:buFont typeface="Arial" pitchFamily="34" charset="0"/>
              <a:buChar char="•"/>
            </a:pPr>
            <a:r>
              <a:rPr lang="hi-IN" sz="3200" dirty="0">
                <a:solidFill>
                  <a:srgbClr val="002060"/>
                </a:solidFill>
              </a:rPr>
              <a:t>सभी सत्रों में भाग लें।
सभी गतिविधियों में भाग लें।
समय पर पहुंचें।
अपना सर्वश्रेष्ठ करो।
सभी का सम्मान।
अपना मोबाइल फोन बंद कर दें।
कड़ी मेहनत करो और मज़े करो।
गपशप मत करो।</a:t>
            </a:r>
            <a:endParaRPr lang="en-IN" dirty="0"/>
          </a:p>
        </p:txBody>
      </p:sp>
    </p:spTree>
    <p:extLst>
      <p:ext uri="{BB962C8B-B14F-4D97-AF65-F5344CB8AC3E}">
        <p14:creationId xmlns:p14="http://schemas.microsoft.com/office/powerpoint/2010/main" val="12086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en-IN" sz="8000" b="1" dirty="0">
                <a:solidFill>
                  <a:srgbClr val="FF0000"/>
                </a:solidFill>
              </a:rPr>
              <a:t>ANY QUESTION </a:t>
            </a:r>
          </a:p>
          <a:p>
            <a:pPr marL="0" indent="0" algn="ctr">
              <a:buNone/>
            </a:pP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677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hi-IN" sz="8000" b="1" dirty="0">
                <a:solidFill>
                  <a:srgbClr val="00B050"/>
                </a:solidFill>
              </a:rPr>
              <a:t>धन्यवाद</a:t>
            </a:r>
            <a:endParaRPr lang="en-IN" sz="8000" b="1" dirty="0">
              <a:solidFill>
                <a:srgbClr val="00B050"/>
              </a:solidFill>
            </a:endParaRPr>
          </a:p>
        </p:txBody>
      </p:sp>
    </p:spTree>
    <p:extLst>
      <p:ext uri="{BB962C8B-B14F-4D97-AF65-F5344CB8AC3E}">
        <p14:creationId xmlns:p14="http://schemas.microsoft.com/office/powerpoint/2010/main" val="386598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i-IN" sz="4000" b="1" dirty="0">
                <a:solidFill>
                  <a:srgbClr val="FF0000"/>
                </a:solidFill>
              </a:rPr>
              <a:t>उद्देश्य</a:t>
            </a:r>
            <a:endParaRPr lang="en-US" sz="4000" b="1" dirty="0">
              <a:solidFill>
                <a:srgbClr val="FF0000"/>
              </a:solidFill>
            </a:endParaRPr>
          </a:p>
        </p:txBody>
      </p:sp>
      <p:sp>
        <p:nvSpPr>
          <p:cNvPr id="3" name="Rectangle 2"/>
          <p:cNvSpPr/>
          <p:nvPr/>
        </p:nvSpPr>
        <p:spPr>
          <a:xfrm>
            <a:off x="609600" y="1371600"/>
            <a:ext cx="8305800" cy="584775"/>
          </a:xfrm>
          <a:prstGeom prst="rect">
            <a:avLst/>
          </a:prstGeom>
        </p:spPr>
        <p:txBody>
          <a:bodyPr wrap="square">
            <a:spAutoFit/>
          </a:bodyPr>
          <a:lstStyle/>
          <a:p>
            <a:r>
              <a:rPr lang="hi-IN" sz="3200" dirty="0">
                <a:solidFill>
                  <a:srgbClr val="002060"/>
                </a:solidFill>
              </a:rPr>
              <a:t>इस पाठ के पूरा होने पर आप परिचित हो जाएंगे</a:t>
            </a:r>
            <a:endParaRPr lang="en-US" sz="3200" dirty="0">
              <a:solidFill>
                <a:srgbClr val="002060"/>
              </a:solidFill>
            </a:endParaRPr>
          </a:p>
        </p:txBody>
      </p:sp>
      <p:sp>
        <p:nvSpPr>
          <p:cNvPr id="4" name="Rectangle 3"/>
          <p:cNvSpPr/>
          <p:nvPr/>
        </p:nvSpPr>
        <p:spPr>
          <a:xfrm>
            <a:off x="457200" y="4343400"/>
            <a:ext cx="8229600" cy="1678023"/>
          </a:xfrm>
          <a:prstGeom prst="rect">
            <a:avLst/>
          </a:prstGeom>
        </p:spPr>
        <p:txBody>
          <a:bodyPr wrap="square">
            <a:spAutoFit/>
          </a:bodyPr>
          <a:lstStyle/>
          <a:p>
            <a:pPr marL="509588" indent="-449263">
              <a:lnSpc>
                <a:spcPct val="80000"/>
              </a:lnSpc>
              <a:spcBef>
                <a:spcPts val="2263"/>
              </a:spcBef>
              <a:buClr>
                <a:schemeClr val="bg1"/>
              </a:buClr>
            </a:pPr>
            <a:r>
              <a:rPr lang="en-US" sz="3200" dirty="0">
                <a:solidFill>
                  <a:srgbClr val="002060"/>
                </a:solidFill>
              </a:rPr>
              <a:t>2. </a:t>
            </a:r>
            <a:r>
              <a:rPr lang="hi-IN" sz="3200" dirty="0">
                <a:solidFill>
                  <a:srgbClr val="00B0F0"/>
                </a:solidFill>
              </a:rPr>
              <a:t>पाठ्यक्रम के निम्नलिखित पहलू: उद्देश्य, उद्देश्य, मूल्यांकन और कार्यप्रणाली, उपयोग की जाने वाली सामग्री, पाठ्यक्रम अनुसूची, सुविधाएं और जमीनी नियम।</a:t>
            </a:r>
            <a:endParaRPr lang="en-US" sz="3200" dirty="0">
              <a:solidFill>
                <a:srgbClr val="00B0F0"/>
              </a:solidFill>
            </a:endParaRPr>
          </a:p>
        </p:txBody>
      </p:sp>
      <p:sp>
        <p:nvSpPr>
          <p:cNvPr id="5" name="TextBox 4"/>
          <p:cNvSpPr txBox="1"/>
          <p:nvPr/>
        </p:nvSpPr>
        <p:spPr>
          <a:xfrm>
            <a:off x="609600" y="2667000"/>
            <a:ext cx="8494633" cy="1569660"/>
          </a:xfrm>
          <a:prstGeom prst="rect">
            <a:avLst/>
          </a:prstGeom>
          <a:noFill/>
        </p:spPr>
        <p:txBody>
          <a:bodyPr wrap="none" rtlCol="0">
            <a:spAutoFit/>
          </a:bodyPr>
          <a:lstStyle/>
          <a:p>
            <a:r>
              <a:rPr lang="en-US" sz="3200" dirty="0">
                <a:solidFill>
                  <a:srgbClr val="002060"/>
                </a:solidFill>
              </a:rPr>
              <a:t>1. </a:t>
            </a:r>
            <a:r>
              <a:rPr lang="hi-IN" sz="3200" dirty="0">
                <a:solidFill>
                  <a:srgbClr val="00B050"/>
                </a:solidFill>
              </a:rPr>
              <a:t>अन्य प्रतिभागी और संगठन 
वे पाठ्यक्रम समन्वयक, का प्रतिनिधित्व करते हैं 
प्रशिक्षक और सहायक कर्मचारी।</a:t>
            </a:r>
            <a:endParaRPr lang="en-US" sz="3200"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i-IN" sz="4000" b="1" dirty="0">
                <a:solidFill>
                  <a:srgbClr val="FF0000"/>
                </a:solidFill>
                <a:latin typeface="Arial" pitchFamily="34" charset="0"/>
                <a:cs typeface="Arial" pitchFamily="34" charset="0"/>
              </a:rPr>
              <a:t>परिचय</a:t>
            </a:r>
            <a:endParaRPr lang="en-US" sz="4000" b="1" dirty="0">
              <a:solidFill>
                <a:srgbClr val="FF0000"/>
              </a:solidFill>
              <a:latin typeface="Arial" pitchFamily="34" charset="0"/>
              <a:cs typeface="Arial" pitchFamily="34" charset="0"/>
            </a:endParaRPr>
          </a:p>
        </p:txBody>
      </p:sp>
      <p:sp>
        <p:nvSpPr>
          <p:cNvPr id="3" name="Rectangle 2"/>
          <p:cNvSpPr/>
          <p:nvPr/>
        </p:nvSpPr>
        <p:spPr>
          <a:xfrm>
            <a:off x="1828800" y="2234625"/>
            <a:ext cx="4953000" cy="584775"/>
          </a:xfrm>
          <a:prstGeom prst="rect">
            <a:avLst/>
          </a:prstGeom>
        </p:spPr>
        <p:txBody>
          <a:bodyPr wrap="square">
            <a:spAutoFit/>
          </a:bodyPr>
          <a:lstStyle/>
          <a:p>
            <a:pPr algn="just">
              <a:spcBef>
                <a:spcPct val="30000"/>
              </a:spcBef>
            </a:pPr>
            <a:r>
              <a:rPr lang="hi-IN" sz="3200" b="1" dirty="0">
                <a:solidFill>
                  <a:srgbClr val="002060"/>
                </a:solidFill>
              </a:rPr>
              <a:t>प्रशिक्षकों</a:t>
            </a:r>
            <a:endParaRPr lang="en-US" sz="3200" b="1" dirty="0">
              <a:solidFill>
                <a:srgbClr val="002060"/>
              </a:solidFill>
            </a:endParaRPr>
          </a:p>
        </p:txBody>
      </p:sp>
      <p:sp>
        <p:nvSpPr>
          <p:cNvPr id="4" name="Rectangle 3"/>
          <p:cNvSpPr/>
          <p:nvPr/>
        </p:nvSpPr>
        <p:spPr>
          <a:xfrm>
            <a:off x="1828800" y="3352800"/>
            <a:ext cx="3810000" cy="584775"/>
          </a:xfrm>
          <a:prstGeom prst="rect">
            <a:avLst/>
          </a:prstGeom>
        </p:spPr>
        <p:txBody>
          <a:bodyPr wrap="square">
            <a:spAutoFit/>
          </a:bodyPr>
          <a:lstStyle/>
          <a:p>
            <a:pPr algn="just">
              <a:spcBef>
                <a:spcPct val="30000"/>
              </a:spcBef>
            </a:pPr>
            <a:r>
              <a:rPr lang="hi-IN" sz="3200" b="1" dirty="0">
                <a:solidFill>
                  <a:srgbClr val="00B0F0"/>
                </a:solidFill>
              </a:rPr>
              <a:t>प्रतिभागियों</a:t>
            </a:r>
            <a:endParaRPr lang="en-US" sz="3200" b="1"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i-IN" sz="4000" b="1" dirty="0">
                <a:solidFill>
                  <a:srgbClr val="FF0000"/>
                </a:solidFill>
                <a:latin typeface="Arial" pitchFamily="34" charset="0"/>
                <a:cs typeface="Arial" pitchFamily="34" charset="0"/>
              </a:rPr>
              <a:t>पाठ्यक्रम सामग्री</a:t>
            </a:r>
            <a:endParaRPr lang="en-US" sz="4000" b="1" dirty="0">
              <a:solidFill>
                <a:srgbClr val="FF0000"/>
              </a:solidFill>
              <a:latin typeface="Arial" pitchFamily="34" charset="0"/>
              <a:cs typeface="Arial" pitchFamily="34" charset="0"/>
            </a:endParaRPr>
          </a:p>
        </p:txBody>
      </p:sp>
      <p:sp>
        <p:nvSpPr>
          <p:cNvPr id="3" name="Rectangle 2"/>
          <p:cNvSpPr/>
          <p:nvPr/>
        </p:nvSpPr>
        <p:spPr>
          <a:xfrm>
            <a:off x="1828800" y="2234625"/>
            <a:ext cx="5715000" cy="1077218"/>
          </a:xfrm>
          <a:prstGeom prst="rect">
            <a:avLst/>
          </a:prstGeom>
        </p:spPr>
        <p:txBody>
          <a:bodyPr wrap="square">
            <a:spAutoFit/>
          </a:bodyPr>
          <a:lstStyle/>
          <a:p>
            <a:pPr algn="just">
              <a:spcBef>
                <a:spcPct val="30000"/>
              </a:spcBef>
            </a:pPr>
            <a:r>
              <a:rPr lang="hi-IN" sz="3200" b="1" dirty="0">
                <a:solidFill>
                  <a:srgbClr val="002060"/>
                </a:solidFill>
              </a:rPr>
              <a:t>प्रतिभागियों की कार्यपुस्तिका</a:t>
            </a:r>
            <a:r>
              <a:rPr lang="en-IN" sz="3200" b="1" dirty="0">
                <a:solidFill>
                  <a:srgbClr val="002060"/>
                </a:solidFill>
              </a:rPr>
              <a:t> </a:t>
            </a:r>
            <a:r>
              <a:rPr lang="en-US" sz="3200" b="1" dirty="0">
                <a:solidFill>
                  <a:srgbClr val="002060"/>
                </a:solidFill>
              </a:rPr>
              <a:t>(Precis)  </a:t>
            </a:r>
          </a:p>
        </p:txBody>
      </p:sp>
      <p:sp>
        <p:nvSpPr>
          <p:cNvPr id="4" name="Rectangle 3"/>
          <p:cNvSpPr/>
          <p:nvPr/>
        </p:nvSpPr>
        <p:spPr>
          <a:xfrm>
            <a:off x="1828800" y="3352800"/>
            <a:ext cx="3810000" cy="584775"/>
          </a:xfrm>
          <a:prstGeom prst="rect">
            <a:avLst/>
          </a:prstGeom>
        </p:spPr>
        <p:txBody>
          <a:bodyPr wrap="square">
            <a:spAutoFit/>
          </a:bodyPr>
          <a:lstStyle/>
          <a:p>
            <a:pPr algn="just">
              <a:spcBef>
                <a:spcPct val="30000"/>
              </a:spcBef>
            </a:pPr>
            <a:r>
              <a:rPr lang="hi-IN" sz="3200" b="1" dirty="0">
                <a:solidFill>
                  <a:srgbClr val="002060"/>
                </a:solidFill>
              </a:rPr>
              <a:t>संदर्भ सामग्री</a:t>
            </a:r>
            <a:endParaRPr lang="en-US" sz="3200" b="1" dirty="0">
              <a:solidFill>
                <a:srgbClr val="00206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hi-IN" sz="4000" b="1" dirty="0">
                <a:solidFill>
                  <a:srgbClr val="FF0000"/>
                </a:solidFill>
                <a:latin typeface="Arial" pitchFamily="34" charset="0"/>
                <a:cs typeface="Arial" pitchFamily="34" charset="0"/>
              </a:rPr>
              <a:t>पाठ्यक्रम का उद्देश्य</a:t>
            </a:r>
            <a:endParaRPr lang="en-US" sz="4000" b="1" dirty="0">
              <a:solidFill>
                <a:srgbClr val="FF0000"/>
              </a:solidFill>
              <a:latin typeface="Arial" pitchFamily="34" charset="0"/>
              <a:cs typeface="Arial" pitchFamily="34" charset="0"/>
            </a:endParaRPr>
          </a:p>
        </p:txBody>
      </p:sp>
      <p:sp>
        <p:nvSpPr>
          <p:cNvPr id="3" name="Rectangle 2"/>
          <p:cNvSpPr/>
          <p:nvPr/>
        </p:nvSpPr>
        <p:spPr>
          <a:xfrm>
            <a:off x="990600" y="1905000"/>
            <a:ext cx="7620000" cy="4031873"/>
          </a:xfrm>
          <a:prstGeom prst="rect">
            <a:avLst/>
          </a:prstGeom>
        </p:spPr>
        <p:txBody>
          <a:bodyPr wrap="square">
            <a:spAutoFit/>
          </a:bodyPr>
          <a:lstStyle/>
          <a:p>
            <a:pPr algn="just"/>
            <a:r>
              <a:rPr lang="hi-IN" sz="3200" dirty="0">
                <a:solidFill>
                  <a:srgbClr val="002060"/>
                </a:solidFill>
              </a:rPr>
              <a:t>एएलटी पाठ्यक्रम का उद्देश्य यूनिट लैब को कार्यात्मक बनाना है जहां कभी भी लैब योग्य पैरामेडिक्स उपलब्ध नहीं हैं। 
यह पाठ्यक्रम योग्य एएमएफआर एनडीआरएफ कर्मियों/चिकित्सकों को प्रशिक्षित करने और यूनिट लैब में उनकी सेवाओं का उपयोग करने के लिए आयोजित किया जा रहा है</a:t>
            </a:r>
            <a:r>
              <a:rPr lang="en-US" sz="3200" dirty="0">
                <a:solidFill>
                  <a:srgbClr val="002060"/>
                </a:solidFill>
                <a:latin typeface="Arial" pitchFamily="34" charset="0"/>
                <a:cs typeface="Arial" pitchFamily="34"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FF0000"/>
                </a:solidFill>
                <a:latin typeface="Arial" pitchFamily="34" charset="0"/>
                <a:cs typeface="Arial" pitchFamily="34" charset="0"/>
              </a:rPr>
              <a:t>Performance Objectives </a:t>
            </a:r>
          </a:p>
        </p:txBody>
      </p:sp>
      <p:sp>
        <p:nvSpPr>
          <p:cNvPr id="3" name="Rectangle 2"/>
          <p:cNvSpPr/>
          <p:nvPr/>
        </p:nvSpPr>
        <p:spPr>
          <a:xfrm>
            <a:off x="228600" y="1295400"/>
            <a:ext cx="8610600" cy="5533823"/>
          </a:xfrm>
          <a:prstGeom prst="rect">
            <a:avLst/>
          </a:prstGeom>
        </p:spPr>
        <p:txBody>
          <a:bodyPr wrap="square">
            <a:spAutoFit/>
          </a:bodyPr>
          <a:lstStyle/>
          <a:p>
            <a:pPr marL="571500" marR="614680">
              <a:lnSpc>
                <a:spcPct val="105000"/>
              </a:lnSpc>
              <a:spcBef>
                <a:spcPts val="1185"/>
              </a:spcBef>
              <a:spcAft>
                <a:spcPts val="0"/>
              </a:spcAft>
            </a:pPr>
            <a:r>
              <a:rPr lang="hi-IN" sz="3200" dirty="0">
                <a:solidFill>
                  <a:srgbClr val="002060"/>
                </a:solidFill>
                <a:ea typeface="Trebuchet MS" panose="020B0603020202020204" pitchFamily="34" charset="0"/>
                <a:cs typeface="Trebuchet MS" panose="020B0603020202020204" pitchFamily="34" charset="0"/>
              </a:rPr>
              <a:t>आप कर पाएंगे</a:t>
            </a:r>
            <a:r>
              <a:rPr lang="en-US" sz="3200" dirty="0">
                <a:solidFill>
                  <a:srgbClr val="002060"/>
                </a:solidFill>
                <a:effectLst/>
                <a:ea typeface="Trebuchet MS" panose="020B0603020202020204" pitchFamily="34" charset="0"/>
                <a:cs typeface="Trebuchet MS" panose="020B0603020202020204" pitchFamily="34" charset="0"/>
              </a:rPr>
              <a:t>:</a:t>
            </a:r>
          </a:p>
          <a:p>
            <a:pPr marL="694350" lvl="2" indent="-514350">
              <a:buClr>
                <a:srgbClr val="231F20"/>
              </a:buClr>
              <a:buSzPct val="100000"/>
              <a:buFont typeface="+mj-lt"/>
              <a:buAutoNum type="arabicPeriod"/>
              <a:tabLst>
                <a:tab pos="916305" algn="l"/>
              </a:tabLst>
            </a:pPr>
            <a:r>
              <a:rPr lang="hi-IN" sz="3200" spc="-10" dirty="0">
                <a:solidFill>
                  <a:srgbClr val="002060"/>
                </a:solidFill>
                <a:ea typeface="Times New Roman" panose="02020603050405020304" pitchFamily="18" charset="0"/>
              </a:rPr>
              <a:t>सहायता के लिए अनुरोध प्राप्त करना और उसे पंजीकृत करना।</a:t>
            </a:r>
          </a:p>
          <a:p>
            <a:pPr marL="694350" lvl="2" indent="-514350">
              <a:buClr>
                <a:srgbClr val="231F20"/>
              </a:buClr>
              <a:buSzPct val="100000"/>
              <a:buFont typeface="+mj-lt"/>
              <a:buAutoNum type="arabicPeriod"/>
              <a:tabLst>
                <a:tab pos="916305" algn="l"/>
              </a:tabLst>
            </a:pPr>
            <a:r>
              <a:rPr lang="hi-IN" sz="3200" spc="-10" dirty="0">
                <a:solidFill>
                  <a:srgbClr val="002060"/>
                </a:solidFill>
                <a:ea typeface="Times New Roman" panose="02020603050405020304" pitchFamily="18" charset="0"/>
              </a:rPr>
              <a:t>परीक्षण के लिए नमूना एकत्र करना।</a:t>
            </a:r>
          </a:p>
          <a:p>
            <a:pPr marL="694350" lvl="2" indent="-514350">
              <a:buClr>
                <a:srgbClr val="231F20"/>
              </a:buClr>
              <a:buSzPct val="100000"/>
              <a:buFont typeface="+mj-lt"/>
              <a:buAutoNum type="arabicPeriod"/>
              <a:tabLst>
                <a:tab pos="916305" algn="l"/>
              </a:tabLst>
            </a:pPr>
            <a:r>
              <a:rPr lang="hi-IN" sz="3200" spc="-10" dirty="0">
                <a:solidFill>
                  <a:srgbClr val="002060"/>
                </a:solidFill>
                <a:ea typeface="Times New Roman" panose="02020603050405020304" pitchFamily="18" charset="0"/>
              </a:rPr>
              <a:t>सटीकता और दक्षता के साथ परीक्षण करना।</a:t>
            </a:r>
          </a:p>
          <a:p>
            <a:pPr marL="694350" lvl="2" indent="-514350">
              <a:buClr>
                <a:srgbClr val="231F20"/>
              </a:buClr>
              <a:buSzPct val="100000"/>
              <a:buFont typeface="+mj-lt"/>
              <a:buAutoNum type="arabicPeriod"/>
              <a:tabLst>
                <a:tab pos="916305" algn="l"/>
              </a:tabLst>
            </a:pPr>
            <a:r>
              <a:rPr lang="hi-IN" sz="3200" spc="-10" dirty="0">
                <a:solidFill>
                  <a:srgbClr val="002060"/>
                </a:solidFill>
                <a:ea typeface="Times New Roman" panose="02020603050405020304" pitchFamily="18" charset="0"/>
              </a:rPr>
              <a:t>प्रयोगशाला में प्रयुक्त उपकरणों की संचालन प्रक्रिया जानना।</a:t>
            </a:r>
          </a:p>
          <a:p>
            <a:pPr marL="694350" lvl="2" indent="-514350">
              <a:buClr>
                <a:srgbClr val="231F20"/>
              </a:buClr>
              <a:buSzPct val="100000"/>
              <a:buFont typeface="+mj-lt"/>
              <a:buAutoNum type="arabicPeriod"/>
              <a:tabLst>
                <a:tab pos="916305" algn="l"/>
              </a:tabLst>
            </a:pPr>
            <a:r>
              <a:rPr lang="hi-IN" sz="3200" spc="-10" dirty="0">
                <a:solidFill>
                  <a:srgbClr val="002060"/>
                </a:solidFill>
                <a:ea typeface="Times New Roman" panose="02020603050405020304" pitchFamily="18" charset="0"/>
              </a:rPr>
              <a:t>उपकरणों के समस्या निवारण को जानना।</a:t>
            </a:r>
          </a:p>
          <a:p>
            <a:pPr marL="694350" lvl="2" indent="-514350">
              <a:buClr>
                <a:srgbClr val="231F20"/>
              </a:buClr>
              <a:buSzPct val="100000"/>
              <a:buFont typeface="+mj-lt"/>
              <a:buAutoNum type="arabicPeriod"/>
              <a:tabLst>
                <a:tab pos="916305" algn="l"/>
              </a:tabLst>
            </a:pPr>
            <a:r>
              <a:rPr lang="hi-IN" sz="3200" spc="-10" dirty="0">
                <a:solidFill>
                  <a:srgbClr val="002060"/>
                </a:solidFill>
                <a:ea typeface="Times New Roman" panose="02020603050405020304" pitchFamily="18" charset="0"/>
              </a:rPr>
              <a:t>प्रयोगशाला विज्ञान के सिद्धांतों को समझना और उन्हें लागू करना, तथा सख्त सुरक्षा और गुणवत्ता नियंत्रण मानकों को बनाए रखना।</a:t>
            </a:r>
            <a:endParaRPr lang="en-IN" sz="3200" dirty="0">
              <a:solidFill>
                <a:srgbClr val="002060"/>
              </a:solidFill>
              <a:effectLst/>
              <a:ea typeface="Trebuchet MS" panose="020B0603020202020204" pitchFamily="34" charset="0"/>
              <a:cs typeface="Trebuchet MS" panose="020B0603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59A0082-6610-4867-91E9-A40B72E904A2}"/>
              </a:ext>
            </a:extLst>
          </p:cNvPr>
          <p:cNvSpPr>
            <a:spLocks noGrp="1"/>
          </p:cNvSpPr>
          <p:nvPr>
            <p:ph type="title"/>
          </p:nvPr>
        </p:nvSpPr>
        <p:spPr/>
        <p:txBody>
          <a:bodyPr/>
          <a:lstStyle/>
          <a:p>
            <a:r>
              <a:rPr lang="en-US" sz="4400" b="1" dirty="0">
                <a:solidFill>
                  <a:srgbClr val="FF0000"/>
                </a:solidFill>
                <a:latin typeface="Arial" pitchFamily="34" charset="0"/>
                <a:cs typeface="Arial" pitchFamily="34" charset="0"/>
              </a:rPr>
              <a:t>Performance Objectives </a:t>
            </a:r>
            <a:endParaRPr lang="en-IN" dirty="0"/>
          </a:p>
        </p:txBody>
      </p:sp>
      <p:sp>
        <p:nvSpPr>
          <p:cNvPr id="4" name="TextBox 3">
            <a:extLst>
              <a:ext uri="{FF2B5EF4-FFF2-40B4-BE49-F238E27FC236}">
                <a16:creationId xmlns="" xmlns:a16="http://schemas.microsoft.com/office/drawing/2014/main" id="{513FC84F-89A1-42AD-8F95-D89093998282}"/>
              </a:ext>
            </a:extLst>
          </p:cNvPr>
          <p:cNvSpPr txBox="1"/>
          <p:nvPr/>
        </p:nvSpPr>
        <p:spPr>
          <a:xfrm>
            <a:off x="457200" y="1447800"/>
            <a:ext cx="8382000" cy="3539430"/>
          </a:xfrm>
          <a:prstGeom prst="rect">
            <a:avLst/>
          </a:prstGeom>
          <a:noFill/>
        </p:spPr>
        <p:txBody>
          <a:bodyPr wrap="square">
            <a:spAutoFit/>
          </a:bodyPr>
          <a:lstStyle/>
          <a:p>
            <a:pPr marL="694350" lvl="2" indent="-514350">
              <a:buClr>
                <a:srgbClr val="231F20"/>
              </a:buClr>
              <a:buSzPct val="100000"/>
              <a:buFont typeface="+mj-lt"/>
              <a:buAutoNum type="arabicPeriod" startAt="7"/>
              <a:tabLst>
                <a:tab pos="916305" algn="l"/>
              </a:tabLst>
            </a:pPr>
            <a:r>
              <a:rPr lang="hi-IN" sz="3200" spc="-25" dirty="0">
                <a:solidFill>
                  <a:srgbClr val="002060"/>
                </a:solidFill>
                <a:ea typeface="Times New Roman" panose="02020603050405020304" pitchFamily="18" charset="0"/>
              </a:rPr>
              <a:t>आवश्यक संसाधनों का अनुरोध करें और दृश्य को सुरक्षित करें।
पैकेज करें और परिवहन के लिए नमूना तैयार करें।
रोगी की गंभीर स्थिति की रिपोर्ट करें।
अगली आपात स्थिति के लिए उपकरण तैयार करें।</a:t>
            </a:r>
            <a:endParaRPr lang="en-IN" sz="1800" spc="-25"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674812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3D7B2F9-9235-4345-BF6D-AED6A450D829}"/>
              </a:ext>
            </a:extLst>
          </p:cNvPr>
          <p:cNvSpPr>
            <a:spLocks noGrp="1"/>
          </p:cNvSpPr>
          <p:nvPr>
            <p:ph type="title"/>
          </p:nvPr>
        </p:nvSpPr>
        <p:spPr>
          <a:xfrm>
            <a:off x="457200" y="-76200"/>
            <a:ext cx="8229600" cy="1143000"/>
          </a:xfrm>
        </p:spPr>
        <p:txBody>
          <a:bodyPr/>
          <a:lstStyle/>
          <a:p>
            <a:r>
              <a:rPr lang="hi-IN" dirty="0">
                <a:solidFill>
                  <a:srgbClr val="FF0000"/>
                </a:solidFill>
              </a:rPr>
              <a:t>पाठ्यक्रम पद्धति</a:t>
            </a:r>
            <a:endParaRPr lang="en-IN" dirty="0">
              <a:solidFill>
                <a:srgbClr val="FF0000"/>
              </a:solidFill>
            </a:endParaRPr>
          </a:p>
        </p:txBody>
      </p:sp>
      <p:sp>
        <p:nvSpPr>
          <p:cNvPr id="4" name="TextBox 3">
            <a:extLst>
              <a:ext uri="{FF2B5EF4-FFF2-40B4-BE49-F238E27FC236}">
                <a16:creationId xmlns="" xmlns:a16="http://schemas.microsoft.com/office/drawing/2014/main" id="{C6305BC4-4823-41A0-B65B-9536F2BB1A7F}"/>
              </a:ext>
            </a:extLst>
          </p:cNvPr>
          <p:cNvSpPr txBox="1"/>
          <p:nvPr/>
        </p:nvSpPr>
        <p:spPr>
          <a:xfrm>
            <a:off x="685800" y="1219200"/>
            <a:ext cx="7924800" cy="4031873"/>
          </a:xfrm>
          <a:prstGeom prst="rect">
            <a:avLst/>
          </a:prstGeom>
          <a:noFill/>
        </p:spPr>
        <p:txBody>
          <a:bodyPr wrap="square" rtlCol="0">
            <a:spAutoFit/>
          </a:bodyPr>
          <a:lstStyle/>
          <a:p>
            <a:pPr>
              <a:buFont typeface="Wingdings" pitchFamily="2" charset="2"/>
              <a:buChar char="Ø"/>
            </a:pPr>
            <a:r>
              <a:rPr lang="hi-IN" sz="3200" spc="-20" dirty="0">
                <a:solidFill>
                  <a:srgbClr val="002060"/>
                </a:solidFill>
                <a:ea typeface="Trebuchet MS" panose="020B0603020202020204" pitchFamily="34" charset="0"/>
                <a:cs typeface="Trebuchet MS" panose="020B0603020202020204" pitchFamily="34" charset="0"/>
              </a:rPr>
              <a:t>पाठ्यक्रम पद्धति अत्यधिक सहभागी है और प्रशिक्षक और प्रतिभागियों के बीच निरंतर बातचीत की अनुमति देती है। 
प्रतिभागियों को कुछ पृष्ठभूमि ज्ञान प्राप्त करने के साथ-साथ मैनुअल कौशल हासिल करने की आवश्यकता होगी।
प्रत्येक पाठ की शुरुआत में निर्देशात्मक और प्रदर्शन के उद्देश्य स्पष्ट रूप से बताए गए हैं।</a:t>
            </a:r>
            <a:endParaRPr lang="en-IN" sz="3200" dirty="0">
              <a:solidFill>
                <a:srgbClr val="002060"/>
              </a:solidFill>
              <a:effectLst/>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162916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DF587E-C447-4A8D-95F6-8D59DC2A88B4}"/>
              </a:ext>
            </a:extLst>
          </p:cNvPr>
          <p:cNvSpPr>
            <a:spLocks noGrp="1"/>
          </p:cNvSpPr>
          <p:nvPr>
            <p:ph type="title"/>
          </p:nvPr>
        </p:nvSpPr>
        <p:spPr>
          <a:xfrm>
            <a:off x="457200" y="274638"/>
            <a:ext cx="8229600" cy="639762"/>
          </a:xfrm>
        </p:spPr>
        <p:txBody>
          <a:bodyPr>
            <a:normAutofit fontScale="90000"/>
          </a:bodyPr>
          <a:lstStyle/>
          <a:p>
            <a:r>
              <a:rPr lang="en-US" sz="2800" b="1" i="1" spc="-25" dirty="0">
                <a:solidFill>
                  <a:srgbClr val="FF0000"/>
                </a:solidFill>
                <a:effectLst/>
                <a:latin typeface="Cambria" panose="02040503050406030204" pitchFamily="18" charset="0"/>
                <a:ea typeface="Arial Black" panose="020B0A04020102020204" pitchFamily="34" charset="0"/>
                <a:cs typeface="Arial Black" panose="020B0A04020102020204" pitchFamily="34" charset="0"/>
              </a:rPr>
              <a:t/>
            </a:r>
            <a:br>
              <a:rPr lang="en-US" sz="2800" b="1" i="1" spc="-25" dirty="0">
                <a:solidFill>
                  <a:srgbClr val="FF0000"/>
                </a:solidFill>
                <a:effectLst/>
                <a:latin typeface="Cambria" panose="02040503050406030204" pitchFamily="18" charset="0"/>
                <a:ea typeface="Arial Black" panose="020B0A04020102020204" pitchFamily="34" charset="0"/>
                <a:cs typeface="Arial Black" panose="020B0A04020102020204" pitchFamily="34" charset="0"/>
              </a:rPr>
            </a:br>
            <a:r>
              <a:rPr lang="hi-IN" sz="2800" b="1" i="1" spc="-25" dirty="0">
                <a:solidFill>
                  <a:srgbClr val="FF0000"/>
                </a:solidFill>
                <a:latin typeface="Cambria" panose="02040503050406030204" pitchFamily="18" charset="0"/>
                <a:ea typeface="Arial Black" panose="020B0A04020102020204" pitchFamily="34" charset="0"/>
                <a:cs typeface="Arial Black" panose="020B0A04020102020204" pitchFamily="34" charset="0"/>
              </a:rPr>
              <a:t>कोर्स टेस्ट पैटर्न</a:t>
            </a:r>
            <a:r>
              <a:rPr lang="en-IN" sz="2800" b="1" i="1" spc="-25" dirty="0">
                <a:solidFill>
                  <a:srgbClr val="FF0000"/>
                </a:solidFill>
                <a:effectLst/>
                <a:latin typeface="Cambria" panose="02040503050406030204" pitchFamily="18" charset="0"/>
                <a:ea typeface="Arial Black" panose="020B0A04020102020204" pitchFamily="34" charset="0"/>
                <a:cs typeface="Arial Black" panose="020B0A04020102020204" pitchFamily="34" charset="0"/>
              </a:rPr>
              <a:t/>
            </a:r>
            <a:br>
              <a:rPr lang="en-IN" sz="2800" b="1" i="1" spc="-25" dirty="0">
                <a:solidFill>
                  <a:srgbClr val="FF0000"/>
                </a:solidFill>
                <a:effectLst/>
                <a:latin typeface="Cambria" panose="02040503050406030204" pitchFamily="18" charset="0"/>
                <a:ea typeface="Arial Black" panose="020B0A04020102020204" pitchFamily="34" charset="0"/>
                <a:cs typeface="Arial Black" panose="020B0A04020102020204" pitchFamily="34" charset="0"/>
              </a:rPr>
            </a:br>
            <a:endParaRPr lang="en-IN" sz="2800" dirty="0">
              <a:solidFill>
                <a:srgbClr val="FF0000"/>
              </a:solidFill>
            </a:endParaRPr>
          </a:p>
        </p:txBody>
      </p:sp>
      <p:sp>
        <p:nvSpPr>
          <p:cNvPr id="3" name="TextBox 2">
            <a:extLst>
              <a:ext uri="{FF2B5EF4-FFF2-40B4-BE49-F238E27FC236}">
                <a16:creationId xmlns="" xmlns:a16="http://schemas.microsoft.com/office/drawing/2014/main" id="{9AC6B554-9988-4FDA-9F70-05459751E909}"/>
              </a:ext>
            </a:extLst>
          </p:cNvPr>
          <p:cNvSpPr txBox="1"/>
          <p:nvPr/>
        </p:nvSpPr>
        <p:spPr>
          <a:xfrm>
            <a:off x="304800" y="838200"/>
            <a:ext cx="8763000" cy="4851200"/>
          </a:xfrm>
          <a:prstGeom prst="rect">
            <a:avLst/>
          </a:prstGeom>
          <a:noFill/>
        </p:spPr>
        <p:txBody>
          <a:bodyPr wrap="square" rtlCol="0">
            <a:spAutoFit/>
          </a:bodyPr>
          <a:lstStyle/>
          <a:p>
            <a:pPr marL="224155" marR="483235">
              <a:lnSpc>
                <a:spcPct val="105000"/>
              </a:lnSpc>
              <a:spcBef>
                <a:spcPts val="1080"/>
              </a:spcBef>
              <a:spcAft>
                <a:spcPts val="0"/>
              </a:spcAft>
            </a:pPr>
            <a:r>
              <a:rPr lang="hi-IN" sz="2800" b="1" dirty="0">
                <a:solidFill>
                  <a:srgbClr val="7030A0"/>
                </a:solidFill>
                <a:ea typeface="Trebuchet MS" panose="020B0603020202020204" pitchFamily="34" charset="0"/>
                <a:cs typeface="Trebuchet MS" panose="020B0603020202020204" pitchFamily="34" charset="0"/>
              </a:rPr>
              <a:t>वहाँ होगा</a:t>
            </a:r>
            <a:endParaRPr lang="en-IN" sz="2800" b="1" dirty="0">
              <a:solidFill>
                <a:srgbClr val="7030A0"/>
              </a:solidFill>
              <a:ea typeface="Trebuchet MS" panose="020B0603020202020204" pitchFamily="34" charset="0"/>
              <a:cs typeface="Trebuchet MS" panose="020B0603020202020204" pitchFamily="34" charset="0"/>
            </a:endParaRPr>
          </a:p>
          <a:p>
            <a:pPr marL="224155" marR="483235">
              <a:lnSpc>
                <a:spcPct val="105000"/>
              </a:lnSpc>
              <a:spcBef>
                <a:spcPts val="1080"/>
              </a:spcBef>
              <a:spcAft>
                <a:spcPts val="0"/>
              </a:spcAft>
            </a:pPr>
            <a:r>
              <a:rPr lang="hi-IN" sz="2800" b="1" dirty="0">
                <a:solidFill>
                  <a:srgbClr val="00B0F0"/>
                </a:solidFill>
                <a:ea typeface="Times New Roman" panose="02020603050405020304" pitchFamily="18" charset="0"/>
              </a:rPr>
              <a:t>यूनिट टेस्ट: - 04 यूनिट टेस्ट</a:t>
            </a:r>
            <a:endParaRPr lang="en-IN" sz="2800" b="1" dirty="0">
              <a:solidFill>
                <a:srgbClr val="00B0F0"/>
              </a:solidFill>
              <a:ea typeface="Times New Roman" panose="02020603050405020304" pitchFamily="18" charset="0"/>
            </a:endParaRPr>
          </a:p>
          <a:p>
            <a:pPr marL="224155" marR="483235">
              <a:lnSpc>
                <a:spcPct val="105000"/>
              </a:lnSpc>
              <a:spcBef>
                <a:spcPts val="1080"/>
              </a:spcBef>
              <a:spcAft>
                <a:spcPts val="0"/>
              </a:spcAft>
            </a:pPr>
            <a:r>
              <a:rPr lang="hi-IN" sz="2800" b="1" dirty="0">
                <a:solidFill>
                  <a:srgbClr val="002060"/>
                </a:solidFill>
                <a:ea typeface="Times New Roman" panose="02020603050405020304" pitchFamily="18" charset="0"/>
              </a:rPr>
              <a:t>पाठ और अंतिम व्यावहारिक परीक्षा के अंत में व्यावहारिक मूल्यांकन</a:t>
            </a:r>
            <a:endParaRPr lang="en-IN" sz="2800" b="1" dirty="0">
              <a:solidFill>
                <a:srgbClr val="002060"/>
              </a:solidFill>
              <a:ea typeface="Times New Roman" panose="02020603050405020304" pitchFamily="18" charset="0"/>
            </a:endParaRPr>
          </a:p>
          <a:p>
            <a:pPr marL="224155" marR="483235">
              <a:lnSpc>
                <a:spcPct val="105000"/>
              </a:lnSpc>
              <a:spcBef>
                <a:spcPts val="1080"/>
              </a:spcBef>
              <a:spcAft>
                <a:spcPts val="0"/>
              </a:spcAft>
            </a:pPr>
            <a:r>
              <a:rPr lang="hi-IN" sz="2800" b="1" dirty="0">
                <a:solidFill>
                  <a:srgbClr val="0070C0"/>
                </a:solidFill>
                <a:ea typeface="Times New Roman" panose="02020603050405020304" pitchFamily="18" charset="0"/>
              </a:rPr>
              <a:t>यूनिट टेस्ट पर न्यूनतम स्कोर 70% है।</a:t>
            </a:r>
            <a:endParaRPr lang="en-IN" sz="2800" b="1" dirty="0">
              <a:solidFill>
                <a:srgbClr val="0070C0"/>
              </a:solidFill>
              <a:ea typeface="Times New Roman" panose="02020603050405020304" pitchFamily="18" charset="0"/>
            </a:endParaRPr>
          </a:p>
          <a:p>
            <a:pPr marL="224155" marR="483235">
              <a:lnSpc>
                <a:spcPct val="105000"/>
              </a:lnSpc>
              <a:spcBef>
                <a:spcPts val="1080"/>
              </a:spcBef>
              <a:spcAft>
                <a:spcPts val="0"/>
              </a:spcAft>
            </a:pPr>
            <a:r>
              <a:rPr lang="hi-IN" sz="2800" b="1" dirty="0">
                <a:solidFill>
                  <a:srgbClr val="002060"/>
                </a:solidFill>
                <a:ea typeface="Times New Roman" panose="02020603050405020304" pitchFamily="18" charset="0"/>
              </a:rPr>
              <a:t>अंतिम व्यावहारिक मूल्यांकन में भाग लेने के लिए आपका समग्र औसत न्यूनतम 70 अंक होना चाहिए।</a:t>
            </a:r>
            <a:endParaRPr lang="en-IN" sz="2800" b="1" dirty="0">
              <a:solidFill>
                <a:srgbClr val="002060"/>
              </a:solidFill>
              <a:ea typeface="Times New Roman" panose="02020603050405020304" pitchFamily="18" charset="0"/>
            </a:endParaRPr>
          </a:p>
          <a:p>
            <a:pPr marL="224155" marR="483235">
              <a:lnSpc>
                <a:spcPct val="105000"/>
              </a:lnSpc>
              <a:spcBef>
                <a:spcPts val="1080"/>
              </a:spcBef>
              <a:spcAft>
                <a:spcPts val="0"/>
              </a:spcAft>
            </a:pPr>
            <a:r>
              <a:rPr lang="hi-IN" sz="2800" b="1" dirty="0">
                <a:solidFill>
                  <a:srgbClr val="0070C0"/>
                </a:solidFill>
                <a:ea typeface="Times New Roman" panose="02020603050405020304" pitchFamily="18" charset="0"/>
              </a:rPr>
              <a:t>मेकअप टेस्ट</a:t>
            </a:r>
            <a:r>
              <a:rPr lang="en-US" sz="2800" b="1" dirty="0">
                <a:solidFill>
                  <a:srgbClr val="0070C0"/>
                </a:solidFill>
                <a:ea typeface="Times New Roman" panose="02020603050405020304" pitchFamily="18" charset="0"/>
                <a:cs typeface="Mangal" panose="02040503050203030202" pitchFamily="18" charset="0"/>
              </a:rPr>
              <a:t>: </a:t>
            </a:r>
            <a:r>
              <a:rPr lang="hi-IN" sz="2800" b="1" dirty="0">
                <a:solidFill>
                  <a:srgbClr val="002060"/>
                </a:solidFill>
                <a:ea typeface="Times New Roman" panose="02020603050405020304" pitchFamily="18" charset="0"/>
              </a:rPr>
              <a:t>यदि आपको यूनिट टेस्ट में से किसी एक पर पासिंग स्कोर प्राप्त नहीं होता है।</a:t>
            </a:r>
            <a:endParaRPr lang="en-IN" b="1" dirty="0"/>
          </a:p>
        </p:txBody>
      </p:sp>
    </p:spTree>
    <p:extLst>
      <p:ext uri="{BB962C8B-B14F-4D97-AF65-F5344CB8AC3E}">
        <p14:creationId xmlns:p14="http://schemas.microsoft.com/office/powerpoint/2010/main" val="2013116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TotalTime>
  <Words>321</Words>
  <Application>Microsoft Office PowerPoint</Application>
  <PresentationFormat>On-screen Show (4:3)</PresentationFormat>
  <Paragraphs>95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पाठ -1</vt:lpstr>
      <vt:lpstr>उद्देश्य</vt:lpstr>
      <vt:lpstr>परिचय</vt:lpstr>
      <vt:lpstr>पाठ्यक्रम सामग्री</vt:lpstr>
      <vt:lpstr>पाठ्यक्रम का उद्देश्य</vt:lpstr>
      <vt:lpstr>Performance Objectives </vt:lpstr>
      <vt:lpstr>Performance Objectives </vt:lpstr>
      <vt:lpstr>पाठ्यक्रम पद्धति</vt:lpstr>
      <vt:lpstr> कोर्स टेस्ट पैटर्न </vt:lpstr>
      <vt:lpstr>परीक्षण पैटर्न</vt:lpstr>
      <vt:lpstr>जमीनी नियम</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dc:title>
  <dc:creator>Dipender Yadav</dc:creator>
  <cp:lastModifiedBy>NDRF MEDICAL</cp:lastModifiedBy>
  <cp:revision>40</cp:revision>
  <dcterms:created xsi:type="dcterms:W3CDTF">2006-08-16T00:00:00Z</dcterms:created>
  <dcterms:modified xsi:type="dcterms:W3CDTF">2025-12-19T12:05:41Z</dcterms:modified>
</cp:coreProperties>
</file>