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59" r:id="rId7"/>
    <p:sldId id="262" r:id="rId8"/>
    <p:sldId id="263" r:id="rId9"/>
    <p:sldId id="264" r:id="rId10"/>
    <p:sldId id="270" r:id="rId11"/>
    <p:sldId id="275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6C0AB59-79D2-1941-E87B-689517CCD62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348" y="22885"/>
            <a:ext cx="1352652" cy="11906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पाठ -1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4404" y="3276600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i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कोर्स परिचय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0" y="5715000"/>
            <a:ext cx="18288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365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190500" y="1219200"/>
            <a:ext cx="8763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यूनिट टेस्ट में न्यूनतम अंक 70% हैं। अंतिम प्रैक्टिकल मूल्यांकन में भाग लेने के लिए आपका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समग्र औसत कम से कम 70 अंक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अतिरिक्त परीक्षाएँ: यदि आपको किसी यूनिट टेस्ट में उत्तीर्ण अंक नहीं मिलते हैं।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प्रैक्टिकल अभ्यास: सभी प्रैक्टिकल अभ्यासों में आपका प्रदर्शन संतोषजनक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समूह प्रस्तुति: आपके समूह को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उत्तीर्ण अंक प्राप्त करना होगा।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7658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परीक्षण पैटर्न</a:t>
            </a:r>
            <a:endParaRPr lang="en-IN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428706"/>
              </p:ext>
            </p:extLst>
          </p:nvPr>
        </p:nvGraphicFramePr>
        <p:xfrm>
          <a:off x="304800" y="1395492"/>
          <a:ext cx="8610600" cy="5233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12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423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S NO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EXAM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MARKS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REMARKS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dirty="0">
                          <a:effectLst/>
                        </a:rPr>
                        <a:t>WRITTEN TEST</a:t>
                      </a:r>
                      <a:endParaRPr lang="en-IN" sz="2400" u="none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UNIT TEST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u="sng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DESCRIPTION ABOUT AMBULANCE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10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2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USE OF MEDICAL EQUIPMENT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30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3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LOADING &amp; UNLOADING OF PATIENT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20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4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PATIENT CARE DURING TRANSPORTATION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30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5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PATIENT DOCUMENTATION  &amp;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  <a:latin typeface="+mn-lt"/>
                          <a:ea typeface="Times New Roman"/>
                          <a:cs typeface="Mangal"/>
                        </a:rPr>
                        <a:t>10</a:t>
                      </a:r>
                      <a:endParaRPr lang="en-IN" sz="200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61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आधारभूत नियम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02120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सत्रों में उपस्थित रहें।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गतिविधियों में भाग लें।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समय पर पहुँचें।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सर्वश्रेष्ठ प्रदर्शन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का सम्मान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मोबाइल फ़ोन बंद कर दें।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कड़ी मेहनत करें और मज़े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गपशप न करें।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hi-IN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कोई प्रश्न</a:t>
            </a:r>
            <a:endParaRPr lang="en-US" sz="5400" b="1" cap="all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i-IN" sz="8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उद्देश्य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7696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3200" dirty="0">
                <a:solidFill>
                  <a:srgbClr val="002060"/>
                </a:solidFill>
              </a:rPr>
              <a:t>इस पाठ के पूरा होने पर आप इससे परिचित हो जाएंगे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4343400"/>
            <a:ext cx="8229600" cy="167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449263">
              <a:lnSpc>
                <a:spcPct val="80000"/>
              </a:lnSpc>
              <a:spcBef>
                <a:spcPts val="2263"/>
              </a:spcBef>
              <a:buClr>
                <a:schemeClr val="bg1"/>
              </a:buClr>
            </a:pPr>
            <a:r>
              <a:rPr lang="en-US" sz="3200" dirty="0">
                <a:solidFill>
                  <a:srgbClr val="002060"/>
                </a:solidFill>
              </a:rPr>
              <a:t>2. </a:t>
            </a:r>
            <a:r>
              <a:rPr lang="hi-IN" sz="3200" dirty="0">
                <a:solidFill>
                  <a:srgbClr val="002060"/>
                </a:solidFill>
              </a:rPr>
              <a:t>पाठ्यक्रम के निम्नलिखित पहलू: उद्देश्य, लक्ष्य, मूल्यांकन और कार्यप्रणाली, उपयोग की जाने वाली सामग्री, पाठ्यक्रम अनुसूची, सुविधाएं और आधारभूत नियम।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hi-IN" sz="3200" dirty="0">
                <a:solidFill>
                  <a:srgbClr val="002060"/>
                </a:solidFill>
              </a:rPr>
              <a:t>अन्य प्रतिभागी और वे संगठन जिनका</a:t>
            </a:r>
            <a:r>
              <a:rPr lang="en-IN" sz="3200" dirty="0">
                <a:solidFill>
                  <a:srgbClr val="002060"/>
                </a:solidFill>
              </a:rPr>
              <a:t> </a:t>
            </a:r>
            <a:r>
              <a:rPr lang="hi-IN" sz="3200" dirty="0">
                <a:solidFill>
                  <a:srgbClr val="002060"/>
                </a:solidFill>
              </a:rPr>
              <a:t>वे </a:t>
            </a:r>
            <a:r>
              <a:rPr lang="en-IN" sz="3200" dirty="0">
                <a:solidFill>
                  <a:srgbClr val="002060"/>
                </a:solidFill>
              </a:rPr>
              <a:t>   </a:t>
            </a:r>
          </a:p>
          <a:p>
            <a:r>
              <a:rPr lang="en-IN" sz="3200" dirty="0">
                <a:solidFill>
                  <a:srgbClr val="002060"/>
                </a:solidFill>
              </a:rPr>
              <a:t>      </a:t>
            </a:r>
            <a:r>
              <a:rPr lang="hi-IN" sz="3200" dirty="0">
                <a:solidFill>
                  <a:srgbClr val="002060"/>
                </a:solidFill>
              </a:rPr>
              <a:t>प्रतिनिधित्व करते हैं, पाठ्यक्रम समन्वयक,</a:t>
            </a:r>
            <a:r>
              <a:rPr lang="en-IN" sz="3200" dirty="0">
                <a:solidFill>
                  <a:srgbClr val="002060"/>
                </a:solidFill>
              </a:rPr>
              <a:t>    </a:t>
            </a:r>
          </a:p>
          <a:p>
            <a:r>
              <a:rPr lang="en-IN" sz="3200" dirty="0">
                <a:solidFill>
                  <a:srgbClr val="002060"/>
                </a:solidFill>
              </a:rPr>
              <a:t>      </a:t>
            </a:r>
            <a:r>
              <a:rPr lang="hi-IN" sz="3200" dirty="0">
                <a:solidFill>
                  <a:srgbClr val="002060"/>
                </a:solidFill>
              </a:rPr>
              <a:t>प्रशिक्षक और सहायक कर्मचारी।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87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परिचय</a:t>
            </a: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30000"/>
              </a:spcBef>
              <a:buFont typeface="Arial" pitchFamily="34" charset="0"/>
              <a:buChar char="•"/>
            </a:pPr>
            <a:r>
              <a:rPr lang="hi-IN" sz="3200" b="1" dirty="0">
                <a:solidFill>
                  <a:srgbClr val="002060"/>
                </a:solidFill>
              </a:rPr>
              <a:t>प्रशिक्षक</a:t>
            </a:r>
            <a:r>
              <a:rPr lang="en-US" sz="3200" b="1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30000"/>
              </a:spcBef>
              <a:buFont typeface="Arial" pitchFamily="34" charset="0"/>
              <a:buChar char="•"/>
            </a:pPr>
            <a:r>
              <a:rPr lang="hi-IN" sz="3200" b="1" dirty="0">
                <a:solidFill>
                  <a:srgbClr val="002060"/>
                </a:solidFill>
              </a:rPr>
              <a:t>प्रतिभागी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23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पाठ्यक्रम सामग्री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571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30000"/>
              </a:spcBef>
              <a:buFont typeface="Arial" pitchFamily="34" charset="0"/>
              <a:buChar char="•"/>
            </a:pPr>
            <a:r>
              <a:rPr lang="hi-IN" sz="3200" b="1" dirty="0">
                <a:solidFill>
                  <a:srgbClr val="002060"/>
                </a:solidFill>
              </a:rPr>
              <a:t>प्रतिभागियों की कार्यपुस्तिका (सारांश)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30000"/>
              </a:spcBef>
              <a:buFont typeface="Arial" pitchFamily="34" charset="0"/>
              <a:buChar char="•"/>
            </a:pPr>
            <a:r>
              <a:rPr lang="hi-IN" sz="3200" b="1" dirty="0">
                <a:solidFill>
                  <a:srgbClr val="002060"/>
                </a:solidFill>
              </a:rPr>
              <a:t>संदर्भ सामग्री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41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3500497"/>
            <a:ext cx="7010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3200" dirty="0"/>
              <a:t>एम्बुलेंस हैंडलिंग पाठ्यक्रम का उद्देश्य एम्बुलेंस में रोगी को संभालना आसान बनाना और परिवहन के दौरान रोगी को आपातकालीन देखभाल प्रदान करना है।</a:t>
            </a:r>
            <a:endParaRPr lang="en-IN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79513"/>
            <a:ext cx="8229600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787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5378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आप निम्न कार्य कर सकेंगे: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1. सहायता के लिए अनुरोध प्राप्त करना और उसे पंजीकृत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2. घटनास्थल पर पहुँचना, उसका मूल्यांकन करना और स्थिति की रिपोर्ट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3. आवश्यक संसाधनों का अनुरोध करना और घटनास्थल को सुरक्षित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4. पीड़ित तक पहुँच प्राप्त करना और उसकी स्थिति का मूल्यांकन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5. सभी आवश्यक उपकरणों का चयन करना।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3065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6. आपातकालीन स्थिति में पैरामेडिकल स्टाफ को सहायता प्रदान करना।</a:t>
            </a:r>
            <a:endParaRPr lang="en-IN" sz="2800" spc="-5" dirty="0">
              <a:solidFill>
                <a:srgbClr val="00206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7. घटनास्थल पर ही रोगी को स्थिर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8. रोगी को पैक करके परिवहन के लिए तैयार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9. रोगी की स्थिति और दिए गए उपचार की रिपोर्ट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10. अगली आपात स्थिति के लिए उपकरण तैयार करना।</a:t>
            </a:r>
            <a:r>
              <a:rPr lang="en-US" sz="2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2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hi-IN" dirty="0">
                <a:solidFill>
                  <a:srgbClr val="FF0000"/>
                </a:solidFill>
              </a:rPr>
              <a:t>पाठ्यक्रम पद्धति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की कार्यप्रणाली अत्यधिक सहभागी है और प्रशिक्षक एवं प्रतिभागियों के बीच निरंतर संवाद की अनुमति देती है।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प्रतिभागियों को कुछ पृष्ठभूमि ज्ञान के साथ-साथ शारीरिक कौशल भी प्राप्त करने होंगे।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प्रत्येक पाठ की शुरुआत में निर्देशात्मक और प्रदर्शन संबंधी उद्देश्य स्पष्ट रूप से बताए गए हैं।</a:t>
            </a:r>
            <a:endParaRPr lang="en-IN" sz="36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2800" b="1" i="1" spc="-25" dirty="0">
                <a:solidFill>
                  <a:srgbClr val="FF0000"/>
                </a:solidFill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प्रतिभागी परीक्षण और पाठ्यक्रम अनुसूची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3818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साप्ताहिक परीक्षाएँ होंगी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यूनिट परीक्षाएँ: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व्यावहारिक मूल्यांकन होगा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दो समूह प्रस्तुतियाँ होंगी: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अंतिम व्यावहारिक मूल्यांकन में क्षेत्र की विशिष्ट स्थितियों वाले पाँच स्टेशन शामिल होंगे।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509</Words>
  <Application>Microsoft Office PowerPoint</Application>
  <PresentationFormat>On-screen Show (4:3)</PresentationFormat>
  <Paragraphs>104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पाठ -1</vt:lpstr>
      <vt:lpstr>उद्देश्य</vt:lpstr>
      <vt:lpstr>परिचय </vt:lpstr>
      <vt:lpstr>पाठ्यक्रम सामग्री</vt:lpstr>
      <vt:lpstr>PowerPoint Presentation</vt:lpstr>
      <vt:lpstr>प्रदर्शन उद्देश्य</vt:lpstr>
      <vt:lpstr>प्रदर्शन उद्देश्य</vt:lpstr>
      <vt:lpstr>पाठ्यक्रम पद्धति</vt:lpstr>
      <vt:lpstr>प्रतिभागी परीक्षण और पाठ्यक्रम अनुसूची </vt:lpstr>
      <vt:lpstr>Test Pattern</vt:lpstr>
      <vt:lpstr>परीक्षण पैटर्न</vt:lpstr>
      <vt:lpstr>आधारभूत नियम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36</cp:revision>
  <dcterms:created xsi:type="dcterms:W3CDTF">2006-08-16T00:00:00Z</dcterms:created>
  <dcterms:modified xsi:type="dcterms:W3CDTF">2025-12-19T11:02:08Z</dcterms:modified>
</cp:coreProperties>
</file>