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65" r:id="rId11"/>
    <p:sldId id="270" r:id="rId12"/>
    <p:sldId id="269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990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447800"/>
            <a:ext cx="4343400" cy="762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LESSON -1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41929" y="3276599"/>
            <a:ext cx="5827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COURSE INTRODUCTION</a:t>
            </a:r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6400800" y="5486400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JITENDER YADAV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6E283-6291-4D03-BA7B-E225CD4E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Test Pattern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6F13281-847F-4438-A50A-7769019D76F2}"/>
              </a:ext>
            </a:extLst>
          </p:cNvPr>
          <p:cNvSpPr txBox="1"/>
          <p:nvPr/>
        </p:nvSpPr>
        <p:spPr>
          <a:xfrm>
            <a:off x="228600" y="762000"/>
            <a:ext cx="8763000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en-US" sz="2800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Minimum score on Unit Tests is 70%.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Your </a:t>
            </a:r>
          </a:p>
          <a:p>
            <a:pPr marR="480695" lvl="1">
              <a:spcBef>
                <a:spcPts val="115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overall average must be a minimum of 70 points</a:t>
            </a:r>
          </a:p>
          <a:p>
            <a:pPr marR="480695" lvl="1">
              <a:spcBef>
                <a:spcPts val="115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in order to participate in the Final Practical       </a:t>
            </a:r>
          </a:p>
          <a:p>
            <a:pPr marR="480695" lvl="1">
              <a:spcBef>
                <a:spcPts val="115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Evaluation.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marR="47434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</a:pPr>
            <a:r>
              <a:rPr lang="en-US" sz="2800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Make-up tests: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If you do not receive a passing score on one of the Unit Tests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 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spcBef>
                <a:spcPts val="60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en-US" sz="2800" b="1" spc="-1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Practical Exercises: </a:t>
            </a:r>
            <a:r>
              <a:rPr lang="en-US" sz="28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Your performance on all practical </a:t>
            </a:r>
            <a:r>
              <a:rPr lang="en-US" sz="28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exercises must be satisfactory.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spcBef>
                <a:spcPts val="60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en-US" sz="2800" b="1" spc="-5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Group Presentation: </a:t>
            </a:r>
            <a:r>
              <a:rPr lang="en-US" sz="28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Your group must achieve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 </a:t>
            </a:r>
          </a:p>
          <a:p>
            <a:pPr lvl="1">
              <a:spcBef>
                <a:spcPts val="60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passing score. 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263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-6350"/>
            <a:ext cx="8229600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047933"/>
              </p:ext>
            </p:extLst>
          </p:nvPr>
        </p:nvGraphicFramePr>
        <p:xfrm>
          <a:off x="457200" y="1289955"/>
          <a:ext cx="7924799" cy="51108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7058"/>
                <a:gridCol w="3072068"/>
                <a:gridCol w="1727836"/>
                <a:gridCol w="1497837"/>
              </a:tblGrid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S NO 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EXAM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MARKS 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>
                          <a:effectLst/>
                        </a:rPr>
                        <a:t>REMARKS</a:t>
                      </a:r>
                      <a:endParaRPr lang="en-IN" sz="24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4417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WRITTEN TEST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1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7030A0"/>
                          </a:solidFill>
                          <a:effectLst/>
                        </a:rPr>
                        <a:t>FINAL WRITTEN TEST</a:t>
                      </a:r>
                      <a:endParaRPr lang="en-IN" sz="24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solidFill>
                            <a:srgbClr val="7030A0"/>
                          </a:solidFill>
                          <a:effectLst/>
                        </a:rPr>
                        <a:t>50</a:t>
                      </a:r>
                      <a:endParaRPr lang="en-IN" sz="24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441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solidFill>
                            <a:srgbClr val="FF0000"/>
                          </a:solidFill>
                          <a:effectLst/>
                        </a:rPr>
                        <a:t>TOTAL </a:t>
                      </a:r>
                      <a:endParaRPr lang="en-IN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u="sng" dirty="0" smtClean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en-IN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4417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002060"/>
                          </a:solidFill>
                          <a:effectLst/>
                        </a:rPr>
                        <a:t>PRACTICAL TEST</a:t>
                      </a:r>
                      <a:endParaRPr lang="en-IN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IN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1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>
                          <a:effectLst/>
                          <a:latin typeface="+mn-lt"/>
                          <a:ea typeface="Times New Roman"/>
                          <a:cs typeface="Mangal"/>
                        </a:rPr>
                        <a:t>TRAUMA CASE</a:t>
                      </a:r>
                      <a:endParaRPr lang="en-IN" sz="200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30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2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LIFTING &amp; MOVING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20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3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CPR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20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4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FIRST AID BOX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20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5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+mn-lt"/>
                          <a:ea typeface="Times New Roman"/>
                          <a:cs typeface="Mangal"/>
                        </a:rPr>
                        <a:t>VIVA/RECORD</a:t>
                      </a:r>
                      <a:endParaRPr lang="en-IN" sz="2000" dirty="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2400">
                          <a:effectLst/>
                          <a:latin typeface="+mn-lt"/>
                          <a:ea typeface="Times New Roman"/>
                          <a:cs typeface="Mangal"/>
                        </a:rPr>
                        <a:t>10</a:t>
                      </a:r>
                      <a:endParaRPr lang="en-IN" sz="2000">
                        <a:effectLst/>
                        <a:latin typeface="+mn-lt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sng" dirty="0">
                          <a:effectLst/>
                        </a:rPr>
                        <a:t>6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1</a:t>
                      </a:r>
                      <a:r>
                        <a:rPr lang="en-IN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00</a:t>
                      </a:r>
                      <a:endParaRPr lang="en-IN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u="none" strike="noStrike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4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IN" sz="2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IN" sz="2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400" u="none" strike="noStrike" dirty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450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7F8A3-768A-4CCB-8C72-6C11822B8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GROUND RULE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838200"/>
            <a:ext cx="6572056" cy="627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ATTEND ALL SESSION.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PARTICIPATE IN ALL ACTIVITIES.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BE ON TIME.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DO YOUR BEST.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RESPECT TO ALL.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SWITCH OFF YOUR MOBILE PHONE.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WORK HARD &amp;N HAVE A FUN.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DO NOT GOSSIP.</a:t>
            </a:r>
            <a:endParaRPr lang="en-US" dirty="0">
              <a:solidFill>
                <a:srgbClr val="002060"/>
              </a:solidFill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86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7F8A3-768A-4CCB-8C72-6C11822B8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FILE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336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34670C0-CD34-4A82-AAF1-384FE2F23E1D}"/>
              </a:ext>
            </a:extLst>
          </p:cNvPr>
          <p:cNvSpPr txBox="1"/>
          <p:nvPr/>
        </p:nvSpPr>
        <p:spPr>
          <a:xfrm>
            <a:off x="3048000" y="2844225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CA301C8-B81C-4322-9AAF-80EDEECA1706}"/>
              </a:ext>
            </a:extLst>
          </p:cNvPr>
          <p:cNvSpPr/>
          <p:nvPr/>
        </p:nvSpPr>
        <p:spPr>
          <a:xfrm>
            <a:off x="1219200" y="1447800"/>
            <a:ext cx="6553200" cy="2971800"/>
          </a:xfrm>
          <a:prstGeom prst="rect">
            <a:avLst/>
          </a:prstGeom>
          <a:noFill/>
          <a:ln>
            <a:noFill/>
          </a:ln>
        </p:spPr>
        <p:txBody>
          <a:bodyPr wrap="none">
            <a:prstTxWarp prst="textCurveDown">
              <a:avLst>
                <a:gd name="adj" fmla="val 33672"/>
              </a:avLst>
            </a:prstTxWarp>
            <a:spAutoFit/>
          </a:bodyPr>
          <a:lstStyle/>
          <a:p>
            <a:pPr>
              <a:defRPr/>
            </a:pPr>
            <a:r>
              <a:rPr lang="en-US" sz="5400" b="1" cap="all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ANY QUESTION</a:t>
            </a:r>
          </a:p>
        </p:txBody>
      </p:sp>
    </p:spTree>
    <p:extLst>
      <p:ext uri="{BB962C8B-B14F-4D97-AF65-F5344CB8AC3E}">
        <p14:creationId xmlns:p14="http://schemas.microsoft.com/office/powerpoint/2010/main" val="2433301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E5FFB2DD-56E4-41DE-B899-7122231B8A2C}"/>
              </a:ext>
            </a:extLst>
          </p:cNvPr>
          <p:cNvSpPr txBox="1">
            <a:spLocks/>
          </p:cNvSpPr>
          <p:nvPr/>
        </p:nvSpPr>
        <p:spPr>
          <a:xfrm>
            <a:off x="1486158" y="2438400"/>
            <a:ext cx="6173272" cy="1828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IN" sz="8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4046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OBJECTIVES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371600"/>
            <a:ext cx="7696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Upon completion of this lesson you will become familiar with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4343400"/>
            <a:ext cx="8229600" cy="1678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449263">
              <a:lnSpc>
                <a:spcPct val="80000"/>
              </a:lnSpc>
              <a:spcBef>
                <a:spcPts val="2263"/>
              </a:spcBef>
              <a:buClr>
                <a:schemeClr val="bg1"/>
              </a:buClr>
            </a:pPr>
            <a:r>
              <a:rPr lang="en-US" sz="3200" dirty="0">
                <a:solidFill>
                  <a:srgbClr val="002060"/>
                </a:solidFill>
              </a:rPr>
              <a:t>2. The following aspects of the course:  Purpose, objectives, evaluation and methodology, materials to be used, course schedule, facilities and ground rules.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667000"/>
            <a:ext cx="80864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1. Other participants and the organizations </a:t>
            </a:r>
          </a:p>
          <a:p>
            <a:pPr marL="465138" indent="-60325"/>
            <a:r>
              <a:rPr lang="en-US" sz="3200" dirty="0">
                <a:solidFill>
                  <a:srgbClr val="002060"/>
                </a:solidFill>
              </a:rPr>
              <a:t>they  represent, the course coordinator, the </a:t>
            </a:r>
          </a:p>
          <a:p>
            <a:pPr marL="465138" indent="-60325"/>
            <a:r>
              <a:rPr lang="en-US" sz="3200" dirty="0">
                <a:solidFill>
                  <a:srgbClr val="002060"/>
                </a:solidFill>
              </a:rPr>
              <a:t>instructors and the support staff.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INTRODUCTION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234625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INSTRUCTORS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3352800"/>
            <a:ext cx="381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PARTICIPANTS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Course Material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234625"/>
            <a:ext cx="5715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Participants Workbook  (</a:t>
            </a:r>
            <a:r>
              <a:rPr lang="en-US" sz="3200" b="1" dirty="0" err="1">
                <a:solidFill>
                  <a:srgbClr val="002060"/>
                </a:solidFill>
              </a:rPr>
              <a:t>Precis</a:t>
            </a:r>
            <a:r>
              <a:rPr lang="en-US" sz="3200" b="1" dirty="0">
                <a:solidFill>
                  <a:srgbClr val="002060"/>
                </a:solidFill>
              </a:rPr>
              <a:t>)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3352800"/>
            <a:ext cx="381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Reference Material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Course Purpose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2209800"/>
            <a:ext cx="7924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To provide the basic knowledge of First Aid to the drivers of NDRF so that they can give first aid and help paramedical staff during any type of emergency.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Performance Objectives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371600"/>
            <a:ext cx="8610600" cy="5883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You will be able to:</a:t>
            </a:r>
            <a:endParaRPr lang="en-IN" sz="3200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1.  Receive and register the request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for     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assistance.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2.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Respond to the scene, evaluate it and report  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situation.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3.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Request the resources needed and secure the   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scene.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4. Gain access to the victim and evaluate his/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her condition.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5.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Select all the necessary equipment.</a:t>
            </a:r>
            <a:endParaRPr lang="en-IN" sz="3200" spc="-25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spcBef>
                <a:spcPct val="30000"/>
              </a:spcBef>
            </a:pP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9A0082-6610-4867-91E9-A40B72E90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Performance Objectives 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13FC84F-89A1-42AD-8F95-D89093998282}"/>
              </a:ext>
            </a:extLst>
          </p:cNvPr>
          <p:cNvSpPr txBox="1"/>
          <p:nvPr/>
        </p:nvSpPr>
        <p:spPr>
          <a:xfrm>
            <a:off x="228600" y="1447800"/>
            <a:ext cx="8991600" cy="405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6.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To provide help to the paramedical staff in case 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of </a:t>
            </a: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emergency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7.  Stabilize the patient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scene.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8.  Package and prepare the patient for transport.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9.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Report the condition of the patient and the     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treatment given.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10.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Prepare the equipment for the next emergency</a:t>
            </a:r>
            <a:r>
              <a:rPr lang="en-US" sz="18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sz="1800" spc="-25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60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D7B2F9-9235-4345-BF6D-AED6A450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Course Methodology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6305BC4-4823-41A0-B65B-9536F2BB1A7F}"/>
              </a:ext>
            </a:extLst>
          </p:cNvPr>
          <p:cNvSpPr txBox="1"/>
          <p:nvPr/>
        </p:nvSpPr>
        <p:spPr>
          <a:xfrm>
            <a:off x="685800" y="1219200"/>
            <a:ext cx="7924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spc="-2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The course methodology is highly       </a:t>
            </a:r>
          </a:p>
          <a:p>
            <a:r>
              <a:rPr lang="en-US" sz="3200" spc="-2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participatory and allows constant     </a:t>
            </a:r>
          </a:p>
          <a:p>
            <a:r>
              <a:rPr lang="en-US" sz="3200" spc="-15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interaction between the instructor and    </a:t>
            </a:r>
          </a:p>
          <a:p>
            <a:r>
              <a:rPr lang="en-US" sz="3200" spc="-15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participants. </a:t>
            </a:r>
          </a:p>
          <a:p>
            <a:pPr>
              <a:buFont typeface="Wingdings" pitchFamily="2" charset="2"/>
              <a:buChar char="Ø"/>
            </a:pP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Participants will be required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to gain some</a:t>
            </a:r>
          </a:p>
          <a:p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background knowledge as well as acquire    </a:t>
            </a:r>
          </a:p>
          <a:p>
            <a:r>
              <a:rPr lang="en-US" sz="3200" spc="-1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manual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skills.</a:t>
            </a:r>
          </a:p>
          <a:p>
            <a:pPr>
              <a:buFont typeface="Wingdings" pitchFamily="2" charset="2"/>
              <a:buChar char="Ø"/>
            </a:pP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Instructional and performance objectives   </a:t>
            </a:r>
          </a:p>
          <a:p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are clearly stated at the beginning of each    </a:t>
            </a:r>
          </a:p>
          <a:p>
            <a:r>
              <a:rPr lang="en-US" sz="3200" spc="-1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lesson.</a:t>
            </a:r>
            <a:endParaRPr lang="en-IN" sz="3200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16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DF587E-C447-4A8D-95F6-8D59DC2A8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>Participant Testing and Course schedule</a:t>
            </a:r>
            <a: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/>
            </a:r>
            <a:b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</a:b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AC6B554-9988-4FDA-9F70-05459751E909}"/>
              </a:ext>
            </a:extLst>
          </p:cNvPr>
          <p:cNvSpPr txBox="1"/>
          <p:nvPr/>
        </p:nvSpPr>
        <p:spPr>
          <a:xfrm>
            <a:off x="304800" y="1219200"/>
            <a:ext cx="8458200" cy="4757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en-US" sz="2800" dirty="0">
                <a:solidFill>
                  <a:srgbClr val="7030A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There will be weekly Test </a:t>
            </a:r>
            <a:endParaRPr lang="en-IN" sz="2800" dirty="0">
              <a:solidFill>
                <a:srgbClr val="7030A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814070" lvl="0" indent="-342900">
              <a:lnSpc>
                <a:spcPct val="105000"/>
              </a:lnSpc>
              <a:spcBef>
                <a:spcPts val="520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b="1" dirty="0">
                <a:solidFill>
                  <a:srgbClr val="00B0F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Unit Tests:</a:t>
            </a:r>
            <a:endParaRPr lang="en-IN" sz="2800" dirty="0">
              <a:solidFill>
                <a:srgbClr val="00B0F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marR="714375" lvl="0" indent="-342900">
              <a:lnSpc>
                <a:spcPct val="102000"/>
              </a:lnSpc>
              <a:spcBef>
                <a:spcPts val="620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There will be </a:t>
            </a:r>
            <a:r>
              <a:rPr lang="en-US" sz="2800" b="1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Practical Evaluation 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end of Lessons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marR="485775" lvl="0" indent="-342900">
              <a:lnSpc>
                <a:spcPct val="102000"/>
              </a:lnSpc>
              <a:spcBef>
                <a:spcPts val="600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There are two </a:t>
            </a:r>
            <a:r>
              <a:rPr lang="en-US" sz="2800" b="1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Group Presentations: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marR="615315" lvl="0" indent="-342900">
              <a:lnSpc>
                <a:spcPct val="105000"/>
              </a:lnSpc>
              <a:spcBef>
                <a:spcPts val="555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spc="-15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 </a:t>
            </a:r>
            <a:r>
              <a:rPr lang="en-US" sz="2800" b="1" spc="-15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Final Practical Evaluation </a:t>
            </a:r>
            <a:r>
              <a:rPr lang="en-US" sz="2800" spc="-1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end of the course  will include </a:t>
            </a:r>
            <a:r>
              <a:rPr lang="en-US" sz="2800" spc="-10" dirty="0">
                <a:solidFill>
                  <a:srgbClr val="231F2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five </a:t>
            </a:r>
            <a:r>
              <a:rPr lang="en-US" sz="2800" spc="-1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stations with simulated 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situations  </a:t>
            </a:r>
            <a:r>
              <a:rPr lang="en-US" sz="2800" dirty="0">
                <a:solidFill>
                  <a:srgbClr val="231F2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ypical of the region.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3116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512</Words>
  <Application>Microsoft Office PowerPoint</Application>
  <PresentationFormat>On-screen Show (4:3)</PresentationFormat>
  <Paragraphs>119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LESSON -1</vt:lpstr>
      <vt:lpstr>OBJECTIVES</vt:lpstr>
      <vt:lpstr>INTRODUCTION </vt:lpstr>
      <vt:lpstr>Course Material </vt:lpstr>
      <vt:lpstr>Course Purpose</vt:lpstr>
      <vt:lpstr>Performance Objectives </vt:lpstr>
      <vt:lpstr>Performance Objectives </vt:lpstr>
      <vt:lpstr>Course Methodology </vt:lpstr>
      <vt:lpstr>Participant Testing and Course schedule </vt:lpstr>
      <vt:lpstr>Test Pattern</vt:lpstr>
      <vt:lpstr>PowerPoint Presentation</vt:lpstr>
      <vt:lpstr>GROUND RULE</vt:lpstr>
      <vt:lpstr>FILE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-1</dc:title>
  <dc:creator>Dipender Yadav</dc:creator>
  <cp:lastModifiedBy>NDRF MEDICAL</cp:lastModifiedBy>
  <cp:revision>28</cp:revision>
  <dcterms:created xsi:type="dcterms:W3CDTF">2006-08-16T00:00:00Z</dcterms:created>
  <dcterms:modified xsi:type="dcterms:W3CDTF">2025-12-20T06:32:09Z</dcterms:modified>
</cp:coreProperties>
</file>