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1174" r:id="rId2"/>
    <p:sldId id="1060" r:id="rId3"/>
    <p:sldId id="1134" r:id="rId4"/>
    <p:sldId id="1135" r:id="rId5"/>
    <p:sldId id="1136" r:id="rId6"/>
    <p:sldId id="1137" r:id="rId7"/>
    <p:sldId id="1138" r:id="rId8"/>
    <p:sldId id="1140" r:id="rId9"/>
    <p:sldId id="1143" r:id="rId10"/>
    <p:sldId id="1141" r:id="rId11"/>
    <p:sldId id="1142" r:id="rId12"/>
    <p:sldId id="1144" r:id="rId13"/>
    <p:sldId id="1146" r:id="rId14"/>
    <p:sldId id="1145" r:id="rId15"/>
    <p:sldId id="1148" r:id="rId16"/>
    <p:sldId id="1150" r:id="rId17"/>
    <p:sldId id="1151" r:id="rId18"/>
    <p:sldId id="1149" r:id="rId19"/>
    <p:sldId id="1166" r:id="rId20"/>
    <p:sldId id="1152" r:id="rId21"/>
    <p:sldId id="1167" r:id="rId22"/>
    <p:sldId id="1168" r:id="rId23"/>
    <p:sldId id="1169" r:id="rId24"/>
    <p:sldId id="1153" r:id="rId25"/>
    <p:sldId id="1154" r:id="rId26"/>
    <p:sldId id="1170" r:id="rId27"/>
    <p:sldId id="1171" r:id="rId28"/>
    <p:sldId id="1155" r:id="rId29"/>
    <p:sldId id="1156" r:id="rId30"/>
    <p:sldId id="1157" r:id="rId31"/>
    <p:sldId id="1147" r:id="rId32"/>
    <p:sldId id="1161" r:id="rId33"/>
    <p:sldId id="1162" r:id="rId34"/>
    <p:sldId id="1163" r:id="rId35"/>
    <p:sldId id="1160" r:id="rId36"/>
    <p:sldId id="1164" r:id="rId37"/>
    <p:sldId id="1128" r:id="rId38"/>
    <p:sldId id="1173" r:id="rId39"/>
    <p:sldId id="117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447" autoAdjust="0"/>
  </p:normalViewPr>
  <p:slideViewPr>
    <p:cSldViewPr showGuides="1">
      <p:cViewPr varScale="1">
        <p:scale>
          <a:sx n="103" d="100"/>
          <a:sy n="103" d="100"/>
        </p:scale>
        <p:origin x="88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97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2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173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92075"/>
            <a:ext cx="12192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8318"/>
            <a:ext cx="16764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PNEUMONIA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O2%20IS%20NON%20COMBUSTIBLE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respiratory%20distress.mp4" TargetMode="External"/><Relationship Id="rId2" Type="http://schemas.openxmlformats.org/officeDocument/2006/relationships/hyperlink" Target="heart%20attack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5400" y="-440349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9051" y="-816691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9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" y="-152400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30" y="-152400"/>
            <a:ext cx="13198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55" y="-161636"/>
            <a:ext cx="1731817" cy="1143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08000" y="2363534"/>
            <a:ext cx="7162800" cy="1143000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IN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OXYGEN THERAPY </a:t>
            </a:r>
            <a:endParaRPr lang="en-US" altLang="en-IN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1592945" y="356199"/>
            <a:ext cx="8523111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MEDICAL FIRST RESPONDER</a:t>
            </a:r>
            <a:endParaRPr kumimoji="0" lang="en-I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01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562600" y="1524000"/>
            <a:ext cx="6395720" cy="4526280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use the cylinder note down the present pressure(psi) on the cylinder.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Valve :</a:t>
            </a:r>
            <a:endParaRPr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It controls the flow of oxygen and turn the bottle on or off. A typical valve may not work in a different type of cylinder.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A2C4AD-255A-226E-D749-9A22C430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6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5410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OXYGEN CYLINDER WITH VALVE 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2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24600" y="1692137"/>
            <a:ext cx="55626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All foreign        Cylinder D   - 350 liters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Cylinder          Cylinder E   - 625 liters 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                         Cylinder M   - 3,000 liters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4952999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MOST COMMON CYLINDER TYPES</a:t>
            </a:r>
            <a:endParaRPr lang="en-IN" altLang="en-US" sz="36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4DA0D2-D483-F23B-6122-462DEB47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16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85915" y="1524000"/>
            <a:ext cx="4835525" cy="4572000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Black colour with white neck cylinders are used in Hospital . Having capacity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100 ltrs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,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320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ltrs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,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600 ltrs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and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720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ltrs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indent="0" algn="just" eaLnBrk="1" hangingPunct="1">
              <a:buNone/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In present scenario some hospitals are using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oxygen pipelines with multiple meters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to treat the patients.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3345" y="3009900"/>
            <a:ext cx="630545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IN INDIAN SCENARIO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39E9C1-CF78-CE82-55FF-5CA20F7B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5" y="152400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71160" y="1447800"/>
            <a:ext cx="6705600" cy="4572000"/>
          </a:xfrm>
          <a:noFill/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Regulator reduces the high pressure from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(2000 psi) to 40 - 70 psi.</a:t>
            </a:r>
            <a:endParaRPr sz="2800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Flow meters control the flow of oxygen, which is usually administered between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0 to 25 liters per minute</a:t>
            </a: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48768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Open sans"/>
                <a:sym typeface="+mn-ea"/>
              </a:rPr>
              <a:t>LOW PRESSURE REGULATOR AND FLOW METER</a:t>
            </a:r>
            <a:endParaRPr lang="en-IN" altLang="en-US" sz="4000" dirty="0">
              <a:solidFill>
                <a:srgbClr val="FF0000"/>
              </a:solidFill>
              <a:latin typeface="Open san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26E2A9-A3C3-55D0-6B00-C587B6CE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1752600"/>
            <a:ext cx="73152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Firstly check the outer body surface condition of the O2 cylinder, if found any type of </a:t>
            </a:r>
            <a:r>
              <a:rPr sz="24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swollen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or </a:t>
            </a:r>
            <a:r>
              <a:rPr sz="24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damage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,  don’t use.</a:t>
            </a:r>
          </a:p>
          <a:p>
            <a:pPr marL="0" indent="0" eaLnBrk="1" hangingPunct="1"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Check valve of oxygen cylinder is in good condition or not, means the threads of the neck valve is proper or not if found </a:t>
            </a: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improper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or some </a:t>
            </a:r>
            <a:r>
              <a:rPr sz="24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thread missing 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then don’t use.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99" y="2686376"/>
            <a:ext cx="513970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altLang="en-US" sz="4000" b="1" dirty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</a:b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PRECAUTION WHEN GIVING OXYGEN</a:t>
            </a:r>
            <a:b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altLang="en-US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2BD118-6BFC-D4C0-F3C2-5121D6BE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8" y="162910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572331"/>
            <a:ext cx="112776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the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two teeth holes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valve is in good condition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the both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teeth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good, if found broken or missing then don’t use.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Apply the regulator and check ,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needle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is working properly or not.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E9002A-46AC-C9D5-B468-5FD0E340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1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277600" cy="4572000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flow meter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working properly or not.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pressure in the cylinder.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Install low pressure regulator, flow meter, oxygen delivery pipe, nasal cannula, bag valve mask  to the cylinder.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FF65FC-1302-2B9C-09D8-87498F0B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68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Before administering oxygen to a patient,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once again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 installation.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Appropriate delivery of oxygen to a patient is achieved by using a flow meter and regulator. They are usually connected as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 piece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/>
          </a:p>
          <a:p>
            <a:pPr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5E078C-A064-0D44-4AEF-C97E6F25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320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400800" y="1447800"/>
            <a:ext cx="5384800" cy="4525963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Select proper size.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-Open the patient’s mouth.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-Insert upside down.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-Advance adjunct gently.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-Turn 180 degree.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-Advance until flanges rest</a:t>
            </a:r>
            <a:endParaRPr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dirty="0">
                <a:latin typeface="Open sans"/>
                <a:cs typeface="Times New Roman" panose="02020603050405020304" pitchFamily="18" charset="0"/>
                <a:sym typeface="+mn-ea"/>
              </a:rPr>
              <a:t>On teeth, then secure it with tape</a:t>
            </a:r>
            <a:r>
              <a:rPr dirty="0">
                <a:latin typeface="Open sans"/>
                <a:sym typeface="+mn-ea"/>
              </a:rPr>
              <a:t>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063178"/>
            <a:ext cx="5105400" cy="17224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OROPHARYNGEAL AIRWAY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9C8BE1-9220-31BB-F761-573E89F3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" y="219928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9372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rgbClr val="FF0000"/>
                </a:solidFill>
                <a:latin typeface="Open sans"/>
              </a:rPr>
            </a:b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PROCEDURE  FOR  INSERTING  AIRWAY</a:t>
            </a:r>
            <a:br>
              <a:rPr lang="en-US" altLang="en-US" b="1" dirty="0">
                <a:solidFill>
                  <a:srgbClr val="FF0000"/>
                </a:solidFill>
                <a:latin typeface="Open sans"/>
              </a:rPr>
            </a:br>
            <a:endParaRPr lang="en-US" dirty="0">
              <a:latin typeface="Open sans"/>
            </a:endParaRPr>
          </a:p>
        </p:txBody>
      </p:sp>
      <p:pic>
        <p:nvPicPr>
          <p:cNvPr id="7" name="Content Placeholder 6" descr="I:\TIRKEY\Choosing-the-correct-size-of-oropharyngeal-airway_Q640.jpg">
            <a:extLst>
              <a:ext uri="{FF2B5EF4-FFF2-40B4-BE49-F238E27FC236}">
                <a16:creationId xmlns:a16="http://schemas.microsoft.com/office/drawing/2014/main" id="{21C9D37D-CBE4-473A-BC6B-3A6CAA43A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806576"/>
            <a:ext cx="386079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:\TIRKEY\first-aid-airway-management-inserting-a-oropharyngeal-airway.jpg">
            <a:extLst>
              <a:ext uri="{FF2B5EF4-FFF2-40B4-BE49-F238E27FC236}">
                <a16:creationId xmlns:a16="http://schemas.microsoft.com/office/drawing/2014/main" id="{71AB5207-267B-4A56-92FB-DFBB8E6B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1793680"/>
            <a:ext cx="3454400" cy="434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I:\TIRKEY\hqdefault.jpg">
            <a:extLst>
              <a:ext uri="{FF2B5EF4-FFF2-40B4-BE49-F238E27FC236}">
                <a16:creationId xmlns:a16="http://schemas.microsoft.com/office/drawing/2014/main" id="{B5880CB6-3D8D-4C3A-9909-8531349E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1806575"/>
            <a:ext cx="3556000" cy="434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FC3132-293A-F365-7294-9B84222C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52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8600" y="1295399"/>
            <a:ext cx="7696200" cy="5391977"/>
          </a:xfr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+mj-lt"/>
                <a:sym typeface="+mn-ea"/>
              </a:rPr>
              <a:t>Five situations in which the use of oxygen is needed.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+mj-lt"/>
                <a:sym typeface="+mn-ea"/>
              </a:rPr>
              <a:t>Describe an oropharyngeal airway, a CPR mask, a bag valve mask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indent="-514350" algn="just" eaLnBrk="1" hangingPunct="1">
              <a:buFontTx/>
              <a:buAutoNum type="arabicParenR"/>
            </a:pPr>
            <a:endParaRPr lang="en-US" altLang="en-US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452" y="1447800"/>
            <a:ext cx="3733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OBJECTIVE: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E133B-3399-D0B9-F6B2-AC4150BE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623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347" y="2758177"/>
            <a:ext cx="378349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completing this lesson, you will become familiar with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82581" y="1407699"/>
            <a:ext cx="6906895" cy="5029200"/>
          </a:xfrm>
          <a:noFill/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pocket face mask is designed to aid 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rescuer when providing ventilation during CPR.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made of soft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plastic with or without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oxygen inlet.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Its use, avoids direct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contact with the patient’s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Mouth and decreases the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chances of contamination</a:t>
            </a:r>
            <a:r>
              <a:rPr sz="2400" dirty="0">
                <a:sym typeface="+mn-ea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3872" y="2554701"/>
            <a:ext cx="4648200" cy="17485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CPR/POCKET MASK</a:t>
            </a:r>
            <a:b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CF94D1-F874-2983-3E76-8AB05015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1" y="9781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2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48" y="2971800"/>
            <a:ext cx="4440892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CPR MASK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O2 therapy\cpr-mask-500x500.jpg">
            <a:extLst>
              <a:ext uri="{FF2B5EF4-FFF2-40B4-BE49-F238E27FC236}">
                <a16:creationId xmlns:a16="http://schemas.microsoft.com/office/drawing/2014/main" id="{E4E1D2FA-5F0F-45AB-AE36-DA09889682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0448" y="1447800"/>
            <a:ext cx="4525963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E1681D-8678-2509-37AB-8268D22F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7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4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5715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 VALVE MASK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1752600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Manual resuscitator.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BVM is a hand held device you squeeze to ventilate a patient.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in adult, child, infant sizes.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7FB86-5F47-4D74-AF04-4E1FAD20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17458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7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81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 FILTER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913" y="2438400"/>
            <a:ext cx="6796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Particulate aerosol is a type of air filter.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 filter removes at least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99.97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airborne particles like bacteria &amp; viruses.</a:t>
            </a:r>
            <a:endParaRPr lang="en-I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E9F79-9F4D-1666-8F2B-E99EEBAC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" y="21272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3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66773" y="1752600"/>
            <a:ext cx="6626860" cy="4526280"/>
          </a:xfr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It has two stems for patient’s nostrils.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Mostly used in Hospital set up.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Most patient tolerates it well.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Used to administer low concentration of O2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1" y="2209800"/>
            <a:ext cx="4724400" cy="19431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NASAL CANNULA 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6C0AE-06E0-CE64-4749-037A2774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" y="163842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2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009900"/>
            <a:ext cx="4953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NASAL CANNULA </a:t>
            </a:r>
            <a:b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132022" y="1676400"/>
            <a:ext cx="5741035" cy="4125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Cause nasal mucus membrane to dry at higher flow rates.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Appropriate for patients who cannot tolerate a mask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.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Flow Rate 1-6 lpm (24-44% concentration of O2)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.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3B940F-27A4-A7DF-B012-B79A09B1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74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37884"/>
            <a:ext cx="4772108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Open sans"/>
              </a:rPr>
              <a:t>PULSE OXIMETER</a:t>
            </a:r>
            <a:endParaRPr lang="en-US" sz="40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438400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To monitor the amount of oxygen carried in the body.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Its display the percent of oxygen in blood and current pulse rate also.</a:t>
            </a:r>
            <a:endParaRPr lang="en-IN" altLang="en-US" sz="28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>
            <a:fillRect/>
          </a:stretch>
        </p:blipFill>
        <p:spPr bwMode="auto">
          <a:xfrm>
            <a:off x="11003281" y="152400"/>
            <a:ext cx="1188719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AB9C2-612D-D7C1-AE07-5C44264E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" y="141890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8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560438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SIMPLE MASK</a:t>
            </a:r>
            <a:endParaRPr lang="en-US" sz="40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1905000"/>
            <a:ext cx="510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SFM can deliver higher flow rates than Nasal cannula (6-10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lpm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) of 40-60% oxygen.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Both SFM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ans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Nasal Cannula are described as low flow delivery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86A76-A494-1730-809F-CB022170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4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76356" y="1698942"/>
            <a:ext cx="5687291" cy="452628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Flow rate 12-15 lpm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Concentration 80-90% of O2.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contains enough O2, so it does not deflate by more than 1/3</a:t>
            </a:r>
            <a:r>
              <a:rPr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rd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when patient inhales.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8902" y="2590800"/>
            <a:ext cx="5867400" cy="1737519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NON-REBREATHER MASK</a:t>
            </a:r>
            <a:b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9E9A2C-3BEB-054C-B461-53C13A15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92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8777" y="1561876"/>
            <a:ext cx="6336153" cy="4572000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Non breakable jar of water attached to the flow meter. Provide moisture to the dry oxygen.</a:t>
            </a:r>
          </a:p>
          <a:p>
            <a:pPr marL="0" indent="0" algn="just" eaLnBrk="1" hangingPunct="1"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Must be kept clean. Can become a breeding ground  for algae, harmful bacteria and fungal organisms.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5224" y="2704876"/>
            <a:ext cx="4583553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sym typeface="+mn-ea"/>
              </a:rPr>
              <a:t>HUMIDIFIER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3F7194-FE8F-5D91-ABCC-D743E5FE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0" y="1524000"/>
            <a:ext cx="67818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Open sans"/>
                <a:sym typeface="+mn-ea"/>
              </a:rPr>
              <a:t>Four key pieces of equipment used in an oxygen delivery system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Open sans"/>
                <a:sym typeface="+mn-ea"/>
              </a:rPr>
              <a:t>Humidifier, mechanical suction and suction equipment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</a:endParaRPr>
          </a:p>
          <a:p>
            <a:pPr marL="514350" indent="-514350" algn="just" eaLnBrk="1" hangingPunct="1">
              <a:buFontTx/>
              <a:buAutoNum type="arabicParenR"/>
            </a:pPr>
            <a:endParaRPr lang="en-US" altLang="en-US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057" y="1676400"/>
            <a:ext cx="4648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b="1" u="sng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OBJECTIVE: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50555A-3760-14EE-965C-7A7B9F6B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" y="252863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98035"/>
            <a:ext cx="4267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Open sans"/>
                <a:cs typeface="Times New Roman" panose="02020603050405020304" pitchFamily="18" charset="0"/>
              </a:rPr>
              <a:t>Upon completing this lesson, you will become familiar with</a:t>
            </a:r>
            <a:r>
              <a:rPr lang="en-IN" sz="2400" dirty="0">
                <a:latin typeface="Open sans"/>
                <a:cs typeface="Times New Roman" panose="02020603050405020304" pitchFamily="18" charset="0"/>
              </a:rPr>
              <a:t> :-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791200" y="1066800"/>
            <a:ext cx="5715000" cy="1600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Maintain airway at all time-keep free of blood, vomit, secretions etc.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1226" y="2530639"/>
            <a:ext cx="549377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MECHANICAL SUCTION 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42B2B40-726D-F89A-FBDC-A4385260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67400" y="2241103"/>
            <a:ext cx="5867400" cy="47625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Suction should be performed rapidly to decrease the chance of blood or other foreign object/matter from  moving into the lungs, which may cause 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  <a:hlinkClick r:id="rId3" action="ppaction://hlinkfile"/>
              </a:rPr>
              <a:t>pneumonia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or complete airway obstruction.</a:t>
            </a:r>
          </a:p>
          <a:p>
            <a:pPr marL="0" indent="0" eaLnBrk="1" hangingPunct="1"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Solid objects as food, teeth etc always not be removed by suction, may use alternate like finger sweep or etc.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20266"/>
            <a:ext cx="16002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38800" y="1371600"/>
            <a:ext cx="62484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Suction devices use negative pressure. Manual powered, electrically powered, air powered.</a:t>
            </a:r>
          </a:p>
          <a:p>
            <a:pPr eaLnBrk="1" hangingPunct="1"/>
            <a:endParaRPr sz="2800" dirty="0">
              <a:latin typeface="Open sans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buNone/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Must have wide bore, thick walls, non-twisting tube to fit a suction catheter.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2133376"/>
            <a:ext cx="574150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SUCTION EQUIPMENT </a:t>
            </a:r>
            <a:endParaRPr lang="en-IN" altLang="en-US" sz="32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56ACE8-A4EA-229D-FD42-4643CE72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57912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Several disposable  catheters should be available , made of either  rigid or flexible plastic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Unbreakable collection container with water for rinsing  and cleaning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Enough vacuum power and flow to be effective</a:t>
            </a:r>
            <a:r>
              <a:rPr sz="2800" dirty="0">
                <a:sym typeface="+mn-ea"/>
              </a:rPr>
              <a:t>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6D28FA-B065-72C6-FCEC-650F49D5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200" y="2704876"/>
            <a:ext cx="5146361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SUCTION EQUIPMENT </a:t>
            </a:r>
            <a:endParaRPr lang="en-IN" altLang="en-US" sz="32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29994" y="1676399"/>
            <a:ext cx="7217422" cy="4572000"/>
          </a:xfrm>
          <a:noFill/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QUES-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IF A CYLINDER HAVING 1000PSI OF O2, HOW WE DETERMINE THE  TOTAL TIME TO REACH FULLY EMPTY CYLINDER ?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ANS-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SUPPOSE THE CAPACITY OF CYLINDER(</a:t>
            </a: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CC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) IS </a:t>
            </a: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600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 LTRS.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PRESSURE IN CYLINDER(</a:t>
            </a: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PC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) IS 2000PSI.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REMAINING PRESSURE IN CYLINDER(</a:t>
            </a: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RPC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) IS 1000PSI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134" y="2590800"/>
            <a:ext cx="4742705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KNOWLEDGEOUS POINT 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5E31BB-F964-A42A-C4BF-1D3027F4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2200" y="1623601"/>
            <a:ext cx="89154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FOR NASAL CANNULA 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FLOW RATE OF O2(</a:t>
            </a:r>
            <a:r>
              <a:rPr sz="2800" b="1" dirty="0">
                <a:latin typeface="Open sans"/>
                <a:cs typeface="Times New Roman" panose="02020603050405020304" pitchFamily="18" charset="0"/>
                <a:sym typeface="+mn-ea"/>
              </a:rPr>
              <a:t>FRO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) IS 6 lpm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, then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TIME TAKEN TO EMPTY CYLINDER= </a:t>
            </a:r>
            <a:r>
              <a:rPr sz="2800" u="sng" dirty="0">
                <a:latin typeface="Open sans"/>
                <a:cs typeface="Times New Roman" panose="02020603050405020304" pitchFamily="18" charset="0"/>
                <a:sym typeface="+mn-ea"/>
              </a:rPr>
              <a:t>CC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X RPC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                                                  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PC</a:t>
            </a:r>
            <a:br>
              <a:rPr sz="2800" u="sng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                                        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FRO</a:t>
            </a:r>
            <a:br>
              <a:rPr sz="2800" u="sng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		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CC=600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L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		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PC=2000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PSI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	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RPC=1000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PSI</a:t>
            </a:r>
            <a:b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</a:b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		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FRO= 6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LPM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8CD0A5-AF36-BFD4-B94F-EAB072DE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57800" y="1295400"/>
            <a:ext cx="6477000" cy="5105400"/>
          </a:xfr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Five situations in which the use of oxygen is needed.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Open sans"/>
                <a:cs typeface="Times New Roman" panose="02020603050405020304" pitchFamily="18" charset="0"/>
                <a:sym typeface="+mn-ea"/>
              </a:rPr>
              <a:t>Describe an oropharyngeal airway, a CPR mask, a bag valve mask 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812" y="2857500"/>
            <a:ext cx="47244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REVIEW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FBE06D-7AF2-9975-A769-8365D8D6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7315200" cy="5791200"/>
          </a:xfrm>
          <a:noFill/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Four key pieces of equipment used in an oxygen delivery system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Humidifier, mechanical suction and suction equipment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9917" y="1752600"/>
            <a:ext cx="2895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REVIEW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E687EE-CE6E-D716-1AC1-D277A825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2195512"/>
            <a:ext cx="7612380" cy="2771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Any Question </a:t>
            </a:r>
            <a:r>
              <a:rPr lang="en-US" sz="72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ACA84-0D04-1087-9F20-A5B8CF83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4">
            <a:extLst>
              <a:ext uri="{FF2B5EF4-FFF2-40B4-BE49-F238E27FC236}">
                <a16:creationId xmlns:a16="http://schemas.microsoft.com/office/drawing/2014/main" id="{89A9621C-D14F-4C4E-8657-1C65AA1664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2269" y="2517327"/>
            <a:ext cx="3576562" cy="1209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IN" sz="3313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3A158A-42A3-608D-B849-A6091EDB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6" y="137032"/>
            <a:ext cx="1091405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57" y="1309217"/>
            <a:ext cx="5643838" cy="4475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148" y="3033433"/>
            <a:ext cx="3159839" cy="857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70" dirty="0">
                <a:solidFill>
                  <a:srgbClr val="FF0000"/>
                </a:solidFill>
                <a:latin typeface="Open sans"/>
              </a:rPr>
              <a:t>Thank you</a:t>
            </a:r>
            <a:endParaRPr lang="en-IN" sz="4970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9693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3600"/>
            <a:ext cx="3581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2057400"/>
            <a:ext cx="53340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Open sans"/>
              </a:rPr>
              <a:t>Q1) What is the flow rate of </a:t>
            </a:r>
            <a:r>
              <a:rPr lang="en-US" altLang="en-US" sz="2400" b="1" dirty="0">
                <a:latin typeface="Open sans"/>
                <a:cs typeface="Times New Roman" panose="02020603050405020304" pitchFamily="18" charset="0"/>
                <a:sym typeface="+mn-ea"/>
              </a:rPr>
              <a:t>nasal cannula ?</a:t>
            </a:r>
          </a:p>
          <a:p>
            <a:pPr marL="0" indent="0">
              <a:buNone/>
            </a:pPr>
            <a:r>
              <a:rPr lang="en-US" altLang="en-US" sz="2400" dirty="0" err="1">
                <a:latin typeface="Open sans"/>
                <a:cs typeface="Times New Roman" panose="02020603050405020304" pitchFamily="18" charset="0"/>
                <a:sym typeface="+mn-ea"/>
              </a:rPr>
              <a:t>Ans</a:t>
            </a:r>
            <a:r>
              <a:rPr lang="en-US" altLang="en-US" sz="2400" b="1" dirty="0">
                <a:latin typeface="Open sans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1-6 </a:t>
            </a:r>
            <a:r>
              <a:rPr lang="en-US" altLang="en-US" sz="2400" dirty="0" err="1">
                <a:latin typeface="Open sans"/>
                <a:cs typeface="Times New Roman" panose="02020603050405020304" pitchFamily="18" charset="0"/>
                <a:sym typeface="+mn-ea"/>
              </a:rPr>
              <a:t>ltr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/min</a:t>
            </a:r>
          </a:p>
          <a:p>
            <a:pPr marL="0" indent="0">
              <a:buNone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Q2) What is full form of </a:t>
            </a:r>
            <a:r>
              <a:rPr lang="en-US" altLang="en-US" sz="2400" b="1" dirty="0">
                <a:latin typeface="Open sans"/>
                <a:cs typeface="Times New Roman" panose="02020603050405020304" pitchFamily="18" charset="0"/>
                <a:sym typeface="+mn-ea"/>
              </a:rPr>
              <a:t>HEPA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?</a:t>
            </a:r>
          </a:p>
          <a:p>
            <a:pPr marL="0" indent="0">
              <a:buNone/>
            </a:pPr>
            <a:r>
              <a:rPr lang="en-US" altLang="en-US" sz="2400" dirty="0" err="1">
                <a:latin typeface="Open sans"/>
                <a:cs typeface="Times New Roman" panose="02020603050405020304" pitchFamily="18" charset="0"/>
                <a:sym typeface="+mn-ea"/>
              </a:rPr>
              <a:t>Ans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High Efficiency Particulate Absorber </a:t>
            </a:r>
            <a:br>
              <a:rPr lang="en-US" altLang="en-US" sz="2400" dirty="0"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US" sz="2400" dirty="0"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B43A-BD51-88CC-1690-187FE409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" y="66887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2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3600" y="1691639"/>
            <a:ext cx="5854700" cy="4572000"/>
          </a:xfrm>
          <a:noFill/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Human can survive without food for </a:t>
            </a:r>
            <a:r>
              <a:rPr sz="2800" b="1" dirty="0">
                <a:solidFill>
                  <a:srgbClr val="FF0000"/>
                </a:solidFill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 to 2 weeks</a:t>
            </a:r>
            <a:r>
              <a:rPr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, without water </a:t>
            </a:r>
            <a:r>
              <a:rPr sz="2800" b="1" dirty="0">
                <a:solidFill>
                  <a:srgbClr val="FF0000"/>
                </a:solidFill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1 to 2 days</a:t>
            </a:r>
            <a:r>
              <a:rPr lang="en-US" sz="2800" b="1" dirty="0">
                <a:solidFill>
                  <a:srgbClr val="FF0000"/>
                </a:solidFill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sz="280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ut can not survive without oxygen even for a few</a:t>
            </a:r>
            <a:r>
              <a:rPr lang="en-IN"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hours. Brain cell starts dying after </a:t>
            </a:r>
            <a:r>
              <a:rPr sz="2800" b="1" dirty="0">
                <a:solidFill>
                  <a:srgbClr val="FF0000"/>
                </a:solidFill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8 to 10 min</a:t>
            </a:r>
            <a:r>
              <a:rPr sz="280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458251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sym typeface="+mn-ea"/>
              </a:rPr>
              <a:t>IMPORTANCE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087972-1BE0-55C8-A2A5-A00685A2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159300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57912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Composition of atmospheric air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78/21/01</a:t>
            </a:r>
            <a:endParaRPr sz="2800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/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Oxygen used in medical needs is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colorless and 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  <a:hlinkClick r:id="rId2" action="ppaction://hlinkfile"/>
              </a:rPr>
              <a:t>non-combustible</a:t>
            </a:r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.</a:t>
            </a:r>
            <a:endParaRPr sz="2800" b="1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800" b="1" dirty="0">
              <a:latin typeface="Open sans"/>
              <a:cs typeface="Times New Roman" panose="02020603050405020304" pitchFamily="18" charset="0"/>
            </a:endParaRPr>
          </a:p>
          <a:p>
            <a:pPr eaLnBrk="1" hangingPunct="1"/>
            <a:r>
              <a:rPr sz="28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100%</a:t>
            </a:r>
            <a:r>
              <a:rPr sz="2800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O2 is use in the form of medicine. 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0866" y="2057400"/>
            <a:ext cx="5758069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sym typeface="+mn-ea"/>
              </a:rPr>
              <a:t>PRESENCE OF OXYGEN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AEFD44-64DB-17DF-A04B-35926824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16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295400"/>
            <a:ext cx="56388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HEART FAILURE/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HEART ATTACK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BLEEDING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POISONING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</a:t>
            </a:r>
            <a:r>
              <a:rPr lang="en-US" sz="2800" dirty="0">
                <a:latin typeface="Open sans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 DEFICIENCY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COMPLICATIONS IN CHILD BIRTH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270" y="2133600"/>
            <a:ext cx="5562600" cy="17145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sym typeface="+mn-ea"/>
              </a:rPr>
              <a:t>WHEN OXYGEN NEEDED</a:t>
            </a:r>
            <a:br>
              <a:rPr lang="en-US" altLang="en-US" sz="2800" b="1" dirty="0">
                <a:solidFill>
                  <a:srgbClr val="006600"/>
                </a:solidFill>
                <a:latin typeface="Open sans"/>
                <a:sym typeface="+mn-ea"/>
              </a:rPr>
            </a:br>
            <a:endParaRPr lang="en-IN" altLang="en-US" sz="28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E33C3B-9624-DA43-1B11-5F0DC02B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4" y="14353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86600" y="1295400"/>
            <a:ext cx="4648200" cy="4572000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FIRE: </a:t>
            </a:r>
            <a:endParaRPr sz="2400" b="1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    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Avoid smoking or use of flame near oxygen cylinder.O2 is not combustible, but it does increase the intensity of a fire.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/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EXPLOSION:</a:t>
            </a:r>
            <a:endParaRPr sz="2400" b="1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    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Avoid use of oil/grease around the cylinder.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/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VALVE DAMAGE :</a:t>
            </a:r>
            <a:endParaRPr sz="2400" b="1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sz="2400" b="1" dirty="0">
                <a:latin typeface="Open sans"/>
                <a:cs typeface="Times New Roman" panose="02020603050405020304" pitchFamily="18" charset="0"/>
                <a:sym typeface="+mn-ea"/>
              </a:rPr>
              <a:t>    </a:t>
            </a:r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Dropping of cylinder can make it a projectile path.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41713"/>
            <a:ext cx="6117446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altLang="en-US" sz="4000" b="1" dirty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</a:br>
            <a:r>
              <a:rPr lang="en-US" altLang="en-US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HAZARDS ASSOCIATED WITH OXYGEN USE</a:t>
            </a:r>
            <a:b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IN" altLang="en-US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1167B1-7B41-1693-E5FD-11BB1EAC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16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39000" y="1295400"/>
            <a:ext cx="44958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Oxygen cylinder with valve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Low pressure regulator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Flow meter </a:t>
            </a: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Open sans"/>
                <a:cs typeface="Times New Roman" panose="02020603050405020304" pitchFamily="18" charset="0"/>
                <a:sym typeface="+mn-ea"/>
              </a:rPr>
              <a:t>Appropriate oxygen delivery device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1546" y="2476500"/>
            <a:ext cx="5865986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OXYGEN DELIVERY SYSTEM</a:t>
            </a:r>
            <a:br>
              <a:rPr lang="en-US" altLang="en-US" sz="4000" b="1" dirty="0">
                <a:solidFill>
                  <a:srgbClr val="006600"/>
                </a:solidFill>
                <a:latin typeface="Open sans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15380E-605D-5A80-3AD9-A6215C4B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531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549886" y="1189043"/>
            <a:ext cx="5337313" cy="5745481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Oxygen cylinder used in field is made of seamless(without joint) steel or light weight alloy and filled with pressurized oxygen. It is found in green, grey  or black  colour combination.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algn="just" eaLnBrk="1" hangingPunct="1"/>
            <a:r>
              <a:rPr sz="2400" dirty="0">
                <a:latin typeface="Open sans"/>
                <a:cs typeface="Times New Roman" panose="02020603050405020304" pitchFamily="18" charset="0"/>
                <a:sym typeface="+mn-ea"/>
              </a:rPr>
              <a:t>It should be inspected daily and pressure tested annually due to the high pressure (2000-2200psi).</a:t>
            </a:r>
            <a:endParaRPr sz="2400" dirty="0">
              <a:latin typeface="Open sans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6324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  <a:cs typeface="Times New Roman" panose="02020603050405020304" pitchFamily="18" charset="0"/>
                <a:sym typeface="+mn-ea"/>
              </a:rPr>
              <a:t>OXYGEN CYLINDER WITH VALVE 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FE6354-77C4-1146-40AA-2BE2DE6B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4" y="315473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2" y="76200"/>
            <a:ext cx="1731817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1353</Words>
  <Application>Microsoft Office PowerPoint</Application>
  <PresentationFormat>Widescreen</PresentationFormat>
  <Paragraphs>180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Bookman Old Style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OBJECTIVE:</vt:lpstr>
      <vt:lpstr>OBJECTIVE:</vt:lpstr>
      <vt:lpstr>IMPORTANCE </vt:lpstr>
      <vt:lpstr>PRESENCE OF OXYGEN </vt:lpstr>
      <vt:lpstr>WHEN OXYGEN NEEDED </vt:lpstr>
      <vt:lpstr> HAZARDS ASSOCIATED WITH OXYGEN USE </vt:lpstr>
      <vt:lpstr>OXYGEN DELIVERY SYSTEM </vt:lpstr>
      <vt:lpstr>OXYGEN CYLINDER WITH VALVE </vt:lpstr>
      <vt:lpstr>OXYGEN CYLINDER WITH VALVE </vt:lpstr>
      <vt:lpstr>MOST COMMON CYLINDER TYPES</vt:lpstr>
      <vt:lpstr>IN INDIAN SCENARIO </vt:lpstr>
      <vt:lpstr>LOW PRESSURE REGULATOR AND FLOW METER</vt:lpstr>
      <vt:lpstr> PRECAUTION WHEN GIVING OXYGEN </vt:lpstr>
      <vt:lpstr>PowerPoint Presentation</vt:lpstr>
      <vt:lpstr>PowerPoint Presentation</vt:lpstr>
      <vt:lpstr>PowerPoint Presentation</vt:lpstr>
      <vt:lpstr>OROPHARYNGEAL AIRWAY </vt:lpstr>
      <vt:lpstr> PROCEDURE  FOR  INSERTING  AIRWAY </vt:lpstr>
      <vt:lpstr>CPR/POCKET MASK </vt:lpstr>
      <vt:lpstr>CPR MASK</vt:lpstr>
      <vt:lpstr>BAG VALVE MASK</vt:lpstr>
      <vt:lpstr>HEPA FILTER</vt:lpstr>
      <vt:lpstr>NASAL CANNULA  </vt:lpstr>
      <vt:lpstr>NASAL CANNULA  </vt:lpstr>
      <vt:lpstr>PULSE OXIMETER</vt:lpstr>
      <vt:lpstr>SIMPLE MASK</vt:lpstr>
      <vt:lpstr>NON-REBREATHER MASK </vt:lpstr>
      <vt:lpstr>HUMIDIFIER </vt:lpstr>
      <vt:lpstr>MECHANICAL SUCTION </vt:lpstr>
      <vt:lpstr>SUCTION EQUIPMENT </vt:lpstr>
      <vt:lpstr>SUCTION EQUIPMENT </vt:lpstr>
      <vt:lpstr>KNOWLEDGEOUS POINT </vt:lpstr>
      <vt:lpstr>PowerPoint Presentation</vt:lpstr>
      <vt:lpstr>REVIEW </vt:lpstr>
      <vt:lpstr>REVIEW </vt:lpstr>
      <vt:lpstr>PowerPoint Presentation</vt:lpstr>
      <vt:lpstr>PowerPoint Presentation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Priji r</dc:creator>
  <cp:lastModifiedBy>NDRF HQ</cp:lastModifiedBy>
  <cp:revision>312</cp:revision>
  <dcterms:created xsi:type="dcterms:W3CDTF">2006-08-16T00:00:00Z</dcterms:created>
  <dcterms:modified xsi:type="dcterms:W3CDTF">2026-04-15T10:24:00Z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C0DD3D1501734C42A16090F79B2BF542_12</vt:lpwstr>
  </property>
  <property fmtid="{D5CDD505-2E9C-101B-9397-08002B2CF9AE}" pid="3" name="KSOProductBuildVer">
    <vt:lpwstr>1033-12.2.0.17153</vt:lpwstr>
  </property>
</Properties>
</file>