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13" r:id="rId2"/>
    <p:sldId id="257" r:id="rId3"/>
    <p:sldId id="260" r:id="rId4"/>
    <p:sldId id="261" r:id="rId5"/>
    <p:sldId id="286" r:id="rId6"/>
    <p:sldId id="262" r:id="rId7"/>
    <p:sldId id="263" r:id="rId8"/>
    <p:sldId id="264" r:id="rId9"/>
    <p:sldId id="289" r:id="rId10"/>
    <p:sldId id="290" r:id="rId11"/>
    <p:sldId id="265" r:id="rId12"/>
    <p:sldId id="30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5" r:id="rId21"/>
    <p:sldId id="306" r:id="rId22"/>
    <p:sldId id="296" r:id="rId23"/>
    <p:sldId id="274" r:id="rId24"/>
    <p:sldId id="275" r:id="rId25"/>
    <p:sldId id="307" r:id="rId26"/>
    <p:sldId id="276" r:id="rId27"/>
    <p:sldId id="298" r:id="rId28"/>
    <p:sldId id="314" r:id="rId29"/>
    <p:sldId id="315" r:id="rId30"/>
    <p:sldId id="316" r:id="rId31"/>
    <p:sldId id="317" r:id="rId32"/>
    <p:sldId id="318" r:id="rId33"/>
    <p:sldId id="308" r:id="rId34"/>
    <p:sldId id="309" r:id="rId35"/>
    <p:sldId id="310" r:id="rId36"/>
    <p:sldId id="302" r:id="rId37"/>
    <p:sldId id="312" r:id="rId38"/>
    <p:sldId id="311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3" autoAdjust="0"/>
  </p:normalViewPr>
  <p:slideViewPr>
    <p:cSldViewPr snapToGrid="0">
      <p:cViewPr varScale="1">
        <p:scale>
          <a:sx n="52" d="100"/>
          <a:sy n="5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1155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36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8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52400"/>
            <a:ext cx="3108829" cy="228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hf sldNum="0" hdr="0" ft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8.jpe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50800" y="-880698"/>
            <a:ext cx="24434800" cy="1384401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602391" y="12876838"/>
            <a:ext cx="4642558" cy="52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50" tIns="78250" rIns="78250" bIns="78250" anchor="t" anchorCtr="0">
            <a:spAutoFit/>
          </a:bodyPr>
          <a:lstStyle/>
          <a:p>
            <a:pPr algn="ctr"/>
            <a:r>
              <a:rPr lang="en-US" sz="24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7200"/>
          </a:p>
        </p:txBody>
      </p:sp>
      <p:sp>
        <p:nvSpPr>
          <p:cNvPr id="96" name="Google Shape;96;p14"/>
          <p:cNvSpPr/>
          <p:nvPr/>
        </p:nvSpPr>
        <p:spPr>
          <a:xfrm>
            <a:off x="1016001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1515136" y="12813339"/>
            <a:ext cx="1394332" cy="10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50" tIns="78250" rIns="78250" bIns="78250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7200"/>
          </a:p>
        </p:txBody>
      </p:sp>
      <p:sp>
        <p:nvSpPr>
          <p:cNvPr id="98" name="Google Shape;98;p1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4294967295"/>
          </p:nvPr>
        </p:nvSpPr>
        <p:spPr>
          <a:xfrm>
            <a:off x="22877860" y="12813339"/>
            <a:ext cx="386744" cy="6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550" tIns="156550" rIns="156550" bIns="156550" anchor="t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38101" y="-1633381"/>
            <a:ext cx="24409402" cy="13741402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49359" y="4082521"/>
            <a:ext cx="19618938" cy="3945390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11193861"/>
            <a:ext cx="24384000" cy="25221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" y="-304800"/>
            <a:ext cx="2504284" cy="18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660" y="-304800"/>
            <a:ext cx="2639684" cy="18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781548"/>
            <a:ext cx="2824678" cy="2286000"/>
          </a:xfrm>
          <a:prstGeom prst="rect">
            <a:avLst/>
          </a:prstGeom>
        </p:spPr>
      </p:pic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850FB504-1C6D-6D08-EC24-DAC0D61FB98C}"/>
              </a:ext>
            </a:extLst>
          </p:cNvPr>
          <p:cNvSpPr/>
          <p:nvPr/>
        </p:nvSpPr>
        <p:spPr>
          <a:xfrm>
            <a:off x="3185891" y="712398"/>
            <a:ext cx="17046222" cy="19843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156566" tIns="156566" rIns="156566" bIns="156566" numCol="1" spcCol="38100" rtlCol="0" anchor="t">
            <a:spAutoFit/>
          </a:bodyPr>
          <a:lstStyle>
            <a:defPPr>
              <a:defRPr lang="en-US"/>
            </a:defPPr>
            <a:lvl1pPr marL="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319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6638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56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75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94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913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3232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655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325090" hangingPunct="0"/>
            <a:r>
              <a:rPr lang="en-US" sz="9600" dirty="0">
                <a:solidFill>
                  <a:srgbClr val="000000"/>
                </a:solidFill>
                <a:latin typeface="Arial Black" panose="020B0A04020102020204" pitchFamily="34" charset="0"/>
              </a:rPr>
              <a:t>     </a:t>
            </a:r>
            <a:r>
              <a:rPr lang="en-US" sz="6400" dirty="0">
                <a:solidFill>
                  <a:srgbClr val="000000"/>
                </a:solidFill>
                <a:latin typeface="Arial Black" panose="020B0A04020102020204" pitchFamily="34" charset="0"/>
              </a:rPr>
              <a:t>MEDICAL FIRST RESPONDER</a:t>
            </a:r>
            <a:endParaRPr lang="en-IN" sz="6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LESSON 18…"/>
          <p:cNvSpPr txBox="1"/>
          <p:nvPr/>
        </p:nvSpPr>
        <p:spPr>
          <a:xfrm>
            <a:off x="2156661" y="4512161"/>
            <a:ext cx="14373227" cy="195551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600" dirty="0">
              <a:solidFill>
                <a:schemeClr val="bg1"/>
              </a:solidFill>
              <a:latin typeface="Open Sans"/>
            </a:endParaRP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8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Childbirth Emergencies</a:t>
            </a:r>
          </a:p>
        </p:txBody>
      </p:sp>
    </p:spTree>
    <p:extLst>
      <p:ext uri="{BB962C8B-B14F-4D97-AF65-F5344CB8AC3E}">
        <p14:creationId xmlns:p14="http://schemas.microsoft.com/office/powerpoint/2010/main" val="27966062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CC428-2F55-3745-82FC-3DD4D645C19B}"/>
              </a:ext>
            </a:extLst>
          </p:cNvPr>
          <p:cNvSpPr/>
          <p:nvPr/>
        </p:nvSpPr>
        <p:spPr>
          <a:xfrm>
            <a:off x="9264988" y="1678196"/>
            <a:ext cx="12198473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UNI VERSAL PRECAUTION AND SCENE SECURE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6958F-CA38-0559-28D1-53DF7D94B00B}"/>
              </a:ext>
            </a:extLst>
          </p:cNvPr>
          <p:cNvSpPr/>
          <p:nvPr/>
        </p:nvSpPr>
        <p:spPr>
          <a:xfrm>
            <a:off x="9264988" y="2784565"/>
            <a:ext cx="12331477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PRIVACY OF THE PATIENT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3A713-A127-84FF-E683-5FAEAC1FB34F}"/>
              </a:ext>
            </a:extLst>
          </p:cNvPr>
          <p:cNvSpPr/>
          <p:nvPr/>
        </p:nvSpPr>
        <p:spPr>
          <a:xfrm>
            <a:off x="9264988" y="3767584"/>
            <a:ext cx="13951953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ALWAYS GET HELP FROM FEMALE ATTENDANT/HUSBAND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F7568-7619-E754-033B-5238F369BC33}"/>
              </a:ext>
            </a:extLst>
          </p:cNvPr>
          <p:cNvSpPr/>
          <p:nvPr/>
        </p:nvSpPr>
        <p:spPr>
          <a:xfrm>
            <a:off x="9264988" y="4921516"/>
            <a:ext cx="14533844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HAVE THE MOTHER LIE ON HER BACK AND POSITION HER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A9F8D-BBB6-7169-DAED-05829B0A307A}"/>
              </a:ext>
            </a:extLst>
          </p:cNvPr>
          <p:cNvSpPr/>
          <p:nvPr/>
        </p:nvSpPr>
        <p:spPr>
          <a:xfrm>
            <a:off x="9264988" y="5891051"/>
            <a:ext cx="12688419" cy="71209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HAVE O.B (OBSTETRICAL) KIT READY AND OPENED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EA172-6BE6-1347-FEB2-210838F643D6}"/>
              </a:ext>
            </a:extLst>
          </p:cNvPr>
          <p:cNvSpPr/>
          <p:nvPr/>
        </p:nvSpPr>
        <p:spPr>
          <a:xfrm>
            <a:off x="9264988" y="7113768"/>
            <a:ext cx="1350306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PLACE CLEAN SHEETS OR TOWEL TO COVER MOTHER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D181-EA2A-E4BD-ABA3-503CF3B0EC47}"/>
              </a:ext>
            </a:extLst>
          </p:cNvPr>
          <p:cNvSpPr/>
          <p:nvPr/>
        </p:nvSpPr>
        <p:spPr>
          <a:xfrm>
            <a:off x="9219801" y="8178104"/>
            <a:ext cx="1384729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EVALUATE FREQENCY AND DURATION OF CONTRACTION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208735-2E69-4753-AE9E-A4C4711C6083}"/>
              </a:ext>
            </a:extLst>
          </p:cNvPr>
          <p:cNvSpPr/>
          <p:nvPr/>
        </p:nvSpPr>
        <p:spPr>
          <a:xfrm>
            <a:off x="9219801" y="9242440"/>
            <a:ext cx="1008994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VISUAL EVALUATION/CROWNING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E25D7-FAB8-BE24-3C3F-CA86C425382D}"/>
              </a:ext>
            </a:extLst>
          </p:cNvPr>
          <p:cNvSpPr/>
          <p:nvPr/>
        </p:nvSpPr>
        <p:spPr>
          <a:xfrm>
            <a:off x="9197554" y="10155333"/>
            <a:ext cx="12040026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457200" marR="0" indent="-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REASSURE THE MOTHER.ENCOURAGE HER TO KEEP BREATHING SLOWLY AND COM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1A43B-0F5A-D41F-5129-20E3E380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917789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14CC6-81F8-9492-3F55-831C5073BF12}"/>
              </a:ext>
            </a:extLst>
          </p:cNvPr>
          <p:cNvSpPr/>
          <p:nvPr/>
        </p:nvSpPr>
        <p:spPr>
          <a:xfrm>
            <a:off x="2560319" y="4323455"/>
            <a:ext cx="4455623" cy="2620307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PRE-HOSPITAL PREPERATION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MOTHER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639" y="56109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6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4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2390289"/>
            <a:ext cx="11906659" cy="782754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Patient’s position during childbirth"/>
          <p:cNvSpPr txBox="1"/>
          <p:nvPr/>
        </p:nvSpPr>
        <p:spPr>
          <a:xfrm>
            <a:off x="602390" y="4777339"/>
            <a:ext cx="9694808" cy="7736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4000" dirty="0">
                <a:solidFill>
                  <a:srgbClr val="FF0000"/>
                </a:solidFill>
                <a:latin typeface="Open Sans"/>
              </a:rPr>
              <a:t>Patient’s position during childbirth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993D22-0ACA-4764-C41C-EFE82FCD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87" y="82096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01980-8137-B977-5E1E-CAF516577819}"/>
              </a:ext>
            </a:extLst>
          </p:cNvPr>
          <p:cNvSpPr/>
          <p:nvPr/>
        </p:nvSpPr>
        <p:spPr>
          <a:xfrm>
            <a:off x="11188931" y="3683734"/>
            <a:ext cx="12996130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GENTLE PRESSURE OF PALM TO AVOID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EXPLOSIVE DELIVERY. DO NOT PULL THE INFANT.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E9EE34-6F22-AE35-11EB-79D000D01267}"/>
              </a:ext>
            </a:extLst>
          </p:cNvPr>
          <p:cNvSpPr/>
          <p:nvPr/>
        </p:nvSpPr>
        <p:spPr>
          <a:xfrm>
            <a:off x="11388435" y="5691434"/>
            <a:ext cx="12796625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AMNOITIC SAC HAS NOT BROKEN, TEAR/PINCH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WITH YOUR FINGERS.NEVER USE SHARP INSTRUMENTS.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5BD153-2C61-E82B-F473-F044A45D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1596044" y="3683734"/>
            <a:ext cx="9326879" cy="2004754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DELIVERY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THE BABY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97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2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2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2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2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578" y="2027583"/>
            <a:ext cx="8945880" cy="885842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move umbilical cord from around baby’s neck"/>
          <p:cNvSpPr txBox="1"/>
          <p:nvPr/>
        </p:nvSpPr>
        <p:spPr>
          <a:xfrm>
            <a:off x="1704757" y="6456794"/>
            <a:ext cx="8853174" cy="5889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2800" dirty="0">
                <a:latin typeface="Open Sans"/>
              </a:rPr>
              <a:t>Remove umbilical cord from around baby’s neck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32AA3-03A2-910E-1E43-6AF1DA843501}"/>
              </a:ext>
            </a:extLst>
          </p:cNvPr>
          <p:cNvSpPr/>
          <p:nvPr/>
        </p:nvSpPr>
        <p:spPr>
          <a:xfrm>
            <a:off x="602390" y="3471705"/>
            <a:ext cx="11057908" cy="1019869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ONLY IF YOU CAN'T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DISLODGE , ATTACH TWO CLAMP 7-8CM(3 INCH) APART,THEN CUT BETWEEN THE CLAMP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DDBA92-362F-5554-0570-0F88606D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738" y="151023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2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0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3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3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45" y="2718096"/>
            <a:ext cx="10287594" cy="918963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upport the baby’s head"/>
          <p:cNvSpPr txBox="1"/>
          <p:nvPr/>
        </p:nvSpPr>
        <p:spPr>
          <a:xfrm>
            <a:off x="478084" y="5670960"/>
            <a:ext cx="11425741" cy="9890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  <a:latin typeface="Open Sans"/>
              </a:rPr>
              <a:t>SUPPORT THE BABY’S HEAD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FCB576-892A-833F-334A-8F2E77CF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85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3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90" y="1224734"/>
            <a:ext cx="15750768" cy="1044233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upport the baby through the entire process."/>
          <p:cNvSpPr txBox="1"/>
          <p:nvPr/>
        </p:nvSpPr>
        <p:spPr>
          <a:xfrm>
            <a:off x="10576044" y="10933343"/>
            <a:ext cx="13074182" cy="98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Support the baby through the entire process. </a:t>
            </a:r>
          </a:p>
        </p:txBody>
      </p:sp>
      <p:sp>
        <p:nvSpPr>
          <p:cNvPr id="243" name="Guide the baby’s head to assist in delivering shoulders"/>
          <p:cNvSpPr txBox="1"/>
          <p:nvPr/>
        </p:nvSpPr>
        <p:spPr>
          <a:xfrm>
            <a:off x="1421094" y="5368409"/>
            <a:ext cx="9767837" cy="13892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GUIDE THE BABY’S HEAD TO ASSIST IN DELIVERING SHOULDERS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83DB58-1CA2-5F02-1C38-0176A4A4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59541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933" y="3078029"/>
            <a:ext cx="10274531" cy="885459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4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4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1" name="Maintain open airway"/>
          <p:cNvSpPr txBox="1"/>
          <p:nvPr/>
        </p:nvSpPr>
        <p:spPr>
          <a:xfrm>
            <a:off x="2569014" y="6324287"/>
            <a:ext cx="9933328" cy="13892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8000" dirty="0">
                <a:solidFill>
                  <a:srgbClr val="FF0000"/>
                </a:solidFill>
              </a:rPr>
              <a:t>Maintain open airway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11852BC-ED22-6B7E-4240-A078D10C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51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203" y="2027583"/>
            <a:ext cx="12357797" cy="1046247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5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5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Suction newborn’s mouth and nose"/>
          <p:cNvSpPr txBox="1"/>
          <p:nvPr/>
        </p:nvSpPr>
        <p:spPr>
          <a:xfrm>
            <a:off x="602390" y="6643680"/>
            <a:ext cx="12899687" cy="23740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</a:rPr>
              <a:t>SUCTION NEWBORN’S MOUTH AND NOSE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7C7BFB-CFA3-D9AA-7557-177806A0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51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058" y="2231084"/>
            <a:ext cx="7819499" cy="984902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4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7" name="Newborn’s position in preparation to cut umbilical cord"/>
          <p:cNvSpPr txBox="1"/>
          <p:nvPr/>
        </p:nvSpPr>
        <p:spPr>
          <a:xfrm>
            <a:off x="2422384" y="5643285"/>
            <a:ext cx="13040522" cy="151231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4400" dirty="0">
                <a:solidFill>
                  <a:srgbClr val="FF0000"/>
                </a:solidFill>
                <a:latin typeface="Open Sans"/>
              </a:rPr>
              <a:t>Newborn’s position in preparation to cut umbilical cord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68CB4C-B383-6C1E-953D-AF3452C9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075" y="151023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</a:p>
        </p:txBody>
      </p:sp>
      <p:sp>
        <p:nvSpPr>
          <p:cNvPr id="2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Place first clamp…"/>
          <p:cNvSpPr txBox="1"/>
          <p:nvPr/>
        </p:nvSpPr>
        <p:spPr>
          <a:xfrm>
            <a:off x="5497702" y="3120910"/>
            <a:ext cx="4642558" cy="14507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Place first clamp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/>
              <a:t>25 </a:t>
            </a:r>
            <a:r>
              <a:rPr lang="en-US" sz="2800" dirty="0" err="1"/>
              <a:t>cms</a:t>
            </a:r>
            <a:r>
              <a:rPr lang="en-US" sz="2800" dirty="0"/>
              <a:t> </a:t>
            </a:r>
            <a:r>
              <a:rPr sz="2800" dirty="0"/>
              <a:t> from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newborn’s umbilicus</a:t>
            </a:r>
          </a:p>
        </p:txBody>
      </p:sp>
      <p:sp>
        <p:nvSpPr>
          <p:cNvPr id="275" name="Place second…"/>
          <p:cNvSpPr txBox="1"/>
          <p:nvPr/>
        </p:nvSpPr>
        <p:spPr>
          <a:xfrm>
            <a:off x="18626427" y="1866233"/>
            <a:ext cx="4844910" cy="18816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Place second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clam</a:t>
            </a:r>
            <a:r>
              <a:rPr lang="en-IN" sz="2800" dirty="0"/>
              <a:t>p 8 </a:t>
            </a:r>
            <a:r>
              <a:rPr lang="en-IN" sz="2800" dirty="0" err="1"/>
              <a:t>cms</a:t>
            </a:r>
            <a:r>
              <a:rPr sz="2800" dirty="0"/>
              <a:t>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from first clamp on newborn’s side</a:t>
            </a:r>
          </a:p>
        </p:txBody>
      </p:sp>
      <p:pic>
        <p:nvPicPr>
          <p:cNvPr id="276" name="image.png" descr="image.png"/>
          <p:cNvPicPr>
            <a:picLocks noChangeAspect="1"/>
          </p:cNvPicPr>
          <p:nvPr/>
        </p:nvPicPr>
        <p:blipFill>
          <a:blip r:embed="rId2"/>
          <a:srcRect t="3947" b="3126"/>
          <a:stretch>
            <a:fillRect/>
          </a:stretch>
        </p:blipFill>
        <p:spPr>
          <a:xfrm>
            <a:off x="11331602" y="3747877"/>
            <a:ext cx="9717280" cy="912896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Line"/>
          <p:cNvSpPr/>
          <p:nvPr/>
        </p:nvSpPr>
        <p:spPr>
          <a:xfrm flipH="1">
            <a:off x="15534768" y="3300081"/>
            <a:ext cx="5514114" cy="3307371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8" name="Line"/>
          <p:cNvSpPr/>
          <p:nvPr/>
        </p:nvSpPr>
        <p:spPr>
          <a:xfrm>
            <a:off x="8339143" y="4775038"/>
            <a:ext cx="5984919" cy="2268256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13569076" y="5852434"/>
            <a:ext cx="2475172" cy="2475173"/>
          </a:xfrm>
          <a:prstGeom prst="ellipse">
            <a:avLst/>
          </a:prstGeom>
          <a:ln w="101600">
            <a:solidFill>
              <a:srgbClr val="C00000"/>
            </a:solidFill>
          </a:ln>
        </p:spPr>
        <p:txBody>
          <a:bodyPr lIns="45719" rIns="45719"/>
          <a:lstStyle/>
          <a:p>
            <a:pPr defTabSz="914400">
              <a:defRPr sz="2300"/>
            </a:pPr>
            <a:endParaRPr/>
          </a:p>
        </p:txBody>
      </p:sp>
      <p:sp>
        <p:nvSpPr>
          <p:cNvPr id="280" name="Cutting the umbilical cord"/>
          <p:cNvSpPr txBox="1"/>
          <p:nvPr/>
        </p:nvSpPr>
        <p:spPr>
          <a:xfrm>
            <a:off x="1779308" y="6607452"/>
            <a:ext cx="8936565" cy="7736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4000" dirty="0">
                <a:solidFill>
                  <a:srgbClr val="FF0000"/>
                </a:solidFill>
              </a:rPr>
              <a:t>Cutting the umbilical cord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673FC40-755F-3BC4-EAE3-59B9525E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-53697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395214" y="4514773"/>
            <a:ext cx="8518559" cy="1401169"/>
          </a:xfrm>
          <a:prstGeom prst="rect">
            <a:avLst/>
          </a:prstGeom>
        </p:spPr>
        <p:txBody>
          <a:bodyPr lIns="89235" tIns="89235" rIns="89235" bIns="89235" anchor="t">
            <a:normAutofit fontScale="92500" lnSpcReduction="10000"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800"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746120" y="2949423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106" name="List the eight steps for assessment of the mother.…"/>
          <p:cNvSpPr txBox="1"/>
          <p:nvPr/>
        </p:nvSpPr>
        <p:spPr>
          <a:xfrm>
            <a:off x="9537227" y="2457547"/>
            <a:ext cx="15359391" cy="1123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List the  steps for assessment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List the  steps for pre-hospital preparation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List the  steps for delivery of      a baby.</a:t>
            </a:r>
            <a:endParaRPr lang="en-US" dirty="0">
              <a:latin typeface="Open Sans"/>
            </a:endParaRP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latin typeface="Open Sans"/>
              </a:rPr>
              <a:t>List and describe three complications    of pregnancy. 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latin typeface="Open Sans"/>
              </a:rPr>
              <a:t>List and describe six complications of delivery.</a:t>
            </a:r>
          </a:p>
          <a:p>
            <a:pPr marL="914400" lvl="1" indent="-914400" defTabSz="1896340"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8AE3EE-7316-9696-46BD-EE72D222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04289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2CB4D-E3CD-F3F2-6FB6-03DF88220358}"/>
              </a:ext>
            </a:extLst>
          </p:cNvPr>
          <p:cNvSpPr/>
          <p:nvPr/>
        </p:nvSpPr>
        <p:spPr>
          <a:xfrm>
            <a:off x="2426678" y="2197318"/>
            <a:ext cx="17983200" cy="712093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 THE EXACT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TIME OF DELIVERY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1C98A-E132-5CB2-82B4-12C6C9008AA6}"/>
              </a:ext>
            </a:extLst>
          </p:cNvPr>
          <p:cNvSpPr/>
          <p:nvPr/>
        </p:nvSpPr>
        <p:spPr>
          <a:xfrm>
            <a:off x="2426678" y="5411707"/>
            <a:ext cx="17983200" cy="712093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POSITION , DRY AND WRAP THE BABY.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6FCED-5952-DE4B-7370-EE5B9CA76171}"/>
              </a:ext>
            </a:extLst>
          </p:cNvPr>
          <p:cNvSpPr/>
          <p:nvPr/>
        </p:nvSpPr>
        <p:spPr>
          <a:xfrm>
            <a:off x="2426678" y="8146198"/>
            <a:ext cx="17983200" cy="1266091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ASSESS THE NEWBORN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BREATHING AND OTHER DETAILS.</a:t>
            </a:r>
          </a:p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FILL THE APGAR SCORE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A4AB9E-4BDE-5338-C937-23F6EC6D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87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89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81E00-B4C8-AB2B-978E-F4397224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59" y="995926"/>
            <a:ext cx="14513168" cy="12614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E4F674-F933-F851-32C2-834DF2BE82D5}"/>
              </a:ext>
            </a:extLst>
          </p:cNvPr>
          <p:cNvSpPr/>
          <p:nvPr/>
        </p:nvSpPr>
        <p:spPr>
          <a:xfrm>
            <a:off x="15900755" y="3131127"/>
            <a:ext cx="8323385" cy="10071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622300" marR="670560" indent="-152400" algn="just">
              <a:spcBef>
                <a:spcPts val="2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  <a:cs typeface="Mangal" panose="02040503050203030202" pitchFamily="18" charset="0"/>
              </a:rPr>
              <a:t>Ideally, scores are taken at one minute and five minutes after birth. If the neonate is not breathing, do not with hold resuscitation for an APGAR score.</a:t>
            </a:r>
          </a:p>
          <a:p>
            <a:pPr marL="622300" marR="670560" indent="-152400" algn="just">
              <a:spcBef>
                <a:spcPts val="20"/>
              </a:spcBef>
              <a:spcAft>
                <a:spcPts val="0"/>
              </a:spcAft>
            </a:pPr>
            <a:endParaRPr lang="en-IN" sz="3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Mangal" panose="02040503050203030202" pitchFamily="18" charset="0"/>
            </a:endParaRPr>
          </a:p>
          <a:p>
            <a:pPr marL="622300" indent="-152400" algn="just">
              <a:spcBef>
                <a:spcPts val="20"/>
              </a:spcBef>
            </a:pPr>
            <a:r>
              <a:rPr lang="en-US" sz="32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  <a:cs typeface="Mangal" panose="02040503050203030202" pitchFamily="18" charset="0"/>
              </a:rPr>
              <a:t>Total score indicates the following:</a:t>
            </a:r>
            <a:endParaRPr lang="en-IN" sz="3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Mangal" panose="02040503050203030202" pitchFamily="18" charset="0"/>
            </a:endParaRPr>
          </a:p>
          <a:p>
            <a:pPr marL="342900" marR="670560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7-10- indicates an active and vigorous newborn that requires routine care.</a:t>
            </a:r>
            <a:endParaRPr lang="en-IN" sz="3200" b="1" spc="-9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IN" sz="32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4-6- indicates a moderately depressed newborn that requires </a:t>
            </a: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oxygen and stimulation.</a:t>
            </a:r>
            <a:endParaRPr lang="en-IN" sz="3200" b="1" spc="-9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70560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0-3- indicates a severely depressed newborn that requires immediate resuscitation</a:t>
            </a:r>
            <a:r>
              <a:rPr lang="en-US" sz="3200" b="1" spc="-5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efforts.</a:t>
            </a:r>
            <a:endParaRPr lang="en-IN" sz="3200" b="1" spc="-9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IN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kumimoji="0" lang="en-IN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AD51B3-5C7A-630D-73AB-12B4806F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68" y="83385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7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79719-891F-55F4-A710-802C4F9D1117}"/>
              </a:ext>
            </a:extLst>
          </p:cNvPr>
          <p:cNvSpPr/>
          <p:nvPr/>
        </p:nvSpPr>
        <p:spPr>
          <a:xfrm>
            <a:off x="10081846" y="3415517"/>
            <a:ext cx="14302154" cy="2004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742950" marR="0" indent="-74295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EXCESSIVE PREBIRTH BLEEDING. </a:t>
            </a:r>
          </a:p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                 a) Placenta previa</a:t>
            </a:r>
          </a:p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                b) Abruptio placentae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</a:t>
            </a: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DB263-5D4C-5BA5-FBAF-5C1A855BC7A2}"/>
              </a:ext>
            </a:extLst>
          </p:cNvPr>
          <p:cNvSpPr/>
          <p:nvPr/>
        </p:nvSpPr>
        <p:spPr>
          <a:xfrm>
            <a:off x="10081846" y="6032655"/>
            <a:ext cx="14302154" cy="712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SPONTANEOUS ABORTION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2C1CA-89F1-181B-8E02-8C2BD93971B0}"/>
              </a:ext>
            </a:extLst>
          </p:cNvPr>
          <p:cNvSpPr/>
          <p:nvPr/>
        </p:nvSpPr>
        <p:spPr>
          <a:xfrm>
            <a:off x="10081846" y="7435816"/>
            <a:ext cx="14302154" cy="712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ECTOPIC PREGNANCY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6F64AC-347A-17C0-0318-4AD486AE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705436" y="3415517"/>
            <a:ext cx="8591524" cy="163542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Open Sans"/>
              </a:rPr>
              <a:t>COMPLICATION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Open Sans"/>
              </a:rPr>
              <a:t>PREGNANCY</a:t>
            </a:r>
            <a:endParaRPr kumimoji="0" lang="en-IN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43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E58BE-7872-A0BC-9AB0-B8614CE0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85" y="2350808"/>
            <a:ext cx="11039302" cy="110085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PPT 18 -">
            <a:extLst>
              <a:ext uri="{FF2B5EF4-FFF2-40B4-BE49-F238E27FC236}">
                <a16:creationId xmlns:a16="http://schemas.microsoft.com/office/drawing/2014/main" id="{898B72FB-098E-142E-CC25-E859C8E416DB}"/>
              </a:ext>
            </a:extLst>
          </p:cNvPr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  <a:r>
              <a:rPr lang="en-IN" b="1" dirty="0"/>
              <a:t>18</a:t>
            </a:r>
            <a:endParaRPr b="1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7D7B4C88-276F-86B7-4627-2CBD1B933C3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4BEEB-65CF-CD95-8556-5F042229D4A7}"/>
              </a:ext>
            </a:extLst>
          </p:cNvPr>
          <p:cNvSpPr/>
          <p:nvPr/>
        </p:nvSpPr>
        <p:spPr>
          <a:xfrm>
            <a:off x="1703470" y="3210420"/>
            <a:ext cx="6447692" cy="83520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/>
              <a:t>    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Placenta previa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51E327-B0A5-8AC4-8BE2-C700C53E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872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874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B725D-E04B-46D8-4D5E-20A0A206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252" y="2454564"/>
            <a:ext cx="11440622" cy="1115983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6" name="PPT 18 -">
            <a:extLst>
              <a:ext uri="{FF2B5EF4-FFF2-40B4-BE49-F238E27FC236}">
                <a16:creationId xmlns:a16="http://schemas.microsoft.com/office/drawing/2014/main" id="{D28090CE-7381-AAF0-DD54-45C4E29C967E}"/>
              </a:ext>
            </a:extLst>
          </p:cNvPr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  <a:r>
              <a:rPr lang="en-IN" b="1" dirty="0"/>
              <a:t>19</a:t>
            </a:r>
            <a:endParaRPr b="1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43CAFD57-EA45-D11B-8A13-A018CAC9806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6E1-1010-2513-BC04-C0AB427429D1}"/>
              </a:ext>
            </a:extLst>
          </p:cNvPr>
          <p:cNvSpPr/>
          <p:nvPr/>
        </p:nvSpPr>
        <p:spPr>
          <a:xfrm>
            <a:off x="3620194" y="6251597"/>
            <a:ext cx="6447692" cy="77364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Abruptio placentae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82A97-2D3D-0AC8-427D-CFCDE1F5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85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385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EE938-38C0-70B4-4881-E830F29D6FC6}"/>
              </a:ext>
            </a:extLst>
          </p:cNvPr>
          <p:cNvSpPr/>
          <p:nvPr/>
        </p:nvSpPr>
        <p:spPr>
          <a:xfrm>
            <a:off x="1027368" y="4901524"/>
            <a:ext cx="12543692" cy="11737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SPONTANEOUS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 </a:t>
            </a: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ABORTION</a:t>
            </a: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1669-5AC0-F985-9BD2-492F72294808}"/>
              </a:ext>
            </a:extLst>
          </p:cNvPr>
          <p:cNvSpPr txBox="1"/>
          <p:nvPr/>
        </p:nvSpPr>
        <p:spPr>
          <a:xfrm>
            <a:off x="13948755" y="4660386"/>
            <a:ext cx="8810444" cy="45694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MAY OCCUR BEFORE THE 20</a:t>
            </a:r>
            <a:r>
              <a:rPr lang="en-US" sz="2800" spc="-90" baseline="3000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 WEEK OF PREGNANCY.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IF INDUCED NATURALLY, CALLED SPONTANEOUS ABORTION OR MISCARRIAGE.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INDUCED ABORTION /DELIBERATE TERMINATION IS ILLEGAL.</a:t>
            </a:r>
            <a:endParaRPr lang="en-IN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5FF56-0B40-A742-DB7F-909579A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784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266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7CDC4-C1F6-FD59-0F39-36BCC6FD8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1354" y="3439516"/>
            <a:ext cx="17789236" cy="8831085"/>
          </a:xfrm>
          <a:prstGeom prst="rect">
            <a:avLst/>
          </a:prstGeom>
        </p:spPr>
      </p:pic>
      <p:sp>
        <p:nvSpPr>
          <p:cNvPr id="4" name="PPT 18 -">
            <a:extLst>
              <a:ext uri="{FF2B5EF4-FFF2-40B4-BE49-F238E27FC236}">
                <a16:creationId xmlns:a16="http://schemas.microsoft.com/office/drawing/2014/main" id="{D4D2FF41-5B72-46BB-9D9C-C03FD0DEE327}"/>
              </a:ext>
            </a:extLst>
          </p:cNvPr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  <a:r>
              <a:rPr lang="en-IN" b="1" dirty="0"/>
              <a:t>20</a:t>
            </a:r>
            <a:endParaRPr b="1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0A2789F-117A-61F0-C0B4-3C2204385EA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C80EB6-CBC9-C243-09C2-16C83DEF43F0}"/>
              </a:ext>
            </a:extLst>
          </p:cNvPr>
          <p:cNvSpPr/>
          <p:nvPr/>
        </p:nvSpPr>
        <p:spPr>
          <a:xfrm>
            <a:off x="266007" y="3439516"/>
            <a:ext cx="7212890" cy="89675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>
                <a:latin typeface="Open Sans"/>
              </a:rPr>
              <a:t>   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Ectopic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Pregnancy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C2F7A-1D97-AA5F-2E0D-F59A873D7D8A}"/>
              </a:ext>
            </a:extLst>
          </p:cNvPr>
          <p:cNvSpPr/>
          <p:nvPr/>
        </p:nvSpPr>
        <p:spPr>
          <a:xfrm>
            <a:off x="8368358" y="12443321"/>
            <a:ext cx="6447692" cy="89675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/>
              <a:t>    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Normal pregnancy</a:t>
            </a:r>
            <a:endParaRPr lang="en-US" sz="44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4B585A-1CC1-2692-070F-37A14330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566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80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CC428-2F55-3745-82FC-3DD4D645C19B}"/>
              </a:ext>
            </a:extLst>
          </p:cNvPr>
          <p:cNvSpPr/>
          <p:nvPr/>
        </p:nvSpPr>
        <p:spPr>
          <a:xfrm>
            <a:off x="13476904" y="2866530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cs typeface="+mn-cs"/>
                <a:sym typeface="Arial"/>
              </a:rPr>
              <a:t>UNBRROKEN AMNIOTIC SAC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6958F-CA38-0559-28D1-53DF7D94B00B}"/>
              </a:ext>
            </a:extLst>
          </p:cNvPr>
          <p:cNvSpPr/>
          <p:nvPr/>
        </p:nvSpPr>
        <p:spPr>
          <a:xfrm>
            <a:off x="13476904" y="5436254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PROLAPSED UMBILICAL CORD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3A713-A127-84FF-E683-5FAEAC1FB34F}"/>
              </a:ext>
            </a:extLst>
          </p:cNvPr>
          <p:cNvSpPr/>
          <p:nvPr/>
        </p:nvSpPr>
        <p:spPr>
          <a:xfrm>
            <a:off x="13476904" y="6463556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LIMB 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F7568-7619-E754-033B-5238F369BC33}"/>
              </a:ext>
            </a:extLst>
          </p:cNvPr>
          <p:cNvSpPr/>
          <p:nvPr/>
        </p:nvSpPr>
        <p:spPr>
          <a:xfrm>
            <a:off x="13476904" y="8678357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PREMATURE BIRTH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A9F8D-BBB6-7169-DAED-05829B0A307A}"/>
              </a:ext>
            </a:extLst>
          </p:cNvPr>
          <p:cNvSpPr/>
          <p:nvPr/>
        </p:nvSpPr>
        <p:spPr>
          <a:xfrm>
            <a:off x="13476904" y="10000350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STILL BIRTH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42F70-1B57-FE2E-674C-81D976AD246B}"/>
              </a:ext>
            </a:extLst>
          </p:cNvPr>
          <p:cNvSpPr/>
          <p:nvPr/>
        </p:nvSpPr>
        <p:spPr>
          <a:xfrm>
            <a:off x="13476904" y="7490858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MULTIPLE BIRTH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B345E-0D5E-05FD-DA6E-81C448A21225}"/>
              </a:ext>
            </a:extLst>
          </p:cNvPr>
          <p:cNvSpPr/>
          <p:nvPr/>
        </p:nvSpPr>
        <p:spPr>
          <a:xfrm>
            <a:off x="13476904" y="4027149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BREECH BIRTH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93BA61F-6350-8D64-3A07-1DC565CB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48" y="10745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2510444" y="5436254"/>
            <a:ext cx="9108618" cy="138920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</a:rPr>
              <a:t>COMPLICATION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</a:rPr>
              <a:t>DELIVERY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580" y="-17987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8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2230667" y="6191432"/>
            <a:ext cx="11305633" cy="237408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Open Sans"/>
              </a:rPr>
              <a:t>UNBROKEN AMNIOTIC SAC (WATER BAG)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4670390" y="4411510"/>
            <a:ext cx="8229131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the amniotic sac (water bag) has not broken, tear it or pinch it open with your fingers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Pull it away from the newborn’s mouth and 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 not delay this process. Never</a:t>
            </a:r>
          </a:p>
          <a:p>
            <a:r>
              <a:rPr lang="en-US" dirty="0"/>
              <a:t>use a sharp instrument!</a:t>
            </a:r>
            <a:endParaRPr lang="en-IN" sz="40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B5F5-B3E3-D22B-3BE5-1D1AFE7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3" y="98902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48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2230667" y="6191432"/>
            <a:ext cx="11305633" cy="126609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Open Sans"/>
              </a:rPr>
              <a:t>Breech Birth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4670390" y="4411510"/>
            <a:ext cx="8229131" cy="6740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type is the most common abnormal delivery.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 breech birth involves a buttocks-first or both-feet-first delivery.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addition, there is an increased risk or a prolapsed umbilical cord.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Whenever possible, the mother should be transported to a hospital immediately for birth.</a:t>
            </a:r>
            <a:endParaRPr lang="en-IN" sz="40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B5F5-B3E3-D22B-3BE5-1D1AFE7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3" y="98902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0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4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6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4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2"/>
          <a:srcRect r="5476"/>
          <a:stretch>
            <a:fillRect/>
          </a:stretch>
        </p:blipFill>
        <p:spPr>
          <a:xfrm>
            <a:off x="9351102" y="3507072"/>
            <a:ext cx="11212108" cy="868128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ervix"/>
          <p:cNvSpPr txBox="1"/>
          <p:nvPr/>
        </p:nvSpPr>
        <p:spPr>
          <a:xfrm>
            <a:off x="17279528" y="2473430"/>
            <a:ext cx="2273480" cy="96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Cervix</a:t>
            </a:r>
          </a:p>
        </p:txBody>
      </p:sp>
      <p:sp>
        <p:nvSpPr>
          <p:cNvPr id="151" name="Rectum"/>
          <p:cNvSpPr txBox="1"/>
          <p:nvPr/>
        </p:nvSpPr>
        <p:spPr>
          <a:xfrm>
            <a:off x="20654129" y="3733960"/>
            <a:ext cx="2684543" cy="968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Rectum</a:t>
            </a:r>
          </a:p>
        </p:txBody>
      </p:sp>
      <p:sp>
        <p:nvSpPr>
          <p:cNvPr id="152" name="Vagina…"/>
          <p:cNvSpPr txBox="1"/>
          <p:nvPr/>
        </p:nvSpPr>
        <p:spPr>
          <a:xfrm>
            <a:off x="20670136" y="6378224"/>
            <a:ext cx="3109729" cy="177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77377">
              <a:lnSpc>
                <a:spcPct val="90000"/>
              </a:lnSpc>
              <a:tabLst>
                <a:tab pos="2260600" algn="l"/>
                <a:tab pos="3606800" algn="l"/>
                <a:tab pos="4978400" algn="l"/>
                <a:tab pos="6324600" algn="l"/>
              </a:tabLst>
              <a:defRPr sz="4158">
                <a:latin typeface="Open Sans"/>
                <a:ea typeface="Open Sans"/>
                <a:cs typeface="Open Sans"/>
                <a:sym typeface="Open Sans"/>
              </a:defRPr>
            </a:pPr>
            <a:r>
              <a:t>Vagina </a:t>
            </a:r>
          </a:p>
          <a:p>
            <a:pPr defTabSz="1877377">
              <a:lnSpc>
                <a:spcPct val="90000"/>
              </a:lnSpc>
              <a:tabLst>
                <a:tab pos="2260600" algn="l"/>
                <a:tab pos="3606800" algn="l"/>
                <a:tab pos="4978400" algn="l"/>
                <a:tab pos="6324600" algn="l"/>
              </a:tabLst>
              <a:defRPr sz="4158">
                <a:latin typeface="Open Sans"/>
                <a:ea typeface="Open Sans"/>
                <a:cs typeface="Open Sans"/>
                <a:sym typeface="Open Sans"/>
              </a:defRPr>
            </a:pPr>
            <a:r>
              <a:t>(birth canal)</a:t>
            </a:r>
          </a:p>
        </p:txBody>
      </p:sp>
      <p:sp>
        <p:nvSpPr>
          <p:cNvPr id="153" name="Perineum"/>
          <p:cNvSpPr txBox="1"/>
          <p:nvPr/>
        </p:nvSpPr>
        <p:spPr>
          <a:xfrm>
            <a:off x="20582907" y="10461633"/>
            <a:ext cx="3284186" cy="96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Perineum</a:t>
            </a:r>
          </a:p>
        </p:txBody>
      </p:sp>
      <p:sp>
        <p:nvSpPr>
          <p:cNvPr id="154" name="Line"/>
          <p:cNvSpPr/>
          <p:nvPr/>
        </p:nvSpPr>
        <p:spPr>
          <a:xfrm flipV="1">
            <a:off x="15006048" y="3194315"/>
            <a:ext cx="2273480" cy="21858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5" name="Line"/>
          <p:cNvSpPr/>
          <p:nvPr/>
        </p:nvSpPr>
        <p:spPr>
          <a:xfrm flipV="1">
            <a:off x="16606852" y="4336713"/>
            <a:ext cx="3716846" cy="101103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6" name="Line"/>
          <p:cNvSpPr/>
          <p:nvPr/>
        </p:nvSpPr>
        <p:spPr>
          <a:xfrm>
            <a:off x="14289899" y="6945310"/>
            <a:ext cx="6069446" cy="324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7" name="Line"/>
          <p:cNvSpPr/>
          <p:nvPr/>
        </p:nvSpPr>
        <p:spPr>
          <a:xfrm>
            <a:off x="15430553" y="8840999"/>
            <a:ext cx="4961197" cy="211928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8" name="Uterus"/>
          <p:cNvSpPr txBox="1"/>
          <p:nvPr/>
        </p:nvSpPr>
        <p:spPr>
          <a:xfrm>
            <a:off x="7164381" y="3536932"/>
            <a:ext cx="2347531" cy="96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Uterus</a:t>
            </a:r>
          </a:p>
        </p:txBody>
      </p:sp>
      <p:sp>
        <p:nvSpPr>
          <p:cNvPr id="159" name="Symphysis…"/>
          <p:cNvSpPr txBox="1"/>
          <p:nvPr/>
        </p:nvSpPr>
        <p:spPr>
          <a:xfrm>
            <a:off x="5880124" y="6378224"/>
            <a:ext cx="3284185" cy="177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Symphysis 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pubis</a:t>
            </a:r>
          </a:p>
        </p:txBody>
      </p:sp>
      <p:sp>
        <p:nvSpPr>
          <p:cNvPr id="160" name="Urinary…"/>
          <p:cNvSpPr txBox="1"/>
          <p:nvPr/>
        </p:nvSpPr>
        <p:spPr>
          <a:xfrm>
            <a:off x="6093136" y="9163519"/>
            <a:ext cx="2947175" cy="177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Urinary 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bladder</a:t>
            </a:r>
          </a:p>
        </p:txBody>
      </p:sp>
      <p:sp>
        <p:nvSpPr>
          <p:cNvPr id="161" name="Line"/>
          <p:cNvSpPr/>
          <p:nvPr/>
        </p:nvSpPr>
        <p:spPr>
          <a:xfrm flipV="1">
            <a:off x="8296735" y="6031491"/>
            <a:ext cx="4133124" cy="372559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2" name="Line"/>
          <p:cNvSpPr/>
          <p:nvPr/>
        </p:nvSpPr>
        <p:spPr>
          <a:xfrm flipV="1">
            <a:off x="8644961" y="6686071"/>
            <a:ext cx="2219739" cy="58977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3" name="Line"/>
          <p:cNvSpPr/>
          <p:nvPr/>
        </p:nvSpPr>
        <p:spPr>
          <a:xfrm>
            <a:off x="9164309" y="4083270"/>
            <a:ext cx="3159482" cy="61893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4" name="Anatomy of Pregnancy"/>
          <p:cNvSpPr txBox="1"/>
          <p:nvPr/>
        </p:nvSpPr>
        <p:spPr>
          <a:xfrm>
            <a:off x="8337274" y="544700"/>
            <a:ext cx="8942254" cy="7490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800" dirty="0"/>
              <a:t>Anatomy of Pregnancy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93F639-8192-27BE-BB50-89139E58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779" y="18743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2230667" y="6191432"/>
            <a:ext cx="11305633" cy="126609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Open Sans"/>
              </a:rPr>
              <a:t>Prolapsed Umbilical 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4670390" y="4411510"/>
            <a:ext cx="8229131" cy="6740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is a situation in which the umbilical cord presents first (common in breech births) and is squeezed between the vaginal wall and the head of the baby.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may cause oxygen supply to the baby to be totally interrupted.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If, upon viewing the vaginal area, you see the umbilical cord presenting, the cord is prolapsed.</a:t>
            </a:r>
            <a:endParaRPr lang="en-IN" sz="40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B5F5-B3E3-D22B-3BE5-1D1AFE7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3" y="98902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6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2230667" y="6191432"/>
            <a:ext cx="11305633" cy="126609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Open Sans"/>
              </a:rPr>
              <a:t>Limb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4520606" y="2425376"/>
            <a:ext cx="8229131" cy="10064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 limb presentation is a situation in which a single leg, an arm and a leg together, or an arm and shoulder, present first.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is often accompanied by a prolapsed umbilical cord.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Limb presentations cannot be delivered in the pre-hospital setting.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Position the mother on her back with pelvis elevated, provide oxygen per local protocol and transport immediately.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prolapsed cord is present, apply treatment as discussed previously.</a:t>
            </a:r>
            <a:endParaRPr lang="en-IN" sz="40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B5F5-B3E3-D22B-3BE5-1D1AFE7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3" y="98902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7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2230667" y="6191432"/>
            <a:ext cx="11305633" cy="126609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Open Sans"/>
              </a:rPr>
              <a:t>Multiple Births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4520606" y="2425376"/>
            <a:ext cx="8229131" cy="8402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Twins are delivered the same way as single babies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fact, since twins are smaller, delivery is often easier.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Multiple birth may occur if the other’s abdomen is unusually large before, or remains large after, delivery.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If </a:t>
            </a:r>
            <a:r>
              <a:rPr lang="en-US" dirty="0" err="1"/>
              <a:t>labour</a:t>
            </a:r>
            <a:r>
              <a:rPr lang="en-US" dirty="0"/>
              <a:t> contractions continue (usually within 10 minutes) after the first birth, </a:t>
            </a:r>
            <a:r>
              <a:rPr lang="en-US" dirty="0" err="1"/>
              <a:t>thenext</a:t>
            </a:r>
            <a:r>
              <a:rPr lang="en-US" dirty="0"/>
              <a:t> delivery may be imminent.</a:t>
            </a:r>
            <a:endParaRPr lang="en-IN" sz="40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B5F5-B3E3-D22B-3BE5-1D1AFE7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3" y="98902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6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2230667" y="6191432"/>
            <a:ext cx="11305633" cy="126609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PREMATURE BIRTH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4670390" y="4411510"/>
            <a:ext cx="8229131" cy="4825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BABY LESS THAN 2.5 KG</a:t>
            </a: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BORN BEFORE THE 36</a:t>
            </a:r>
            <a:r>
              <a:rPr lang="en-US" sz="2800" spc="-90" baseline="3000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 WEEK</a:t>
            </a: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HEAD IS PROPORTIONATELY LARGER THAN  THE REST BODY</a:t>
            </a:r>
          </a:p>
          <a:p>
            <a:pPr marL="571500" marR="669925" lvl="0" indent="-5715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endParaRPr lang="en-US" sz="2800" spc="-90" dirty="0">
              <a:solidFill>
                <a:srgbClr val="C00000"/>
              </a:solidFill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SUSCEPTIBLE TO INFECTION.</a:t>
            </a:r>
            <a:endParaRPr lang="en-IN" sz="40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B5F5-B3E3-D22B-3BE5-1D1AFE7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3" y="98902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1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3638844" y="6283614"/>
            <a:ext cx="7760676" cy="10814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dirty="0">
                <a:solidFill>
                  <a:srgbClr val="FF0000"/>
                </a:solidFill>
              </a:rPr>
              <a:t>STILL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rial"/>
              </a:rPr>
              <a:t> BIRTH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3649497" y="5286009"/>
            <a:ext cx="8460225" cy="41580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DIE IN THE WOMB HOURS, DAYS OR WEEKS BEFORE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BABY MAY BE BORN IN CARDIAC OR PULMONARY ARREST BUT MAY SURVIVE WITH RESUSCITATION.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4000" spc="-9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FFF64-B88D-BBD0-35AB-2FE63684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93087E-EA63-6C02-0472-9E3C5DFA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Upon completing this lesson, you will be able to:">
            <a:extLst>
              <a:ext uri="{FF2B5EF4-FFF2-40B4-BE49-F238E27FC236}">
                <a16:creationId xmlns:a16="http://schemas.microsoft.com/office/drawing/2014/main" id="{E3B25DC9-3D1A-9C2D-3A45-3EC06C037F2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76178" y="4720131"/>
            <a:ext cx="7982389" cy="1401169"/>
          </a:xfrm>
          <a:prstGeom prst="rect">
            <a:avLst/>
          </a:prstGeom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3900" dirty="0"/>
              <a:t>Now, </a:t>
            </a:r>
            <a:r>
              <a:rPr sz="3900" dirty="0"/>
              <a:t>you will be able to</a:t>
            </a:r>
            <a:r>
              <a:rPr sz="6000" dirty="0"/>
              <a:t>:</a:t>
            </a:r>
          </a:p>
        </p:txBody>
      </p:sp>
      <p:sp>
        <p:nvSpPr>
          <p:cNvPr id="105" name="OBJECTIVES">
            <a:extLst>
              <a:ext uri="{FF2B5EF4-FFF2-40B4-BE49-F238E27FC236}">
                <a16:creationId xmlns:a16="http://schemas.microsoft.com/office/drawing/2014/main" id="{2F46A622-7CAC-F11D-E827-3EA2256847AB}"/>
              </a:ext>
            </a:extLst>
          </p:cNvPr>
          <p:cNvSpPr txBox="1"/>
          <p:nvPr/>
        </p:nvSpPr>
        <p:spPr>
          <a:xfrm>
            <a:off x="2876178" y="3884928"/>
            <a:ext cx="2104141" cy="8352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4400" dirty="0"/>
              <a:t>Review</a:t>
            </a:r>
            <a:endParaRPr sz="4400" dirty="0"/>
          </a:p>
        </p:txBody>
      </p:sp>
      <p:sp>
        <p:nvSpPr>
          <p:cNvPr id="106" name="List the eight steps for assessment of the mother.…">
            <a:extLst>
              <a:ext uri="{FF2B5EF4-FFF2-40B4-BE49-F238E27FC236}">
                <a16:creationId xmlns:a16="http://schemas.microsoft.com/office/drawing/2014/main" id="{DDCD7E54-577D-1C6F-D913-8DE19826BA99}"/>
              </a:ext>
            </a:extLst>
          </p:cNvPr>
          <p:cNvSpPr txBox="1"/>
          <p:nvPr/>
        </p:nvSpPr>
        <p:spPr>
          <a:xfrm>
            <a:off x="10463930" y="3672373"/>
            <a:ext cx="12872666" cy="489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>
                <a:latin typeface="Open Sans"/>
              </a:rPr>
              <a:t>List the  steps for assessment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>
                <a:latin typeface="Open Sans"/>
              </a:rPr>
              <a:t>List the  steps for pre-hospital preparation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>
                <a:latin typeface="Open Sans"/>
              </a:rPr>
              <a:t>List the  steps for delivery of      a baby.</a:t>
            </a:r>
            <a:endParaRPr lang="en-US" sz="2800" dirty="0">
              <a:latin typeface="Open Sans"/>
            </a:endParaRP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latin typeface="Open Sans"/>
              </a:rPr>
              <a:t>List and describe three complications    of pregnancy. 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latin typeface="Open Sans"/>
              </a:rPr>
              <a:t>List and describe six complications of delivery.</a:t>
            </a:r>
          </a:p>
          <a:p>
            <a:pPr marL="914400" lvl="1" indent="-914400" defTabSz="1896340"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2800" dirty="0">
              <a:latin typeface="Open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6342F1-1EAF-A28C-ECEB-61F44D55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382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A4040-B504-4F9C-62C9-49EDFEC611D0}"/>
              </a:ext>
            </a:extLst>
          </p:cNvPr>
          <p:cNvSpPr/>
          <p:nvPr/>
        </p:nvSpPr>
        <p:spPr>
          <a:xfrm>
            <a:off x="7630361" y="5100568"/>
            <a:ext cx="6800533" cy="10814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ANY QUESTION?</a:t>
            </a:r>
            <a:endParaRPr kumimoji="0" lang="en-IN" sz="6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74E47-086E-4FDC-D9B5-B6584313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497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096988" y="-29078"/>
            <a:ext cx="15389176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Open sans"/>
              </a:rPr>
              <a:t>THANK YOU </a:t>
            </a:r>
            <a:r>
              <a:rPr lang="en-US" sz="8000" dirty="0">
                <a:solidFill>
                  <a:srgbClr val="C00000"/>
                </a:solidFill>
                <a:latin typeface="Open sans"/>
              </a:rPr>
              <a:t>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10009830" y="2623046"/>
            <a:ext cx="13563492" cy="89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marL="914400" indent="-9144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4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5954" y="2653993"/>
            <a:ext cx="11319388" cy="9726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74E47-086E-4FDC-D9B5-B6584313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31986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059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8886E-1152-8819-DBD5-167776D078C4}"/>
              </a:ext>
            </a:extLst>
          </p:cNvPr>
          <p:cNvSpPr txBox="1"/>
          <p:nvPr/>
        </p:nvSpPr>
        <p:spPr>
          <a:xfrm>
            <a:off x="4411528" y="4714897"/>
            <a:ext cx="4659327" cy="989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EVALUATION</a:t>
            </a:r>
            <a:endParaRPr kumimoji="0" lang="en-IN" sz="5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0F4DC-A624-96DD-955A-DEA8F73E27C8}"/>
              </a:ext>
            </a:extLst>
          </p:cNvPr>
          <p:cNvSpPr txBox="1"/>
          <p:nvPr/>
        </p:nvSpPr>
        <p:spPr>
          <a:xfrm>
            <a:off x="10365352" y="4714897"/>
            <a:ext cx="10227908" cy="1635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Q1) EXCESSIVE PREBIRTH BLEEDING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KNOWN AS ? </a:t>
            </a:r>
          </a:p>
          <a:p>
            <a:r>
              <a:rPr lang="en-US" sz="3200" dirty="0">
                <a:solidFill>
                  <a:schemeClr val="tx1"/>
                </a:solidFill>
              </a:rPr>
              <a:t>Ans.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74E47-086E-4FDC-D9B5-B6584313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0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6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6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grpSp>
        <p:nvGrpSpPr>
          <p:cNvPr id="182" name="Group"/>
          <p:cNvGrpSpPr/>
          <p:nvPr/>
        </p:nvGrpSpPr>
        <p:grpSpPr>
          <a:xfrm>
            <a:off x="12654420" y="3061964"/>
            <a:ext cx="11729580" cy="8685851"/>
            <a:chOff x="0" y="0"/>
            <a:chExt cx="17495349" cy="11135630"/>
          </a:xfrm>
        </p:grpSpPr>
        <p:pic>
          <p:nvPicPr>
            <p:cNvPr id="171" name="image.png" descr="image.png"/>
            <p:cNvPicPr>
              <a:picLocks noChangeAspect="1"/>
            </p:cNvPicPr>
            <p:nvPr/>
          </p:nvPicPr>
          <p:blipFill>
            <a:blip r:embed="rId2"/>
            <a:srcRect t="27960"/>
            <a:stretch>
              <a:fillRect/>
            </a:stretch>
          </p:blipFill>
          <p:spPr>
            <a:xfrm>
              <a:off x="1354282" y="0"/>
              <a:ext cx="12668509" cy="11135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Placenta"/>
            <p:cNvSpPr txBox="1"/>
            <p:nvPr/>
          </p:nvSpPr>
          <p:spPr>
            <a:xfrm>
              <a:off x="14067150" y="1299412"/>
              <a:ext cx="2829718" cy="917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t">
              <a:normAutofit fontScale="77500" lnSpcReduction="20000"/>
            </a:bodyPr>
            <a:lstStyle>
              <a:lvl1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Placenta</a:t>
              </a:r>
            </a:p>
          </p:txBody>
        </p:sp>
        <p:sp>
          <p:nvSpPr>
            <p:cNvPr id="173" name="Umbilical…"/>
            <p:cNvSpPr txBox="1"/>
            <p:nvPr/>
          </p:nvSpPr>
          <p:spPr>
            <a:xfrm>
              <a:off x="14098122" y="4209906"/>
              <a:ext cx="3397228" cy="1679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t">
              <a:normAutofit fontScale="92500"/>
            </a:bodyPr>
            <a:lstStyle/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Umbilical </a:t>
              </a:r>
            </a:p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cord</a:t>
              </a:r>
            </a:p>
          </p:txBody>
        </p:sp>
        <p:sp>
          <p:nvSpPr>
            <p:cNvPr id="174" name="Amniotic…"/>
            <p:cNvSpPr txBox="1"/>
            <p:nvPr/>
          </p:nvSpPr>
          <p:spPr>
            <a:xfrm>
              <a:off x="14484001" y="6798110"/>
              <a:ext cx="2842071" cy="16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t">
              <a:normAutofit fontScale="77500" lnSpcReduction="20000"/>
            </a:bodyPr>
            <a:lstStyle/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Amniotic </a:t>
              </a:r>
            </a:p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sac</a:t>
              </a:r>
            </a:p>
          </p:txBody>
        </p:sp>
        <p:sp>
          <p:nvSpPr>
            <p:cNvPr id="175" name="Foetus"/>
            <p:cNvSpPr txBox="1"/>
            <p:nvPr/>
          </p:nvSpPr>
          <p:spPr>
            <a:xfrm>
              <a:off x="662352" y="2398008"/>
              <a:ext cx="2295904" cy="917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t">
              <a:normAutofit fontScale="77500" lnSpcReduction="20000"/>
            </a:bodyPr>
            <a:lstStyle>
              <a:lvl1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Foetus</a:t>
              </a:r>
            </a:p>
          </p:txBody>
        </p:sp>
        <p:sp>
          <p:nvSpPr>
            <p:cNvPr id="176" name="Uterus"/>
            <p:cNvSpPr txBox="1"/>
            <p:nvPr/>
          </p:nvSpPr>
          <p:spPr>
            <a:xfrm>
              <a:off x="0" y="5034840"/>
              <a:ext cx="2225394" cy="917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t">
              <a:normAutofit fontScale="77500" lnSpcReduction="20000"/>
            </a:bodyPr>
            <a:lstStyle>
              <a:lvl1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Uterus</a:t>
              </a:r>
            </a:p>
          </p:txBody>
        </p:sp>
        <p:sp>
          <p:nvSpPr>
            <p:cNvPr id="177" name="Line"/>
            <p:cNvSpPr/>
            <p:nvPr/>
          </p:nvSpPr>
          <p:spPr>
            <a:xfrm flipV="1">
              <a:off x="8825140" y="1833923"/>
              <a:ext cx="4942685" cy="125026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8662330" y="3572617"/>
              <a:ext cx="5197652" cy="12287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79" name="Line"/>
            <p:cNvSpPr/>
            <p:nvPr/>
          </p:nvSpPr>
          <p:spPr>
            <a:xfrm>
              <a:off x="8499519" y="5197650"/>
              <a:ext cx="5683012" cy="211039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80" name="Line"/>
            <p:cNvSpPr/>
            <p:nvPr/>
          </p:nvSpPr>
          <p:spPr>
            <a:xfrm>
              <a:off x="2629120" y="3007387"/>
              <a:ext cx="3922815" cy="23961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81" name="Line"/>
            <p:cNvSpPr/>
            <p:nvPr/>
          </p:nvSpPr>
          <p:spPr>
            <a:xfrm flipV="1">
              <a:off x="2165264" y="5034840"/>
              <a:ext cx="4386671" cy="48536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83" name="Anatomy of Pregnancy"/>
          <p:cNvSpPr txBox="1"/>
          <p:nvPr/>
        </p:nvSpPr>
        <p:spPr>
          <a:xfrm>
            <a:off x="349987" y="3730102"/>
            <a:ext cx="12575110" cy="10612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Anatomy of Pregnancy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1F2484-4DD7-275E-07D2-45187DF6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C002824-A845-A05E-B9B3-622245218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3999"/>
          <a:stretch/>
        </p:blipFill>
        <p:spPr bwMode="auto">
          <a:xfrm>
            <a:off x="21237580" y="1"/>
            <a:ext cx="3659038" cy="26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183" y="76428"/>
            <a:ext cx="3607817" cy="27866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3913979" y="3117830"/>
            <a:ext cx="17162584" cy="7821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>
                <a:solidFill>
                  <a:srgbClr val="FF0000"/>
                </a:solidFill>
                <a:latin typeface="Open Sans"/>
              </a:rPr>
              <a:t>STAGES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>
                <a:solidFill>
                  <a:srgbClr val="FF0000"/>
                </a:solidFill>
                <a:latin typeface="Open Sans"/>
              </a:rPr>
              <a:t>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>
                <a:solidFill>
                  <a:srgbClr val="FF0000"/>
                </a:solidFill>
                <a:latin typeface="Open Sans"/>
              </a:rPr>
              <a:t>LABOUR</a:t>
            </a:r>
            <a:endParaRPr kumimoji="0" lang="en-IN" sz="16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43803-B818-169D-329E-292D9F03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04289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72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8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8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First Stage…"/>
          <p:cNvSpPr txBox="1"/>
          <p:nvPr/>
        </p:nvSpPr>
        <p:spPr>
          <a:xfrm>
            <a:off x="3571459" y="1065434"/>
            <a:ext cx="6818244" cy="1142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</a:rPr>
              <a:t>First Stage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</a:rPr>
              <a:t>of </a:t>
            </a:r>
            <a:r>
              <a:rPr sz="4000" dirty="0" err="1">
                <a:solidFill>
                  <a:srgbClr val="FF0000"/>
                </a:solidFill>
              </a:rPr>
              <a:t>Labour</a:t>
            </a:r>
            <a:r>
              <a:rPr lang="en-US" sz="4000" dirty="0">
                <a:solidFill>
                  <a:srgbClr val="FF0000"/>
                </a:solidFill>
              </a:rPr>
              <a:t>- (dilation)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337315-8967-A48D-BF09-5B487E8ED47F}"/>
              </a:ext>
            </a:extLst>
          </p:cNvPr>
          <p:cNvSpPr/>
          <p:nvPr/>
        </p:nvSpPr>
        <p:spPr>
          <a:xfrm>
            <a:off x="12191998" y="364710"/>
            <a:ext cx="9800493" cy="588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Begin with the mother contraction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7240D5-67CC-5420-900C-18597F77BF32}"/>
              </a:ext>
            </a:extLst>
          </p:cNvPr>
          <p:cNvSpPr/>
          <p:nvPr/>
        </p:nvSpPr>
        <p:spPr>
          <a:xfrm>
            <a:off x="12191999" y="1342433"/>
            <a:ext cx="9800493" cy="588982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Ends when infant enters birth canal 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04788-3127-0738-C4D7-DEBAC8814771}"/>
              </a:ext>
            </a:extLst>
          </p:cNvPr>
          <p:cNvSpPr/>
          <p:nvPr/>
        </p:nvSpPr>
        <p:spPr>
          <a:xfrm>
            <a:off x="12191999" y="2495662"/>
            <a:ext cx="9800493" cy="588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Longest stage, cervix fully dilated 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0358F-63F1-ADC0-BD2C-3A13769E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18" y="3696363"/>
            <a:ext cx="21031200" cy="76925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B38EC14-081A-BE3C-957A-4E5F5F64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381596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C3CD30F-8B43-A115-ED84-A2D8CD92B497}"/>
              </a:ext>
            </a:extLst>
          </p:cNvPr>
          <p:cNvSpPr/>
          <p:nvPr/>
        </p:nvSpPr>
        <p:spPr>
          <a:xfrm>
            <a:off x="10801647" y="1255273"/>
            <a:ext cx="978408" cy="484632"/>
          </a:xfrm>
          <a:prstGeom prst="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903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9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5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9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grpSp>
        <p:nvGrpSpPr>
          <p:cNvPr id="200" name="Group"/>
          <p:cNvGrpSpPr/>
          <p:nvPr/>
        </p:nvGrpSpPr>
        <p:grpSpPr>
          <a:xfrm>
            <a:off x="1575905" y="4428969"/>
            <a:ext cx="22104710" cy="7532830"/>
            <a:chOff x="0" y="0"/>
            <a:chExt cx="21622904" cy="7532828"/>
          </a:xfrm>
        </p:grpSpPr>
        <p:pic>
          <p:nvPicPr>
            <p:cNvPr id="198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5162" y="22341"/>
              <a:ext cx="12127743" cy="7462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27064" cy="7532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1" name="Support…"/>
          <p:cNvSpPr txBox="1"/>
          <p:nvPr/>
        </p:nvSpPr>
        <p:spPr>
          <a:xfrm>
            <a:off x="20773235" y="7301148"/>
            <a:ext cx="3309929" cy="1575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000" i="1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Support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000" i="1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baby’s head</a:t>
            </a:r>
          </a:p>
        </p:txBody>
      </p:sp>
      <p:sp>
        <p:nvSpPr>
          <p:cNvPr id="202" name="Second Stage…"/>
          <p:cNvSpPr txBox="1"/>
          <p:nvPr/>
        </p:nvSpPr>
        <p:spPr>
          <a:xfrm>
            <a:off x="3056341" y="1902190"/>
            <a:ext cx="7247405" cy="1536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  <a:latin typeface="Open Sans"/>
              </a:rPr>
              <a:t>Second Stage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  <a:latin typeface="Open Sans"/>
              </a:rPr>
              <a:t>of </a:t>
            </a:r>
            <a:r>
              <a:rPr sz="4000" dirty="0" err="1">
                <a:solidFill>
                  <a:srgbClr val="FF0000"/>
                </a:solidFill>
                <a:latin typeface="Open Sans"/>
              </a:rPr>
              <a:t>Labour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-(expulsion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)</a:t>
            </a:r>
            <a:endParaRPr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A6F57B-9223-4102-5CC1-CEA87E08B730}"/>
              </a:ext>
            </a:extLst>
          </p:cNvPr>
          <p:cNvSpPr/>
          <p:nvPr/>
        </p:nvSpPr>
        <p:spPr>
          <a:xfrm>
            <a:off x="11027499" y="1672128"/>
            <a:ext cx="9044609" cy="101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sym typeface="Arial"/>
              </a:rPr>
              <a:t>Begins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sym typeface="Arial"/>
              </a:rPr>
              <a:t> the moment the infant moves into the birth canal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6EF06-4E74-4659-1C2C-BBD6CEB7BF74}"/>
              </a:ext>
            </a:extLst>
          </p:cNvPr>
          <p:cNvSpPr/>
          <p:nvPr/>
        </p:nvSpPr>
        <p:spPr>
          <a:xfrm>
            <a:off x="11008568" y="3086268"/>
            <a:ext cx="13280194" cy="588982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Baby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head appear at the opening of the birth canal-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crowning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2970E-CC83-BC7B-E506-B4F429312315}"/>
              </a:ext>
            </a:extLst>
          </p:cNvPr>
          <p:cNvSpPr/>
          <p:nvPr/>
        </p:nvSpPr>
        <p:spPr>
          <a:xfrm>
            <a:off x="11008568" y="3986213"/>
            <a:ext cx="7901354" cy="588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Ends with the birth of infant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72380B-ACEB-F6D1-43E4-EEA6724D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C798BD6-F374-7DAB-AC1C-2904234C826C}"/>
              </a:ext>
            </a:extLst>
          </p:cNvPr>
          <p:cNvSpPr/>
          <p:nvPr/>
        </p:nvSpPr>
        <p:spPr>
          <a:xfrm>
            <a:off x="9955559" y="2449681"/>
            <a:ext cx="978408" cy="484632"/>
          </a:xfrm>
          <a:prstGeom prst="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832" y="49495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9" name="Third Stage…"/>
          <p:cNvSpPr txBox="1"/>
          <p:nvPr/>
        </p:nvSpPr>
        <p:spPr>
          <a:xfrm>
            <a:off x="1994334" y="2784740"/>
            <a:ext cx="7683914" cy="1142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000" dirty="0">
                <a:solidFill>
                  <a:srgbClr val="FF0000"/>
                </a:solidFill>
                <a:latin typeface="Open Sans"/>
              </a:rPr>
              <a:t>              </a:t>
            </a:r>
            <a:r>
              <a:rPr sz="4000" dirty="0">
                <a:solidFill>
                  <a:srgbClr val="FF0000"/>
                </a:solidFill>
                <a:latin typeface="Open Sans"/>
              </a:rPr>
              <a:t>Third Stage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000" dirty="0">
                <a:solidFill>
                  <a:srgbClr val="FF0000"/>
                </a:solidFill>
                <a:latin typeface="Open Sans"/>
              </a:rPr>
              <a:t>    </a:t>
            </a:r>
            <a:r>
              <a:rPr sz="4000" dirty="0">
                <a:solidFill>
                  <a:srgbClr val="FF0000"/>
                </a:solidFill>
                <a:latin typeface="Open Sans"/>
              </a:rPr>
              <a:t>of </a:t>
            </a:r>
            <a:r>
              <a:rPr sz="4000" dirty="0" err="1">
                <a:solidFill>
                  <a:srgbClr val="FF0000"/>
                </a:solidFill>
                <a:latin typeface="Open Sans"/>
              </a:rPr>
              <a:t>Labour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-(placental)</a:t>
            </a:r>
            <a:endParaRPr sz="4000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3AA1B-3782-D632-4F2C-905B3080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23" y="5205045"/>
            <a:ext cx="8799678" cy="6260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B858E-C3AB-964F-2DE9-92C8F5A6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101" y="5205046"/>
            <a:ext cx="13826961" cy="62601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21231D-2BDD-A24B-B300-6166CA360469}"/>
              </a:ext>
            </a:extLst>
          </p:cNvPr>
          <p:cNvSpPr/>
          <p:nvPr/>
        </p:nvSpPr>
        <p:spPr>
          <a:xfrm>
            <a:off x="11279592" y="2314837"/>
            <a:ext cx="10503444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latin typeface="Open Sans"/>
              </a:rPr>
              <a:t>During this stage, the placenta separates from the uterine wall.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85C49-BB9C-20F0-57D5-9D63D8AE86BB}"/>
              </a:ext>
            </a:extLst>
          </p:cNvPr>
          <p:cNvSpPr/>
          <p:nvPr/>
        </p:nvSpPr>
        <p:spPr>
          <a:xfrm>
            <a:off x="11279592" y="3730172"/>
            <a:ext cx="10503444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</a:rPr>
              <a:t>It is usually then spontaneously expelled from the uterus.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EC0B76-BC30-3A9F-76FF-A3D02DBE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CC428-2F55-3745-82FC-3DD4D645C19B}"/>
              </a:ext>
            </a:extLst>
          </p:cNvPr>
          <p:cNvSpPr/>
          <p:nvPr/>
        </p:nvSpPr>
        <p:spPr>
          <a:xfrm>
            <a:off x="12397844" y="2548397"/>
            <a:ext cx="940974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UNIVERSAL PRECAUTION AND SCENE SECURE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6958F-CA38-0559-28D1-53DF7D94B00B}"/>
              </a:ext>
            </a:extLst>
          </p:cNvPr>
          <p:cNvSpPr/>
          <p:nvPr/>
        </p:nvSpPr>
        <p:spPr>
          <a:xfrm>
            <a:off x="12389532" y="3691221"/>
            <a:ext cx="959262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PRIVACY OF THE PATIENT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3A713-A127-84FF-E683-5FAEAC1FB34F}"/>
              </a:ext>
            </a:extLst>
          </p:cNvPr>
          <p:cNvSpPr/>
          <p:nvPr/>
        </p:nvSpPr>
        <p:spPr>
          <a:xfrm>
            <a:off x="12389532" y="4677047"/>
            <a:ext cx="959262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CONDUCT INITIAL ASSESSSMENT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F7568-7619-E754-033B-5238F369BC33}"/>
              </a:ext>
            </a:extLst>
          </p:cNvPr>
          <p:cNvSpPr/>
          <p:nvPr/>
        </p:nvSpPr>
        <p:spPr>
          <a:xfrm>
            <a:off x="12389532" y="5709126"/>
            <a:ext cx="9758884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DETAILS REGARDING PRENATAL CARE, IF ANY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Open Sans"/>
                <a:sym typeface="Arial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A9F8D-BBB6-7169-DAED-05829B0A307A}"/>
              </a:ext>
            </a:extLst>
          </p:cNvPr>
          <p:cNvSpPr/>
          <p:nvPr/>
        </p:nvSpPr>
        <p:spPr>
          <a:xfrm>
            <a:off x="12389531" y="6668204"/>
            <a:ext cx="9758885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FIRST PREGNANCY OR OTHERWISE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EA172-6BE6-1347-FEB2-210838F643D6}"/>
              </a:ext>
            </a:extLst>
          </p:cNvPr>
          <p:cNvSpPr/>
          <p:nvPr/>
        </p:nvSpPr>
        <p:spPr>
          <a:xfrm>
            <a:off x="12401254" y="7576365"/>
            <a:ext cx="9747162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ASK REG AMNIOTIC SAC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D181-EA2A-E4BD-ABA3-503CF3B0EC47}"/>
              </a:ext>
            </a:extLst>
          </p:cNvPr>
          <p:cNvSpPr/>
          <p:nvPr/>
        </p:nvSpPr>
        <p:spPr>
          <a:xfrm>
            <a:off x="12397844" y="8659361"/>
            <a:ext cx="9758885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DETERMINE CONTRACTIONS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208735-2E69-4753-AE9E-A4C4711C6083}"/>
              </a:ext>
            </a:extLst>
          </p:cNvPr>
          <p:cNvSpPr/>
          <p:nvPr/>
        </p:nvSpPr>
        <p:spPr>
          <a:xfrm>
            <a:off x="12397844" y="9470352"/>
            <a:ext cx="9963620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VISUAL EVALUATION/CROWNING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E25D7-FAB8-BE24-3C3F-CA86C425382D}"/>
              </a:ext>
            </a:extLst>
          </p:cNvPr>
          <p:cNvSpPr/>
          <p:nvPr/>
        </p:nvSpPr>
        <p:spPr>
          <a:xfrm>
            <a:off x="12289942" y="10442553"/>
            <a:ext cx="10179423" cy="157386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DETERMINE DLIVERY WILL BE AT SCENE OR THERE IS TIME FOR TRANSPORT TO HELATHCARE CENTRE /HOSPITAL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CC98F-2E49-FF13-07BA-082A5816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14CC6-81F8-9492-3F55-831C5073BF12}"/>
              </a:ext>
            </a:extLst>
          </p:cNvPr>
          <p:cNvSpPr/>
          <p:nvPr/>
        </p:nvSpPr>
        <p:spPr>
          <a:xfrm>
            <a:off x="4844883" y="2645722"/>
            <a:ext cx="4455623" cy="2620307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PRE-HOSPITAL PREPERATION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MOTHER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40388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9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1143</Words>
  <Application>Microsoft Office PowerPoint</Application>
  <PresentationFormat>Custom</PresentationFormat>
  <Paragraphs>222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Black</vt:lpstr>
      <vt:lpstr>Bookman Old Style</vt:lpstr>
      <vt:lpstr>Calibri</vt:lpstr>
      <vt:lpstr>HelveticaNeueLT Std Lt</vt:lpstr>
      <vt:lpstr>Noto Sans Symbols</vt:lpstr>
      <vt:lpstr>Open Sans</vt:lpstr>
      <vt:lpstr>Open Sans</vt:lpstr>
      <vt:lpstr>Open Sans SemiBold</vt:lpstr>
      <vt:lpstr>Symbol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</dc:creator>
  <cp:lastModifiedBy>NDRF HQ</cp:lastModifiedBy>
  <cp:revision>49</cp:revision>
  <dcterms:modified xsi:type="dcterms:W3CDTF">2026-04-15T10:24:39Z</dcterms:modified>
</cp:coreProperties>
</file>