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08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9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7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C1BA-0C9C-45D5-9DB8-E792A071F6C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924E1-C75C-443F-A4EB-63BF4F78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94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7C9D-5B15-498B-8AB8-3F3D1F0EE654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02A6-4540-48A6-96D0-010A3DC8DF8A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EA3D-51B5-4E04-ABCB-5ADD63B4A957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9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8A01-CB1B-440B-8321-4D6A4DB59EB1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58E0-882A-47C7-BEFE-956E45037CBE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6358-B7BF-4704-BC85-F3B22892F383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F613-EBD9-4922-B2D7-B0A2FD06A9B0}" type="datetime1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NDRF KOLKATA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9789-429E-4C66-AFAA-3ED33FD164BA}" type="datetime1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6B5-DFE2-431F-9022-9935FDA93BC2}" type="datetime1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NDRF KOLKATA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BB9D-7CDD-4A88-AC71-F5D9DFCD3D79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B8F-1E39-4217-A222-CA18D51B4DE3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66F4-7F31-4F66-87FF-AD3D7C180C6B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2nd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4451"/>
            <a:ext cx="1524000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25400" y="-440349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19051" y="-816691"/>
            <a:ext cx="12204701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1972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0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" y="-15240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330" y="-152400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355" y="-161636"/>
            <a:ext cx="1731817" cy="1143000"/>
          </a:xfrm>
          <a:prstGeom prst="rect">
            <a:avLst/>
          </a:prstGeom>
        </p:spPr>
      </p:pic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850FB504-1C6D-6D08-EC24-DAC0D61FB98C}"/>
              </a:ext>
            </a:extLst>
          </p:cNvPr>
          <p:cNvSpPr/>
          <p:nvPr/>
        </p:nvSpPr>
        <p:spPr>
          <a:xfrm>
            <a:off x="1592945" y="356199"/>
            <a:ext cx="8523111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>
              <a:defRPr lang="en-US"/>
            </a:defPPr>
            <a:lvl1pPr marL="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319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6638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9956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75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6594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9913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3232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655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MEDICAL FIRST RESPONDER</a:t>
            </a:r>
            <a:endParaRPr kumimoji="0" lang="en-I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2285642"/>
            <a:ext cx="9144000" cy="1470025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SOFT TISSUE INJURIES</a:t>
            </a:r>
          </a:p>
        </p:txBody>
      </p:sp>
    </p:spTree>
    <p:extLst>
      <p:ext uri="{BB962C8B-B14F-4D97-AF65-F5344CB8AC3E}">
        <p14:creationId xmlns:p14="http://schemas.microsoft.com/office/powerpoint/2010/main" val="108988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714" y="2971800"/>
            <a:ext cx="6400800" cy="7921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OPEN INJURIES</a:t>
            </a:r>
          </a:p>
        </p:txBody>
      </p:sp>
      <p:pic>
        <p:nvPicPr>
          <p:cNvPr id="12292" name="Picture 4" descr="scan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219200"/>
            <a:ext cx="480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539034-CFE7-EAFF-FDD9-D9AADB67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3237138"/>
            <a:ext cx="56388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SCRATCHES AND ABRASIONS</a:t>
            </a:r>
          </a:p>
        </p:txBody>
      </p:sp>
      <p:pic>
        <p:nvPicPr>
          <p:cNvPr id="13315" name="Picture 4" descr="D:\dwnld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15400" y="2286000"/>
            <a:ext cx="2743200" cy="4191000"/>
          </a:xfrm>
          <a:noFill/>
        </p:spPr>
      </p:pic>
      <p:pic>
        <p:nvPicPr>
          <p:cNvPr id="13316" name="Picture 5" descr="F:\dwwwnld\images (4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3278"/>
            <a:ext cx="2667000" cy="419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A65B27-59A4-FDE0-1149-1BD40ACB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66800" y="2971800"/>
            <a:ext cx="3810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LACERATION</a:t>
            </a:r>
          </a:p>
        </p:txBody>
      </p:sp>
      <p:pic>
        <p:nvPicPr>
          <p:cNvPr id="14339" name="Picture 4" descr="D:\dwnld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09469" y="1828800"/>
            <a:ext cx="2895600" cy="4953000"/>
          </a:xfrm>
          <a:noFill/>
        </p:spPr>
      </p:pic>
      <p:pic>
        <p:nvPicPr>
          <p:cNvPr id="14340" name="Picture 5" descr="D:\dwnld\images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5069" y="1828800"/>
            <a:ext cx="289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C0F58C-1C6D-B8F3-BFF2-16DAB5CA6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124200"/>
            <a:ext cx="54864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PUNCTURE WOUND</a:t>
            </a:r>
          </a:p>
        </p:txBody>
      </p:sp>
      <p:pic>
        <p:nvPicPr>
          <p:cNvPr id="15363" name="Picture 5" descr="F:\dwwwnld\images (4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10400" y="1524000"/>
            <a:ext cx="5105400" cy="4724400"/>
          </a:xfr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CCF22B-74A4-98E3-8C78-7F70328FE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505200"/>
            <a:ext cx="48768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AMPUTATION</a:t>
            </a:r>
          </a:p>
        </p:txBody>
      </p:sp>
      <p:pic>
        <p:nvPicPr>
          <p:cNvPr id="16387" name="Picture 4" descr="D:\dwnld\images (2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0" y="1752600"/>
            <a:ext cx="4114800" cy="5105400"/>
          </a:xfr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FBA8F6-186C-0649-1A03-2B964BE64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58674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GUNSHOT WOUND</a:t>
            </a:r>
          </a:p>
        </p:txBody>
      </p:sp>
      <p:pic>
        <p:nvPicPr>
          <p:cNvPr id="17411" name="Picture 4" descr="D:\dwnld\images (2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30342" y="1600200"/>
            <a:ext cx="2590800" cy="4648200"/>
          </a:xfrm>
          <a:noFill/>
        </p:spPr>
      </p:pic>
      <p:pic>
        <p:nvPicPr>
          <p:cNvPr id="17412" name="Picture 5" descr="D:\dwnld\images (2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5871" y="1600200"/>
            <a:ext cx="2590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1149DF-5569-0F16-6393-98DED0F0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95600"/>
            <a:ext cx="631643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IMPALED OBJECT</a:t>
            </a:r>
          </a:p>
        </p:txBody>
      </p:sp>
      <p:pic>
        <p:nvPicPr>
          <p:cNvPr id="18435" name="Picture 5" descr="D:\dwnld\images (1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05600" y="1371600"/>
            <a:ext cx="5105400" cy="5105400"/>
          </a:xfr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272F1-38CB-A28F-C46D-160E91F8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113" y="3170238"/>
            <a:ext cx="5486400" cy="10207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DOUGHNUT TYPE RING PAD</a:t>
            </a:r>
          </a:p>
        </p:txBody>
      </p:sp>
      <p:pic>
        <p:nvPicPr>
          <p:cNvPr id="19459" name="Picture 5" descr="D:\dwnld\images (3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72600" y="1752600"/>
            <a:ext cx="2133600" cy="4876800"/>
          </a:xfrm>
          <a:noFill/>
        </p:spPr>
      </p:pic>
      <p:pic>
        <p:nvPicPr>
          <p:cNvPr id="19460" name="Picture 6" descr="D:\dwnld\images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9668" y="1752600"/>
            <a:ext cx="222476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5DBB18-41A5-1F3B-2BDD-1AF7176F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41148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PHT OF OPEN WOUND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181600" y="1397973"/>
            <a:ext cx="66294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Open sans"/>
                <a:cs typeface="Times New Roman" pitchFamily="18" charset="0"/>
              </a:rPr>
              <a:t>Use universal precaution and secure the scene—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Open sans"/>
                <a:cs typeface="Times New Roman" pitchFamily="18" charset="0"/>
              </a:rPr>
              <a:t>Remove or cut the cloth by the help of trauma scissor from open wound area.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Open sans"/>
                <a:cs typeface="Times New Roman" pitchFamily="18" charset="0"/>
              </a:rPr>
              <a:t>Control bleeding by the help of direct  pressure and use pressure points also if needed.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Open sans"/>
                <a:cs typeface="Times New Roman" pitchFamily="18" charset="0"/>
              </a:rPr>
              <a:t>Prevent from contamination</a:t>
            </a:r>
            <a:r>
              <a:rPr lang="en-US" sz="2800" dirty="0">
                <a:latin typeface="Open sans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EDB73A-F613-CB15-E7BD-89151CD2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486400" y="1295400"/>
            <a:ext cx="6172200" cy="5486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Open sans"/>
                <a:cs typeface="Times New Roman" pitchFamily="18" charset="0"/>
              </a:rPr>
              <a:t>Applying dressing and bandage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Open sans"/>
                <a:cs typeface="Times New Roman" pitchFamily="18" charset="0"/>
              </a:rPr>
              <a:t>Cover the patient from cloth.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Open sans"/>
                <a:cs typeface="Times New Roman" pitchFamily="18" charset="0"/>
              </a:rPr>
              <a:t>Treat for shock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Open sans"/>
                <a:cs typeface="Times New Roman" pitchFamily="18" charset="0"/>
              </a:rPr>
              <a:t>Transport the patient to the EMS as soon as possible</a:t>
            </a:r>
            <a:r>
              <a:rPr lang="en-US" dirty="0">
                <a:latin typeface="Open sans"/>
                <a:cs typeface="Times New Roman" pitchFamily="18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7B33-358B-00B3-E11E-8637E3F26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534B4A-3702-EBD2-843D-3849F025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0"/>
            <a:ext cx="41148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PHT OF OPEN WOUND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36" y="1371600"/>
            <a:ext cx="4038600" cy="1143000"/>
          </a:xfrm>
          <a:solidFill>
            <a:schemeClr val="bg1"/>
          </a:solidFill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76400"/>
            <a:ext cx="6858000" cy="4525963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en-US" sz="2800" dirty="0">
                <a:latin typeface="Open sans"/>
                <a:cs typeface="Times New Roman" pitchFamily="18" charset="0"/>
              </a:rPr>
              <a:t>Two steps to treat a closed wound</a:t>
            </a:r>
          </a:p>
          <a:p>
            <a:pPr algn="just">
              <a:defRPr/>
            </a:pPr>
            <a:r>
              <a:rPr lang="en-US" sz="2800" dirty="0">
                <a:latin typeface="Open sans"/>
                <a:cs typeface="Times New Roman" pitchFamily="18" charset="0"/>
              </a:rPr>
              <a:t> Six steps to treat an open wound.</a:t>
            </a:r>
          </a:p>
          <a:p>
            <a:pPr algn="just">
              <a:defRPr/>
            </a:pPr>
            <a:r>
              <a:rPr lang="en-US" sz="2800" dirty="0">
                <a:latin typeface="Open sans"/>
                <a:cs typeface="Times New Roman" pitchFamily="18" charset="0"/>
              </a:rPr>
              <a:t> Pre-hospital treatment for eye, ear and neck injuries.</a:t>
            </a:r>
          </a:p>
          <a:p>
            <a:pPr algn="just">
              <a:defRPr/>
            </a:pPr>
            <a:r>
              <a:rPr lang="en-US" sz="2800" dirty="0">
                <a:latin typeface="Open sans"/>
                <a:cs typeface="Times New Roman" pitchFamily="18" charset="0"/>
              </a:rPr>
              <a:t>Pre-hospital treatment of abdominal and genital injuries.</a:t>
            </a: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13C39-3C40-466E-7A58-D85737414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88A3A-FDF5-C933-619D-07AB5BC5BDA5}"/>
              </a:ext>
            </a:extLst>
          </p:cNvPr>
          <p:cNvSpPr txBox="1"/>
          <p:nvPr/>
        </p:nvSpPr>
        <p:spPr>
          <a:xfrm>
            <a:off x="1020536" y="2743200"/>
            <a:ext cx="3581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en-US" sz="2400" dirty="0">
                <a:latin typeface="Open sans"/>
                <a:cs typeface="Times New Roman" pitchFamily="18" charset="0"/>
              </a:rPr>
              <a:t>Upon completion of this lesson you will be able to define and demonstrate well about-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10579"/>
            <a:ext cx="4343400" cy="7159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DRESSING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1828800"/>
            <a:ext cx="5638800" cy="281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Open sans"/>
                <a:cs typeface="Times New Roman" pitchFamily="18" charset="0"/>
              </a:rPr>
              <a:t>Any material used to cover a wound that helps control bleeding and also aids in the prevention of additional- contamination</a:t>
            </a:r>
            <a:r>
              <a:rPr lang="en-US" sz="4000" dirty="0">
                <a:latin typeface="Open sans"/>
                <a:cs typeface="Times New Roman" pitchFamily="18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D38905-1F75-53EA-7530-1833E8AB8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dwwwnld\images (4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A64572-7EB9-C827-A1E8-4A48D475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14600"/>
            <a:ext cx="35052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BANDAGE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2743200"/>
            <a:ext cx="8458200" cy="990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ANY MATERIAL USED TO HOLD A DRESSING IN PLACE.</a:t>
            </a:r>
          </a:p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50ED67-6722-555E-5EA7-BC8695A24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0"/>
            <a:ext cx="533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STERILE GUAGE PAD</a:t>
            </a:r>
          </a:p>
        </p:txBody>
      </p:sp>
      <p:pic>
        <p:nvPicPr>
          <p:cNvPr id="25603" name="Picture 4" descr="F:\dwwwnld\images (4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43900" y="4038600"/>
            <a:ext cx="2514600" cy="2758281"/>
          </a:xfrm>
          <a:noFill/>
        </p:spPr>
      </p:pic>
      <p:pic>
        <p:nvPicPr>
          <p:cNvPr id="25604" name="Picture 5" descr="F:\dwwwnld\images (4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204119"/>
            <a:ext cx="320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D89D29-E5EF-1EB4-93EF-E51A34CB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54045"/>
            <a:ext cx="58674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OCCLUSIVE DRESSING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867400" y="1524000"/>
            <a:ext cx="5257800" cy="452596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Open sans"/>
                <a:cs typeface="Times New Roman" pitchFamily="18" charset="0"/>
              </a:rPr>
              <a:t>Any water-resistant material (plastic or waxed paper) that is applied to a wound to prevent the entry of air and loss of moisture from internal organs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CA09A-EB4D-159F-5D26-F1D224522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F:\dwwwnld\images (5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E2D2B-EA9F-BED3-9544-A5596B61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can0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8026" y="990600"/>
            <a:ext cx="9456174" cy="529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9832E6-D356-1AD6-4422-8AF701C8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00201"/>
            <a:ext cx="5569974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BULKY DRESSING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0" y="1600201"/>
            <a:ext cx="4572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Multiple stacked dressings made to  form single dressing 2-3 cm thick, such as a thick sanitary napkin or any similar material</a:t>
            </a:r>
          </a:p>
        </p:txBody>
      </p:sp>
      <p:pic>
        <p:nvPicPr>
          <p:cNvPr id="29700" name="Picture 4" descr="D:\dwnld\images (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766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340D7A-4F4D-02C1-053A-ADDBB75D0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9990" y="2408238"/>
            <a:ext cx="6324600" cy="14779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APPLYING DRESSINGS AND BANDAGES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315200" y="1676400"/>
            <a:ext cx="42672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Control bleeding</a:t>
            </a:r>
          </a:p>
          <a:p>
            <a:pPr eaLnBrk="1" hangingPunct="1">
              <a:buFont typeface="Arial" charset="0"/>
              <a:buNone/>
            </a:pPr>
            <a:endParaRPr lang="en-US" sz="2800" dirty="0">
              <a:latin typeface="Open sans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Apply the dressing using </a:t>
            </a:r>
            <a:r>
              <a:rPr lang="en-US" sz="2800" dirty="0" err="1">
                <a:latin typeface="Open sans"/>
                <a:cs typeface="Times New Roman" pitchFamily="18" charset="0"/>
              </a:rPr>
              <a:t>asceptic</a:t>
            </a:r>
            <a:r>
              <a:rPr lang="en-US" sz="2800" dirty="0">
                <a:latin typeface="Open sans"/>
                <a:cs typeface="Times New Roman" pitchFamily="18" charset="0"/>
              </a:rPr>
              <a:t> technique.</a:t>
            </a:r>
          </a:p>
          <a:p>
            <a:pPr eaLnBrk="1" hangingPunct="1">
              <a:buFont typeface="Arial" charset="0"/>
              <a:buNone/>
            </a:pPr>
            <a:endParaRPr lang="en-US" sz="2800" dirty="0">
              <a:latin typeface="Open sans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Cover the wounds completely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3C139-A6D6-5AE3-1824-502D8D182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019800" y="1218849"/>
            <a:ext cx="5715000" cy="5334000"/>
          </a:xfrm>
        </p:spPr>
        <p:txBody>
          <a:bodyPr>
            <a:normAutofit/>
          </a:bodyPr>
          <a:lstStyle/>
          <a:p>
            <a:pPr algn="just" eaLnBrk="1" hangingPunct="1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Ensure that the dressing and the bandages are firm, flexed and comfortable but not so tight as to affect circulation</a:t>
            </a:r>
          </a:p>
          <a:p>
            <a:pPr algn="just" eaLnBrk="1" hangingPunct="1">
              <a:buNone/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Ensure there are no loose ends that can get caught</a:t>
            </a:r>
          </a:p>
          <a:p>
            <a:pPr algn="just" eaLnBrk="1" hangingPunct="1">
              <a:buFont typeface="Arial" charset="0"/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Avoid covering the fingertips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A55566-64D2-F34C-ADF6-5B303809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BF3E04E-F3D6-D486-8654-E45D6F67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667000"/>
            <a:ext cx="5943600" cy="14779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APPLYING DRESSINGS AND BANDAGES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71600"/>
            <a:ext cx="3581400" cy="1143000"/>
          </a:xfrm>
          <a:solidFill>
            <a:schemeClr val="bg1"/>
          </a:solidFill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76400"/>
            <a:ext cx="5410200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>
                <a:latin typeface="Open sans"/>
                <a:cs typeface="Times New Roman" pitchFamily="18" charset="0"/>
              </a:rPr>
              <a:t>Demonstrate the use of    </a:t>
            </a:r>
          </a:p>
          <a:p>
            <a:pPr marL="0" indent="0" algn="just">
              <a:buNone/>
            </a:pPr>
            <a:r>
              <a:rPr lang="en-US" sz="2600" dirty="0">
                <a:latin typeface="Open sans"/>
                <a:cs typeface="Times New Roman" pitchFamily="18" charset="0"/>
              </a:rPr>
              <a:t>     dressings and bandages to    </a:t>
            </a:r>
          </a:p>
          <a:p>
            <a:pPr marL="0" indent="0" algn="just">
              <a:buNone/>
            </a:pPr>
            <a:r>
              <a:rPr lang="en-US" sz="2600" dirty="0">
                <a:latin typeface="Open sans"/>
                <a:cs typeface="Times New Roman" pitchFamily="18" charset="0"/>
              </a:rPr>
              <a:t>    control bleeding 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dirty="0">
                <a:latin typeface="Open sans"/>
                <a:cs typeface="Times New Roman" pitchFamily="18" charset="0"/>
              </a:rPr>
              <a:t>     Pre-hospital treatment for the     </a:t>
            </a:r>
          </a:p>
          <a:p>
            <a:pPr marL="0" indent="0" algn="just">
              <a:buNone/>
            </a:pPr>
            <a:r>
              <a:rPr lang="en-US" sz="2600" dirty="0">
                <a:latin typeface="Open sans"/>
                <a:cs typeface="Times New Roman" pitchFamily="18" charset="0"/>
              </a:rPr>
              <a:t>     following--     </a:t>
            </a:r>
          </a:p>
          <a:p>
            <a:pPr algn="just">
              <a:buNone/>
            </a:pPr>
            <a:r>
              <a:rPr lang="en-US" sz="2600" dirty="0">
                <a:latin typeface="Open sans"/>
                <a:cs typeface="Times New Roman" pitchFamily="18" charset="0"/>
              </a:rPr>
              <a:t>     a) Impaled object in the eye or      </a:t>
            </a:r>
          </a:p>
          <a:p>
            <a:pPr algn="just">
              <a:buNone/>
            </a:pPr>
            <a:r>
              <a:rPr lang="en-US" sz="2600" dirty="0">
                <a:latin typeface="Open sans"/>
                <a:cs typeface="Times New Roman" pitchFamily="18" charset="0"/>
              </a:rPr>
              <a:t>      cheek</a:t>
            </a:r>
          </a:p>
          <a:p>
            <a:pPr algn="just">
              <a:buNone/>
            </a:pPr>
            <a:endParaRPr lang="en-US" sz="2600" dirty="0">
              <a:latin typeface="Open sans"/>
              <a:cs typeface="Times New Roman" pitchFamily="18" charset="0"/>
            </a:endParaRPr>
          </a:p>
          <a:p>
            <a:pPr algn="just">
              <a:buNone/>
            </a:pPr>
            <a:r>
              <a:rPr lang="en-US" sz="2600" dirty="0">
                <a:latin typeface="Open sans"/>
                <a:cs typeface="Times New Roman" pitchFamily="18" charset="0"/>
              </a:rPr>
              <a:t>      b) Bleeding neck injuries</a:t>
            </a:r>
          </a:p>
          <a:p>
            <a:pPr>
              <a:buNone/>
            </a:pPr>
            <a:r>
              <a:rPr lang="en-US" sz="2600" dirty="0">
                <a:latin typeface="Open sans"/>
                <a:cs typeface="Times New Roman" pitchFamily="18" charset="0"/>
              </a:rPr>
              <a:t>     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2CD07-A5DF-220F-716E-6E2BC6F3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BE228-5212-49D8-0C66-76FFD72A1F2B}"/>
              </a:ext>
            </a:extLst>
          </p:cNvPr>
          <p:cNvSpPr txBox="1"/>
          <p:nvPr/>
        </p:nvSpPr>
        <p:spPr>
          <a:xfrm>
            <a:off x="1447800" y="2693561"/>
            <a:ext cx="3581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en-US" sz="2400" dirty="0">
                <a:latin typeface="Open sans"/>
                <a:cs typeface="Times New Roman" pitchFamily="18" charset="0"/>
              </a:rPr>
              <a:t>Upon completion of this lesson you will be able to define and demonstrate well about-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189038"/>
            <a:ext cx="7696200" cy="5287963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98668A-E9C0-4F4E-8090-A7B732D5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5" y="2514600"/>
            <a:ext cx="64008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Head or Ear bandage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1295400"/>
            <a:ext cx="5257800" cy="4953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41A940-7748-A3E7-E195-5EAE7864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113" y="3200400"/>
            <a:ext cx="48768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Shoulder bandage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1524000"/>
            <a:ext cx="5181600" cy="48768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A9B6BA-4ECC-95D5-2F6A-E21363EA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0"/>
            <a:ext cx="54102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Elbow bandage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86600" y="1524000"/>
            <a:ext cx="5181600" cy="48768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3C21D7-7067-B2D9-88CC-090712AF5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1" y="3200400"/>
            <a:ext cx="5257800" cy="10207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5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Knee</a:t>
            </a:r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bandage</a:t>
            </a:r>
            <a:endParaRPr lang="en-US" b="1" dirty="0">
              <a:solidFill>
                <a:srgbClr val="FF0000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1447800"/>
            <a:ext cx="6177094" cy="50292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0879EE-52EF-AE8D-43FD-2B20D563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13038"/>
            <a:ext cx="54102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WOUND TO THE EYE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096000" y="1417638"/>
            <a:ext cx="58674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Open sans"/>
                <a:cs typeface="Times New Roman" pitchFamily="18" charset="0"/>
              </a:rPr>
              <a:t>Close the </a:t>
            </a:r>
            <a:r>
              <a:rPr lang="en-US" sz="2800" b="1" dirty="0">
                <a:latin typeface="Open sans"/>
                <a:cs typeface="Times New Roman" pitchFamily="18" charset="0"/>
              </a:rPr>
              <a:t>BEST ONE EYE </a:t>
            </a:r>
            <a:r>
              <a:rPr lang="en-US" sz="2800" dirty="0">
                <a:latin typeface="Open sans"/>
                <a:cs typeface="Times New Roman" pitchFamily="18" charset="0"/>
              </a:rPr>
              <a:t>to restrict the movement of injured eye.</a:t>
            </a:r>
          </a:p>
          <a:p>
            <a:r>
              <a:rPr lang="en-US" sz="2800" dirty="0">
                <a:latin typeface="Open sans"/>
                <a:cs typeface="Times New Roman" pitchFamily="18" charset="0"/>
              </a:rPr>
              <a:t>Close the best one eye to the unconscious patient before dressing to secure the BLINDNESS of the patient.</a:t>
            </a:r>
          </a:p>
          <a:p>
            <a:r>
              <a:rPr lang="en-US" sz="2800" dirty="0">
                <a:latin typeface="Open sans"/>
                <a:cs typeface="Times New Roman" pitchFamily="18" charset="0"/>
              </a:rPr>
              <a:t>Apply the cup or card board to the </a:t>
            </a:r>
            <a:r>
              <a:rPr lang="en-US" sz="2800" b="1" dirty="0">
                <a:latin typeface="Open sans"/>
                <a:cs typeface="Times New Roman" pitchFamily="18" charset="0"/>
              </a:rPr>
              <a:t>EXTRUDED EYE </a:t>
            </a:r>
            <a:r>
              <a:rPr lang="en-US" sz="2800" dirty="0">
                <a:latin typeface="Open sans"/>
                <a:cs typeface="Times New Roman" pitchFamily="18" charset="0"/>
              </a:rPr>
              <a:t>patient and never try to enter that eye in same place.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58BD3E-19CC-3527-4A5D-61BE96B95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38400"/>
            <a:ext cx="5562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WOUNDS TO THE EAR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19800" y="1524000"/>
            <a:ext cx="60960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Never probe the ear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Never pack it to stop bleeding from the ear canal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Place a loose, clean dressing across the opening to absorb the fluids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Do not apply pressure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59F191-BC7E-2D16-516A-2558BFC4B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56707"/>
            <a:ext cx="6477000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INJURIES TO THE NECK</a:t>
            </a:r>
            <a:br>
              <a:rPr lang="en-US" sz="4000" b="1" dirty="0">
                <a:latin typeface="Open sans"/>
                <a:cs typeface="Times New Roman" pitchFamily="18" charset="0"/>
              </a:rPr>
            </a:br>
            <a:endParaRPr lang="en-US" sz="4000" b="1" dirty="0">
              <a:latin typeface="Open sans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477000" y="1752600"/>
            <a:ext cx="5448300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Open sans"/>
                <a:cs typeface="Times New Roman" pitchFamily="18" charset="0"/>
              </a:rPr>
              <a:t>Visible lacerations or other wounds can produce massive bleeding.</a:t>
            </a:r>
          </a:p>
          <a:p>
            <a:pPr eaLnBrk="1" hangingPunct="1"/>
            <a:r>
              <a:rPr lang="en-US" sz="2400" dirty="0">
                <a:latin typeface="Open sans"/>
                <a:cs typeface="Times New Roman" pitchFamily="18" charset="0"/>
              </a:rPr>
              <a:t>Difficulty in speaking: loss of voice</a:t>
            </a:r>
          </a:p>
          <a:p>
            <a:pPr eaLnBrk="1" hangingPunct="1"/>
            <a:r>
              <a:rPr lang="en-US" sz="2400" dirty="0">
                <a:latin typeface="Open sans"/>
                <a:cs typeface="Times New Roman" pitchFamily="18" charset="0"/>
              </a:rPr>
              <a:t>Airway obstructions can occur without foreign bodies in mouth.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15324B-8039-D01D-6500-DF06297D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7463913" y="1209499"/>
            <a:ext cx="4045974" cy="5211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Tracheal deviation </a:t>
            </a:r>
          </a:p>
          <a:p>
            <a:pPr eaLnBrk="1" hangingPunct="1">
              <a:buFont typeface="Arial" charset="0"/>
              <a:buNone/>
            </a:pPr>
            <a:endParaRPr lang="en-US" sz="2800" dirty="0">
              <a:latin typeface="Open sans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Deformities and depressions</a:t>
            </a:r>
          </a:p>
          <a:p>
            <a:pPr eaLnBrk="1" hangingPunct="1">
              <a:buFont typeface="Arial" charset="0"/>
              <a:buNone/>
            </a:pPr>
            <a:endParaRPr lang="en-US" sz="2800" dirty="0">
              <a:latin typeface="Open sans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Immobilize the patient if you suspect a spinal injury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FD6B43-EB9A-9443-9A77-35C4B637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D64B043-D9DF-7F6B-5FAA-E3868A356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6317226" cy="184341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INJURIES TO THE NECK</a:t>
            </a:r>
            <a:br>
              <a:rPr lang="en-US" sz="4000" b="1" dirty="0">
                <a:latin typeface="Open sans"/>
                <a:cs typeface="Times New Roman" pitchFamily="18" charset="0"/>
              </a:rPr>
            </a:br>
            <a:endParaRPr lang="en-US" sz="4000" b="1" dirty="0">
              <a:latin typeface="Open sans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143000"/>
            <a:ext cx="9144000" cy="5715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962A38-5DC2-F925-D21A-7CAFEB4C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67000"/>
            <a:ext cx="4114800" cy="8683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SOFT</a:t>
            </a:r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 TISSUE INJURY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2514600"/>
            <a:ext cx="8458200" cy="16002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Open sans"/>
                <a:cs typeface="Times New Roman" pitchFamily="18" charset="0"/>
              </a:rPr>
              <a:t>INJURY TO THE SKIN, MUSCLE, NERVES AND BLOOD VESSELS.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E78E70-4555-32EF-4F89-A6DE8B32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143000"/>
            <a:ext cx="9144000" cy="5715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D091A7-846C-2A72-EFAC-63CD0203F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5562600" y="1209499"/>
            <a:ext cx="6248400" cy="5496101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If there is bleeding from a neck wound, apply slight to moderate pressure with an occlusive dressing. Tape down all edges of the dressing to form an airtight seal, to avoid air embolism.</a:t>
            </a:r>
          </a:p>
          <a:p>
            <a:pPr algn="just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For patient without spinal injury, place patient on left side with a 15-degree incline (head lower), if possible.</a:t>
            </a:r>
          </a:p>
          <a:p>
            <a:pPr algn="just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If an object is impaled in the neck,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stabilise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it in place with bulky dressings. Do not remove it.</a:t>
            </a:r>
          </a:p>
          <a:p>
            <a:pPr algn="just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Treat for shock.</a:t>
            </a:r>
          </a:p>
          <a:p>
            <a:pPr algn="just"/>
            <a:endParaRPr lang="en-US" sz="2400" dirty="0"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FD6B43-EB9A-9443-9A77-35C4B637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D64B043-D9DF-7F6B-5FAA-E3868A356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5181600" cy="184341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altLang="en-US" sz="5400" dirty="0">
                <a:solidFill>
                  <a:srgbClr val="FF0000"/>
                </a:solidFill>
                <a:latin typeface="Aharoni" charset="0"/>
              </a:rPr>
              <a:t>PHT FOR NECK INJURIES</a:t>
            </a:r>
            <a:endParaRPr lang="en-US" sz="4000" b="1" dirty="0">
              <a:solidFill>
                <a:srgbClr val="FF0000"/>
              </a:solidFill>
              <a:latin typeface="Open san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40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514600"/>
            <a:ext cx="5486400" cy="1219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ABDOMINAL INJURY</a:t>
            </a:r>
            <a:br>
              <a:rPr lang="en-US" sz="40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SIGNS AND SYMPTOMS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476612" y="1676400"/>
            <a:ext cx="6639188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Open sans"/>
                <a:cs typeface="Times New Roman" pitchFamily="18" charset="0"/>
              </a:rPr>
              <a:t>Pain or cramps in the abdominal area local or diffuse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Open sans"/>
                <a:cs typeface="Times New Roman" pitchFamily="18" charset="0"/>
              </a:rPr>
              <a:t>Guarding the abdomen or lying down in fetal position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Open sans"/>
                <a:cs typeface="Times New Roman" pitchFamily="18" charset="0"/>
              </a:rPr>
              <a:t>Tenderness of the abdomen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Open sans"/>
                <a:cs typeface="Times New Roman" pitchFamily="18" charset="0"/>
              </a:rPr>
              <a:t>Signs of shock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Open sans"/>
                <a:cs typeface="Times New Roman" pitchFamily="18" charset="0"/>
              </a:rPr>
              <a:t>Rigid, tense or distended abdomen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71BA6-6104-B729-5782-9F327020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4581" y="2667000"/>
            <a:ext cx="5562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ABDOMINAL INJURY</a:t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SIGNS AND SYMPTOMS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658622" y="1752600"/>
            <a:ext cx="6499123" cy="452596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Open sans"/>
                <a:cs typeface="Times New Roman" pitchFamily="18" charset="0"/>
              </a:rPr>
              <a:t>Mild discomfort progressing to intolerable pain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Open sans"/>
                <a:cs typeface="Times New Roman" pitchFamily="18" charset="0"/>
              </a:rPr>
              <a:t>Deep penetrating pain in the pelvis or lower back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Open sans"/>
                <a:cs typeface="Times New Roman" pitchFamily="18" charset="0"/>
              </a:rPr>
              <a:t>Pain radiating to a shoulder or both shoulders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Open sans"/>
                <a:cs typeface="Times New Roman" pitchFamily="18" charset="0"/>
              </a:rPr>
              <a:t>Vomiting blood: bright red or like coffee grounds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Open sans"/>
                <a:cs typeface="Times New Roman" pitchFamily="18" charset="0"/>
              </a:rPr>
              <a:t>Blood in the stool: bright red or tarry black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D610A-C7E9-8E0C-A70F-CC878FE0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90800"/>
            <a:ext cx="5562600" cy="18288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PRE HOSPITAL TREATMENT FOR ABDOMINAL INJURIES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34000" y="1447800"/>
            <a:ext cx="67056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 universal precautions and secure the scene. Be alert for patient vomiting.</a:t>
            </a:r>
          </a:p>
          <a:p>
            <a:pPr eaLnBrk="1" hangingPunct="1">
              <a:buFont typeface="Arial" charset="0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Cover all open wounds</a:t>
            </a:r>
          </a:p>
          <a:p>
            <a:pPr eaLnBrk="1" hangingPunct="1">
              <a:buClr>
                <a:schemeClr val="tx1"/>
              </a:buClr>
              <a:buFont typeface="Arial" charset="0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not replace exposed internal organs. Cover them with thick , moist sterile dressing. Keep exposed area warm by placing a dressing or towel over the occlusive dressing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334A00-270C-C045-5F51-F7B13F398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149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43100"/>
            <a:ext cx="6248400" cy="22098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PRE HOSPITAL TREATMENT FOR ABDOMINAL INJURIES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477000" y="1676400"/>
            <a:ext cx="5562600" cy="4953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latin typeface="Open sans"/>
                <a:cs typeface="Times New Roman" pitchFamily="18" charset="0"/>
              </a:rPr>
              <a:t>Do not remove impaled objects stabilize them with bulky dressing 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Open sans"/>
                <a:cs typeface="Times New Roman" pitchFamily="18" charset="0"/>
              </a:rPr>
              <a:t>Constantly monitor vital signs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Open sans"/>
                <a:cs typeface="Times New Roman" pitchFamily="18" charset="0"/>
              </a:rPr>
              <a:t>Place patient supine with legs in most comfortable position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Open sans"/>
                <a:cs typeface="Times New Roman" pitchFamily="18" charset="0"/>
              </a:rPr>
              <a:t>Treat for shock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Open sans"/>
                <a:cs typeface="Times New Roman" pitchFamily="18" charset="0"/>
              </a:rPr>
              <a:t>Transport the patient as soon as possible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3D7E7-5A05-14FA-5CAC-F86A375C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11049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6CDE46-3B91-7333-83DF-56DC95695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48768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INJURIES TO GENITALS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638800" y="2057400"/>
            <a:ext cx="6334432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latin typeface="Open sans"/>
                <a:cs typeface="Times New Roman" pitchFamily="18" charset="0"/>
              </a:rPr>
              <a:t>PRE HOSPITAL TREATMENT FOR WOUNDS TO GENITALIA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>
                <a:latin typeface="Open sans"/>
                <a:cs typeface="Times New Roman" pitchFamily="18" charset="0"/>
              </a:rPr>
              <a:t>	Wounds To The Genitals Should Be Treated The Same As Any Other Wounds. However, Special Care And Attention Should Be Given To Protect The Patient’s Privacy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7D3750-B287-395E-D00F-61DB335E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3505C-E4C0-E809-F770-F46695F4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2514600"/>
            <a:ext cx="3938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ANY QUESTIONS?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WordArt 4">
            <a:extLst>
              <a:ext uri="{FF2B5EF4-FFF2-40B4-BE49-F238E27FC236}">
                <a16:creationId xmlns:a16="http://schemas.microsoft.com/office/drawing/2014/main" id="{89A9621C-D14F-4C4E-8657-1C65AA1664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2269" y="2517327"/>
            <a:ext cx="3576562" cy="1209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IN" sz="3313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3A158A-42A3-608D-B849-A6091EDB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032"/>
            <a:ext cx="1091405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457" y="1309217"/>
            <a:ext cx="5643838" cy="4475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148" y="3033433"/>
            <a:ext cx="322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/>
              </a:rPr>
              <a:t>THANK YOU</a:t>
            </a:r>
            <a:endParaRPr lang="en-IN" sz="4000" b="1" dirty="0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6610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95600"/>
            <a:ext cx="5867400" cy="8683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 WOUND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00800" y="1158082"/>
            <a:ext cx="49530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INJURY TO THE SOFT-TISSUE BENEATH UNBROKEN SKIN</a:t>
            </a:r>
          </a:p>
          <a:p>
            <a:pPr lvl="4" eaLnBrk="1" hangingPunct="1"/>
            <a:endParaRPr lang="en-US" dirty="0">
              <a:latin typeface="Open sans"/>
              <a:cs typeface="Times New Roman" pitchFamily="18" charset="0"/>
            </a:endParaRPr>
          </a:p>
        </p:txBody>
      </p:sp>
      <p:pic>
        <p:nvPicPr>
          <p:cNvPr id="7172" name="Picture 2" descr="D:\dwnld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9718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2A36E9-643C-AC2C-A6AE-E4552646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105400" y="2133600"/>
            <a:ext cx="6705600" cy="3657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/>
              </a:rPr>
              <a:t>Define soft tissue injury?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/>
              </a:rPr>
              <a:t>Bulky dressing thickness is?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/>
              </a:rPr>
              <a:t>Ice apply for …min in one hour?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/>
              </a:rPr>
              <a:t>Water resistant dressing known as…?</a:t>
            </a:r>
          </a:p>
          <a:p>
            <a:pPr>
              <a:buFont typeface="Arial" charset="0"/>
              <a:buNone/>
            </a:pPr>
            <a:endParaRPr lang="en-US" sz="4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13A158A-42A3-608D-B849-A6091EDB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032"/>
            <a:ext cx="1091405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743200"/>
            <a:ext cx="3435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EVALUATION</a:t>
            </a:r>
            <a:endParaRPr lang="en-IN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90052" y="2209800"/>
            <a:ext cx="65532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SIGN AND SYMPTOMS OF CLOSED WOUND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315200" y="1752600"/>
            <a:ext cx="4419600" cy="4038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en sans"/>
                <a:cs typeface="Times New Roman" pitchFamily="18" charset="0"/>
              </a:rPr>
              <a:t>SWELLING</a:t>
            </a:r>
          </a:p>
          <a:p>
            <a:r>
              <a:rPr lang="en-US" sz="2800" dirty="0">
                <a:latin typeface="Open sans"/>
                <a:cs typeface="Times New Roman" pitchFamily="18" charset="0"/>
              </a:rPr>
              <a:t>TENDERNESS</a:t>
            </a:r>
          </a:p>
          <a:p>
            <a:r>
              <a:rPr lang="en-US" sz="2800" dirty="0">
                <a:latin typeface="Open sans"/>
                <a:cs typeface="Times New Roman" pitchFamily="18" charset="0"/>
              </a:rPr>
              <a:t>DISCOLOURATION</a:t>
            </a:r>
          </a:p>
          <a:p>
            <a:r>
              <a:rPr lang="en-US" sz="2800" dirty="0">
                <a:latin typeface="Open sans"/>
                <a:cs typeface="Times New Roman" pitchFamily="18" charset="0"/>
              </a:rPr>
              <a:t>POSSIBLE DEFORMITY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D55AA6-7942-89E2-504F-28C28298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2226" y="2819400"/>
            <a:ext cx="5562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PHT OF CLOSED WOUND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477000" y="1524000"/>
            <a:ext cx="5105400" cy="4953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Open sans"/>
                <a:cs typeface="Times New Roman" pitchFamily="18" charset="0"/>
              </a:rPr>
              <a:t>Use universal precautions and secure the scene—</a:t>
            </a:r>
          </a:p>
          <a:p>
            <a:pPr algn="just"/>
            <a:r>
              <a:rPr lang="en-US" sz="2800" dirty="0">
                <a:latin typeface="Open sans"/>
                <a:cs typeface="Times New Roman" pitchFamily="18" charset="0"/>
              </a:rPr>
              <a:t>Apply  “RICE” method</a:t>
            </a:r>
          </a:p>
          <a:p>
            <a:pPr algn="just"/>
            <a:r>
              <a:rPr lang="en-US" sz="2800" dirty="0">
                <a:latin typeface="Open sans"/>
                <a:cs typeface="Times New Roman" pitchFamily="18" charset="0"/>
              </a:rPr>
              <a:t>Monitor  the patients and check vital sign</a:t>
            </a:r>
          </a:p>
          <a:p>
            <a:pPr algn="just"/>
            <a:r>
              <a:rPr lang="en-US" sz="2800" dirty="0">
                <a:latin typeface="Open sans"/>
                <a:cs typeface="Times New Roman" pitchFamily="18" charset="0"/>
              </a:rPr>
              <a:t>Treat for shock</a:t>
            </a:r>
          </a:p>
          <a:p>
            <a:pPr algn="just"/>
            <a:r>
              <a:rPr lang="en-US" sz="2800" dirty="0">
                <a:latin typeface="Open sans"/>
                <a:cs typeface="Times New Roman" pitchFamily="18" charset="0"/>
              </a:rPr>
              <a:t>Transport the patient to the EMS as soon as possible.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0645B8-5860-D1D6-C5EC-9C79DE2CC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3200"/>
            <a:ext cx="4572000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>
                <a:latin typeface="Open sans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OPEN WOUND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477000" y="2895600"/>
            <a:ext cx="51816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A Soft Tissue-Injury Resulting In Breaking Of The Skin.</a:t>
            </a:r>
          </a:p>
          <a:p>
            <a:pPr eaLnBrk="1" hangingPunct="1">
              <a:buFont typeface="Arial" charset="0"/>
              <a:buNone/>
            </a:pPr>
            <a:endParaRPr lang="en-US" dirty="0"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099AD-1D54-9319-0CDF-34C6FF47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38400"/>
            <a:ext cx="61722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TYPES OF OPEN WOUNDS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81800" y="1371600"/>
            <a:ext cx="48006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Scratches and Abrasions</a:t>
            </a:r>
          </a:p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Lacerations-Regular and Irregular</a:t>
            </a:r>
          </a:p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Penetrations and Puncture Wounds</a:t>
            </a:r>
          </a:p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Avulsions</a:t>
            </a:r>
          </a:p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Amputations </a:t>
            </a:r>
          </a:p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Crushing injury</a:t>
            </a:r>
          </a:p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Gunshot wounds</a:t>
            </a:r>
          </a:p>
          <a:p>
            <a:pPr eaLnBrk="1" hangingPunct="1"/>
            <a:r>
              <a:rPr lang="en-US" sz="2800" dirty="0">
                <a:latin typeface="Open sans"/>
                <a:cs typeface="Times New Roman" pitchFamily="18" charset="0"/>
              </a:rPr>
              <a:t>Impaled object</a:t>
            </a:r>
          </a:p>
          <a:p>
            <a:pPr eaLnBrk="1" hangingPunct="1"/>
            <a:endParaRPr lang="en-US" sz="2800" dirty="0">
              <a:latin typeface="Open sans"/>
              <a:cs typeface="Times New Roman" pitchFamily="18" charset="0"/>
            </a:endParaRPr>
          </a:p>
          <a:p>
            <a:pPr eaLnBrk="1" hangingPunct="1"/>
            <a:endParaRPr lang="en-US" sz="2800" dirty="0"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45BC4-5B9A-B598-268F-8DC6DDC4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63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970</Words>
  <Application>Microsoft Office PowerPoint</Application>
  <PresentationFormat>Widescreen</PresentationFormat>
  <Paragraphs>150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Aharoni</vt:lpstr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Wingdings</vt:lpstr>
      <vt:lpstr>Office Theme</vt:lpstr>
      <vt:lpstr>PowerPoint Presentation</vt:lpstr>
      <vt:lpstr>OBJECTIVES</vt:lpstr>
      <vt:lpstr>OBJECTIVES</vt:lpstr>
      <vt:lpstr>SOFT TISSUE INJURY</vt:lpstr>
      <vt:lpstr>  CLOSED WOUND</vt:lpstr>
      <vt:lpstr>SIGN AND SYMPTOMS OF CLOSED WOUND</vt:lpstr>
      <vt:lpstr>PHT OF CLOSED WOUND</vt:lpstr>
      <vt:lpstr>  OPEN WOUND</vt:lpstr>
      <vt:lpstr>TYPES OF OPEN WOUNDS</vt:lpstr>
      <vt:lpstr>OPEN INJURIES</vt:lpstr>
      <vt:lpstr>SCRATCHES AND ABRASIONS</vt:lpstr>
      <vt:lpstr>LACERATION</vt:lpstr>
      <vt:lpstr>PUNCTURE WOUND</vt:lpstr>
      <vt:lpstr>AMPUTATION</vt:lpstr>
      <vt:lpstr>GUNSHOT WOUND</vt:lpstr>
      <vt:lpstr>IMPALED OBJECT</vt:lpstr>
      <vt:lpstr>DOUGHNUT TYPE RING PAD</vt:lpstr>
      <vt:lpstr>PHT OF OPEN WOUND</vt:lpstr>
      <vt:lpstr>PHT OF OPEN WOUND</vt:lpstr>
      <vt:lpstr>DRESSING</vt:lpstr>
      <vt:lpstr>PowerPoint Presentation</vt:lpstr>
      <vt:lpstr>BANDAGE</vt:lpstr>
      <vt:lpstr>STERILE GUAGE PAD</vt:lpstr>
      <vt:lpstr>OCCLUSIVE DRESSING</vt:lpstr>
      <vt:lpstr>PowerPoint Presentation</vt:lpstr>
      <vt:lpstr>PowerPoint Presentation</vt:lpstr>
      <vt:lpstr>BULKY DRESSING</vt:lpstr>
      <vt:lpstr>APPLYING DRESSINGS AND BANDAGES</vt:lpstr>
      <vt:lpstr>APPLYING DRESSINGS AND BANDAGES</vt:lpstr>
      <vt:lpstr>PowerPoint Presentation</vt:lpstr>
      <vt:lpstr>Head or Ear bandage</vt:lpstr>
      <vt:lpstr>Shoulder bandage</vt:lpstr>
      <vt:lpstr>Elbow bandage</vt:lpstr>
      <vt:lpstr>Knee bandage</vt:lpstr>
      <vt:lpstr>WOUND TO THE EYE</vt:lpstr>
      <vt:lpstr>WOUNDS TO THE EAR </vt:lpstr>
      <vt:lpstr>INJURIES TO THE NECK </vt:lpstr>
      <vt:lpstr>INJURIES TO THE NECK </vt:lpstr>
      <vt:lpstr>PowerPoint Presentation</vt:lpstr>
      <vt:lpstr>PowerPoint Presentation</vt:lpstr>
      <vt:lpstr>PHT FOR NECK INJURIES</vt:lpstr>
      <vt:lpstr>ABDOMINAL INJURY SIGNS AND SYMPTOMS</vt:lpstr>
      <vt:lpstr>ABDOMINAL INJURY SIGNS AND SYMPTOMS</vt:lpstr>
      <vt:lpstr>PRE HOSPITAL TREATMENT FOR ABDOMINAL INJURIES</vt:lpstr>
      <vt:lpstr>  PRE HOSPITAL TREATMENT FOR ABDOMINAL INJURIES</vt:lpstr>
      <vt:lpstr>PowerPoint Presentation</vt:lpstr>
      <vt:lpstr>INJURIES TO GENITALS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Priji r</dc:creator>
  <cp:lastModifiedBy>NDRF HQ</cp:lastModifiedBy>
  <cp:revision>32</cp:revision>
  <dcterms:created xsi:type="dcterms:W3CDTF">2006-08-16T00:00:00Z</dcterms:created>
  <dcterms:modified xsi:type="dcterms:W3CDTF">2026-04-15T10:24:17Z</dcterms:modified>
</cp:coreProperties>
</file>