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embeddedFontLst>
    <p:embeddedFont>
      <p:font typeface="Arial Black" panose="020B0A04020102020204" pitchFamily="34" charset="0"/>
      <p:regular r:id="rId23"/>
      <p:bold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SemiBold" panose="020B070603080402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hi-IN"/>
              <a:t>During infectious outbreaks, explain adapted rites (e.g., brief family viewing with PPE) rather than refusal.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rPr lang="hi-IN"/>
              <a:t>During infectious outbreaks, explain adapted rites (e.g., brief family viewing with PPE) rather than refusal.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with Caption">
  <p:cSld name="Tabl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None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•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»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4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3000" b="1" i="0" u="none" strike="noStrike" cap="none">
              <a:solidFill>
                <a:srgbClr val="E46C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 Section Header">
  <p:cSld name="1_Red Section Header">
    <p:bg>
      <p:bgPr>
        <a:solidFill>
          <a:srgbClr val="53535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3594" y="2825551"/>
            <a:ext cx="3793068" cy="26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847" y="8184445"/>
            <a:ext cx="3781780" cy="33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None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•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»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Urban Resilence">
  <p:cSld name="Cover Slide - Urban Resilenc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E46C0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DBM-CM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 l="720" r="720"/>
          <a:stretch/>
        </p:blipFill>
        <p:spPr>
          <a:xfrm flipH="1">
            <a:off x="25400" y="0"/>
            <a:ext cx="243332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69411"/>
            </a:srgbClr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-103356" y="3880188"/>
            <a:ext cx="13772463" cy="49285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89411"/>
            </a:schemeClr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841430" y="4234080"/>
            <a:ext cx="10382141" cy="320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पाठ 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मनोवैज्ञानिक मुद्दे, कानूनी पहलू और शारीरिक रिकवरी</a:t>
            </a:r>
            <a:endParaRPr sz="6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BD4B4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6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43" name="Google Shape;43;p6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D4B4"/>
                </a:buClr>
                <a:buSzPts val="3000"/>
                <a:buFont typeface="Open Sans"/>
                <a:buNone/>
              </a:pPr>
              <a:r>
                <a:rPr lang="hi-IN" sz="3000" b="1" i="0" u="none" strike="noStrike" cap="none">
                  <a:solidFill>
                    <a:srgbClr val="FBD4B4"/>
                  </a:solidFill>
                  <a:latin typeface="Open Sans"/>
                  <a:ea typeface="Open Sans"/>
                  <a:cs typeface="Open Sans"/>
                  <a:sym typeface="Open Sans"/>
                </a:rPr>
                <a:t>PPT 6 - 1</a:t>
              </a:r>
              <a:endParaRPr sz="3000" b="1" i="0" u="none" strike="noStrike" cap="none">
                <a:solidFill>
                  <a:srgbClr val="FBD4B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" name="Google Shape;4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4828071" y="2510632"/>
            <a:ext cx="16234425" cy="1298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 Black"/>
              <a:buNone/>
            </a:pPr>
            <a:r>
              <a:rPr lang="hi-IN" sz="66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मृत शरीर प्रबंधन और कैराकास प्रबंधन</a:t>
            </a:r>
            <a:endParaRPr sz="6600" b="0" i="0" u="none" strike="noStrike" cap="non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4B4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BD4B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DBM-CM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 descr="32.4 The Disaster Management Cycle - Population Health for Nurses | OpenStax"/>
          <p:cNvSpPr/>
          <p:nvPr/>
        </p:nvSpPr>
        <p:spPr>
          <a:xfrm>
            <a:off x="12039600" y="6705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 flipH="1">
            <a:off x="16404336" y="11736515"/>
            <a:ext cx="7766578" cy="6829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By:-INSP/GD-SHANTILAL JATIA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4828071" y="448614"/>
            <a:ext cx="16234425" cy="1298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Arial Black"/>
              <a:buNone/>
            </a:pPr>
            <a:r>
              <a:rPr lang="hi-IN" sz="66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LESSON-06</a:t>
            </a:r>
            <a:endParaRPr sz="6600" b="0" i="0" u="none" strike="noStrike" cap="non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8564880" y="3888736"/>
            <a:ext cx="15382807" cy="7001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पुलिस/मैजिस्ट्रेट के पास प्राथमिक कानूनी प्राधिकरण है (CrPC प्रावधान)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NDRF बचाव/सहायता के रूप में कार्य करता है और पुलिस के साथ समन्वय करता है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आदेशों और कमांड की श्रृंखला को दस्तावेजित करें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कानूनी प्राधिकरण और घटनास्थल की भूमिकाएँ</a:t>
            </a:r>
            <a:endParaRPr sz="88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564880" y="3888736"/>
            <a:ext cx="15382807" cy="710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पहचान और जांच के लिए रिकॉर्ड बनाए रखें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अज्ञात शवों के लिए प्रोटोकॉल का पालन करें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कानून द्वारा आवश्यक शव परीक्षण सुनिश्चित करें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पुलिस, चिकित्सा और कानूनी विभागों के साथ समन्वय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डीबीएम के कानूनी पहलू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8564880" y="3888736"/>
            <a:ext cx="15382807" cy="684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अनुभाग 34 (ग) अध्याय IV: डी.डी.एम.ए. बिना दावेदार के शवों के Disposal के लिए प्रबंध कर सकता है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धारा 53: आपदा पीड़ितों की संपत्तियों की चोरी या राहत सामग्री के दुरुपयोग के लिए दंडनीय अपराध है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डीबीएम के कानूनी पहलू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742863" y="5186579"/>
            <a:ext cx="90106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DM ACT-2005</a:t>
            </a:r>
            <a:endParaRPr sz="4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8564880" y="3888736"/>
            <a:ext cx="15382807" cy="224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 startAt="3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धारा 54: अफवाहों के कारण हुई परेशानियों और चिंता को कम करना/ दंडात्मक प्रावधान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डीबीएम के कानूनी पहलू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9" name="Google Shape;1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/>
        </p:nvSpPr>
        <p:spPr>
          <a:xfrm>
            <a:off x="742863" y="5186579"/>
            <a:ext cx="90106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DM ACT-2005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 txBox="1"/>
          <p:nvPr/>
        </p:nvSpPr>
        <p:spPr>
          <a:xfrm>
            <a:off x="742863" y="6104887"/>
            <a:ext cx="901065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Cont…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8564880" y="3888736"/>
            <a:ext cx="15382807" cy="684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कानूनी जांच या अन्वेषण आवश्यक है ताकि सभी अचानक, संदिग्ध या असामान्य मौतों के कारण का पता लगाया जा सके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आपदा की स्थितियों में, प्रत्येक और हर मामले में शव परीक्षण करने की कानूनी आवश्यकताओं को छोडा जा सकता है।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9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डीबीएम के कानूनी पहलू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742863" y="5186578"/>
            <a:ext cx="7113118" cy="167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Open Sans"/>
              <a:buNone/>
            </a:pPr>
            <a:r>
              <a:rPr lang="hi-IN" sz="4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सीआरपीसी धारा 174 और 176/बीएनएसएस धारा 173 और 174</a:t>
            </a:r>
            <a:endParaRPr sz="4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8564880" y="3888736"/>
            <a:ext cx="15382807" cy="461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पैराग्राफ 5.2.9 केन्द्रीय शवगृह सुविधाएं बनाने की आवश्यकता पर जोर देता है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शरीरों और पशु शवों का उचित और तेज निपटान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0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डीबीएम के कानूनी पहलू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4" name="Google Shape;21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/>
        </p:nvSpPr>
        <p:spPr>
          <a:xfrm>
            <a:off x="742863" y="5186578"/>
            <a:ext cx="7113118" cy="199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Open Sans"/>
              <a:buNone/>
            </a:pPr>
            <a:r>
              <a:rPr lang="hi-IN" sz="4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National Policy on Disaster Management (2009) </a:t>
            </a:r>
            <a:endParaRPr sz="4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8564880" y="3888736"/>
            <a:ext cx="15382807" cy="624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आईआरएस के अनुसार, एक नोडल अधिकारी अर्थात् मृत शरीर प्रबंधन समूह-प्रमुख, जो संचालन अनुभाग की प्रतिक्रिया शाखा में होगा, मृत शरीरों के उचित प्रबंधन का समन्वय करेगा।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पुनर्प्राप्ति, पुनः अधिग्रहण, पहचान, भंडारण, संरक्षण और अंतिम निपटान के लिए जिम्मेदार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1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16</a:t>
            </a:fld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डीबीएम के कानूनी पहलू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 txBox="1"/>
          <p:nvPr/>
        </p:nvSpPr>
        <p:spPr>
          <a:xfrm>
            <a:off x="742863" y="5186578"/>
            <a:ext cx="7385704" cy="278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Open Sans"/>
              <a:buNone/>
            </a:pPr>
            <a:r>
              <a:rPr lang="hi-IN" sz="5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आदेश, नियंत्रण और समन्वय</a:t>
            </a:r>
            <a:endParaRPr sz="5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8564880" y="3888736"/>
            <a:ext cx="15382807" cy="535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मृतक की गरिमा को अनुच्छेद 21 के नियमों के तहत संरक्षित किया जाता है।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भेदभावपूर्ण प्रथाओं से बचें; अनधिकृत शवों के लिए समान व्यवहार करें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परिवारों और अदालतों के साथ पारदर्शिता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2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17</a:t>
            </a:fld>
            <a:endParaRPr/>
          </a:p>
        </p:txBody>
      </p:sp>
      <p:sp>
        <p:nvSpPr>
          <p:cNvPr id="237" name="Google Shape;237;p22"/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नैतिक और मानवाधिकार विचार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" name="Google Shape;2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8564880" y="3888736"/>
            <a:ext cx="15382807" cy="6373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पूर्व-तैनाती: पीएफए किट, पीपीई, शव टैग, कैमरे, संपत्ति टैग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साइट पर: सुरक्षा घेरा स्थापित करें, परिवार से संपर्क करें, दस्तावेजीकरण करें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ऑपरेशन के बाद: कार्रवाई के बाद, मानसिक स्वास्थ्य परीक्षण, रिकॉर्ड सौंपना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18</a:t>
            </a:fld>
            <a:endParaRPr/>
          </a:p>
        </p:txBody>
      </p:sp>
      <p:sp>
        <p:nvSpPr>
          <p:cNvPr id="248" name="Google Shape;248;p23"/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NDRF बचावकर्ताओं के लिए व्यावहारिक चेकलिस्ट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/>
        </p:nvSpPr>
        <p:spPr>
          <a:xfrm>
            <a:off x="8784771" y="5351787"/>
            <a:ext cx="15382807" cy="78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</a:pPr>
            <a:r>
              <a:rPr lang="hi-IN" sz="5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NDMA: आपदाओं के बाद मृतकों का प्रबंधन (2010)।</a:t>
            </a:r>
            <a:endParaRPr sz="5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</a:pPr>
            <a:r>
              <a:rPr lang="hi-IN" sz="5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NDMA: मानसिक स्वास्थ्य और मनोसोशल समर्थन पर राष्ट्रीय दिशा-निर्देश (2023 का संशोधन)।</a:t>
            </a:r>
            <a:endParaRPr sz="5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</a:pPr>
            <a:r>
              <a:rPr lang="hi-IN" sz="5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MoHFW: मृत शरीर प्रबंधन पर दिशानिर्देश (कोविड-19, 2020)।</a:t>
            </a:r>
            <a:endParaRPr sz="5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</a:pPr>
            <a:r>
              <a:rPr lang="hi-IN" sz="5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NDRF: एसओपी और सीएसएसआर एसओपी (एनडीआरएफ वेबसाइट)।</a:t>
            </a:r>
            <a:endParaRPr sz="5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•"/>
            </a:pPr>
            <a:r>
              <a:rPr lang="hi-IN" sz="5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CrPC Section 174सुप्रीम कोर्ट: आश्रय अधिकार अभियान बनाम भारत संघ (2002)।</a:t>
            </a:r>
            <a:endParaRPr sz="5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4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19</a:t>
            </a:fld>
            <a:endParaRPr sz="3000" b="1" i="0" u="none" strike="noStrike" cap="none">
              <a:solidFill>
                <a:srgbClr val="E46C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742862" y="2812493"/>
            <a:ext cx="6996881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मुख्य संदर्भ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8" name="Google Shape;258;p24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89225" tIns="89225" rIns="89225" bIns="89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 पाठ को पूरा करने पर, आप सक्षम होंगे:</a:t>
            </a:r>
            <a:endParaRPr sz="4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  <p:sp>
        <p:nvSpPr>
          <p:cNvPr id="60" name="Google Shape;60;p7"/>
          <p:cNvSpPr txBox="1"/>
          <p:nvPr/>
        </p:nvSpPr>
        <p:spPr>
          <a:xfrm>
            <a:off x="11451002" y="4793811"/>
            <a:ext cx="11469939" cy="658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पशु प्राथमिक उपचार और इसकी महत्ता से परिचित होना।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पशु आपात स्थितियों की 03 श्रेणियों के बारे में जानें।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प्राथमिक उपचार के दौरान उत्तरदाताओं की सुरक्षा और पशु की रोकथाम के बारे में जानें।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" name="Google Shape;61;p7"/>
          <p:cNvGrpSpPr/>
          <p:nvPr/>
        </p:nvGrpSpPr>
        <p:grpSpPr>
          <a:xfrm>
            <a:off x="9844663" y="4793811"/>
            <a:ext cx="1219201" cy="1681959"/>
            <a:chOff x="0" y="115975"/>
            <a:chExt cx="1219200" cy="1681958"/>
          </a:xfrm>
        </p:grpSpPr>
        <p:sp>
          <p:nvSpPr>
            <p:cNvPr id="62" name="Google Shape;62;p7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7"/>
          <p:cNvGrpSpPr/>
          <p:nvPr/>
        </p:nvGrpSpPr>
        <p:grpSpPr>
          <a:xfrm>
            <a:off x="9844662" y="7323226"/>
            <a:ext cx="1219201" cy="1681959"/>
            <a:chOff x="0" y="115975"/>
            <a:chExt cx="1219200" cy="1681958"/>
          </a:xfrm>
        </p:grpSpPr>
        <p:sp>
          <p:nvSpPr>
            <p:cNvPr id="65" name="Google Shape;65;p7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7"/>
          <p:cNvGrpSpPr/>
          <p:nvPr/>
        </p:nvGrpSpPr>
        <p:grpSpPr>
          <a:xfrm>
            <a:off x="9844662" y="9976509"/>
            <a:ext cx="1219201" cy="1681959"/>
            <a:chOff x="0" y="141375"/>
            <a:chExt cx="1219200" cy="1681958"/>
          </a:xfrm>
        </p:grpSpPr>
        <p:sp>
          <p:nvSpPr>
            <p:cNvPr id="68" name="Google Shape;68;p7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/>
          <p:nvPr/>
        </p:nvSpPr>
        <p:spPr>
          <a:xfrm>
            <a:off x="0" y="2498530"/>
            <a:ext cx="10908808" cy="9736141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 scaled="0"/>
          </a:gra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 l="15034" r="15034"/>
          <a:stretch/>
        </p:blipFill>
        <p:spPr>
          <a:xfrm flipH="1">
            <a:off x="1492897" y="4292082"/>
            <a:ext cx="8527245" cy="6527817"/>
          </a:xfrm>
          <a:custGeom>
            <a:avLst/>
            <a:gdLst/>
            <a:ahLst/>
            <a:cxnLst/>
            <a:rect l="l" t="t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5" name="Google Shape;265;p25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5"/>
          <p:cNvSpPr txBox="1">
            <a:spLocks noGrp="1"/>
          </p:cNvSpPr>
          <p:nvPr>
            <p:ph type="sldNum" idx="1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20</a:t>
            </a:fld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400" y="3617460"/>
            <a:ext cx="11920921" cy="827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/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89225" tIns="89225" rIns="89225" bIns="89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 पाठ को पूरा करने पर, आप सक्षम होंगे:</a:t>
            </a:r>
            <a:endParaRPr sz="4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  <p:sp>
        <p:nvSpPr>
          <p:cNvPr id="77" name="Google Shape;77;p8"/>
          <p:cNvSpPr txBox="1"/>
          <p:nvPr/>
        </p:nvSpPr>
        <p:spPr>
          <a:xfrm>
            <a:off x="11656862" y="4893571"/>
            <a:ext cx="11672690" cy="658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चोटिल जानवर की परीक्षा की प्रक्रिया के बारे में जानें।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विभिन्न आपात स्थितियों के दौरान प्राथमिक चिकित्सा प्रक्रिया के बारे में जानें।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नागिन के काटने और जहर के मामले में निपटने की प्रक्रिया से परिचित रहें।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9844663" y="7385703"/>
            <a:ext cx="1219201" cy="1681959"/>
            <a:chOff x="0" y="128675"/>
            <a:chExt cx="1219200" cy="1681958"/>
          </a:xfrm>
        </p:grpSpPr>
        <p:sp>
          <p:nvSpPr>
            <p:cNvPr id="79" name="Google Shape;79;p8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8"/>
          <p:cNvGrpSpPr/>
          <p:nvPr/>
        </p:nvGrpSpPr>
        <p:grpSpPr>
          <a:xfrm>
            <a:off x="9844663" y="4931051"/>
            <a:ext cx="1219201" cy="1681959"/>
            <a:chOff x="0" y="115975"/>
            <a:chExt cx="1219200" cy="1681958"/>
          </a:xfrm>
        </p:grpSpPr>
        <p:sp>
          <p:nvSpPr>
            <p:cNvPr id="82" name="Google Shape;82;p8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8"/>
          <p:cNvGrpSpPr/>
          <p:nvPr/>
        </p:nvGrpSpPr>
        <p:grpSpPr>
          <a:xfrm>
            <a:off x="9908162" y="9840355"/>
            <a:ext cx="1219201" cy="1681959"/>
            <a:chOff x="0" y="128675"/>
            <a:chExt cx="1219200" cy="1681958"/>
          </a:xfrm>
        </p:grpSpPr>
        <p:sp>
          <p:nvSpPr>
            <p:cNvPr id="85" name="Google Shape;85;p8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  <a:endParaRPr sz="7200" b="0" i="1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/>
        </p:nvSpPr>
        <p:spPr>
          <a:xfrm>
            <a:off x="8784771" y="5351787"/>
            <a:ext cx="15382807" cy="47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आघात, इनकार, तीव्र शोक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गुस्सा, अपराधबोध, चिंता, शारीरिक लक्षण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जानकारी और मानवता से संवाद की आवश्यकता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  <p:sp>
        <p:nvSpPr>
          <p:cNvPr id="94" name="Google Shape;94;p9"/>
          <p:cNvSpPr txBox="1"/>
          <p:nvPr/>
        </p:nvSpPr>
        <p:spPr>
          <a:xfrm>
            <a:off x="742862" y="2812493"/>
            <a:ext cx="7715337" cy="338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मनोसामाजिक प्रतिक्रियाएँ </a:t>
            </a:r>
            <a:r>
              <a:rPr lang="hi-IN" sz="66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(जीवित बचे लोग और परिवार)</a:t>
            </a:r>
            <a:endParaRPr sz="7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9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/>
        </p:nvSpPr>
        <p:spPr>
          <a:xfrm>
            <a:off x="8784771" y="5351787"/>
            <a:ext cx="15382807" cy="589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प्रतिबिंबित आघात, नैतिक क्षति, तीव्र तनाव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नींद में खलल, चिड़चिड़ापन, जोखिम भरी सामना करने की रणनीतियाँ (निषेधात्मक पदार्थों)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प्रदर्शन और सुरक्षा के परिणाम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  <p:sp>
        <p:nvSpPr>
          <p:cNvPr id="103" name="Google Shape;103;p10"/>
          <p:cNvSpPr txBox="1"/>
          <p:nvPr/>
        </p:nvSpPr>
        <p:spPr>
          <a:xfrm>
            <a:off x="742862" y="2812493"/>
            <a:ext cx="7715337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पुनर्स्थापनकर्ताओं पर मनो-सामाजिक प्रभाव</a:t>
            </a:r>
            <a:endParaRPr sz="7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0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8564880" y="3888736"/>
            <a:ext cx="15382807" cy="822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प्रतिक्रियादाताओं को मनोवैज्ञानिक समर्थन प्रदान करें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परिवारों को दुःख परामर्श प्रदान करें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सांस्कृतिक और धार्मिक प्रथाओं का सम्मान करें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संवेदनशीलता से बचें और गोपनीयता बनाए रखें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मनो-समाजिक पहलू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जहाँ संभव हो, धार्मिक अनुष्ठानों का सम्मान करें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सामान्य निषेध से बचें; खतरों को स्पष्ट रूप से समझाएं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धार्मिक/सांस्कृतिक संबंध सहायता प्रदान करें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499450" y="2456779"/>
            <a:ext cx="9348195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कलंक, धर्म और सांस्कृतिक संवेदनशीलता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4" name="Google Shape;124;p12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/>
        </p:nvSpPr>
        <p:spPr>
          <a:xfrm>
            <a:off x="8784771" y="5351787"/>
            <a:ext cx="15382807" cy="700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जहाँ संभव हो, धार्मिक अनुष्ठानों का सम्मान करें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समान निषेध से बचें; जोखिमों को स्पष्ट रूप से समझाएं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धार्मिक/सांस्कृतिक संबंध सहायता प्रदान करें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742862" y="2812493"/>
            <a:ext cx="9348195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कलंक, धर्म और सांस्कृतिक संवेदनशीलता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33" name="Google Shape;133;p13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8564880" y="3888736"/>
            <a:ext cx="15382807" cy="822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पूर्व-तैनाती ब्रीफिंग और सीमाएँ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बडी सिस्टम, घुमाव, अनिवार्य विश्राम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यदि आवश्यक हो तो महत्वपूर्ण घटना तनाव पर चर्चा (CISD)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रोल कॉल के दौरान मानसिक स्वास्थ्य का संक्षेप शामिल करें; एक-दूसरे की नींद और भूख पर नज़र रखें।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6 -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उत्तरदाता आत्म-देखभाल और साथियों का समर्थन</a:t>
            </a:r>
            <a:endParaRPr sz="88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Custom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Open Sans</vt:lpstr>
      <vt:lpstr>Calibri</vt:lpstr>
      <vt:lpstr>Arial</vt:lpstr>
      <vt:lpstr>Open Sans SemiBold</vt:lpstr>
      <vt:lpstr>Verdana</vt:lpstr>
      <vt:lpstr>Helvetica Neue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2026-01-08T07:30:53Z</dcterms:modified>
</cp:coreProperties>
</file>