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24384000" cy="13716000"/>
  <p:notesSz cx="6858000" cy="9144000"/>
  <p:embeddedFontLst>
    <p:embeddedFont>
      <p:font typeface="Arial Black" panose="020B0A04020102020204" pitchFamily="34" charset="0"/>
      <p:regular r:id="rId33"/>
      <p:bold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SemiBold" panose="020B070603080402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Google Shape;320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Google Shape;349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8" name="Google Shape;358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5" name="Google Shape;385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3" name="Google Shape;393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3000" b="1" i="0" u="none" strike="noStrike" cap="none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solidFill>
          <a:srgbClr val="53535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with Caption">
  <p:cSld name="Tabl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None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•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–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95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Verdana"/>
              <a:buChar char="»"/>
              <a:defRPr sz="42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/>
          <p:nvPr/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3000" b="1" i="0" u="none" strike="noStrike" cap="none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 Section Header">
  <p:cSld name="1_Red Section Header">
    <p:bg>
      <p:bgPr>
        <a:solidFill>
          <a:srgbClr val="535353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Picture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3594" y="2825551"/>
            <a:ext cx="3793068" cy="2698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2847" y="8184445"/>
            <a:ext cx="3781780" cy="334151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None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•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–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6350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Verdana"/>
              <a:buChar char="»"/>
              <a:defRPr sz="6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- Urban Resilence">
  <p:cSld name="Cover Slide - Urban Resilenc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0"/>
              <a:buFont typeface="Verdana"/>
              <a:buNone/>
              <a:defRPr sz="7400" b="1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Verdana"/>
              <a:buNone/>
              <a:defRPr sz="4800" b="0" i="1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E46C0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DBM-CM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E46C0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DBM-CM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22812204" y="12813338"/>
            <a:ext cx="969406" cy="90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  <a:defRPr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1"/>
          <p:cNvPicPr preferRelativeResize="0"/>
          <p:nvPr/>
        </p:nvPicPr>
        <p:blipFill rotWithShape="1">
          <a:blip r:embed="rId3">
            <a:alphaModFix/>
          </a:blip>
          <a:srcRect t="985" b="985"/>
          <a:stretch/>
        </p:blipFill>
        <p:spPr>
          <a:xfrm>
            <a:off x="25400" y="0"/>
            <a:ext cx="24333201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/>
          <p:nvPr/>
        </p:nvSpPr>
        <p:spPr>
          <a:xfrm>
            <a:off x="0" y="-46404"/>
            <a:ext cx="24434800" cy="13766800"/>
          </a:xfrm>
          <a:prstGeom prst="rect">
            <a:avLst/>
          </a:prstGeom>
          <a:solidFill>
            <a:srgbClr val="535353">
              <a:alpha val="69411"/>
            </a:srgb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1"/>
          <p:cNvSpPr/>
          <p:nvPr/>
        </p:nvSpPr>
        <p:spPr>
          <a:xfrm>
            <a:off x="1012733" y="13538588"/>
            <a:ext cx="3815338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0" y="4053183"/>
            <a:ext cx="13772463" cy="492853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>
              <a:alpha val="89411"/>
            </a:schemeClr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1"/>
          <p:cNvSpPr txBox="1"/>
          <p:nvPr/>
        </p:nvSpPr>
        <p:spPr>
          <a:xfrm>
            <a:off x="841430" y="4741911"/>
            <a:ext cx="10382141" cy="21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पाठ 04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Open Sans"/>
              <a:buNone/>
            </a:pPr>
            <a:r>
              <a:rPr lang="hi-IN" sz="6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शवों का प्रबंधन</a:t>
            </a:r>
            <a:endParaRPr sz="6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/>
          <p:nvPr/>
        </p:nvSpPr>
        <p:spPr>
          <a:xfrm flipH="1">
            <a:off x="-87200" y="-30200"/>
            <a:ext cx="24497477" cy="25221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BD4B4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11"/>
          <p:cNvGrpSpPr/>
          <p:nvPr/>
        </p:nvGrpSpPr>
        <p:grpSpPr>
          <a:xfrm>
            <a:off x="21491667" y="12800826"/>
            <a:ext cx="1879600" cy="902664"/>
            <a:chOff x="0" y="0"/>
            <a:chExt cx="1879600" cy="902662"/>
          </a:xfrm>
        </p:grpSpPr>
        <p:sp>
          <p:nvSpPr>
            <p:cNvPr id="70" name="Google Shape;70;p11"/>
            <p:cNvSpPr txBox="1"/>
            <p:nvPr/>
          </p:nvSpPr>
          <p:spPr>
            <a:xfrm>
              <a:off x="76885" y="0"/>
              <a:ext cx="1725832" cy="619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BD4B4"/>
                </a:buClr>
                <a:buSzPts val="3000"/>
                <a:buFont typeface="Open Sans"/>
                <a:buNone/>
              </a:pPr>
              <a:r>
                <a:rPr lang="hi-IN" sz="3000" b="1" i="0" u="none" strike="noStrike" cap="none">
                  <a:solidFill>
                    <a:srgbClr val="FBD4B4"/>
                  </a:solidFill>
                  <a:latin typeface="Open Sans"/>
                  <a:ea typeface="Open Sans"/>
                  <a:cs typeface="Open Sans"/>
                  <a:sym typeface="Open Sans"/>
                </a:rPr>
                <a:t>PPT 4 - 1</a:t>
              </a:r>
              <a:endParaRPr sz="3000" b="1" i="0" u="none" strike="noStrike" cap="none">
                <a:solidFill>
                  <a:srgbClr val="FBD4B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F7903B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454" y="63030"/>
            <a:ext cx="3181050" cy="221951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/>
          <p:nvPr/>
        </p:nvSpPr>
        <p:spPr>
          <a:xfrm>
            <a:off x="4828071" y="2621722"/>
            <a:ext cx="16234425" cy="11964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hi-IN" sz="6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मृत शरीर प्रबंधन और </a:t>
            </a:r>
            <a:r>
              <a:rPr lang="hi-IN" sz="60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शवों का </a:t>
            </a:r>
            <a:r>
              <a:rPr lang="hi-IN" sz="6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प्रबंधन</a:t>
            </a:r>
            <a:endParaRPr sz="6000" b="0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" name="Google Shape;74;p11"/>
          <p:cNvSpPr txBox="1"/>
          <p:nvPr/>
        </p:nvSpPr>
        <p:spPr>
          <a:xfrm>
            <a:off x="602390" y="12960656"/>
            <a:ext cx="4642558" cy="5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D4B4"/>
              </a:buClr>
              <a:buSzPts val="2400"/>
              <a:buFont typeface="Open Sans SemiBold"/>
              <a:buNone/>
            </a:pPr>
            <a:r>
              <a:rPr lang="hi-IN" sz="2400" b="0" i="0" u="none" strike="noStrike" cap="none">
                <a:solidFill>
                  <a:srgbClr val="FBD4B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NDRF | DBM-CM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 descr="32.4 The Disaster Management Cycle - Population Health for Nurses | OpenStax"/>
          <p:cNvSpPr/>
          <p:nvPr/>
        </p:nvSpPr>
        <p:spPr>
          <a:xfrm>
            <a:off x="12039600" y="6705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18483943" y="8078547"/>
            <a:ext cx="5486400" cy="345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 flipH="1">
            <a:off x="16404336" y="11736515"/>
            <a:ext cx="7766578" cy="68297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By:-INSP/GD-SHANTILAL JATIA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8921072" y="344451"/>
            <a:ext cx="8718095" cy="119647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12700" dir="2700000" rotWithShape="0">
              <a:srgbClr val="000000"/>
            </a:outerShdw>
          </a:effectLst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Arial Black"/>
              <a:buNone/>
            </a:pPr>
            <a:r>
              <a:rPr lang="hi-IN" sz="6000" b="0" i="0" u="none" strike="noStrike" cap="none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LESSON-04</a:t>
            </a:r>
            <a:endParaRPr sz="6000" b="0" i="0" u="none" strike="noStrike" cap="none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 txBox="1"/>
          <p:nvPr/>
        </p:nvSpPr>
        <p:spPr>
          <a:xfrm>
            <a:off x="8674825" y="4112603"/>
            <a:ext cx="15382807" cy="8351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आईआरएस की स्थापना करें और जिला योजना को सक्रिय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फोरेंसिक आवश्यकताओं के लिए पुलिस के साथ समन्वय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 संग्रहण केंद्र और दस्तावेज़ीकरण डेस्क।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रिश्तेदारों/मीडिया का प्रबंधन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केंद्रीय संग्रहण एवं सूचना केंद्र।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एनडीएमए/डब्ल्यूएचओ टेम्पलेट्स का उपयोग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rabi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मनोवैज्ञानिक सहायता प्रदान करें।</a:t>
            </a:r>
            <a:endParaRPr sz="5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  <p:sp>
        <p:nvSpPr>
          <p:cNvPr id="179" name="Google Shape;179;p20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दृश्य मूल्यांकन और समन्वय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80" name="Google Shape;180;p20"/>
          <p:cNvCxnSpPr/>
          <p:nvPr/>
        </p:nvCxnSpPr>
        <p:spPr>
          <a:xfrm>
            <a:off x="8784771" y="377790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  <p:sp>
        <p:nvSpPr>
          <p:cNvPr id="187" name="Google Shape;187;p21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88" name="Google Shape;188;p21"/>
          <p:cNvGrpSpPr/>
          <p:nvPr/>
        </p:nvGrpSpPr>
        <p:grpSpPr>
          <a:xfrm>
            <a:off x="5584371" y="3292272"/>
            <a:ext cx="18893725" cy="8518149"/>
            <a:chOff x="198917" y="1176522"/>
            <a:chExt cx="12054628" cy="5030155"/>
          </a:xfrm>
        </p:grpSpPr>
        <p:sp>
          <p:nvSpPr>
            <p:cNvPr id="189" name="Google Shape;189;p21"/>
            <p:cNvSpPr/>
            <p:nvPr/>
          </p:nvSpPr>
          <p:spPr>
            <a:xfrm>
              <a:off x="3513061" y="5453582"/>
              <a:ext cx="5299678" cy="245090"/>
            </a:xfrm>
            <a:prstGeom prst="ellipse">
              <a:avLst/>
            </a:prstGeom>
            <a:gradFill>
              <a:gsLst>
                <a:gs pos="0">
                  <a:srgbClr val="595959"/>
                </a:gs>
                <a:gs pos="68000">
                  <a:srgbClr val="3F3F3F">
                    <a:alpha val="0"/>
                  </a:srgbClr>
                </a:gs>
                <a:gs pos="100000">
                  <a:srgbClr val="3F3F3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8097748" y="1296281"/>
              <a:ext cx="3062104" cy="42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4700"/>
                </a:buClr>
                <a:buSzPts val="4000"/>
                <a:buFont typeface="Open Sans"/>
                <a:buNone/>
              </a:pPr>
              <a:r>
                <a:rPr lang="hi-IN" sz="4000" b="1" i="0" u="none" strike="noStrike" cap="none">
                  <a:solidFill>
                    <a:srgbClr val="604700"/>
                  </a:solidFill>
                  <a:latin typeface="Open Sans"/>
                  <a:ea typeface="Open Sans"/>
                  <a:cs typeface="Open Sans"/>
                  <a:sym typeface="Open Sans"/>
                </a:rPr>
                <a:t>स्वास्थ्य लाभ</a:t>
              </a:r>
              <a:endParaRPr sz="4000" b="1" i="0" u="none" strike="noStrike" cap="none">
                <a:solidFill>
                  <a:srgbClr val="6047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8812739" y="5350284"/>
              <a:ext cx="3440806" cy="42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002D"/>
                </a:buClr>
                <a:buSzPts val="4000"/>
                <a:buFont typeface="Open Sans"/>
                <a:buNone/>
              </a:pPr>
              <a:r>
                <a:rPr lang="hi-IN" sz="4000" b="1" i="0" u="none" strike="noStrike" cap="none">
                  <a:solidFill>
                    <a:srgbClr val="7F002D"/>
                  </a:solidFill>
                  <a:latin typeface="Open Sans"/>
                  <a:ea typeface="Open Sans"/>
                  <a:cs typeface="Open Sans"/>
                  <a:sym typeface="Open Sans"/>
                </a:rPr>
                <a:t>पहचान</a:t>
              </a:r>
              <a:endParaRPr sz="4000" b="1" i="0" u="none" strike="noStrike" cap="none">
                <a:solidFill>
                  <a:srgbClr val="7F002D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787856" y="5777247"/>
              <a:ext cx="4022346" cy="42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1E16"/>
                </a:buClr>
                <a:buSzPts val="4000"/>
                <a:buFont typeface="Open Sans"/>
                <a:buNone/>
              </a:pPr>
              <a:r>
                <a:rPr lang="hi-IN" sz="4000" b="1" i="0" u="none" strike="noStrike" cap="none">
                  <a:solidFill>
                    <a:srgbClr val="001E16"/>
                  </a:solidFill>
                  <a:latin typeface="Open Sans"/>
                  <a:ea typeface="Open Sans"/>
                  <a:cs typeface="Open Sans"/>
                  <a:sym typeface="Open Sans"/>
                </a:rPr>
                <a:t>परिवहन</a:t>
              </a:r>
              <a:endParaRPr sz="4000" b="1" i="0" u="none" strike="noStrike" cap="none">
                <a:solidFill>
                  <a:srgbClr val="001E16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198917" y="3541662"/>
              <a:ext cx="3402915" cy="80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D64"/>
                </a:buClr>
                <a:buSzPts val="4000"/>
                <a:buFont typeface="Open Sans"/>
                <a:buNone/>
              </a:pPr>
              <a:r>
                <a:rPr lang="hi-IN" sz="4000" b="1" i="0" u="none" strike="noStrike" cap="none">
                  <a:solidFill>
                    <a:srgbClr val="005D64"/>
                  </a:solidFill>
                  <a:latin typeface="Open Sans"/>
                  <a:ea typeface="Open Sans"/>
                  <a:cs typeface="Open Sans"/>
                  <a:sym typeface="Open Sans"/>
                </a:rPr>
                <a:t>भंडारण और </a:t>
              </a:r>
              <a:br>
                <a:rPr lang="hi-IN" sz="4000" b="1" i="0" u="none" strike="noStrike" cap="none">
                  <a:solidFill>
                    <a:srgbClr val="005D64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hi-IN" sz="4000" b="1" i="0" u="none" strike="noStrike" cap="none">
                  <a:solidFill>
                    <a:srgbClr val="005D64"/>
                  </a:solidFill>
                  <a:latin typeface="Open Sans"/>
                  <a:ea typeface="Open Sans"/>
                  <a:cs typeface="Open Sans"/>
                  <a:sym typeface="Open Sans"/>
                </a:rPr>
                <a:t>संरक्षण</a:t>
              </a:r>
              <a:endParaRPr sz="4000" b="1" i="0" u="none" strike="noStrike" cap="none">
                <a:solidFill>
                  <a:srgbClr val="005D6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520143" y="1176522"/>
              <a:ext cx="2697481" cy="429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441"/>
                </a:buClr>
                <a:buSzPts val="4000"/>
                <a:buFont typeface="Open Sans"/>
                <a:buNone/>
              </a:pPr>
              <a:r>
                <a:rPr lang="hi-IN" sz="4000" b="1" i="0" u="none" strike="noStrike" cap="none">
                  <a:solidFill>
                    <a:srgbClr val="0B1441"/>
                  </a:solidFill>
                  <a:latin typeface="Open Sans"/>
                  <a:ea typeface="Open Sans"/>
                  <a:cs typeface="Open Sans"/>
                  <a:sym typeface="Open Sans"/>
                </a:rPr>
                <a:t>निपटान</a:t>
              </a:r>
              <a:endParaRPr sz="4000" b="1" i="0" u="none" strike="noStrike" cap="none">
                <a:solidFill>
                  <a:srgbClr val="0B144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195" name="Google Shape;195;p21"/>
            <p:cNvGrpSpPr/>
            <p:nvPr/>
          </p:nvGrpSpPr>
          <p:grpSpPr>
            <a:xfrm>
              <a:off x="4679232" y="1452990"/>
              <a:ext cx="1502095" cy="1238752"/>
              <a:chOff x="4679232" y="1452990"/>
              <a:chExt cx="1502095" cy="1238752"/>
            </a:xfrm>
          </p:grpSpPr>
          <p:sp>
            <p:nvSpPr>
              <p:cNvPr id="196" name="Google Shape;196;p21"/>
              <p:cNvSpPr/>
              <p:nvPr/>
            </p:nvSpPr>
            <p:spPr>
              <a:xfrm>
                <a:off x="4679232" y="1572157"/>
                <a:ext cx="1502095" cy="111958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1" extrusionOk="0">
                    <a:moveTo>
                      <a:pt x="0" y="353"/>
                    </a:moveTo>
                    <a:cubicBezTo>
                      <a:pt x="288" y="581"/>
                      <a:pt x="288" y="581"/>
                      <a:pt x="288" y="581"/>
                    </a:cubicBezTo>
                    <a:cubicBezTo>
                      <a:pt x="410" y="449"/>
                      <a:pt x="584" y="367"/>
                      <a:pt x="778" y="367"/>
                    </a:cubicBezTo>
                    <a:cubicBezTo>
                      <a:pt x="778" y="0"/>
                      <a:pt x="778" y="0"/>
                      <a:pt x="778" y="0"/>
                    </a:cubicBezTo>
                    <a:cubicBezTo>
                      <a:pt x="468" y="0"/>
                      <a:pt x="189" y="136"/>
                      <a:pt x="0" y="353"/>
                    </a:cubicBezTo>
                    <a:close/>
                  </a:path>
                </a:pathLst>
              </a:custGeom>
              <a:solidFill>
                <a:srgbClr val="2E4ADA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1"/>
              <p:cNvSpPr/>
              <p:nvPr/>
            </p:nvSpPr>
            <p:spPr>
              <a:xfrm>
                <a:off x="4980828" y="1452990"/>
                <a:ext cx="856238" cy="856240"/>
              </a:xfrm>
              <a:prstGeom prst="ellipse">
                <a:avLst/>
              </a:prstGeom>
              <a:solidFill>
                <a:srgbClr val="070D2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Arial Black"/>
                  <a:buNone/>
                </a:pPr>
                <a:r>
                  <a:rPr lang="hi-IN" sz="3200" b="0" i="0" u="none" strike="noStrike" cap="none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" name="Google Shape;198;p21"/>
            <p:cNvGrpSpPr/>
            <p:nvPr/>
          </p:nvGrpSpPr>
          <p:grpSpPr>
            <a:xfrm>
              <a:off x="6400535" y="1586869"/>
              <a:ext cx="1647744" cy="1493270"/>
              <a:chOff x="6400535" y="1586869"/>
              <a:chExt cx="1647744" cy="1493270"/>
            </a:xfrm>
          </p:grpSpPr>
          <p:sp>
            <p:nvSpPr>
              <p:cNvPr id="199" name="Google Shape;199;p21"/>
              <p:cNvSpPr/>
              <p:nvPr/>
            </p:nvSpPr>
            <p:spPr>
              <a:xfrm>
                <a:off x="6400535" y="1586869"/>
                <a:ext cx="1647744" cy="14932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774" extrusionOk="0">
                    <a:moveTo>
                      <a:pt x="18" y="0"/>
                    </a:moveTo>
                    <a:cubicBezTo>
                      <a:pt x="0" y="368"/>
                      <a:pt x="0" y="368"/>
                      <a:pt x="0" y="368"/>
                    </a:cubicBezTo>
                    <a:cubicBezTo>
                      <a:pt x="229" y="408"/>
                      <a:pt x="419" y="564"/>
                      <a:pt x="505" y="774"/>
                    </a:cubicBezTo>
                    <a:cubicBezTo>
                      <a:pt x="854" y="660"/>
                      <a:pt x="854" y="660"/>
                      <a:pt x="854" y="660"/>
                    </a:cubicBezTo>
                    <a:cubicBezTo>
                      <a:pt x="721" y="309"/>
                      <a:pt x="403" y="49"/>
                      <a:pt x="18" y="0"/>
                    </a:cubicBezTo>
                    <a:close/>
                  </a:path>
                </a:pathLst>
              </a:custGeom>
              <a:solidFill>
                <a:srgbClr val="FFBD00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1"/>
              <p:cNvSpPr/>
              <p:nvPr/>
            </p:nvSpPr>
            <p:spPr>
              <a:xfrm>
                <a:off x="6888974" y="1658958"/>
                <a:ext cx="856238" cy="856240"/>
              </a:xfrm>
              <a:prstGeom prst="ellipse">
                <a:avLst/>
              </a:prstGeom>
              <a:solidFill>
                <a:srgbClr val="6047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Arial Black"/>
                  <a:buNone/>
                </a:pPr>
                <a:r>
                  <a:rPr lang="hi-IN" sz="3200" b="0" i="0" u="none" strike="noStrike" cap="none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p21"/>
            <p:cNvGrpSpPr/>
            <p:nvPr/>
          </p:nvGrpSpPr>
          <p:grpSpPr>
            <a:xfrm>
              <a:off x="4867545" y="4570467"/>
              <a:ext cx="1909617" cy="1228454"/>
              <a:chOff x="4867545" y="4570467"/>
              <a:chExt cx="1909617" cy="1228454"/>
            </a:xfrm>
          </p:grpSpPr>
          <p:sp>
            <p:nvSpPr>
              <p:cNvPr id="202" name="Google Shape;202;p21"/>
              <p:cNvSpPr/>
              <p:nvPr/>
            </p:nvSpPr>
            <p:spPr>
              <a:xfrm>
                <a:off x="4867545" y="4570467"/>
                <a:ext cx="1909617" cy="994533"/>
              </a:xfrm>
              <a:custGeom>
                <a:avLst/>
                <a:gdLst/>
                <a:ahLst/>
                <a:cxnLst/>
                <a:rect l="l" t="t" r="r" b="b"/>
                <a:pathLst>
                  <a:path w="989" h="516" extrusionOk="0">
                    <a:moveTo>
                      <a:pt x="680" y="516"/>
                    </a:moveTo>
                    <a:cubicBezTo>
                      <a:pt x="788" y="516"/>
                      <a:pt x="892" y="499"/>
                      <a:pt x="989" y="469"/>
                    </a:cubicBezTo>
                    <a:cubicBezTo>
                      <a:pt x="877" y="119"/>
                      <a:pt x="877" y="119"/>
                      <a:pt x="877" y="119"/>
                    </a:cubicBezTo>
                    <a:cubicBezTo>
                      <a:pt x="815" y="139"/>
                      <a:pt x="749" y="149"/>
                      <a:pt x="680" y="149"/>
                    </a:cubicBezTo>
                    <a:cubicBezTo>
                      <a:pt x="521" y="149"/>
                      <a:pt x="374" y="93"/>
                      <a:pt x="260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182" y="420"/>
                      <a:pt x="420" y="516"/>
                      <a:pt x="680" y="516"/>
                    </a:cubicBez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  <a:effectLst>
                <a:outerShdw blurRad="50800" dist="38100" dir="16200000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1"/>
              <p:cNvSpPr/>
              <p:nvPr/>
            </p:nvSpPr>
            <p:spPr>
              <a:xfrm>
                <a:off x="5358926" y="4942681"/>
                <a:ext cx="857709" cy="856240"/>
              </a:xfrm>
              <a:prstGeom prst="ellipse">
                <a:avLst/>
              </a:prstGeom>
              <a:solidFill>
                <a:srgbClr val="001E16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Arial Black"/>
                  <a:buNone/>
                </a:pPr>
                <a:r>
                  <a:rPr lang="hi-IN" sz="3200" b="0" i="0" u="none" strike="noStrike" cap="none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4" name="Google Shape;204;p21"/>
            <p:cNvGrpSpPr/>
            <p:nvPr/>
          </p:nvGrpSpPr>
          <p:grpSpPr>
            <a:xfrm>
              <a:off x="6765393" y="3088967"/>
              <a:ext cx="1534461" cy="2293604"/>
              <a:chOff x="6765393" y="3088967"/>
              <a:chExt cx="1534461" cy="2293604"/>
            </a:xfrm>
          </p:grpSpPr>
          <p:sp>
            <p:nvSpPr>
              <p:cNvPr id="205" name="Google Shape;205;p21"/>
              <p:cNvSpPr/>
              <p:nvPr/>
            </p:nvSpPr>
            <p:spPr>
              <a:xfrm>
                <a:off x="6765393" y="3088967"/>
                <a:ext cx="1415294" cy="2293604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189" extrusionOk="0">
                    <a:moveTo>
                      <a:pt x="733" y="248"/>
                    </a:moveTo>
                    <a:cubicBezTo>
                      <a:pt x="733" y="163"/>
                      <a:pt x="722" y="80"/>
                      <a:pt x="703" y="0"/>
                    </a:cubicBezTo>
                    <a:cubicBezTo>
                      <a:pt x="350" y="105"/>
                      <a:pt x="350" y="105"/>
                      <a:pt x="350" y="105"/>
                    </a:cubicBezTo>
                    <a:cubicBezTo>
                      <a:pt x="360" y="151"/>
                      <a:pt x="366" y="199"/>
                      <a:pt x="366" y="248"/>
                    </a:cubicBezTo>
                    <a:cubicBezTo>
                      <a:pt x="366" y="508"/>
                      <a:pt x="217" y="734"/>
                      <a:pt x="0" y="844"/>
                    </a:cubicBezTo>
                    <a:cubicBezTo>
                      <a:pt x="130" y="1189"/>
                      <a:pt x="130" y="1189"/>
                      <a:pt x="130" y="1189"/>
                    </a:cubicBezTo>
                    <a:cubicBezTo>
                      <a:pt x="486" y="1025"/>
                      <a:pt x="733" y="666"/>
                      <a:pt x="733" y="248"/>
                    </a:cubicBezTo>
                    <a:close/>
                  </a:path>
                </a:pathLst>
              </a:custGeom>
              <a:solidFill>
                <a:srgbClr val="FF005B"/>
              </a:solidFill>
              <a:ln>
                <a:noFill/>
              </a:ln>
              <a:effectLst>
                <a:outerShdw blurRad="50800" dist="38100" dir="13500000" algn="b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1"/>
              <p:cNvSpPr/>
              <p:nvPr/>
            </p:nvSpPr>
            <p:spPr>
              <a:xfrm>
                <a:off x="7440673" y="3926081"/>
                <a:ext cx="859181" cy="856240"/>
              </a:xfrm>
              <a:prstGeom prst="ellipse">
                <a:avLst/>
              </a:prstGeom>
              <a:solidFill>
                <a:srgbClr val="7F002D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Arial Black"/>
                  <a:buNone/>
                </a:pPr>
                <a:r>
                  <a:rPr lang="hi-IN" sz="3200" b="0" i="0" u="none" strike="noStrike" cap="none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7" name="Google Shape;207;p21"/>
            <p:cNvGrpSpPr/>
            <p:nvPr/>
          </p:nvGrpSpPr>
          <p:grpSpPr>
            <a:xfrm>
              <a:off x="3892140" y="2460763"/>
              <a:ext cx="1319667" cy="2431897"/>
              <a:chOff x="3892140" y="2460763"/>
              <a:chExt cx="1319667" cy="2431897"/>
            </a:xfrm>
          </p:grpSpPr>
          <p:sp>
            <p:nvSpPr>
              <p:cNvPr id="208" name="Google Shape;208;p21"/>
              <p:cNvSpPr/>
              <p:nvPr/>
            </p:nvSpPr>
            <p:spPr>
              <a:xfrm>
                <a:off x="4183438" y="2460763"/>
                <a:ext cx="1028369" cy="2431897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261" extrusionOk="0">
                    <a:moveTo>
                      <a:pt x="0" y="574"/>
                    </a:moveTo>
                    <a:cubicBezTo>
                      <a:pt x="0" y="838"/>
                      <a:pt x="98" y="1079"/>
                      <a:pt x="260" y="1261"/>
                    </a:cubicBezTo>
                    <a:cubicBezTo>
                      <a:pt x="533" y="1015"/>
                      <a:pt x="533" y="1015"/>
                      <a:pt x="533" y="1015"/>
                    </a:cubicBezTo>
                    <a:cubicBezTo>
                      <a:pt x="429" y="898"/>
                      <a:pt x="366" y="743"/>
                      <a:pt x="366" y="574"/>
                    </a:cubicBezTo>
                    <a:cubicBezTo>
                      <a:pt x="366" y="440"/>
                      <a:pt x="406" y="315"/>
                      <a:pt x="474" y="21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64" y="164"/>
                      <a:pt x="0" y="362"/>
                      <a:pt x="0" y="574"/>
                    </a:cubicBezTo>
                    <a:close/>
                  </a:path>
                </a:pathLst>
              </a:custGeom>
              <a:solidFill>
                <a:srgbClr val="4DF1FF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1"/>
              <p:cNvSpPr/>
              <p:nvPr/>
            </p:nvSpPr>
            <p:spPr>
              <a:xfrm>
                <a:off x="3892140" y="3221375"/>
                <a:ext cx="856238" cy="857711"/>
              </a:xfrm>
              <a:prstGeom prst="ellipse">
                <a:avLst/>
              </a:prstGeom>
              <a:solidFill>
                <a:srgbClr val="005D64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3200"/>
                  <a:buFont typeface="Arial Black"/>
                  <a:buNone/>
                </a:pPr>
                <a:r>
                  <a:rPr lang="hi-IN" sz="3200" b="0" i="0" u="none" strike="noStrike" cap="none">
                    <a:solidFill>
                      <a:srgbClr val="FFFFFF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p21"/>
            <p:cNvGrpSpPr/>
            <p:nvPr/>
          </p:nvGrpSpPr>
          <p:grpSpPr>
            <a:xfrm rot="-3438422" flipH="1">
              <a:off x="4148035" y="1118812"/>
              <a:ext cx="301286" cy="1053324"/>
              <a:chOff x="-1143000" y="-560388"/>
              <a:chExt cx="406401" cy="1420813"/>
            </a:xfrm>
          </p:grpSpPr>
          <p:sp>
            <p:nvSpPr>
              <p:cNvPr id="211" name="Google Shape;211;p21"/>
              <p:cNvSpPr/>
              <p:nvPr/>
            </p:nvSpPr>
            <p:spPr>
              <a:xfrm>
                <a:off x="-1093787" y="-496888"/>
                <a:ext cx="357188" cy="13573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633" extrusionOk="0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0F1B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1"/>
              <p:cNvSpPr/>
              <p:nvPr/>
            </p:nvSpPr>
            <p:spPr>
              <a:xfrm>
                <a:off x="-1143000" y="-560388"/>
                <a:ext cx="28575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9" extrusionOk="0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0F1B5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213;p21"/>
            <p:cNvGrpSpPr/>
            <p:nvPr/>
          </p:nvGrpSpPr>
          <p:grpSpPr>
            <a:xfrm rot="3438422">
              <a:off x="8081535" y="1279339"/>
              <a:ext cx="301286" cy="1053324"/>
              <a:chOff x="-1143000" y="-560388"/>
              <a:chExt cx="406401" cy="1420813"/>
            </a:xfrm>
          </p:grpSpPr>
          <p:sp>
            <p:nvSpPr>
              <p:cNvPr id="214" name="Google Shape;214;p21"/>
              <p:cNvSpPr/>
              <p:nvPr/>
            </p:nvSpPr>
            <p:spPr>
              <a:xfrm>
                <a:off x="-1093787" y="-496888"/>
                <a:ext cx="357188" cy="13573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633" extrusionOk="0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604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1"/>
              <p:cNvSpPr/>
              <p:nvPr/>
            </p:nvSpPr>
            <p:spPr>
              <a:xfrm>
                <a:off x="-1143000" y="-560388"/>
                <a:ext cx="28575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9" extrusionOk="0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6047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216;p21"/>
            <p:cNvGrpSpPr/>
            <p:nvPr/>
          </p:nvGrpSpPr>
          <p:grpSpPr>
            <a:xfrm rot="7361578" flipH="1">
              <a:off x="8161235" y="4773073"/>
              <a:ext cx="301286" cy="1053324"/>
              <a:chOff x="-1143000" y="-560388"/>
              <a:chExt cx="406401" cy="1420813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-1093787" y="-496888"/>
                <a:ext cx="357188" cy="13573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633" extrusionOk="0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7F002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-1143000" y="-560388"/>
                <a:ext cx="28575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9" extrusionOk="0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7F002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219;p21"/>
            <p:cNvGrpSpPr/>
            <p:nvPr/>
          </p:nvGrpSpPr>
          <p:grpSpPr>
            <a:xfrm rot="-7361578">
              <a:off x="4536570" y="5200169"/>
              <a:ext cx="301286" cy="1053324"/>
              <a:chOff x="-1143000" y="-560388"/>
              <a:chExt cx="406401" cy="1420813"/>
            </a:xfrm>
          </p:grpSpPr>
          <p:sp>
            <p:nvSpPr>
              <p:cNvPr id="220" name="Google Shape;220;p21"/>
              <p:cNvSpPr/>
              <p:nvPr/>
            </p:nvSpPr>
            <p:spPr>
              <a:xfrm>
                <a:off x="-1093787" y="-496888"/>
                <a:ext cx="357188" cy="1357313"/>
              </a:xfrm>
              <a:custGeom>
                <a:avLst/>
                <a:gdLst/>
                <a:ahLst/>
                <a:cxnLst/>
                <a:rect l="l" t="t" r="r" b="b"/>
                <a:pathLst>
                  <a:path w="166" h="633" extrusionOk="0">
                    <a:moveTo>
                      <a:pt x="66" y="0"/>
                    </a:moveTo>
                    <a:cubicBezTo>
                      <a:pt x="55" y="14"/>
                      <a:pt x="47" y="27"/>
                      <a:pt x="40" y="41"/>
                    </a:cubicBezTo>
                    <a:cubicBezTo>
                      <a:pt x="33" y="55"/>
                      <a:pt x="27" y="71"/>
                      <a:pt x="22" y="91"/>
                    </a:cubicBezTo>
                    <a:cubicBezTo>
                      <a:pt x="21" y="98"/>
                      <a:pt x="18" y="109"/>
                      <a:pt x="13" y="133"/>
                    </a:cubicBezTo>
                    <a:cubicBezTo>
                      <a:pt x="7" y="162"/>
                      <a:pt x="1" y="212"/>
                      <a:pt x="0" y="255"/>
                    </a:cubicBezTo>
                    <a:cubicBezTo>
                      <a:pt x="0" y="299"/>
                      <a:pt x="5" y="334"/>
                      <a:pt x="5" y="334"/>
                    </a:cubicBezTo>
                    <a:cubicBezTo>
                      <a:pt x="5" y="334"/>
                      <a:pt x="5" y="336"/>
                      <a:pt x="5" y="339"/>
                    </a:cubicBezTo>
                    <a:cubicBezTo>
                      <a:pt x="6" y="343"/>
                      <a:pt x="6" y="347"/>
                      <a:pt x="7" y="353"/>
                    </a:cubicBezTo>
                    <a:cubicBezTo>
                      <a:pt x="8" y="360"/>
                      <a:pt x="9" y="367"/>
                      <a:pt x="11" y="375"/>
                    </a:cubicBezTo>
                    <a:cubicBezTo>
                      <a:pt x="12" y="383"/>
                      <a:pt x="14" y="392"/>
                      <a:pt x="16" y="401"/>
                    </a:cubicBezTo>
                    <a:cubicBezTo>
                      <a:pt x="19" y="410"/>
                      <a:pt x="22" y="420"/>
                      <a:pt x="24" y="430"/>
                    </a:cubicBezTo>
                    <a:cubicBezTo>
                      <a:pt x="28" y="439"/>
                      <a:pt x="31" y="449"/>
                      <a:pt x="34" y="459"/>
                    </a:cubicBezTo>
                    <a:cubicBezTo>
                      <a:pt x="38" y="469"/>
                      <a:pt x="42" y="478"/>
                      <a:pt x="46" y="487"/>
                    </a:cubicBezTo>
                    <a:cubicBezTo>
                      <a:pt x="50" y="496"/>
                      <a:pt x="54" y="504"/>
                      <a:pt x="58" y="511"/>
                    </a:cubicBezTo>
                    <a:cubicBezTo>
                      <a:pt x="73" y="540"/>
                      <a:pt x="85" y="556"/>
                      <a:pt x="90" y="565"/>
                    </a:cubicBezTo>
                    <a:cubicBezTo>
                      <a:pt x="97" y="574"/>
                      <a:pt x="103" y="581"/>
                      <a:pt x="108" y="588"/>
                    </a:cubicBezTo>
                    <a:cubicBezTo>
                      <a:pt x="114" y="594"/>
                      <a:pt x="120" y="600"/>
                      <a:pt x="126" y="605"/>
                    </a:cubicBezTo>
                    <a:cubicBezTo>
                      <a:pt x="129" y="607"/>
                      <a:pt x="132" y="610"/>
                      <a:pt x="135" y="612"/>
                    </a:cubicBezTo>
                    <a:cubicBezTo>
                      <a:pt x="138" y="615"/>
                      <a:pt x="142" y="617"/>
                      <a:pt x="145" y="619"/>
                    </a:cubicBezTo>
                    <a:cubicBezTo>
                      <a:pt x="151" y="624"/>
                      <a:pt x="158" y="628"/>
                      <a:pt x="166" y="633"/>
                    </a:cubicBezTo>
                    <a:cubicBezTo>
                      <a:pt x="161" y="625"/>
                      <a:pt x="157" y="618"/>
                      <a:pt x="153" y="611"/>
                    </a:cubicBezTo>
                    <a:cubicBezTo>
                      <a:pt x="151" y="608"/>
                      <a:pt x="149" y="605"/>
                      <a:pt x="147" y="602"/>
                    </a:cubicBezTo>
                    <a:cubicBezTo>
                      <a:pt x="145" y="598"/>
                      <a:pt x="143" y="595"/>
                      <a:pt x="141" y="592"/>
                    </a:cubicBezTo>
                    <a:cubicBezTo>
                      <a:pt x="137" y="585"/>
                      <a:pt x="132" y="579"/>
                      <a:pt x="128" y="572"/>
                    </a:cubicBezTo>
                    <a:cubicBezTo>
                      <a:pt x="123" y="565"/>
                      <a:pt x="118" y="558"/>
                      <a:pt x="112" y="550"/>
                    </a:cubicBezTo>
                    <a:cubicBezTo>
                      <a:pt x="107" y="541"/>
                      <a:pt x="96" y="526"/>
                      <a:pt x="82" y="499"/>
                    </a:cubicBezTo>
                    <a:cubicBezTo>
                      <a:pt x="67" y="471"/>
                      <a:pt x="51" y="430"/>
                      <a:pt x="43" y="394"/>
                    </a:cubicBezTo>
                    <a:cubicBezTo>
                      <a:pt x="41" y="386"/>
                      <a:pt x="39" y="377"/>
                      <a:pt x="37" y="370"/>
                    </a:cubicBezTo>
                    <a:cubicBezTo>
                      <a:pt x="36" y="362"/>
                      <a:pt x="35" y="355"/>
                      <a:pt x="34" y="349"/>
                    </a:cubicBezTo>
                    <a:cubicBezTo>
                      <a:pt x="33" y="344"/>
                      <a:pt x="32" y="339"/>
                      <a:pt x="32" y="336"/>
                    </a:cubicBezTo>
                    <a:cubicBezTo>
                      <a:pt x="31" y="333"/>
                      <a:pt x="31" y="331"/>
                      <a:pt x="31" y="331"/>
                    </a:cubicBezTo>
                    <a:cubicBezTo>
                      <a:pt x="31" y="331"/>
                      <a:pt x="27" y="297"/>
                      <a:pt x="27" y="256"/>
                    </a:cubicBezTo>
                    <a:cubicBezTo>
                      <a:pt x="28" y="214"/>
                      <a:pt x="34" y="166"/>
                      <a:pt x="40" y="138"/>
                    </a:cubicBezTo>
                    <a:cubicBezTo>
                      <a:pt x="44" y="115"/>
                      <a:pt x="47" y="104"/>
                      <a:pt x="48" y="97"/>
                    </a:cubicBezTo>
                    <a:cubicBezTo>
                      <a:pt x="53" y="78"/>
                      <a:pt x="56" y="62"/>
                      <a:pt x="59" y="47"/>
                    </a:cubicBezTo>
                    <a:cubicBezTo>
                      <a:pt x="61" y="32"/>
                      <a:pt x="63" y="18"/>
                      <a:pt x="66" y="0"/>
                    </a:cubicBezTo>
                    <a:close/>
                  </a:path>
                </a:pathLst>
              </a:custGeom>
              <a:solidFill>
                <a:srgbClr val="001E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-1143000" y="-560388"/>
                <a:ext cx="28575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29" extrusionOk="0">
                    <a:moveTo>
                      <a:pt x="0" y="103"/>
                    </a:moveTo>
                    <a:cubicBezTo>
                      <a:pt x="14" y="99"/>
                      <a:pt x="23" y="96"/>
                      <a:pt x="32" y="86"/>
                    </a:cubicBezTo>
                    <a:cubicBezTo>
                      <a:pt x="37" y="81"/>
                      <a:pt x="53" y="64"/>
                      <a:pt x="67" y="49"/>
                    </a:cubicBezTo>
                    <a:cubicBezTo>
                      <a:pt x="74" y="42"/>
                      <a:pt x="82" y="36"/>
                      <a:pt x="87" y="32"/>
                    </a:cubicBezTo>
                    <a:cubicBezTo>
                      <a:pt x="88" y="30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7" y="27"/>
                      <a:pt x="91" y="39"/>
                      <a:pt x="93" y="49"/>
                    </a:cubicBezTo>
                    <a:cubicBezTo>
                      <a:pt x="98" y="68"/>
                      <a:pt x="102" y="91"/>
                      <a:pt x="104" y="98"/>
                    </a:cubicBezTo>
                    <a:cubicBezTo>
                      <a:pt x="107" y="112"/>
                      <a:pt x="112" y="119"/>
                      <a:pt x="123" y="129"/>
                    </a:cubicBezTo>
                    <a:cubicBezTo>
                      <a:pt x="129" y="116"/>
                      <a:pt x="133" y="107"/>
                      <a:pt x="130" y="93"/>
                    </a:cubicBezTo>
                    <a:cubicBezTo>
                      <a:pt x="129" y="86"/>
                      <a:pt x="125" y="63"/>
                      <a:pt x="119" y="42"/>
                    </a:cubicBezTo>
                    <a:cubicBezTo>
                      <a:pt x="118" y="37"/>
                      <a:pt x="117" y="32"/>
                      <a:pt x="115" y="27"/>
                    </a:cubicBezTo>
                    <a:cubicBezTo>
                      <a:pt x="115" y="26"/>
                      <a:pt x="114" y="24"/>
                      <a:pt x="114" y="23"/>
                    </a:cubicBezTo>
                    <a:cubicBezTo>
                      <a:pt x="113" y="21"/>
                      <a:pt x="113" y="20"/>
                      <a:pt x="112" y="18"/>
                    </a:cubicBezTo>
                    <a:cubicBezTo>
                      <a:pt x="111" y="16"/>
                      <a:pt x="110" y="14"/>
                      <a:pt x="110" y="13"/>
                    </a:cubicBezTo>
                    <a:cubicBezTo>
                      <a:pt x="109" y="11"/>
                      <a:pt x="108" y="9"/>
                      <a:pt x="107" y="8"/>
                    </a:cubicBezTo>
                    <a:cubicBezTo>
                      <a:pt x="105" y="5"/>
                      <a:pt x="103" y="3"/>
                      <a:pt x="101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9" y="2"/>
                      <a:pt x="99" y="2"/>
                      <a:pt x="99" y="2"/>
                    </a:cubicBezTo>
                    <a:cubicBezTo>
                      <a:pt x="98" y="1"/>
                      <a:pt x="98" y="1"/>
                      <a:pt x="97" y="1"/>
                    </a:cubicBezTo>
                    <a:cubicBezTo>
                      <a:pt x="96" y="0"/>
                      <a:pt x="95" y="0"/>
                      <a:pt x="95" y="0"/>
                    </a:cubicBezTo>
                    <a:cubicBezTo>
                      <a:pt x="91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8" y="1"/>
                    </a:cubicBezTo>
                    <a:cubicBezTo>
                      <a:pt x="87" y="1"/>
                      <a:pt x="85" y="1"/>
                      <a:pt x="83" y="2"/>
                    </a:cubicBezTo>
                    <a:cubicBezTo>
                      <a:pt x="82" y="3"/>
                      <a:pt x="79" y="4"/>
                      <a:pt x="77" y="6"/>
                    </a:cubicBezTo>
                    <a:cubicBezTo>
                      <a:pt x="74" y="7"/>
                      <a:pt x="71" y="10"/>
                      <a:pt x="70" y="10"/>
                    </a:cubicBezTo>
                    <a:cubicBezTo>
                      <a:pt x="64" y="15"/>
                      <a:pt x="56" y="23"/>
                      <a:pt x="48" y="30"/>
                    </a:cubicBezTo>
                    <a:cubicBezTo>
                      <a:pt x="33" y="45"/>
                      <a:pt x="17" y="62"/>
                      <a:pt x="12" y="68"/>
                    </a:cubicBezTo>
                    <a:cubicBezTo>
                      <a:pt x="3" y="79"/>
                      <a:pt x="1" y="88"/>
                      <a:pt x="0" y="103"/>
                    </a:cubicBezTo>
                    <a:close/>
                  </a:path>
                </a:pathLst>
              </a:custGeom>
              <a:solidFill>
                <a:srgbClr val="001E1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2" name="Google Shape;222;p21"/>
            <p:cNvSpPr/>
            <p:nvPr/>
          </p:nvSpPr>
          <p:spPr>
            <a:xfrm rot="-4500000">
              <a:off x="3436896" y="3852459"/>
              <a:ext cx="270666" cy="946274"/>
            </a:xfrm>
            <a:custGeom>
              <a:avLst/>
              <a:gdLst/>
              <a:ahLst/>
              <a:cxnLst/>
              <a:rect l="l" t="t" r="r" b="b"/>
              <a:pathLst>
                <a:path w="189" h="662" extrusionOk="0">
                  <a:moveTo>
                    <a:pt x="67" y="49"/>
                  </a:moveTo>
                  <a:cubicBezTo>
                    <a:pt x="74" y="42"/>
                    <a:pt x="82" y="36"/>
                    <a:pt x="87" y="32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77" y="45"/>
                    <a:pt x="70" y="57"/>
                    <a:pt x="63" y="70"/>
                  </a:cubicBezTo>
                  <a:cubicBezTo>
                    <a:pt x="56" y="84"/>
                    <a:pt x="50" y="100"/>
                    <a:pt x="45" y="120"/>
                  </a:cubicBezTo>
                  <a:cubicBezTo>
                    <a:pt x="44" y="127"/>
                    <a:pt x="41" y="138"/>
                    <a:pt x="36" y="162"/>
                  </a:cubicBezTo>
                  <a:cubicBezTo>
                    <a:pt x="30" y="191"/>
                    <a:pt x="24" y="241"/>
                    <a:pt x="23" y="284"/>
                  </a:cubicBezTo>
                  <a:cubicBezTo>
                    <a:pt x="23" y="328"/>
                    <a:pt x="28" y="363"/>
                    <a:pt x="28" y="363"/>
                  </a:cubicBezTo>
                  <a:cubicBezTo>
                    <a:pt x="28" y="363"/>
                    <a:pt x="28" y="365"/>
                    <a:pt x="28" y="368"/>
                  </a:cubicBezTo>
                  <a:cubicBezTo>
                    <a:pt x="29" y="372"/>
                    <a:pt x="29" y="376"/>
                    <a:pt x="30" y="382"/>
                  </a:cubicBezTo>
                  <a:cubicBezTo>
                    <a:pt x="31" y="389"/>
                    <a:pt x="32" y="396"/>
                    <a:pt x="34" y="404"/>
                  </a:cubicBezTo>
                  <a:cubicBezTo>
                    <a:pt x="35" y="412"/>
                    <a:pt x="37" y="421"/>
                    <a:pt x="39" y="430"/>
                  </a:cubicBezTo>
                  <a:cubicBezTo>
                    <a:pt x="42" y="439"/>
                    <a:pt x="45" y="449"/>
                    <a:pt x="47" y="459"/>
                  </a:cubicBezTo>
                  <a:cubicBezTo>
                    <a:pt x="51" y="468"/>
                    <a:pt x="54" y="478"/>
                    <a:pt x="57" y="488"/>
                  </a:cubicBezTo>
                  <a:cubicBezTo>
                    <a:pt x="61" y="498"/>
                    <a:pt x="65" y="507"/>
                    <a:pt x="69" y="516"/>
                  </a:cubicBezTo>
                  <a:cubicBezTo>
                    <a:pt x="73" y="525"/>
                    <a:pt x="77" y="533"/>
                    <a:pt x="81" y="540"/>
                  </a:cubicBezTo>
                  <a:cubicBezTo>
                    <a:pt x="96" y="569"/>
                    <a:pt x="108" y="585"/>
                    <a:pt x="113" y="594"/>
                  </a:cubicBezTo>
                  <a:cubicBezTo>
                    <a:pt x="120" y="603"/>
                    <a:pt x="126" y="610"/>
                    <a:pt x="131" y="617"/>
                  </a:cubicBezTo>
                  <a:cubicBezTo>
                    <a:pt x="137" y="623"/>
                    <a:pt x="143" y="629"/>
                    <a:pt x="149" y="634"/>
                  </a:cubicBezTo>
                  <a:cubicBezTo>
                    <a:pt x="152" y="636"/>
                    <a:pt x="155" y="639"/>
                    <a:pt x="158" y="641"/>
                  </a:cubicBezTo>
                  <a:cubicBezTo>
                    <a:pt x="161" y="644"/>
                    <a:pt x="165" y="646"/>
                    <a:pt x="168" y="648"/>
                  </a:cubicBezTo>
                  <a:cubicBezTo>
                    <a:pt x="174" y="653"/>
                    <a:pt x="181" y="657"/>
                    <a:pt x="189" y="662"/>
                  </a:cubicBezTo>
                  <a:cubicBezTo>
                    <a:pt x="184" y="654"/>
                    <a:pt x="180" y="647"/>
                    <a:pt x="176" y="640"/>
                  </a:cubicBezTo>
                  <a:cubicBezTo>
                    <a:pt x="174" y="637"/>
                    <a:pt x="172" y="634"/>
                    <a:pt x="170" y="631"/>
                  </a:cubicBezTo>
                  <a:cubicBezTo>
                    <a:pt x="168" y="627"/>
                    <a:pt x="166" y="624"/>
                    <a:pt x="164" y="621"/>
                  </a:cubicBezTo>
                  <a:cubicBezTo>
                    <a:pt x="160" y="614"/>
                    <a:pt x="155" y="608"/>
                    <a:pt x="151" y="601"/>
                  </a:cubicBezTo>
                  <a:cubicBezTo>
                    <a:pt x="146" y="594"/>
                    <a:pt x="141" y="587"/>
                    <a:pt x="135" y="579"/>
                  </a:cubicBezTo>
                  <a:cubicBezTo>
                    <a:pt x="130" y="570"/>
                    <a:pt x="119" y="555"/>
                    <a:pt x="105" y="528"/>
                  </a:cubicBezTo>
                  <a:cubicBezTo>
                    <a:pt x="90" y="500"/>
                    <a:pt x="74" y="459"/>
                    <a:pt x="66" y="423"/>
                  </a:cubicBezTo>
                  <a:cubicBezTo>
                    <a:pt x="64" y="415"/>
                    <a:pt x="62" y="406"/>
                    <a:pt x="60" y="399"/>
                  </a:cubicBezTo>
                  <a:cubicBezTo>
                    <a:pt x="59" y="391"/>
                    <a:pt x="58" y="384"/>
                    <a:pt x="57" y="378"/>
                  </a:cubicBezTo>
                  <a:cubicBezTo>
                    <a:pt x="56" y="373"/>
                    <a:pt x="55" y="368"/>
                    <a:pt x="55" y="365"/>
                  </a:cubicBezTo>
                  <a:cubicBezTo>
                    <a:pt x="54" y="362"/>
                    <a:pt x="54" y="360"/>
                    <a:pt x="54" y="360"/>
                  </a:cubicBezTo>
                  <a:cubicBezTo>
                    <a:pt x="54" y="360"/>
                    <a:pt x="50" y="326"/>
                    <a:pt x="50" y="285"/>
                  </a:cubicBezTo>
                  <a:cubicBezTo>
                    <a:pt x="51" y="243"/>
                    <a:pt x="57" y="195"/>
                    <a:pt x="63" y="167"/>
                  </a:cubicBezTo>
                  <a:cubicBezTo>
                    <a:pt x="67" y="144"/>
                    <a:pt x="70" y="133"/>
                    <a:pt x="71" y="126"/>
                  </a:cubicBezTo>
                  <a:cubicBezTo>
                    <a:pt x="76" y="107"/>
                    <a:pt x="79" y="91"/>
                    <a:pt x="82" y="76"/>
                  </a:cubicBezTo>
                  <a:cubicBezTo>
                    <a:pt x="84" y="62"/>
                    <a:pt x="86" y="48"/>
                    <a:pt x="88" y="32"/>
                  </a:cubicBezTo>
                  <a:cubicBezTo>
                    <a:pt x="89" y="35"/>
                    <a:pt x="92" y="43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lose/>
                  <a:moveTo>
                    <a:pt x="88" y="30"/>
                  </a:move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lose/>
                </a:path>
              </a:pathLst>
            </a:custGeom>
            <a:solidFill>
              <a:srgbClr val="005D6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>
              <a:off x="4980828" y="2398795"/>
              <a:ext cx="2340000" cy="2340000"/>
            </a:xfrm>
            <a:prstGeom prst="ellipse">
              <a:avLst/>
            </a:prstGeom>
            <a:solidFill>
              <a:srgbClr val="0F1B5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745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400"/>
                <a:buFont typeface="Arial Black"/>
                <a:buNone/>
              </a:pPr>
              <a:r>
                <a:rPr lang="hi-IN" sz="4400" b="0" i="0" u="none" strike="noStrike" cap="none">
                  <a:solidFill>
                    <a:srgbClr val="FFFF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DBM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"/>
          <p:cNvSpPr txBox="1"/>
          <p:nvPr/>
        </p:nvSpPr>
        <p:spPr>
          <a:xfrm>
            <a:off x="8784771" y="5351787"/>
            <a:ext cx="15382807" cy="695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खोज और बचाव समूहों के लिए पीपीई/टीकाकरण सुनिश्चित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थर्मल सेंसर/प्रशिक्षित कुत्तों का उपयोग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मृतकों को निकालने के लिए भारी मशीनरी का उपयोग 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पहचान के लिए घटनास्थल पर प्रशिक्षित कर्मचारी मौजूद हों (पहचान प्रपत्र)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2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32" name="Google Shape;232;p22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22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स्वास्थ्य लाभ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/>
        </p:nvSpPr>
        <p:spPr>
          <a:xfrm>
            <a:off x="8784771" y="4587280"/>
            <a:ext cx="15382807" cy="89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5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शरीर के सभी अंगों को अलग-अलग पैक किया जाना चाहिए और उन पर अलग-अलग नंबर अंकित होने चाहिए।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5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शरीर के अंगों को मिलाने की कोशिश 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5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समतल करके फ़ोटोग्राफ़ी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5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सुनिश्चित करें कि एक शरीर से संबंधित चीज़ें किसी दूसरे शरीर को न दी जाएँ।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5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सीबीआरएन के मामले में - सुरक्षा सुनिश्चित करने के बाद ही रिकवरी करें।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2" name="Google Shape;242;p23"/>
          <p:cNvCxnSpPr/>
          <p:nvPr/>
        </p:nvCxnSpPr>
        <p:spPr>
          <a:xfrm>
            <a:off x="8784771" y="4318347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Google Shape;243;p23"/>
          <p:cNvSpPr txBox="1"/>
          <p:nvPr/>
        </p:nvSpPr>
        <p:spPr>
          <a:xfrm>
            <a:off x="742863" y="6350168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स्वास्थ्य लाभ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8784771" y="3299422"/>
            <a:ext cx="3037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/>
          <p:nvPr/>
        </p:nvSpPr>
        <p:spPr>
          <a:xfrm>
            <a:off x="8784771" y="5351787"/>
            <a:ext cx="15382807" cy="66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पहचान, लापता व्यक्ति की जानकारी की तुलना और मिलान करने की एक प्रक्रिया है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पहचान की मानक विधि: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5825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रिश्तेदारों का विवरण।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5825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दृश्य चिह्न।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5825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तस्वीरें।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5825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व्यक्तिगत विवरण/चिकित्सा निष्कर्ष/साक्ष्य/वस्त्र।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55825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उंगलियों के निशान, दंत, डीएनए</a:t>
            </a: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4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  <p:sp>
        <p:nvSpPr>
          <p:cNvPr id="252" name="Google Shape;252;p24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4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24"/>
          <p:cNvSpPr txBox="1"/>
          <p:nvPr/>
        </p:nvSpPr>
        <p:spPr>
          <a:xfrm>
            <a:off x="742863" y="6350168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पहचान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/>
        </p:nvSpPr>
        <p:spPr>
          <a:xfrm>
            <a:off x="8784771" y="5351787"/>
            <a:ext cx="15382807" cy="750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संग्रहण स्थल को चिह्नित किया जाना चाहिए।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पर्याप्त जगह और छत वाले वाहन।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गोपनीयता और गरिमा बनाए रखें।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 को केवल बॉडी बैग या प्लास्टिक शीट में रखें।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हाथ से न ले जाएँ, स्ट्रेचर का प्रयोग करें।</a:t>
            </a:r>
            <a:endParaRPr sz="6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5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sp>
        <p:nvSpPr>
          <p:cNvPr id="262" name="Google Shape;262;p25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p25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4" name="Google Shape;264;p25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परिवहन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/>
        </p:nvSpPr>
        <p:spPr>
          <a:xfrm>
            <a:off x="8784771" y="5351787"/>
            <a:ext cx="15382807" cy="65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 startAt="6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सामान न हटाएँ।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 startAt="6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शवों को परतों में न रखें।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 startAt="6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परिवहन से पहले सीबीआरएन विसंक्रमण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 startAt="6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शवों के टीपीटी के लिए एम्बुलेंस का उपयोग 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 startAt="6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वाहनों का उचित विसंक्रमण करें।</a:t>
            </a:r>
            <a:endParaRPr sz="6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  <p:sp>
        <p:nvSpPr>
          <p:cNvPr id="272" name="Google Shape;272;p26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26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4" name="Google Shape;274;p26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परिवहन</a:t>
            </a:r>
            <a:endParaRPr sz="6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7"/>
          <p:cNvSpPr txBox="1"/>
          <p:nvPr/>
        </p:nvSpPr>
        <p:spPr>
          <a:xfrm>
            <a:off x="8784771" y="5351787"/>
            <a:ext cx="15382807" cy="7997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पर्याप्त स्थान की आवश्यकता।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स्थायी शवगृह।</a:t>
            </a:r>
            <a:endParaRPr sz="6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अस्थायी शवगृह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elvetica Neue"/>
              <a:buAutoNum type="alphaLcParenR"/>
            </a:pPr>
            <a:r>
              <a:rPr lang="hi-IN" sz="5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देखने का क्षेत्र।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Helvetica Neue"/>
              <a:buAutoNum type="alphaLcParenR"/>
            </a:pPr>
            <a:r>
              <a:rPr lang="hi-IN" sz="5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परीक्षा क्षेत्र</a:t>
            </a:r>
            <a:endParaRPr sz="5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Helvetica Neue"/>
              <a:buAutoNum type="arabicParenR"/>
            </a:pPr>
            <a:r>
              <a:rPr lang="hi-IN" sz="6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जलवायु की स्थिति, तापमान, वेंटिलेशन, शीतलन सुविधा के प्रति सावधानी बरती जानी चाहिए</a:t>
            </a:r>
            <a:endParaRPr sz="6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7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27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27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भंडारण और संरक्षण</a:t>
            </a:r>
            <a:endParaRPr sz="6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/>
          <p:nvPr/>
        </p:nvSpPr>
        <p:spPr>
          <a:xfrm>
            <a:off x="8784771" y="5351787"/>
            <a:ext cx="15382807" cy="582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 startAt="5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संरक्षण के तरीके–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lphaL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प्रशीतन – 2°C से 4°C तक।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lphaL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शुष्क बर्फ का उपयोग – प्रति व्यक्ति 10 किलोग्राम शुष्क बर्फ।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lphaLcParenR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जल निकासी सुविधा के साथ आपात स्थिति में बर्फ का उपयोग।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1" name="Google Shape;291;p2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8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18</a:t>
            </a:fld>
            <a:endParaRPr/>
          </a:p>
        </p:txBody>
      </p:sp>
      <p:sp>
        <p:nvSpPr>
          <p:cNvPr id="293" name="Google Shape;293;p28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28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Google Shape;295;p28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भंडारण और संरक्षण</a:t>
            </a:r>
            <a:endParaRPr sz="6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/>
        </p:nvSpPr>
        <p:spPr>
          <a:xfrm>
            <a:off x="8784771" y="5351787"/>
            <a:ext cx="15382807" cy="736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 startAt="6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अस्थायी दफन –</a:t>
            </a:r>
            <a:endParaRPr sz="5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पेयजल स्रोत से 250 मीटर दूर।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एक ही गड्ढे में सामूहिक दफ़नाना मना है।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दो शवों के बीच की दूरी: 0.5 मीटर।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शवों को पहचान संख्या और जलरोधी स्तर के साथ दफनाया जाना चाहिए।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भूजल स्तर से 1.5 मीटर ऊपर।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Helvetica Neue"/>
              <a:buAutoNum type="alphaLcParenR"/>
            </a:pPr>
            <a:r>
              <a:rPr lang="hi-IN" sz="5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 मीटर मिट्टी की परत</a:t>
            </a:r>
            <a:endParaRPr sz="5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9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19</a:t>
            </a:fld>
            <a:endParaRPr/>
          </a:p>
        </p:txBody>
      </p:sp>
      <p:sp>
        <p:nvSpPr>
          <p:cNvPr id="304" name="Google Shape;304;p29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05" name="Google Shape;305;p29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p29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भंडारण और संरक्षण</a:t>
            </a:r>
            <a:endParaRPr sz="6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8784771" y="4263249"/>
            <a:ext cx="3037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Open Sans"/>
              <a:buNone/>
            </a:pPr>
            <a:r>
              <a:rPr lang="hi-IN" sz="54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5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/>
        </p:nvSpPr>
        <p:spPr>
          <a:xfrm>
            <a:off x="577892" y="2703577"/>
            <a:ext cx="7627938" cy="7756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89225" tIns="89225" rIns="89225" bIns="89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 आप निम्नलिखित कार्य करने में सक्षम होंगे: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10454262" y="1030487"/>
            <a:ext cx="304670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उद्देश्यों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  <p:sp>
        <p:nvSpPr>
          <p:cNvPr id="87" name="Google Shape;87;p12"/>
          <p:cNvSpPr txBox="1"/>
          <p:nvPr/>
        </p:nvSpPr>
        <p:spPr>
          <a:xfrm>
            <a:off x="11459647" y="4710816"/>
            <a:ext cx="11469939" cy="6708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शव प्रबंधन और उससे जुड़ी चुनौतियों से परिचित हों।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शव प्रबंधन के 07 मूल सिधान्तो  के बारे में जानें।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शव प्रबंधन प्रोटोकॉल के 05 चरणों के बारे में जानें।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2"/>
          <p:cNvGrpSpPr/>
          <p:nvPr/>
        </p:nvGrpSpPr>
        <p:grpSpPr>
          <a:xfrm>
            <a:off x="9844662" y="4561546"/>
            <a:ext cx="1219201" cy="1681959"/>
            <a:chOff x="0" y="115975"/>
            <a:chExt cx="1219200" cy="1681958"/>
          </a:xfrm>
        </p:grpSpPr>
        <p:sp>
          <p:nvSpPr>
            <p:cNvPr id="89" name="Google Shape;89;p1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" name="Google Shape;91;p12"/>
          <p:cNvGrpSpPr/>
          <p:nvPr/>
        </p:nvGrpSpPr>
        <p:grpSpPr>
          <a:xfrm>
            <a:off x="9844662" y="7323226"/>
            <a:ext cx="1219201" cy="1681959"/>
            <a:chOff x="0" y="115975"/>
            <a:chExt cx="1219200" cy="1681958"/>
          </a:xfrm>
        </p:grpSpPr>
        <p:sp>
          <p:nvSpPr>
            <p:cNvPr id="92" name="Google Shape;92;p1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12"/>
          <p:cNvGrpSpPr/>
          <p:nvPr/>
        </p:nvGrpSpPr>
        <p:grpSpPr>
          <a:xfrm>
            <a:off x="9844662" y="9976509"/>
            <a:ext cx="1219201" cy="1681959"/>
            <a:chOff x="0" y="141375"/>
            <a:chExt cx="1219200" cy="1681958"/>
          </a:xfrm>
        </p:grpSpPr>
        <p:sp>
          <p:nvSpPr>
            <p:cNvPr id="95" name="Google Shape;95;p12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2"/>
            <p:cNvSpPr txBox="1"/>
            <p:nvPr/>
          </p:nvSpPr>
          <p:spPr>
            <a:xfrm>
              <a:off x="287204" y="1413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/>
          <p:nvPr/>
        </p:nvSpPr>
        <p:spPr>
          <a:xfrm>
            <a:off x="8784771" y="4533231"/>
            <a:ext cx="15382807" cy="793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4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अज्ञात शवों का निपटान जिला प्राधिकारी द्वारा किया जाएगा।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4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विदेशी व्यक्ति के शव के मामले में विदेश मंत्रालय आवश्यक कार्रवाई करेगा।</a:t>
            </a:r>
            <a:endParaRPr sz="6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AutoNum type="arabicParenR" startAt="4"/>
            </a:pPr>
            <a:r>
              <a:rPr lang="hi-IN" sz="6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अंतिम अनुष्ठान	</a:t>
            </a: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दाह संस्कार - अंतिम संस्कार/विद्युत शवदाह गृह।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दफ़नाना।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आस्था पर आधारित विशिष्ट विधियाँ।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marR="0" lvl="1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AutoNum type="alphaLcParenR"/>
            </a:pPr>
            <a:r>
              <a:rPr lang="hi-IN" sz="4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विशेष परिस्थितियाँ जैसे सीबीआरएन</a:t>
            </a:r>
            <a:endParaRPr sz="4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3" name="Google Shape;313;p30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20</a:t>
            </a:fld>
            <a:endParaRPr/>
          </a:p>
        </p:txBody>
      </p:sp>
      <p:sp>
        <p:nvSpPr>
          <p:cNvPr id="315" name="Google Shape;315;p30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प्रोटोकॉल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6" name="Google Shape;316;p30"/>
          <p:cNvCxnSpPr/>
          <p:nvPr/>
        </p:nvCxnSpPr>
        <p:spPr>
          <a:xfrm>
            <a:off x="8784771" y="4296893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7" name="Google Shape;317;p30"/>
          <p:cNvSpPr txBox="1"/>
          <p:nvPr/>
        </p:nvSpPr>
        <p:spPr>
          <a:xfrm>
            <a:off x="742863" y="6211669"/>
            <a:ext cx="663765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Open Sans"/>
              <a:buNone/>
            </a:pPr>
            <a:r>
              <a:rPr lang="hi-IN" sz="6000" b="0" i="0" u="none" strike="noStrike" cap="none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निपटान</a:t>
            </a:r>
            <a:endParaRPr sz="6000" b="0" i="0" u="none" strike="noStrike" cap="none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1"/>
          <p:cNvSpPr txBox="1"/>
          <p:nvPr/>
        </p:nvSpPr>
        <p:spPr>
          <a:xfrm>
            <a:off x="8564880" y="3888736"/>
            <a:ext cx="15382807" cy="668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मृतक का प्रारंभिक पंजीकरण।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 की तस्वीर लेना।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शारीरिक विशेषताओं का अभिलेखन।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मृत्यु प्रमाण पत्र जारी करना।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अंतिम निपटान का दस्तावेज़ीकरण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31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1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21</a:t>
            </a:fld>
            <a:endParaRPr/>
          </a:p>
        </p:txBody>
      </p:sp>
      <p:sp>
        <p:nvSpPr>
          <p:cNvPr id="327" name="Google Shape;327;p31"/>
          <p:cNvSpPr txBox="1"/>
          <p:nvPr/>
        </p:nvSpPr>
        <p:spPr>
          <a:xfrm>
            <a:off x="742863" y="2812493"/>
            <a:ext cx="7113118" cy="200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दस्तावेज़ीकरण और प्रपत्र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8" name="Google Shape;32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/>
        </p:nvSpPr>
        <p:spPr>
          <a:xfrm>
            <a:off x="8784771" y="5351787"/>
            <a:ext cx="15382807" cy="687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प्रत्येक शरीर या शरीर के अंग का एक विशिष्ट संदर्भ संख्या होना चाहिए।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निम्नलिखित की अनुशंसा की जाती है–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3888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lphaL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कलाई/टखने और बॉडी बैग पर टैग लगाएँ।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3888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lphaL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वाटरप्रूफ मार्कर का इस्तेमाल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3888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lphaL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स्थान + रिकवरी टीम + सीरियल नंबर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93888" marR="0" lvl="1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lvetica Neue"/>
              <a:buAutoNum type="alphaLcParenR"/>
            </a:pPr>
            <a:r>
              <a:rPr lang="hi-IN" sz="5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गाजियाबाद – 8NDRFB6 – 001</a:t>
            </a:r>
            <a:endParaRPr sz="4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32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22</a:t>
            </a:fld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एक विशिष्ट पहचान संख्या निर्दिष्ट करना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37" name="Google Shape;337;p32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3"/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वस्तुओं को सूचीबद्ध करें और सील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टैग के साथ संलग्न करें या संग्रहित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पुलिस/परिवार को सौंप दें।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चोरी से बचें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3" name="Google Shape;343;p33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23</a:t>
            </a:fld>
            <a:endParaRPr/>
          </a:p>
        </p:txBody>
      </p:sp>
      <p:sp>
        <p:nvSpPr>
          <p:cNvPr id="345" name="Google Shape;345;p33"/>
          <p:cNvSpPr txBox="1"/>
          <p:nvPr/>
        </p:nvSpPr>
        <p:spPr>
          <a:xfrm>
            <a:off x="742862" y="2812493"/>
            <a:ext cx="7486738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व्यक्तिगत सामान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46" name="Google Shape;346;p33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हेल्पडेस्क और परामर्श।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रिश्तेदारों को अपडेट।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उत्तरदाताओं से पूछताछ।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मृतकों का आदरपूर्वक सम्मान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4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24</a:t>
            </a:fld>
            <a:endParaRPr/>
          </a:p>
        </p:txBody>
      </p:sp>
      <p:sp>
        <p:nvSpPr>
          <p:cNvPr id="354" name="Google Shape;354;p34"/>
          <p:cNvSpPr txBox="1"/>
          <p:nvPr/>
        </p:nvSpPr>
        <p:spPr>
          <a:xfrm>
            <a:off x="742862" y="2812493"/>
            <a:ext cx="7486738" cy="348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मनोसामाजिक सहायता की आवश्यकता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5" name="Google Shape;355;p34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/>
          <p:nvPr/>
        </p:nvSpPr>
        <p:spPr>
          <a:xfrm>
            <a:off x="8784771" y="5351787"/>
            <a:ext cx="15382807" cy="4919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नामित प्रवक्ता।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कोई अनाधिकृत फ़ोटो नहीं।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सत्यापित सूचियाँ साझा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पारिवारिक गोपनीयता का सम्मान करें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3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25</a:t>
            </a:fld>
            <a:endParaRPr/>
          </a:p>
        </p:txBody>
      </p:sp>
      <p:sp>
        <p:nvSpPr>
          <p:cNvPr id="363" name="Google Shape;363;p35"/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मीडिया एवं सार्वजनिक संचार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64" name="Google Shape;364;p35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/>
        </p:nvSpPr>
        <p:spPr>
          <a:xfrm>
            <a:off x="8784771" y="5351787"/>
            <a:ext cx="15382807" cy="454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नदियों में कूड़ा न डालें।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पीसीबी दफनाने के नियमों का पालन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चूना/क्लोरीन का प्रयोग करें।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कूड़ा-कचरा फैलाने वालों को आने से रोकें।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0" name="Google Shape;370;p3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36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26</a:t>
            </a:fld>
            <a:endParaRPr/>
          </a:p>
        </p:txBody>
      </p:sp>
      <p:sp>
        <p:nvSpPr>
          <p:cNvPr id="372" name="Google Shape;372;p36"/>
          <p:cNvSpPr txBox="1"/>
          <p:nvPr/>
        </p:nvSpPr>
        <p:spPr>
          <a:xfrm>
            <a:off x="742862" y="2812493"/>
            <a:ext cx="7486738" cy="10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Open Sans"/>
              <a:buNone/>
            </a:pPr>
            <a:r>
              <a:rPr lang="hi-IN" sz="60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पर्यावरणीय चिंता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73" name="Google Shape;373;p36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/>
          <p:nvPr/>
        </p:nvSpPr>
        <p:spPr>
          <a:xfrm>
            <a:off x="8784771" y="5351787"/>
            <a:ext cx="15382807" cy="569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&gt;4000 शव बरामद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अस्थायी मुर्दाघर।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डीएनए प्रोफाइलिंग का इस्तेमाल।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सबक: बेहतर टैगिंग, रेफ्रिजरेशन।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Helvetica Neue"/>
              <a:buAutoNum type="arabicParenR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सोशल मीडिया का इस्तेमाल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7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27</a:t>
            </a:fld>
            <a:endParaRPr/>
          </a:p>
        </p:txBody>
      </p:sp>
      <p:sp>
        <p:nvSpPr>
          <p:cNvPr id="381" name="Google Shape;381;p37"/>
          <p:cNvSpPr txBox="1"/>
          <p:nvPr/>
        </p:nvSpPr>
        <p:spPr>
          <a:xfrm>
            <a:off x="742862" y="2812493"/>
            <a:ext cx="748673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केस स्टडी: केदारनाथ 2013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2" name="Google Shape;382;p37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"/>
          <p:cNvSpPr txBox="1"/>
          <p:nvPr/>
        </p:nvSpPr>
        <p:spPr>
          <a:xfrm>
            <a:off x="8784771" y="5351787"/>
            <a:ext cx="15382807" cy="726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857250" marR="0" lvl="0" indent="-857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hi-IN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NDMA (2010): आपदाओं के बाद मृतकों के प्रबंधन पर दिशा निर्देश</a:t>
            </a:r>
            <a:endParaRPr sz="5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hi-IN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MoHFW SOPs: COVID-19 और संक्रामक रोग शव प्रबंधन</a:t>
            </a:r>
            <a:endParaRPr sz="5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hi-IN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WHO (2020): COVID-19 के संदर्भ में शव का सुरक्षित प्रबंधन</a:t>
            </a:r>
            <a:endParaRPr sz="5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hi-IN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ICRC (2016): आपदाओं के बाद शवों का प्रबंधन</a:t>
            </a:r>
            <a:endParaRPr sz="5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57250" marR="0" lvl="0" indent="-857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Char char="•"/>
            </a:pPr>
            <a:r>
              <a:rPr lang="hi-IN" sz="5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NHRC Advisory (2021)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28</a:t>
            </a:fld>
            <a:endParaRPr sz="3000" b="1" i="0" u="none" strike="noStrike" cap="none">
              <a:solidFill>
                <a:srgbClr val="E46C0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38"/>
          <p:cNvSpPr txBox="1"/>
          <p:nvPr/>
        </p:nvSpPr>
        <p:spPr>
          <a:xfrm>
            <a:off x="742862" y="2812493"/>
            <a:ext cx="6996881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मुख्य सन्दर्भ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9"/>
          <p:cNvPicPr preferRelativeResize="0"/>
          <p:nvPr/>
        </p:nvPicPr>
        <p:blipFill rotWithShape="1">
          <a:blip r:embed="rId3">
            <a:alphaModFix/>
          </a:blip>
          <a:srcRect l="15034" r="15034"/>
          <a:stretch/>
        </p:blipFill>
        <p:spPr>
          <a:xfrm flipH="1">
            <a:off x="391886" y="5080000"/>
            <a:ext cx="10516920" cy="6367861"/>
          </a:xfrm>
          <a:custGeom>
            <a:avLst/>
            <a:gdLst/>
            <a:ahLst/>
            <a:cxnLst/>
            <a:rect l="l" t="t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96" name="Google Shape;396;p39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9"/>
          <p:cNvSpPr txBox="1">
            <a:spLocks noGrp="1"/>
          </p:cNvSpPr>
          <p:nvPr>
            <p:ph type="sldNum" idx="12"/>
          </p:nvPr>
        </p:nvSpPr>
        <p:spPr>
          <a:xfrm>
            <a:off x="22920940" y="12813338"/>
            <a:ext cx="860669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29</a:t>
            </a:fld>
            <a:endParaRPr/>
          </a:p>
        </p:txBody>
      </p:sp>
      <p:sp>
        <p:nvSpPr>
          <p:cNvPr id="399" name="Google Shape;399;p39"/>
          <p:cNvSpPr/>
          <p:nvPr/>
        </p:nvSpPr>
        <p:spPr>
          <a:xfrm>
            <a:off x="14237731" y="1915775"/>
            <a:ext cx="43011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5400"/>
              <a:buFont typeface="Arial"/>
              <a:buNone/>
            </a:pPr>
            <a:r>
              <a:rPr lang="hi-IN" sz="54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1400" y="3617460"/>
            <a:ext cx="11920921" cy="8274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/>
        </p:nvSpPr>
        <p:spPr>
          <a:xfrm>
            <a:off x="652033" y="2734747"/>
            <a:ext cx="7627938" cy="775652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spcFirstLastPara="1" wrap="square" lIns="89225" tIns="89225" rIns="89225" bIns="892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इस पाठ को पूरा करने पर आप निम्नलिखित कार्य करने में सक्षम होंगे: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8661373" y="787889"/>
            <a:ext cx="3046706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उद्देश्यों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3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1656862" y="4893571"/>
            <a:ext cx="11672690" cy="497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की पुनर्प्राप्ति, परिवहन, भंडारण, पहचान और निपटान के बारे में जानें।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मृत शरीर प्रबंधन के दौरान मनोवैज्ञानिक सहायता के बारे में जानें।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3"/>
          <p:cNvGrpSpPr/>
          <p:nvPr/>
        </p:nvGrpSpPr>
        <p:grpSpPr>
          <a:xfrm>
            <a:off x="9895462" y="7995417"/>
            <a:ext cx="1219201" cy="1681959"/>
            <a:chOff x="0" y="128675"/>
            <a:chExt cx="1219200" cy="1681958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261804" y="1286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9844663" y="4931051"/>
            <a:ext cx="1219201" cy="1681959"/>
            <a:chOff x="0" y="115975"/>
            <a:chExt cx="1219200" cy="1681958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249104" y="115975"/>
              <a:ext cx="822592" cy="16819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8275" tIns="78275" rIns="78275" bIns="78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7200"/>
                <a:buFont typeface="Open Sans"/>
                <a:buNone/>
              </a:pPr>
              <a:r>
                <a:rPr lang="hi-IN" sz="7200" b="0" i="1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/>
        </p:nvSpPr>
        <p:spPr>
          <a:xfrm>
            <a:off x="8784772" y="5351787"/>
            <a:ext cx="14856366" cy="4534575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Open Sans"/>
              <a:buNone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आपदा के बाद मृतक/पीड़ित को उचित तरीके से संभालने की प्रक्रिया, ताकि उनके धार्मिक और सांस्कृतिक मुद्दों से जुड़ी घटना के प्रभाव को कम किया जा सके।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शव प्रबंधन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/>
        </p:nvSpPr>
        <p:spPr>
          <a:xfrm>
            <a:off x="8784771" y="5351787"/>
            <a:ext cx="15382807" cy="670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Symbols"/>
              <a:buChar char="⮚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आपदा प्रतिक्रिया के सबसे कठिन पहलू।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Symbols"/>
              <a:buChar char="⮚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बचावकर्मियों और प्रशासन के लिए बड़ी चुनौती।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Symbols"/>
              <a:buChar char="⮚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सामूहिक मृत्यु योजना का अभाव।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Symbols"/>
              <a:buChar char="⮚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प्रशिक्षित जनशक्ति का अभाव।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Noto Sans Symbols"/>
              <a:buChar char="⮚"/>
            </a:pPr>
            <a:r>
              <a:rPr lang="hi-IN" sz="6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बुनियादी सुविधाओं का अभाव।</a:t>
            </a:r>
            <a:endParaRPr sz="6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5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742862" y="2812493"/>
            <a:ext cx="9348195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शव प्रबंधन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27" name="Google Shape;127;p15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862" y="5645707"/>
            <a:ext cx="7029538" cy="614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8564880" y="3888736"/>
            <a:ext cx="15382807" cy="664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उचित बुनियादी ढाँचे का अभाव।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जागरूकता का अभाव।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प्रशिक्षण के लिए अपर्याप्त सुविधा।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लावारिस शव का निपटान।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विविध सामाजिक-सांस्कृतिक मानदंड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  <p:sp>
        <p:nvSpPr>
          <p:cNvPr id="138" name="Google Shape;138;p16"/>
          <p:cNvSpPr txBox="1"/>
          <p:nvPr/>
        </p:nvSpPr>
        <p:spPr>
          <a:xfrm>
            <a:off x="742863" y="2812493"/>
            <a:ext cx="7113118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बड़े पैमाने पर शव प्रबंधन में चुनौतियाँ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8564880" y="3888736"/>
            <a:ext cx="15382807" cy="7771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914400" marR="0" lvl="0" indent="-9144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 के साथ किसी भी प्रकार का भेदभाव न किया जाए।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शारीरिक शोषण न किया जाए।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उचित और समय पर दफ़नाया जाए।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-914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अपराध के कारण हुई मृत्यु के मामले में न्याय प्राप्त किया जाए।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21546984" y="12813338"/>
            <a:ext cx="1406835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मूलरूप आदर्श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/>
          <p:nvPr/>
        </p:nvSpPr>
        <p:spPr>
          <a:xfrm>
            <a:off x="8264011" y="-44335"/>
            <a:ext cx="16216268" cy="13716001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hi-IN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564880" y="3888736"/>
            <a:ext cx="15382807" cy="394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 startAt="5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कानूनी वसीयत का पालन करना।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 startAt="5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मृत्यु के बाद कोई मानहानि नहीं।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Helvetica Neue"/>
              <a:buAutoNum type="arabicParenR" startAt="5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निजता का उल्लंघन नहीं।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21546984" y="12813338"/>
            <a:ext cx="1406834" cy="61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r>
              <a:rPr lang="hi-IN" sz="3000" b="1" i="0" u="none" strike="noStrike" cap="none">
                <a:solidFill>
                  <a:srgbClr val="E46C0A"/>
                </a:solidFill>
                <a:latin typeface="Open Sans"/>
                <a:ea typeface="Open Sans"/>
                <a:cs typeface="Open Sans"/>
                <a:sym typeface="Open Sans"/>
              </a:rPr>
              <a:t>PPT 4 -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742863" y="2812493"/>
            <a:ext cx="7113118" cy="1266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मूलरूप आदर्श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10914" y="44334"/>
            <a:ext cx="2160000" cy="23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 txBox="1"/>
          <p:nvPr/>
        </p:nvSpPr>
        <p:spPr>
          <a:xfrm>
            <a:off x="898739" y="5186579"/>
            <a:ext cx="7113118" cy="89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Open Sans"/>
              <a:buNone/>
            </a:pPr>
            <a:r>
              <a:rPr lang="hi-IN" sz="48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CONT…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/>
        </p:nvSpPr>
        <p:spPr>
          <a:xfrm>
            <a:off x="8784771" y="5351787"/>
            <a:ext cx="15382807" cy="589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143000" marR="0" lvl="0" indent="-1143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Char char="⮚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N95/FFP2 मास्क, दस्ताने (दोहरे), गाउन, गॉगल्स, जूते।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Char char="⮚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शवों को छूने के बाद हाथों की स्वच्छता।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0" indent="-1143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Noto Sans Symbols"/>
              <a:buChar char="⮚"/>
            </a:pPr>
            <a:r>
              <a:rPr lang="hi-IN" sz="7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टीकाकरण: टिटनेस, हेपेटाइटिस बी, कोविड बूस्टर</a:t>
            </a:r>
            <a:endParaRPr sz="7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7903B"/>
          </a:solidFill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22920941" y="12813338"/>
            <a:ext cx="720196" cy="6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Open Sans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742863" y="2812493"/>
            <a:ext cx="8695052" cy="2374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200"/>
              <a:buFont typeface="Open Sans"/>
              <a:buNone/>
            </a:pPr>
            <a:r>
              <a:rPr lang="hi-IN" sz="7200" b="1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प्रत्युत्तरकर्ता सुरक्षा और पीपीई</a:t>
            </a:r>
            <a:endParaRPr sz="7200" b="1" i="0" u="none" strike="noStrike" cap="none">
              <a:solidFill>
                <a:srgbClr val="C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1" name="Google Shape;171;p19"/>
          <p:cNvCxnSpPr/>
          <p:nvPr/>
        </p:nvCxnSpPr>
        <p:spPr>
          <a:xfrm>
            <a:off x="8784771" y="5186579"/>
            <a:ext cx="15162916" cy="0"/>
          </a:xfrm>
          <a:prstGeom prst="straightConnector1">
            <a:avLst/>
          </a:prstGeom>
          <a:noFill/>
          <a:ln w="57150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Custom</PresentationFormat>
  <Paragraphs>226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Calibri</vt:lpstr>
      <vt:lpstr>Arial</vt:lpstr>
      <vt:lpstr>Open Sans SemiBold</vt:lpstr>
      <vt:lpstr>Helvetica Neue</vt:lpstr>
      <vt:lpstr>Verdana</vt:lpstr>
      <vt:lpstr>Noto Sans Symbols</vt:lpstr>
      <vt:lpstr>Open Sans</vt:lpstr>
      <vt:lpstr>Arial Black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HQ</dc:creator>
  <cp:lastModifiedBy>NDRF HQ</cp:lastModifiedBy>
  <cp:revision>1</cp:revision>
  <dcterms:modified xsi:type="dcterms:W3CDTF">2026-01-08T07:30:07Z</dcterms:modified>
</cp:coreProperties>
</file>