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91" r:id="rId21"/>
    <p:sldId id="296" r:id="rId22"/>
    <p:sldId id="273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3" d="100"/>
          <a:sy n="43" d="100"/>
        </p:scale>
        <p:origin x="708" y="4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 CSSR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5 -"/>
          <p:cNvSpPr txBox="1"/>
          <p:nvPr/>
        </p:nvSpPr>
        <p:spPr>
          <a:xfrm>
            <a:off x="21622471" y="12813338"/>
            <a:ext cx="1179657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 dirty="0"/>
              <a:t>PPT </a:t>
            </a:r>
            <a:r>
              <a:rPr b="1" spc="-59" dirty="0"/>
              <a:t> </a:t>
            </a:r>
            <a:r>
              <a:rPr b="1" dirty="0"/>
              <a:t>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B38D96-0FC5-AA77-02B3-BAEB00A6D1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7224" y="0"/>
            <a:ext cx="1972235" cy="195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D0A984-0EEF-DCAC-9078-E9ED03A103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91381" cy="1947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51571" y="12177503"/>
            <a:ext cx="508300" cy="502197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l" defTabSz="1662545">
              <a:defRPr sz="2400">
                <a:solidFill>
                  <a:srgbClr val="FFFF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5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6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PEER | CSSR | INDIA"/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 CSSR | INDIA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roup-firefighters-safe-helmet-uniform-standing-by-car.jpg" descr="group-firefighters-safe-helmet-uniform-standing-by-car.jpg"/>
          <p:cNvPicPr>
            <a:picLocks noChangeAspect="1"/>
          </p:cNvPicPr>
          <p:nvPr/>
        </p:nvPicPr>
        <p:blipFill>
          <a:blip r:embed="rId2"/>
          <a:srcRect t="22788"/>
          <a:stretch>
            <a:fillRect/>
          </a:stretch>
        </p:blipFill>
        <p:spPr>
          <a:xfrm>
            <a:off x="1657350" y="2073308"/>
            <a:ext cx="22489600" cy="10679736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  <p:sp>
        <p:nvSpPr>
          <p:cNvPr id="91" name="Rectangle"/>
          <p:cNvSpPr/>
          <p:nvPr/>
        </p:nvSpPr>
        <p:spPr>
          <a:xfrm>
            <a:off x="1657350" y="2133600"/>
            <a:ext cx="22489600" cy="10619446"/>
          </a:xfrm>
          <a:prstGeom prst="rect">
            <a:avLst/>
          </a:prstGeom>
          <a:solidFill>
            <a:srgbClr val="535353">
              <a:alpha val="4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92" name="Image" descr="Image"/>
          <p:cNvPicPr>
            <a:picLocks noChangeAspect="1"/>
          </p:cNvPicPr>
          <p:nvPr/>
        </p:nvPicPr>
        <p:blipFill>
          <a:blip r:embed="rId3">
            <a:alphaModFix amt="80000"/>
          </a:blip>
          <a:srcRect l="50481"/>
          <a:stretch>
            <a:fillRect/>
          </a:stretch>
        </p:blipFill>
        <p:spPr>
          <a:xfrm>
            <a:off x="-2679601" y="3461930"/>
            <a:ext cx="14003276" cy="3050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CSSR-logo-white-01.png" descr="CSSR-logo-white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1417" y="1821166"/>
            <a:ext cx="7583187" cy="5360976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LESSON 5…"/>
          <p:cNvSpPr txBox="1"/>
          <p:nvPr/>
        </p:nvSpPr>
        <p:spPr>
          <a:xfrm>
            <a:off x="1200259" y="3829124"/>
            <a:ext cx="8509994" cy="227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LESSON 5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Operational Safety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200" name="Course Safety Rules (cont.)"/>
          <p:cNvSpPr txBox="1"/>
          <p:nvPr/>
        </p:nvSpPr>
        <p:spPr>
          <a:xfrm>
            <a:off x="753572" y="5781756"/>
            <a:ext cx="7449138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algn="ctr"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Course Safety Rules</a:t>
            </a:r>
            <a:endParaRPr sz="4800" b="0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01" name="Maintenance…"/>
          <p:cNvSpPr txBox="1"/>
          <p:nvPr/>
        </p:nvSpPr>
        <p:spPr>
          <a:xfrm>
            <a:off x="9978105" y="4403744"/>
            <a:ext cx="13406166" cy="54651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 Maintenance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 Rotations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 Trash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 Smoking and drinking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209" name="Course Safety Rules (cont.)"/>
          <p:cNvSpPr txBox="1"/>
          <p:nvPr/>
        </p:nvSpPr>
        <p:spPr>
          <a:xfrm>
            <a:off x="1016000" y="5441041"/>
            <a:ext cx="7449138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algn="ctr"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Course Safety Rules</a:t>
            </a:r>
            <a:endParaRPr sz="4800" b="0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10" name="Weather conditions…"/>
          <p:cNvSpPr txBox="1"/>
          <p:nvPr/>
        </p:nvSpPr>
        <p:spPr>
          <a:xfrm>
            <a:off x="10012634" y="3932350"/>
            <a:ext cx="13406166" cy="63795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 Weather conditions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 Safety markings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 Team safety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Safety violations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Miscellaneous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SSR Mission Phases"/>
          <p:cNvSpPr txBox="1"/>
          <p:nvPr/>
        </p:nvSpPr>
        <p:spPr>
          <a:xfrm>
            <a:off x="999729" y="5781756"/>
            <a:ext cx="7449138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dirty="0"/>
              <a:t>CSSR Mission Phases</a:t>
            </a:r>
          </a:p>
        </p:txBody>
      </p:sp>
      <p:sp>
        <p:nvSpPr>
          <p:cNvPr id="213" name="Preparation…"/>
          <p:cNvSpPr txBox="1"/>
          <p:nvPr/>
        </p:nvSpPr>
        <p:spPr>
          <a:xfrm>
            <a:off x="9665066" y="3634606"/>
            <a:ext cx="13406166" cy="76062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1016000" indent="-1016000" defTabSz="1896340">
              <a:spcBef>
                <a:spcPts val="3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Preparation</a:t>
            </a:r>
          </a:p>
          <a:p>
            <a:pPr marL="1016000" indent="-1016000" defTabSz="1896340">
              <a:spcBef>
                <a:spcPts val="3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Activation and </a:t>
            </a:r>
            <a:r>
              <a:rPr dirty="0" err="1"/>
              <a:t>mobilisation</a:t>
            </a:r>
            <a:endParaRPr dirty="0"/>
          </a:p>
          <a:p>
            <a:pPr marL="1016000" indent="-1016000" defTabSz="1896340">
              <a:spcBef>
                <a:spcPts val="3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Operations</a:t>
            </a:r>
          </a:p>
          <a:p>
            <a:pPr marL="1016000" indent="-1016000" defTabSz="1896340">
              <a:spcBef>
                <a:spcPts val="3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Deactivation and </a:t>
            </a:r>
            <a:r>
              <a:rPr dirty="0" err="1"/>
              <a:t>demobilisation</a:t>
            </a:r>
            <a:endParaRPr dirty="0"/>
          </a:p>
          <a:p>
            <a:pPr marL="1016000" indent="-1016000" defTabSz="1896340">
              <a:spcBef>
                <a:spcPts val="3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Post-mission activities</a:t>
            </a:r>
            <a:endParaRPr lang="en-US" dirty="0"/>
          </a:p>
        </p:txBody>
      </p:sp>
      <p:sp>
        <p:nvSpPr>
          <p:cNvPr id="21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88192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3" name="PPT 5 -"/>
          <p:cNvSpPr txBox="1"/>
          <p:nvPr/>
        </p:nvSpPr>
        <p:spPr>
          <a:xfrm>
            <a:off x="21622471" y="12813338"/>
            <a:ext cx="1179657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 dirty="0"/>
              <a:t>PPT </a:t>
            </a:r>
            <a:r>
              <a:rPr b="1" spc="-59" dirty="0"/>
              <a:t> </a:t>
            </a:r>
            <a:r>
              <a:rPr b="1" dirty="0"/>
              <a:t>-</a:t>
            </a:r>
          </a:p>
        </p:txBody>
      </p:sp>
      <p:sp>
        <p:nvSpPr>
          <p:cNvPr id="22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5" name="Safety Officer"/>
          <p:cNvSpPr txBox="1"/>
          <p:nvPr/>
        </p:nvSpPr>
        <p:spPr>
          <a:xfrm>
            <a:off x="581093" y="5205957"/>
            <a:ext cx="5688663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sz="7200" dirty="0"/>
              <a:t>Safety Officer</a:t>
            </a:r>
          </a:p>
        </p:txBody>
      </p:sp>
      <p:sp>
        <p:nvSpPr>
          <p:cNvPr id="2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227" name="The Safety Officer has the authority to alter, suspend or terminate activities involving   an imminent hazard to personnel."/>
          <p:cNvSpPr txBox="1"/>
          <p:nvPr/>
        </p:nvSpPr>
        <p:spPr>
          <a:xfrm>
            <a:off x="9477055" y="5986844"/>
            <a:ext cx="13247210" cy="274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The Safety Officer has the authority to alter, suspend or terminate activities involving   an imminent hazard to personnel.</a:t>
            </a:r>
          </a:p>
        </p:txBody>
      </p:sp>
      <p:sp>
        <p:nvSpPr>
          <p:cNvPr id="228" name="Line"/>
          <p:cNvSpPr/>
          <p:nvPr/>
        </p:nvSpPr>
        <p:spPr>
          <a:xfrm>
            <a:off x="7036229" y="2803743"/>
            <a:ext cx="17787076" cy="782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220" y="225"/>
                </a:lnTo>
                <a:lnTo>
                  <a:pt x="4176" y="21600"/>
                </a:lnTo>
                <a:lnTo>
                  <a:pt x="5127" y="0"/>
                </a:lnTo>
                <a:lnTo>
                  <a:pt x="21600" y="4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2" name="PPT 5 -"/>
          <p:cNvSpPr txBox="1"/>
          <p:nvPr/>
        </p:nvSpPr>
        <p:spPr>
          <a:xfrm>
            <a:off x="21622472" y="12813338"/>
            <a:ext cx="1179657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 dirty="0">
                <a:solidFill>
                  <a:schemeClr val="tx1"/>
                </a:solidFill>
              </a:rPr>
              <a:t>PPT </a:t>
            </a:r>
            <a:r>
              <a:rPr b="1" spc="-59" dirty="0">
                <a:solidFill>
                  <a:schemeClr val="tx1"/>
                </a:solidFill>
              </a:rPr>
              <a:t> </a:t>
            </a:r>
            <a:r>
              <a:rPr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23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72573" y="12813338"/>
            <a:ext cx="597318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tx1"/>
                </a:solidFill>
              </a:rPr>
              <a:t>14</a:t>
            </a:fld>
            <a:endParaRPr>
              <a:solidFill>
                <a:schemeClr val="tx1"/>
              </a:solidFill>
            </a:endParaRPr>
          </a:p>
        </p:txBody>
      </p:sp>
      <p:sp>
        <p:nvSpPr>
          <p:cNvPr id="235" name="Safety Officer Categories"/>
          <p:cNvSpPr txBox="1"/>
          <p:nvPr/>
        </p:nvSpPr>
        <p:spPr>
          <a:xfrm>
            <a:off x="6808609" y="1884297"/>
            <a:ext cx="10766782" cy="193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dirty="0"/>
              <a:t>Safety Officer Categories </a:t>
            </a:r>
          </a:p>
        </p:txBody>
      </p:sp>
      <p:sp>
        <p:nvSpPr>
          <p:cNvPr id="236" name="Text"/>
          <p:cNvSpPr txBox="1"/>
          <p:nvPr/>
        </p:nvSpPr>
        <p:spPr>
          <a:xfrm>
            <a:off x="1419541" y="5776437"/>
            <a:ext cx="169269" cy="2417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</p:txBody>
      </p:sp>
      <p:sp>
        <p:nvSpPr>
          <p:cNvPr id="237" name="Rounded Rectangle"/>
          <p:cNvSpPr/>
          <p:nvPr/>
        </p:nvSpPr>
        <p:spPr>
          <a:xfrm>
            <a:off x="1064133" y="7504402"/>
            <a:ext cx="6858001" cy="2319181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8" name="Overall"/>
          <p:cNvSpPr txBox="1"/>
          <p:nvPr/>
        </p:nvSpPr>
        <p:spPr>
          <a:xfrm>
            <a:off x="1266354" y="8143292"/>
            <a:ext cx="6453559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Overall</a:t>
            </a:r>
          </a:p>
        </p:txBody>
      </p:sp>
      <p:sp>
        <p:nvSpPr>
          <p:cNvPr id="239" name="Rounded Rectangle"/>
          <p:cNvSpPr/>
          <p:nvPr/>
        </p:nvSpPr>
        <p:spPr>
          <a:xfrm>
            <a:off x="8670761" y="7504402"/>
            <a:ext cx="6858001" cy="2319181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0" name="Site-specific"/>
          <p:cNvSpPr txBox="1"/>
          <p:nvPr/>
        </p:nvSpPr>
        <p:spPr>
          <a:xfrm>
            <a:off x="8872982" y="8143292"/>
            <a:ext cx="6453559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Site-specific</a:t>
            </a:r>
          </a:p>
        </p:txBody>
      </p:sp>
      <p:sp>
        <p:nvSpPr>
          <p:cNvPr id="241" name="Rounded Rectangle"/>
          <p:cNvSpPr/>
          <p:nvPr/>
        </p:nvSpPr>
        <p:spPr>
          <a:xfrm>
            <a:off x="16277390" y="7504402"/>
            <a:ext cx="6858001" cy="2319181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2" name="Special Hazards"/>
          <p:cNvSpPr txBox="1"/>
          <p:nvPr/>
        </p:nvSpPr>
        <p:spPr>
          <a:xfrm>
            <a:off x="16479611" y="8143292"/>
            <a:ext cx="6453559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Special Hazards</a:t>
            </a:r>
          </a:p>
        </p:txBody>
      </p:sp>
      <p:grpSp>
        <p:nvGrpSpPr>
          <p:cNvPr id="245" name="Group"/>
          <p:cNvGrpSpPr/>
          <p:nvPr/>
        </p:nvGrpSpPr>
        <p:grpSpPr>
          <a:xfrm>
            <a:off x="3883533" y="5866990"/>
            <a:ext cx="1219201" cy="1681958"/>
            <a:chOff x="0" y="115975"/>
            <a:chExt cx="1219200" cy="1681957"/>
          </a:xfrm>
        </p:grpSpPr>
        <p:sp>
          <p:nvSpPr>
            <p:cNvPr id="243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44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48" name="Group"/>
          <p:cNvGrpSpPr/>
          <p:nvPr/>
        </p:nvGrpSpPr>
        <p:grpSpPr>
          <a:xfrm>
            <a:off x="11582400" y="5866990"/>
            <a:ext cx="1219200" cy="1681958"/>
            <a:chOff x="0" y="115975"/>
            <a:chExt cx="1219200" cy="1681957"/>
          </a:xfrm>
        </p:grpSpPr>
        <p:sp>
          <p:nvSpPr>
            <p:cNvPr id="246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47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251" name="Group"/>
          <p:cNvGrpSpPr/>
          <p:nvPr/>
        </p:nvGrpSpPr>
        <p:grpSpPr>
          <a:xfrm>
            <a:off x="19096790" y="5866990"/>
            <a:ext cx="1219201" cy="1681958"/>
            <a:chOff x="0" y="115975"/>
            <a:chExt cx="1219200" cy="1681957"/>
          </a:xfrm>
        </p:grpSpPr>
        <p:sp>
          <p:nvSpPr>
            <p:cNvPr id="249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50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ounded Rectangle"/>
          <p:cNvSpPr/>
          <p:nvPr/>
        </p:nvSpPr>
        <p:spPr>
          <a:xfrm>
            <a:off x="1390664" y="3597904"/>
            <a:ext cx="5178271" cy="7358392"/>
          </a:xfrm>
          <a:prstGeom prst="roundRect">
            <a:avLst>
              <a:gd name="adj" fmla="val 245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4" name="Rounded Rectangle"/>
          <p:cNvSpPr/>
          <p:nvPr/>
        </p:nvSpPr>
        <p:spPr>
          <a:xfrm>
            <a:off x="6865465" y="3597904"/>
            <a:ext cx="5178270" cy="7358392"/>
          </a:xfrm>
          <a:prstGeom prst="roundRect">
            <a:avLst>
              <a:gd name="adj" fmla="val 245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5" name="Rounded Rectangle"/>
          <p:cNvSpPr/>
          <p:nvPr/>
        </p:nvSpPr>
        <p:spPr>
          <a:xfrm>
            <a:off x="12340265" y="3597904"/>
            <a:ext cx="5178270" cy="7358392"/>
          </a:xfrm>
          <a:prstGeom prst="roundRect">
            <a:avLst>
              <a:gd name="adj" fmla="val 245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6" name="Rounded Rectangle"/>
          <p:cNvSpPr/>
          <p:nvPr/>
        </p:nvSpPr>
        <p:spPr>
          <a:xfrm>
            <a:off x="17815066" y="3597904"/>
            <a:ext cx="5178270" cy="7358392"/>
          </a:xfrm>
          <a:prstGeom prst="roundRect">
            <a:avLst>
              <a:gd name="adj" fmla="val 245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9" name="PPT 5 -"/>
          <p:cNvSpPr txBox="1"/>
          <p:nvPr/>
        </p:nvSpPr>
        <p:spPr>
          <a:xfrm>
            <a:off x="21622472" y="12813338"/>
            <a:ext cx="1179657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 dirty="0">
                <a:solidFill>
                  <a:schemeClr val="tx1"/>
                </a:solidFill>
              </a:rPr>
              <a:t>PPT </a:t>
            </a:r>
            <a:r>
              <a:rPr b="1" spc="-59" dirty="0">
                <a:solidFill>
                  <a:schemeClr val="tx1"/>
                </a:solidFill>
              </a:rPr>
              <a:t> </a:t>
            </a:r>
            <a:r>
              <a:rPr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26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72573" y="12813338"/>
            <a:ext cx="597318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tx1"/>
                </a:solidFill>
              </a:rPr>
              <a:t>15</a:t>
            </a:fld>
            <a:endParaRPr dirty="0">
              <a:solidFill>
                <a:schemeClr val="tx1"/>
              </a:solidFill>
            </a:endParaRPr>
          </a:p>
        </p:txBody>
      </p:sp>
      <p:sp>
        <p:nvSpPr>
          <p:cNvPr id="262" name="Safety Plan"/>
          <p:cNvSpPr txBox="1"/>
          <p:nvPr/>
        </p:nvSpPr>
        <p:spPr>
          <a:xfrm>
            <a:off x="8620046" y="1061023"/>
            <a:ext cx="6847378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sz="7200" dirty="0"/>
              <a:t>Safety Plan</a:t>
            </a:r>
          </a:p>
        </p:txBody>
      </p:sp>
      <p:sp>
        <p:nvSpPr>
          <p:cNvPr id="263" name="L"/>
          <p:cNvSpPr txBox="1"/>
          <p:nvPr/>
        </p:nvSpPr>
        <p:spPr>
          <a:xfrm>
            <a:off x="1782655" y="6512328"/>
            <a:ext cx="2300189" cy="1820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9600" b="1" cap="all" spc="96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</a:t>
            </a:r>
          </a:p>
        </p:txBody>
      </p:sp>
      <p:sp>
        <p:nvSpPr>
          <p:cNvPr id="264" name="C"/>
          <p:cNvSpPr txBox="1"/>
          <p:nvPr/>
        </p:nvSpPr>
        <p:spPr>
          <a:xfrm>
            <a:off x="7173821" y="6512328"/>
            <a:ext cx="2300188" cy="1820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9600" b="1" cap="all" spc="96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C</a:t>
            </a:r>
          </a:p>
        </p:txBody>
      </p:sp>
      <p:sp>
        <p:nvSpPr>
          <p:cNvPr id="265" name="E"/>
          <p:cNvSpPr txBox="1"/>
          <p:nvPr/>
        </p:nvSpPr>
        <p:spPr>
          <a:xfrm>
            <a:off x="12750246" y="6512328"/>
            <a:ext cx="2300189" cy="1820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9600" b="1" cap="all" spc="96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E</a:t>
            </a:r>
          </a:p>
        </p:txBody>
      </p:sp>
      <p:sp>
        <p:nvSpPr>
          <p:cNvPr id="266" name="S"/>
          <p:cNvSpPr txBox="1"/>
          <p:nvPr/>
        </p:nvSpPr>
        <p:spPr>
          <a:xfrm>
            <a:off x="18191960" y="6512328"/>
            <a:ext cx="2300189" cy="1820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9600" b="1" cap="all" spc="96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</a:t>
            </a:r>
          </a:p>
        </p:txBody>
      </p:sp>
      <p:sp>
        <p:nvSpPr>
          <p:cNvPr id="267" name="Lookouts"/>
          <p:cNvSpPr txBox="1"/>
          <p:nvPr/>
        </p:nvSpPr>
        <p:spPr>
          <a:xfrm>
            <a:off x="1884742" y="8065792"/>
            <a:ext cx="2707254" cy="93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5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Lookouts</a:t>
            </a:r>
          </a:p>
        </p:txBody>
      </p:sp>
      <p:sp>
        <p:nvSpPr>
          <p:cNvPr id="268" name="Communication"/>
          <p:cNvSpPr txBox="1"/>
          <p:nvPr/>
        </p:nvSpPr>
        <p:spPr>
          <a:xfrm>
            <a:off x="7245245" y="8065792"/>
            <a:ext cx="4568535" cy="93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5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Communication</a:t>
            </a:r>
          </a:p>
        </p:txBody>
      </p:sp>
      <p:sp>
        <p:nvSpPr>
          <p:cNvPr id="269" name="Escape routes"/>
          <p:cNvSpPr txBox="1"/>
          <p:nvPr/>
        </p:nvSpPr>
        <p:spPr>
          <a:xfrm>
            <a:off x="12862467" y="8065792"/>
            <a:ext cx="3993687" cy="93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5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Escape routes</a:t>
            </a:r>
          </a:p>
        </p:txBody>
      </p:sp>
      <p:sp>
        <p:nvSpPr>
          <p:cNvPr id="270" name="Safe zones"/>
          <p:cNvSpPr txBox="1"/>
          <p:nvPr/>
        </p:nvSpPr>
        <p:spPr>
          <a:xfrm>
            <a:off x="18265669" y="8065792"/>
            <a:ext cx="3092625" cy="93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5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Safe zones</a:t>
            </a:r>
          </a:p>
        </p:txBody>
      </p:sp>
      <p:sp>
        <p:nvSpPr>
          <p:cNvPr id="271" name="Line"/>
          <p:cNvSpPr/>
          <p:nvPr/>
        </p:nvSpPr>
        <p:spPr>
          <a:xfrm>
            <a:off x="1909944" y="5082338"/>
            <a:ext cx="4248648" cy="1"/>
          </a:xfrm>
          <a:prstGeom prst="line">
            <a:avLst/>
          </a:prstGeom>
          <a:ln w="25400">
            <a:solidFill>
              <a:srgbClr val="A7A7A7"/>
            </a:solidFill>
          </a:ln>
          <a:effectLst>
            <a:outerShdw blurRad="50800" dist="12700" dir="5400000" rotWithShape="0">
              <a:srgbClr val="000000">
                <a:alpha val="38000"/>
              </a:srgbClr>
            </a:outerShdw>
          </a:effectLst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2" name="Eye"/>
          <p:cNvSpPr/>
          <p:nvPr/>
        </p:nvSpPr>
        <p:spPr>
          <a:xfrm>
            <a:off x="5001054" y="3973797"/>
            <a:ext cx="1169146" cy="609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6707" y="0"/>
                  <a:pt x="2918" y="3569"/>
                  <a:pt x="407" y="9790"/>
                </a:cubicBezTo>
                <a:lnTo>
                  <a:pt x="0" y="10800"/>
                </a:lnTo>
                <a:lnTo>
                  <a:pt x="407" y="11810"/>
                </a:lnTo>
                <a:cubicBezTo>
                  <a:pt x="2918" y="18032"/>
                  <a:pt x="6707" y="21600"/>
                  <a:pt x="10800" y="21600"/>
                </a:cubicBezTo>
                <a:cubicBezTo>
                  <a:pt x="14893" y="21600"/>
                  <a:pt x="18680" y="18032"/>
                  <a:pt x="21192" y="11810"/>
                </a:cubicBezTo>
                <a:lnTo>
                  <a:pt x="21600" y="10800"/>
                </a:lnTo>
                <a:lnTo>
                  <a:pt x="21192" y="9790"/>
                </a:lnTo>
                <a:cubicBezTo>
                  <a:pt x="18680" y="3569"/>
                  <a:pt x="14893" y="0"/>
                  <a:pt x="10800" y="0"/>
                </a:cubicBezTo>
                <a:close/>
                <a:moveTo>
                  <a:pt x="8667" y="3677"/>
                </a:moveTo>
                <a:cubicBezTo>
                  <a:pt x="7382" y="5094"/>
                  <a:pt x="6517" y="7753"/>
                  <a:pt x="6517" y="10800"/>
                </a:cubicBezTo>
                <a:cubicBezTo>
                  <a:pt x="6517" y="13847"/>
                  <a:pt x="7382" y="16502"/>
                  <a:pt x="8667" y="17920"/>
                </a:cubicBezTo>
                <a:cubicBezTo>
                  <a:pt x="6166" y="17019"/>
                  <a:pt x="3899" y="14543"/>
                  <a:pt x="2199" y="10800"/>
                </a:cubicBezTo>
                <a:cubicBezTo>
                  <a:pt x="3899" y="7057"/>
                  <a:pt x="6166" y="4577"/>
                  <a:pt x="8667" y="3677"/>
                </a:cubicBezTo>
                <a:close/>
                <a:moveTo>
                  <a:pt x="12931" y="3677"/>
                </a:moveTo>
                <a:cubicBezTo>
                  <a:pt x="15432" y="4577"/>
                  <a:pt x="17699" y="7057"/>
                  <a:pt x="19399" y="10800"/>
                </a:cubicBezTo>
                <a:cubicBezTo>
                  <a:pt x="17699" y="14543"/>
                  <a:pt x="15432" y="17019"/>
                  <a:pt x="12931" y="17920"/>
                </a:cubicBezTo>
                <a:cubicBezTo>
                  <a:pt x="14216" y="16502"/>
                  <a:pt x="15081" y="13847"/>
                  <a:pt x="15081" y="10800"/>
                </a:cubicBezTo>
                <a:cubicBezTo>
                  <a:pt x="15081" y="7753"/>
                  <a:pt x="14216" y="5094"/>
                  <a:pt x="12931" y="3677"/>
                </a:cubicBezTo>
                <a:close/>
                <a:moveTo>
                  <a:pt x="12219" y="6169"/>
                </a:moveTo>
                <a:cubicBezTo>
                  <a:pt x="12805" y="6169"/>
                  <a:pt x="13279" y="7078"/>
                  <a:pt x="13279" y="8201"/>
                </a:cubicBezTo>
                <a:cubicBezTo>
                  <a:pt x="13279" y="9324"/>
                  <a:pt x="12805" y="10234"/>
                  <a:pt x="12219" y="10234"/>
                </a:cubicBezTo>
                <a:cubicBezTo>
                  <a:pt x="11634" y="10234"/>
                  <a:pt x="11159" y="9324"/>
                  <a:pt x="11159" y="8201"/>
                </a:cubicBezTo>
                <a:cubicBezTo>
                  <a:pt x="11159" y="7078"/>
                  <a:pt x="11634" y="6169"/>
                  <a:pt x="12219" y="6169"/>
                </a:cubicBezTo>
                <a:close/>
              </a:path>
            </a:pathLst>
          </a:custGeom>
          <a:solidFill>
            <a:srgbClr val="585756">
              <a:alpha val="4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3" name="Microphone"/>
          <p:cNvSpPr/>
          <p:nvPr/>
        </p:nvSpPr>
        <p:spPr>
          <a:xfrm>
            <a:off x="11189544" y="3804416"/>
            <a:ext cx="502619" cy="9559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585756">
              <a:alpha val="4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4" name="Arrow Sign"/>
          <p:cNvSpPr/>
          <p:nvPr/>
        </p:nvSpPr>
        <p:spPr>
          <a:xfrm>
            <a:off x="16155661" y="3973797"/>
            <a:ext cx="1010795" cy="609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" y="0"/>
                </a:moveTo>
                <a:cubicBezTo>
                  <a:pt x="827" y="0"/>
                  <a:pt x="0" y="1369"/>
                  <a:pt x="0" y="3051"/>
                </a:cubicBezTo>
                <a:lnTo>
                  <a:pt x="0" y="18546"/>
                </a:lnTo>
                <a:cubicBezTo>
                  <a:pt x="0" y="20228"/>
                  <a:pt x="827" y="21600"/>
                  <a:pt x="1842" y="21600"/>
                </a:cubicBezTo>
                <a:lnTo>
                  <a:pt x="19758" y="21600"/>
                </a:lnTo>
                <a:cubicBezTo>
                  <a:pt x="20773" y="21600"/>
                  <a:pt x="21600" y="20228"/>
                  <a:pt x="21600" y="18546"/>
                </a:cubicBezTo>
                <a:lnTo>
                  <a:pt x="21600" y="3051"/>
                </a:lnTo>
                <a:cubicBezTo>
                  <a:pt x="21600" y="1369"/>
                  <a:pt x="20773" y="0"/>
                  <a:pt x="19758" y="0"/>
                </a:cubicBezTo>
                <a:lnTo>
                  <a:pt x="1842" y="0"/>
                </a:lnTo>
                <a:close/>
                <a:moveTo>
                  <a:pt x="1842" y="1246"/>
                </a:moveTo>
                <a:lnTo>
                  <a:pt x="19758" y="1246"/>
                </a:lnTo>
                <a:cubicBezTo>
                  <a:pt x="20359" y="1246"/>
                  <a:pt x="20849" y="2054"/>
                  <a:pt x="20849" y="3051"/>
                </a:cubicBezTo>
                <a:lnTo>
                  <a:pt x="20849" y="18546"/>
                </a:lnTo>
                <a:cubicBezTo>
                  <a:pt x="20849" y="19543"/>
                  <a:pt x="20359" y="20354"/>
                  <a:pt x="19758" y="20354"/>
                </a:cubicBezTo>
                <a:lnTo>
                  <a:pt x="1842" y="20354"/>
                </a:lnTo>
                <a:cubicBezTo>
                  <a:pt x="1241" y="20354"/>
                  <a:pt x="751" y="19543"/>
                  <a:pt x="751" y="18546"/>
                </a:cubicBezTo>
                <a:lnTo>
                  <a:pt x="751" y="3051"/>
                </a:lnTo>
                <a:cubicBezTo>
                  <a:pt x="751" y="2054"/>
                  <a:pt x="1241" y="1246"/>
                  <a:pt x="1842" y="1246"/>
                </a:cubicBezTo>
                <a:close/>
                <a:moveTo>
                  <a:pt x="1842" y="2322"/>
                </a:moveTo>
                <a:cubicBezTo>
                  <a:pt x="1600" y="2322"/>
                  <a:pt x="1401" y="2651"/>
                  <a:pt x="1401" y="3051"/>
                </a:cubicBezTo>
                <a:lnTo>
                  <a:pt x="1401" y="18546"/>
                </a:lnTo>
                <a:cubicBezTo>
                  <a:pt x="1401" y="18947"/>
                  <a:pt x="1600" y="19278"/>
                  <a:pt x="1842" y="19278"/>
                </a:cubicBezTo>
                <a:lnTo>
                  <a:pt x="19758" y="19278"/>
                </a:lnTo>
                <a:cubicBezTo>
                  <a:pt x="20000" y="19278"/>
                  <a:pt x="20199" y="18947"/>
                  <a:pt x="20199" y="18546"/>
                </a:cubicBezTo>
                <a:lnTo>
                  <a:pt x="20199" y="3051"/>
                </a:lnTo>
                <a:cubicBezTo>
                  <a:pt x="20199" y="2651"/>
                  <a:pt x="20000" y="2322"/>
                  <a:pt x="19758" y="2322"/>
                </a:cubicBezTo>
                <a:lnTo>
                  <a:pt x="1842" y="2322"/>
                </a:lnTo>
                <a:close/>
                <a:moveTo>
                  <a:pt x="14089" y="5429"/>
                </a:moveTo>
                <a:cubicBezTo>
                  <a:pt x="14142" y="5435"/>
                  <a:pt x="14197" y="5466"/>
                  <a:pt x="14246" y="5527"/>
                </a:cubicBezTo>
                <a:lnTo>
                  <a:pt x="18336" y="10564"/>
                </a:lnTo>
                <a:cubicBezTo>
                  <a:pt x="18432" y="10679"/>
                  <a:pt x="18432" y="10921"/>
                  <a:pt x="18336" y="11036"/>
                </a:cubicBezTo>
                <a:lnTo>
                  <a:pt x="14246" y="16073"/>
                </a:lnTo>
                <a:cubicBezTo>
                  <a:pt x="14053" y="16314"/>
                  <a:pt x="13773" y="16082"/>
                  <a:pt x="13773" y="15681"/>
                </a:cubicBezTo>
                <a:lnTo>
                  <a:pt x="14181" y="13206"/>
                </a:lnTo>
                <a:lnTo>
                  <a:pt x="3472" y="13206"/>
                </a:lnTo>
                <a:cubicBezTo>
                  <a:pt x="3408" y="13206"/>
                  <a:pt x="3355" y="13118"/>
                  <a:pt x="3355" y="13011"/>
                </a:cubicBezTo>
                <a:lnTo>
                  <a:pt x="3355" y="8589"/>
                </a:lnTo>
                <a:cubicBezTo>
                  <a:pt x="3355" y="8482"/>
                  <a:pt x="3408" y="8391"/>
                  <a:pt x="3472" y="8391"/>
                </a:cubicBezTo>
                <a:lnTo>
                  <a:pt x="14176" y="8391"/>
                </a:lnTo>
                <a:lnTo>
                  <a:pt x="13773" y="5919"/>
                </a:lnTo>
                <a:cubicBezTo>
                  <a:pt x="13773" y="5618"/>
                  <a:pt x="13928" y="5412"/>
                  <a:pt x="14089" y="5429"/>
                </a:cubicBezTo>
                <a:close/>
              </a:path>
            </a:pathLst>
          </a:custGeom>
          <a:solidFill>
            <a:srgbClr val="585756">
              <a:alpha val="4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5" name="Flag"/>
          <p:cNvSpPr/>
          <p:nvPr/>
        </p:nvSpPr>
        <p:spPr>
          <a:xfrm>
            <a:off x="22036676" y="3787563"/>
            <a:ext cx="757649" cy="982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5" y="0"/>
                </a:moveTo>
                <a:cubicBezTo>
                  <a:pt x="616" y="0"/>
                  <a:pt x="0" y="475"/>
                  <a:pt x="0" y="1069"/>
                </a:cubicBezTo>
                <a:cubicBezTo>
                  <a:pt x="0" y="1490"/>
                  <a:pt x="321" y="1855"/>
                  <a:pt x="782" y="2028"/>
                </a:cubicBezTo>
                <a:lnTo>
                  <a:pt x="782" y="21600"/>
                </a:lnTo>
                <a:lnTo>
                  <a:pt x="1993" y="21600"/>
                </a:lnTo>
                <a:lnTo>
                  <a:pt x="1993" y="2023"/>
                </a:lnTo>
                <a:cubicBezTo>
                  <a:pt x="2454" y="1850"/>
                  <a:pt x="2769" y="1490"/>
                  <a:pt x="2769" y="1069"/>
                </a:cubicBezTo>
                <a:cubicBezTo>
                  <a:pt x="2769" y="481"/>
                  <a:pt x="2155" y="0"/>
                  <a:pt x="1385" y="0"/>
                </a:cubicBezTo>
                <a:close/>
                <a:moveTo>
                  <a:pt x="6999" y="2126"/>
                </a:moveTo>
                <a:cubicBezTo>
                  <a:pt x="4468" y="2126"/>
                  <a:pt x="2565" y="2616"/>
                  <a:pt x="2565" y="2616"/>
                </a:cubicBezTo>
                <a:lnTo>
                  <a:pt x="2565" y="13368"/>
                </a:lnTo>
                <a:cubicBezTo>
                  <a:pt x="2565" y="13368"/>
                  <a:pt x="4468" y="12878"/>
                  <a:pt x="6999" y="12878"/>
                </a:cubicBezTo>
                <a:cubicBezTo>
                  <a:pt x="9530" y="12878"/>
                  <a:pt x="12210" y="14253"/>
                  <a:pt x="14916" y="14253"/>
                </a:cubicBezTo>
                <a:cubicBezTo>
                  <a:pt x="17622" y="14253"/>
                  <a:pt x="21600" y="13368"/>
                  <a:pt x="21600" y="13368"/>
                </a:cubicBezTo>
                <a:lnTo>
                  <a:pt x="21600" y="2616"/>
                </a:lnTo>
                <a:cubicBezTo>
                  <a:pt x="21600" y="2616"/>
                  <a:pt x="17615" y="3501"/>
                  <a:pt x="14916" y="3501"/>
                </a:cubicBezTo>
                <a:cubicBezTo>
                  <a:pt x="12217" y="3501"/>
                  <a:pt x="9530" y="2126"/>
                  <a:pt x="6999" y="2126"/>
                </a:cubicBezTo>
                <a:close/>
              </a:path>
            </a:pathLst>
          </a:custGeom>
          <a:solidFill>
            <a:srgbClr val="585756">
              <a:alpha val="4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6" name="Line"/>
          <p:cNvSpPr/>
          <p:nvPr/>
        </p:nvSpPr>
        <p:spPr>
          <a:xfrm>
            <a:off x="7245245" y="5082338"/>
            <a:ext cx="4248648" cy="1"/>
          </a:xfrm>
          <a:prstGeom prst="line">
            <a:avLst/>
          </a:prstGeom>
          <a:ln w="25400">
            <a:solidFill>
              <a:srgbClr val="A7A7A7"/>
            </a:solidFill>
          </a:ln>
          <a:effectLst>
            <a:outerShdw blurRad="50800" dist="12700" dir="5400000" rotWithShape="0">
              <a:srgbClr val="000000">
                <a:alpha val="38000"/>
              </a:srgbClr>
            </a:outerShdw>
          </a:effectLst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7" name="Line"/>
          <p:cNvSpPr/>
          <p:nvPr/>
        </p:nvSpPr>
        <p:spPr>
          <a:xfrm>
            <a:off x="12917808" y="5082338"/>
            <a:ext cx="4248648" cy="1"/>
          </a:xfrm>
          <a:prstGeom prst="line">
            <a:avLst/>
          </a:prstGeom>
          <a:ln w="25400">
            <a:solidFill>
              <a:srgbClr val="A7A7A7"/>
            </a:solidFill>
          </a:ln>
          <a:effectLst>
            <a:outerShdw blurRad="50800" dist="12700" dir="5400000" rotWithShape="0">
              <a:srgbClr val="000000">
                <a:alpha val="38000"/>
              </a:srgbClr>
            </a:outerShdw>
          </a:effectLst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8" name="Line"/>
          <p:cNvSpPr/>
          <p:nvPr/>
        </p:nvSpPr>
        <p:spPr>
          <a:xfrm>
            <a:off x="18364908" y="5082338"/>
            <a:ext cx="4248648" cy="1"/>
          </a:xfrm>
          <a:prstGeom prst="line">
            <a:avLst/>
          </a:prstGeom>
          <a:ln w="25400">
            <a:solidFill>
              <a:srgbClr val="A7A7A7"/>
            </a:solidFill>
          </a:ln>
          <a:effectLst>
            <a:outerShdw blurRad="50800" dist="12700" dir="5400000" rotWithShape="0">
              <a:srgbClr val="000000">
                <a:alpha val="38000"/>
              </a:srgbClr>
            </a:outerShdw>
          </a:effectLst>
        </p:spPr>
        <p:txBody>
          <a:bodyPr lIns="78283" tIns="78283" rIns="78283" bIns="78283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afety Briefing Components"/>
          <p:cNvSpPr txBox="1"/>
          <p:nvPr/>
        </p:nvSpPr>
        <p:spPr>
          <a:xfrm>
            <a:off x="683197" y="5283158"/>
            <a:ext cx="7850234" cy="3149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dirty="0"/>
              <a:t>Safety Briefing Components</a:t>
            </a:r>
          </a:p>
        </p:txBody>
      </p:sp>
      <p:sp>
        <p:nvSpPr>
          <p:cNvPr id="281" name="Chain of Command…"/>
          <p:cNvSpPr txBox="1"/>
          <p:nvPr/>
        </p:nvSpPr>
        <p:spPr>
          <a:xfrm>
            <a:off x="9967176" y="4223488"/>
            <a:ext cx="13406166" cy="57191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  Chain of Command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  Identifying the Safety Officer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  Safety Plan (LCES)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  Communication Plan</a:t>
            </a:r>
          </a:p>
        </p:txBody>
      </p:sp>
      <p:sp>
        <p:nvSpPr>
          <p:cNvPr id="28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8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9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17</a:t>
            </a:fld>
            <a:endParaRPr/>
          </a:p>
        </p:txBody>
      </p:sp>
      <p:sp>
        <p:nvSpPr>
          <p:cNvPr id="293" name="Safety Briefing Components (Cont.)"/>
          <p:cNvSpPr txBox="1"/>
          <p:nvPr/>
        </p:nvSpPr>
        <p:spPr>
          <a:xfrm>
            <a:off x="412973" y="5246825"/>
            <a:ext cx="8836730" cy="3222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Safety Briefing Components </a:t>
            </a:r>
            <a:r>
              <a:rPr sz="4800" b="0" dirty="0">
                <a:latin typeface="Open Sans Light"/>
                <a:ea typeface="Open Sans Light"/>
                <a:cs typeface="Open Sans Light"/>
                <a:sym typeface="Open Sans Light"/>
              </a:rPr>
              <a:t>(Cont.)</a:t>
            </a:r>
          </a:p>
        </p:txBody>
      </p:sp>
      <p:sp>
        <p:nvSpPr>
          <p:cNvPr id="294" name="Medical Plan…"/>
          <p:cNvSpPr txBox="1"/>
          <p:nvPr/>
        </p:nvSpPr>
        <p:spPr>
          <a:xfrm>
            <a:off x="10245734" y="4223488"/>
            <a:ext cx="13406166" cy="57191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  Medical Plan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  Rehabilitation Plan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  Special hazards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  General safety message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A2217-7D50-B138-A9B5-0696C563E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">
            <a:extLst>
              <a:ext uri="{FF2B5EF4-FFF2-40B4-BE49-F238E27FC236}">
                <a16:creationId xmlns:a16="http://schemas.microsoft.com/office/drawing/2014/main" id="{C8F2AE7D-B9EC-51F3-E0F6-BE8A9F75172C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8" name="Rectangle">
            <a:extLst>
              <a:ext uri="{FF2B5EF4-FFF2-40B4-BE49-F238E27FC236}">
                <a16:creationId xmlns:a16="http://schemas.microsoft.com/office/drawing/2014/main" id="{56CD800C-33A4-AE39-4B5D-1FF9D464956E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9" name="Slide Number">
            <a:extLst>
              <a:ext uri="{FF2B5EF4-FFF2-40B4-BE49-F238E27FC236}">
                <a16:creationId xmlns:a16="http://schemas.microsoft.com/office/drawing/2014/main" id="{4C7AC07A-0775-E386-97AC-843410221E2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18</a:t>
            </a:fld>
            <a:endParaRPr/>
          </a:p>
        </p:txBody>
      </p:sp>
      <p:sp>
        <p:nvSpPr>
          <p:cNvPr id="110" name="Upon completing this lesson, you will be able to:">
            <a:extLst>
              <a:ext uri="{FF2B5EF4-FFF2-40B4-BE49-F238E27FC236}">
                <a16:creationId xmlns:a16="http://schemas.microsoft.com/office/drawing/2014/main" id="{047E66C5-CFE6-994D-CC5A-401CB5626E32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0086692" y="1436072"/>
            <a:ext cx="11875355" cy="20678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9235" tIns="89235" rIns="89235" bIns="89235" anchor="t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sz="4800" b="1" dirty="0"/>
              <a:t>Upon completing this lesson, you </a:t>
            </a:r>
            <a:r>
              <a:rPr lang="en-IN" sz="4800" b="1" dirty="0"/>
              <a:t>are now</a:t>
            </a:r>
            <a:r>
              <a:rPr sz="4800" b="1" dirty="0"/>
              <a:t>  able to:</a:t>
            </a:r>
          </a:p>
        </p:txBody>
      </p:sp>
      <p:sp>
        <p:nvSpPr>
          <p:cNvPr id="111" name="OBJECTIVES">
            <a:extLst>
              <a:ext uri="{FF2B5EF4-FFF2-40B4-BE49-F238E27FC236}">
                <a16:creationId xmlns:a16="http://schemas.microsoft.com/office/drawing/2014/main" id="{A8A05CF8-E792-64A3-EC77-1732098A95ED}"/>
              </a:ext>
            </a:extLst>
          </p:cNvPr>
          <p:cNvSpPr txBox="1"/>
          <p:nvPr/>
        </p:nvSpPr>
        <p:spPr>
          <a:xfrm>
            <a:off x="2225209" y="5591909"/>
            <a:ext cx="3601345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REVIEW</a:t>
            </a:r>
            <a:endParaRPr dirty="0"/>
          </a:p>
        </p:txBody>
      </p:sp>
      <p:grpSp>
        <p:nvGrpSpPr>
          <p:cNvPr id="114" name="Group">
            <a:extLst>
              <a:ext uri="{FF2B5EF4-FFF2-40B4-BE49-F238E27FC236}">
                <a16:creationId xmlns:a16="http://schemas.microsoft.com/office/drawing/2014/main" id="{379F5DA0-D0B4-8941-C9B7-920B389310B8}"/>
              </a:ext>
            </a:extLst>
          </p:cNvPr>
          <p:cNvGrpSpPr/>
          <p:nvPr/>
        </p:nvGrpSpPr>
        <p:grpSpPr>
          <a:xfrm>
            <a:off x="10013073" y="4740713"/>
            <a:ext cx="1219201" cy="1681958"/>
            <a:chOff x="0" y="115975"/>
            <a:chExt cx="1219200" cy="1681957"/>
          </a:xfrm>
        </p:grpSpPr>
        <p:sp>
          <p:nvSpPr>
            <p:cNvPr id="112" name="Circle">
              <a:extLst>
                <a:ext uri="{FF2B5EF4-FFF2-40B4-BE49-F238E27FC236}">
                  <a16:creationId xmlns:a16="http://schemas.microsoft.com/office/drawing/2014/main" id="{6FDCB338-E748-B135-258A-B30F212E43F1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1">
              <a:extLst>
                <a:ext uri="{FF2B5EF4-FFF2-40B4-BE49-F238E27FC236}">
                  <a16:creationId xmlns:a16="http://schemas.microsoft.com/office/drawing/2014/main" id="{2A0033D9-4F84-789F-11D5-CA706C8A7E66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17" name="Group">
            <a:extLst>
              <a:ext uri="{FF2B5EF4-FFF2-40B4-BE49-F238E27FC236}">
                <a16:creationId xmlns:a16="http://schemas.microsoft.com/office/drawing/2014/main" id="{A23BE305-C2A4-9431-019E-02BC0D71F407}"/>
              </a:ext>
            </a:extLst>
          </p:cNvPr>
          <p:cNvGrpSpPr/>
          <p:nvPr/>
        </p:nvGrpSpPr>
        <p:grpSpPr>
          <a:xfrm>
            <a:off x="10013073" y="7196664"/>
            <a:ext cx="1219201" cy="1681958"/>
            <a:chOff x="0" y="115975"/>
            <a:chExt cx="1219200" cy="1681957"/>
          </a:xfrm>
        </p:grpSpPr>
        <p:sp>
          <p:nvSpPr>
            <p:cNvPr id="115" name="Circle">
              <a:extLst>
                <a:ext uri="{FF2B5EF4-FFF2-40B4-BE49-F238E27FC236}">
                  <a16:creationId xmlns:a16="http://schemas.microsoft.com/office/drawing/2014/main" id="{A167F7F9-20EE-3375-4181-FAFC3C3C77DE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6" name="2">
              <a:extLst>
                <a:ext uri="{FF2B5EF4-FFF2-40B4-BE49-F238E27FC236}">
                  <a16:creationId xmlns:a16="http://schemas.microsoft.com/office/drawing/2014/main" id="{D4E7F461-7340-E58E-65A7-BC1A58501122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dirty="0"/>
                <a:t>2</a:t>
              </a:r>
            </a:p>
          </p:txBody>
        </p:sp>
      </p:grpSp>
      <p:grpSp>
        <p:nvGrpSpPr>
          <p:cNvPr id="120" name="Group">
            <a:extLst>
              <a:ext uri="{FF2B5EF4-FFF2-40B4-BE49-F238E27FC236}">
                <a16:creationId xmlns:a16="http://schemas.microsoft.com/office/drawing/2014/main" id="{0EC63761-2B96-E95D-4C9C-9EB96BD9E341}"/>
              </a:ext>
            </a:extLst>
          </p:cNvPr>
          <p:cNvGrpSpPr/>
          <p:nvPr/>
        </p:nvGrpSpPr>
        <p:grpSpPr>
          <a:xfrm>
            <a:off x="9917316" y="9488398"/>
            <a:ext cx="1219201" cy="1681958"/>
            <a:chOff x="0" y="115975"/>
            <a:chExt cx="1219200" cy="1681957"/>
          </a:xfrm>
        </p:grpSpPr>
        <p:sp>
          <p:nvSpPr>
            <p:cNvPr id="118" name="Circle">
              <a:extLst>
                <a:ext uri="{FF2B5EF4-FFF2-40B4-BE49-F238E27FC236}">
                  <a16:creationId xmlns:a16="http://schemas.microsoft.com/office/drawing/2014/main" id="{330859DE-A43C-47AC-EF2B-2B7459BEC64E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9" name="3">
              <a:extLst>
                <a:ext uri="{FF2B5EF4-FFF2-40B4-BE49-F238E27FC236}">
                  <a16:creationId xmlns:a16="http://schemas.microsoft.com/office/drawing/2014/main" id="{010D2095-1DF7-E163-3926-7C031CCB675D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121" name="List at least five dangers a rescuer…">
            <a:extLst>
              <a:ext uri="{FF2B5EF4-FFF2-40B4-BE49-F238E27FC236}">
                <a16:creationId xmlns:a16="http://schemas.microsoft.com/office/drawing/2014/main" id="{C873DCAE-34D6-493F-1921-03EEEECBBA2E}"/>
              </a:ext>
            </a:extLst>
          </p:cNvPr>
          <p:cNvSpPr txBox="1"/>
          <p:nvPr/>
        </p:nvSpPr>
        <p:spPr>
          <a:xfrm>
            <a:off x="11835645" y="4824216"/>
            <a:ext cx="11875355" cy="6201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List at least five dangers a rescuer 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faces in a CSSR operation.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Identify unsafe actions and unsafe conditions.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Identify the CSSR Course safety rules.</a:t>
            </a:r>
          </a:p>
        </p:txBody>
      </p:sp>
    </p:spTree>
    <p:extLst>
      <p:ext uri="{BB962C8B-B14F-4D97-AF65-F5344CB8AC3E}">
        <p14:creationId xmlns:p14="http://schemas.microsoft.com/office/powerpoint/2010/main" val="227803145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67083-C00D-1A0D-A32E-D43801E94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">
            <a:extLst>
              <a:ext uri="{FF2B5EF4-FFF2-40B4-BE49-F238E27FC236}">
                <a16:creationId xmlns:a16="http://schemas.microsoft.com/office/drawing/2014/main" id="{F575AFA2-3FA2-3D20-C144-D59D28996F4C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6" name="Rectangle">
            <a:extLst>
              <a:ext uri="{FF2B5EF4-FFF2-40B4-BE49-F238E27FC236}">
                <a16:creationId xmlns:a16="http://schemas.microsoft.com/office/drawing/2014/main" id="{84D5DD25-2807-592A-FBD3-9077307A75B6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7" name="Slide Number">
            <a:extLst>
              <a:ext uri="{FF2B5EF4-FFF2-40B4-BE49-F238E27FC236}">
                <a16:creationId xmlns:a16="http://schemas.microsoft.com/office/drawing/2014/main" id="{85E5BDDA-7848-484A-B9C0-C3BE06B8383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19</a:t>
            </a:fld>
            <a:endParaRPr/>
          </a:p>
        </p:txBody>
      </p:sp>
      <p:sp>
        <p:nvSpPr>
          <p:cNvPr id="129" name="OBJECTIVES">
            <a:extLst>
              <a:ext uri="{FF2B5EF4-FFF2-40B4-BE49-F238E27FC236}">
                <a16:creationId xmlns:a16="http://schemas.microsoft.com/office/drawing/2014/main" id="{8A418338-9E2C-8014-FBCE-C406465927D6}"/>
              </a:ext>
            </a:extLst>
          </p:cNvPr>
          <p:cNvSpPr txBox="1"/>
          <p:nvPr/>
        </p:nvSpPr>
        <p:spPr>
          <a:xfrm>
            <a:off x="2331844" y="5705953"/>
            <a:ext cx="3601345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REVIEW</a:t>
            </a:r>
            <a:endParaRPr dirty="0"/>
          </a:p>
        </p:txBody>
      </p:sp>
      <p:sp>
        <p:nvSpPr>
          <p:cNvPr id="130" name="Identify the four parts of a CSSR safety plan and briefly describe each one.…">
            <a:extLst>
              <a:ext uri="{FF2B5EF4-FFF2-40B4-BE49-F238E27FC236}">
                <a16:creationId xmlns:a16="http://schemas.microsoft.com/office/drawing/2014/main" id="{50805CF1-6DDF-CD54-762B-524C4715F041}"/>
              </a:ext>
            </a:extLst>
          </p:cNvPr>
          <p:cNvSpPr txBox="1"/>
          <p:nvPr/>
        </p:nvSpPr>
        <p:spPr>
          <a:xfrm>
            <a:off x="11860613" y="5827271"/>
            <a:ext cx="11606301" cy="4474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Identify the four parts of a CSSR safety plan and briefly describe each one.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Describe the purpose of the Safety Briefing and list its eight components.</a:t>
            </a:r>
          </a:p>
        </p:txBody>
      </p:sp>
      <p:grpSp>
        <p:nvGrpSpPr>
          <p:cNvPr id="133" name="Group">
            <a:extLst>
              <a:ext uri="{FF2B5EF4-FFF2-40B4-BE49-F238E27FC236}">
                <a16:creationId xmlns:a16="http://schemas.microsoft.com/office/drawing/2014/main" id="{2533BABD-52AC-D05E-B124-B035DA7B9729}"/>
              </a:ext>
            </a:extLst>
          </p:cNvPr>
          <p:cNvGrpSpPr/>
          <p:nvPr/>
        </p:nvGrpSpPr>
        <p:grpSpPr>
          <a:xfrm>
            <a:off x="10013073" y="5603572"/>
            <a:ext cx="1219201" cy="1681958"/>
            <a:chOff x="0" y="115975"/>
            <a:chExt cx="1219200" cy="1681957"/>
          </a:xfrm>
        </p:grpSpPr>
        <p:sp>
          <p:nvSpPr>
            <p:cNvPr id="131" name="Circle">
              <a:extLst>
                <a:ext uri="{FF2B5EF4-FFF2-40B4-BE49-F238E27FC236}">
                  <a16:creationId xmlns:a16="http://schemas.microsoft.com/office/drawing/2014/main" id="{2C2CCAF9-A64E-EBBD-AFED-E46E5BEAAEC1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32" name="4">
              <a:extLst>
                <a:ext uri="{FF2B5EF4-FFF2-40B4-BE49-F238E27FC236}">
                  <a16:creationId xmlns:a16="http://schemas.microsoft.com/office/drawing/2014/main" id="{C6633120-AA1B-15B3-3FB0-E715131F0D29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36" name="Group">
            <a:extLst>
              <a:ext uri="{FF2B5EF4-FFF2-40B4-BE49-F238E27FC236}">
                <a16:creationId xmlns:a16="http://schemas.microsoft.com/office/drawing/2014/main" id="{4AFE4920-DB9B-3C78-74CC-7983A2A6829A}"/>
              </a:ext>
            </a:extLst>
          </p:cNvPr>
          <p:cNvGrpSpPr/>
          <p:nvPr/>
        </p:nvGrpSpPr>
        <p:grpSpPr>
          <a:xfrm>
            <a:off x="10013073" y="8239379"/>
            <a:ext cx="1219201" cy="1681958"/>
            <a:chOff x="0" y="115975"/>
            <a:chExt cx="1219200" cy="1681957"/>
          </a:xfrm>
        </p:grpSpPr>
        <p:sp>
          <p:nvSpPr>
            <p:cNvPr id="134" name="Circle">
              <a:extLst>
                <a:ext uri="{FF2B5EF4-FFF2-40B4-BE49-F238E27FC236}">
                  <a16:creationId xmlns:a16="http://schemas.microsoft.com/office/drawing/2014/main" id="{DEBD27A4-6C88-9DD5-237F-68A4B83AA9D0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35" name="5">
              <a:extLst>
                <a:ext uri="{FF2B5EF4-FFF2-40B4-BE49-F238E27FC236}">
                  <a16:creationId xmlns:a16="http://schemas.microsoft.com/office/drawing/2014/main" id="{DD5A63B2-CE25-FAA8-9344-C510F196B42D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sp>
        <p:nvSpPr>
          <p:cNvPr id="2" name="Upon completing this lesson, you will be able to:">
            <a:extLst>
              <a:ext uri="{FF2B5EF4-FFF2-40B4-BE49-F238E27FC236}">
                <a16:creationId xmlns:a16="http://schemas.microsoft.com/office/drawing/2014/main" id="{7EB6F591-83E0-7663-20BF-5121310D0E30}"/>
              </a:ext>
            </a:extLst>
          </p:cNvPr>
          <p:cNvSpPr txBox="1">
            <a:spLocks/>
          </p:cNvSpPr>
          <p:nvPr/>
        </p:nvSpPr>
        <p:spPr>
          <a:xfrm>
            <a:off x="10086692" y="1436072"/>
            <a:ext cx="11875355" cy="20678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 anchor="t">
            <a:normAutofit/>
          </a:bodyPr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hangingPunct="1"/>
            <a:r>
              <a:rPr lang="en-US" sz="4800" b="1"/>
              <a:t>Upon completing this lesson, you are now  able to: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88596282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10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0086692" y="1436072"/>
            <a:ext cx="11875355" cy="20678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9235" tIns="89235" rIns="89235" bIns="89235" anchor="t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sz="4800" b="1" dirty="0"/>
              <a:t>Upon completing this lesson, you will be able to:</a:t>
            </a:r>
          </a:p>
        </p:txBody>
      </p:sp>
      <p:sp>
        <p:nvSpPr>
          <p:cNvPr id="111" name="OBJECTIVES"/>
          <p:cNvSpPr txBox="1"/>
          <p:nvPr/>
        </p:nvSpPr>
        <p:spPr>
          <a:xfrm>
            <a:off x="1556136" y="5591909"/>
            <a:ext cx="5391900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grpSp>
        <p:nvGrpSpPr>
          <p:cNvPr id="114" name="Group"/>
          <p:cNvGrpSpPr/>
          <p:nvPr/>
        </p:nvGrpSpPr>
        <p:grpSpPr>
          <a:xfrm>
            <a:off x="10013073" y="4740713"/>
            <a:ext cx="1219201" cy="1681958"/>
            <a:chOff x="0" y="115975"/>
            <a:chExt cx="1219200" cy="1681957"/>
          </a:xfrm>
        </p:grpSpPr>
        <p:sp>
          <p:nvSpPr>
            <p:cNvPr id="112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17" name="Group"/>
          <p:cNvGrpSpPr/>
          <p:nvPr/>
        </p:nvGrpSpPr>
        <p:grpSpPr>
          <a:xfrm>
            <a:off x="10013073" y="7196664"/>
            <a:ext cx="1219201" cy="1681958"/>
            <a:chOff x="0" y="115975"/>
            <a:chExt cx="1219200" cy="1681957"/>
          </a:xfrm>
        </p:grpSpPr>
        <p:sp>
          <p:nvSpPr>
            <p:cNvPr id="11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6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dirty="0"/>
                <a:t>2</a:t>
              </a:r>
            </a:p>
          </p:txBody>
        </p:sp>
      </p:grpSp>
      <p:grpSp>
        <p:nvGrpSpPr>
          <p:cNvPr id="120" name="Group"/>
          <p:cNvGrpSpPr/>
          <p:nvPr/>
        </p:nvGrpSpPr>
        <p:grpSpPr>
          <a:xfrm>
            <a:off x="9917316" y="9488398"/>
            <a:ext cx="1219201" cy="1681958"/>
            <a:chOff x="0" y="115975"/>
            <a:chExt cx="1219200" cy="1681957"/>
          </a:xfrm>
        </p:grpSpPr>
        <p:sp>
          <p:nvSpPr>
            <p:cNvPr id="118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9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121" name="List at least five dangers a rescuer…"/>
          <p:cNvSpPr txBox="1"/>
          <p:nvPr/>
        </p:nvSpPr>
        <p:spPr>
          <a:xfrm>
            <a:off x="11835645" y="4824216"/>
            <a:ext cx="11875355" cy="6201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List at least five dangers a rescuer 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faces in a CSSR operation.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Identify unsafe actions and unsafe conditions.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Identify the CSSR Course safety rules.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3457" y="5348120"/>
            <a:ext cx="8018541" cy="120032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0"/>
                <a:solidFill>
                  <a:srgbClr val="C00000"/>
                </a:solidFill>
              </a:rPr>
              <a:t>ANY QUESTION ????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30BAF450-4165-750C-9266-43D2922DAC5C}"/>
              </a:ext>
            </a:extLst>
          </p:cNvPr>
          <p:cNvSpPr txBox="1">
            <a:spLocks/>
          </p:cNvSpPr>
          <p:nvPr/>
        </p:nvSpPr>
        <p:spPr>
          <a:xfrm>
            <a:off x="21798549" y="12682081"/>
            <a:ext cx="14276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dirty="0">
                <a:solidFill>
                  <a:schemeClr val="tx1"/>
                </a:solidFill>
              </a:rPr>
              <a:t>PPT-20</a:t>
            </a:r>
          </a:p>
        </p:txBody>
      </p:sp>
    </p:spTree>
    <p:extLst>
      <p:ext uri="{BB962C8B-B14F-4D97-AF65-F5344CB8AC3E}">
        <p14:creationId xmlns:p14="http://schemas.microsoft.com/office/powerpoint/2010/main" val="218015569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B60C7-EA62-6194-D508-030F62066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">
            <a:extLst>
              <a:ext uri="{FF2B5EF4-FFF2-40B4-BE49-F238E27FC236}">
                <a16:creationId xmlns:a16="http://schemas.microsoft.com/office/drawing/2014/main" id="{480F03AA-5602-393F-E2E1-E71ECD74608C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8" name="Rectangle">
            <a:extLst>
              <a:ext uri="{FF2B5EF4-FFF2-40B4-BE49-F238E27FC236}">
                <a16:creationId xmlns:a16="http://schemas.microsoft.com/office/drawing/2014/main" id="{32C4F47B-D23B-ED5B-BE4A-331A994E0B1D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9" name="Slide Number">
            <a:extLst>
              <a:ext uri="{FF2B5EF4-FFF2-40B4-BE49-F238E27FC236}">
                <a16:creationId xmlns:a16="http://schemas.microsoft.com/office/drawing/2014/main" id="{F0B24C3A-A0BE-BE9F-20A6-6BA5D386F86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21</a:t>
            </a:fld>
            <a:endParaRPr dirty="0"/>
          </a:p>
        </p:txBody>
      </p:sp>
      <p:sp>
        <p:nvSpPr>
          <p:cNvPr id="111" name="OBJECTIVES">
            <a:extLst>
              <a:ext uri="{FF2B5EF4-FFF2-40B4-BE49-F238E27FC236}">
                <a16:creationId xmlns:a16="http://schemas.microsoft.com/office/drawing/2014/main" id="{02A1D8EF-F43A-5C4E-6EC1-827892EAFF85}"/>
              </a:ext>
            </a:extLst>
          </p:cNvPr>
          <p:cNvSpPr txBox="1"/>
          <p:nvPr/>
        </p:nvSpPr>
        <p:spPr>
          <a:xfrm>
            <a:off x="1501824" y="6004389"/>
            <a:ext cx="6092412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dirty="0"/>
              <a:t>EVALUATION</a:t>
            </a:r>
            <a:endParaRPr dirty="0"/>
          </a:p>
        </p:txBody>
      </p:sp>
      <p:sp>
        <p:nvSpPr>
          <p:cNvPr id="121" name="Define search and location and describe its importance in the success of a CSSR operation.…">
            <a:extLst>
              <a:ext uri="{FF2B5EF4-FFF2-40B4-BE49-F238E27FC236}">
                <a16:creationId xmlns:a16="http://schemas.microsoft.com/office/drawing/2014/main" id="{7B476F66-8FB7-8E04-EB6C-25EDF7064F43}"/>
              </a:ext>
            </a:extLst>
          </p:cNvPr>
          <p:cNvSpPr txBox="1"/>
          <p:nvPr/>
        </p:nvSpPr>
        <p:spPr>
          <a:xfrm>
            <a:off x="10327042" y="3013826"/>
            <a:ext cx="13862150" cy="72472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1896340">
              <a:spcBef>
                <a:spcPts val="3000"/>
              </a:spcBef>
              <a:buSzPct val="100000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6000" b="1" dirty="0">
                <a:latin typeface="Open Sans"/>
                <a:ea typeface="Open Sans"/>
                <a:cs typeface="Open Sans"/>
              </a:rPr>
              <a:t>Q. What are Whistle signals.</a:t>
            </a:r>
          </a:p>
          <a:p>
            <a:pPr defTabSz="1896340">
              <a:spcBef>
                <a:spcPts val="3000"/>
              </a:spcBef>
              <a:buSzPct val="100000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6000" dirty="0">
                <a:latin typeface="Open Sans"/>
                <a:ea typeface="Open Sans"/>
                <a:cs typeface="Open Sans"/>
              </a:rPr>
              <a:t>Ans:-</a:t>
            </a:r>
          </a:p>
          <a:p>
            <a:pPr marL="1752600" lvl="3" indent="-609600" defTabSz="1896340">
              <a:spcBef>
                <a:spcPts val="3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6000" dirty="0">
                <a:latin typeface="Open Sans"/>
                <a:ea typeface="Open Sans"/>
                <a:cs typeface="Open Sans"/>
              </a:rPr>
              <a:t>Stop:	  —</a:t>
            </a:r>
          </a:p>
          <a:p>
            <a:pPr marL="1752600" lvl="3" indent="-609600" defTabSz="1896340">
              <a:spcBef>
                <a:spcPts val="3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6000" dirty="0">
                <a:latin typeface="Open Sans"/>
                <a:ea typeface="Open Sans"/>
                <a:cs typeface="Open Sans"/>
              </a:rPr>
              <a:t>Evacuate:	•••</a:t>
            </a:r>
          </a:p>
          <a:p>
            <a:pPr marL="1752600" lvl="3" indent="-609600" defTabSz="1896340">
              <a:spcBef>
                <a:spcPts val="3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6000" dirty="0">
                <a:latin typeface="Open Sans"/>
                <a:ea typeface="Open Sans"/>
                <a:cs typeface="Open Sans"/>
              </a:rPr>
              <a:t>Continue:	— •</a:t>
            </a:r>
          </a:p>
          <a:p>
            <a:pPr marL="1016000" indent="-1016000" defTabSz="1896340">
              <a:spcBef>
                <a:spcPts val="2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70673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grpSp>
        <p:nvGrpSpPr>
          <p:cNvPr id="300" name="Group"/>
          <p:cNvGrpSpPr/>
          <p:nvPr/>
        </p:nvGrpSpPr>
        <p:grpSpPr>
          <a:xfrm>
            <a:off x="-8639176" y="-8445205"/>
            <a:ext cx="19547984" cy="19547984"/>
            <a:chOff x="171244" y="0"/>
            <a:chExt cx="19547983" cy="19547983"/>
          </a:xfrm>
        </p:grpSpPr>
        <p:sp>
          <p:nvSpPr>
            <p:cNvPr id="298" name="Circle"/>
            <p:cNvSpPr/>
            <p:nvPr/>
          </p:nvSpPr>
          <p:spPr>
            <a:xfrm>
              <a:off x="171244" y="0"/>
              <a:ext cx="19547984" cy="19547984"/>
            </a:xfrm>
            <a:prstGeom prst="ellipse">
              <a:avLst/>
            </a:prstGeom>
            <a:gradFill flip="none" rotWithShape="1">
              <a:gsLst>
                <a:gs pos="0">
                  <a:srgbClr val="881920"/>
                </a:gs>
                <a:gs pos="57570">
                  <a:srgbClr val="A40D10"/>
                </a:gs>
                <a:gs pos="100000">
                  <a:srgbClr val="C00000"/>
                </a:gs>
              </a:gsLst>
              <a:lin ang="4595515" scaled="0"/>
            </a:gra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pic>
          <p:nvPicPr>
            <p:cNvPr id="299" name="CSSR Brochure Pics-03.jpg" descr="CSSR Brochure Pics-03.jpg"/>
            <p:cNvPicPr>
              <a:picLocks noChangeAspect="1"/>
            </p:cNvPicPr>
            <p:nvPr/>
          </p:nvPicPr>
          <p:blipFill>
            <a:blip r:embed="rId2"/>
            <a:srcRect l="2139" b="29476"/>
            <a:stretch>
              <a:fillRect/>
            </a:stretch>
          </p:blipFill>
          <p:spPr>
            <a:xfrm flipH="1">
              <a:off x="3565603" y="8263331"/>
              <a:ext cx="15265167" cy="11000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19966" extrusionOk="0">
                  <a:moveTo>
                    <a:pt x="185" y="0"/>
                  </a:moveTo>
                  <a:cubicBezTo>
                    <a:pt x="-498" y="5275"/>
                    <a:pt x="708" y="10890"/>
                    <a:pt x="3809" y="14962"/>
                  </a:cubicBezTo>
                  <a:cubicBezTo>
                    <a:pt x="8536" y="21168"/>
                    <a:pt x="15992" y="21600"/>
                    <a:pt x="21102" y="16266"/>
                  </a:cubicBezTo>
                  <a:lnTo>
                    <a:pt x="21102" y="0"/>
                  </a:lnTo>
                  <a:lnTo>
                    <a:pt x="185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2" name="Rectangle 1"/>
          <p:cNvSpPr/>
          <p:nvPr/>
        </p:nvSpPr>
        <p:spPr>
          <a:xfrm>
            <a:off x="13177262" y="6468850"/>
            <a:ext cx="56749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dirty="0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THANK YOU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02E72DC7-9679-AE07-585A-C6D6E96711C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1659647" y="12637476"/>
            <a:ext cx="1527060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en-IN" dirty="0">
                <a:solidFill>
                  <a:srgbClr val="535353"/>
                </a:solidFill>
              </a:rPr>
              <a:t>PPT- 22</a:t>
            </a:r>
            <a:endParaRPr dirty="0">
              <a:solidFill>
                <a:srgbClr val="535353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28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9950007" y="2018109"/>
            <a:ext cx="12927853" cy="1485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b="1" dirty="0"/>
              <a:t>Upon completing this lesson, you will be able to:</a:t>
            </a:r>
          </a:p>
        </p:txBody>
      </p:sp>
      <p:sp>
        <p:nvSpPr>
          <p:cNvPr id="129" name="OBJECTIVES"/>
          <p:cNvSpPr txBox="1"/>
          <p:nvPr/>
        </p:nvSpPr>
        <p:spPr>
          <a:xfrm>
            <a:off x="1216722" y="6157415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30" name="Identify the four parts of a CSSR safety plan and briefly describe each one.…"/>
          <p:cNvSpPr txBox="1"/>
          <p:nvPr/>
        </p:nvSpPr>
        <p:spPr>
          <a:xfrm>
            <a:off x="11860613" y="5827271"/>
            <a:ext cx="11606301" cy="4474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Identify the four parts of a CSSR safety plan and briefly describe each one.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Describe the purpose of the Safety Briefing and list its eight components.</a:t>
            </a:r>
          </a:p>
        </p:txBody>
      </p:sp>
      <p:grpSp>
        <p:nvGrpSpPr>
          <p:cNvPr id="133" name="Group"/>
          <p:cNvGrpSpPr/>
          <p:nvPr/>
        </p:nvGrpSpPr>
        <p:grpSpPr>
          <a:xfrm>
            <a:off x="10013073" y="5603572"/>
            <a:ext cx="1219201" cy="1681958"/>
            <a:chOff x="0" y="115975"/>
            <a:chExt cx="1219200" cy="1681957"/>
          </a:xfrm>
        </p:grpSpPr>
        <p:sp>
          <p:nvSpPr>
            <p:cNvPr id="131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32" name="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36" name="Group"/>
          <p:cNvGrpSpPr/>
          <p:nvPr/>
        </p:nvGrpSpPr>
        <p:grpSpPr>
          <a:xfrm>
            <a:off x="10013073" y="8239379"/>
            <a:ext cx="1219201" cy="1681958"/>
            <a:chOff x="0" y="115975"/>
            <a:chExt cx="1219200" cy="1681957"/>
          </a:xfrm>
        </p:grpSpPr>
        <p:sp>
          <p:nvSpPr>
            <p:cNvPr id="134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35" name="5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88192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1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4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44" name="CSSR Operational Safety"/>
          <p:cNvSpPr txBox="1"/>
          <p:nvPr/>
        </p:nvSpPr>
        <p:spPr>
          <a:xfrm>
            <a:off x="1016000" y="5137374"/>
            <a:ext cx="6437675" cy="2817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dirty="0"/>
              <a:t>CSSR Operational Safety</a:t>
            </a:r>
          </a:p>
        </p:txBody>
      </p:sp>
      <p:sp>
        <p:nvSpPr>
          <p:cNvPr id="145" name="After the Mexico City earthquake in 1985 almost as many rescuers were killed as there were victims of…"/>
          <p:cNvSpPr txBox="1"/>
          <p:nvPr/>
        </p:nvSpPr>
        <p:spPr>
          <a:xfrm>
            <a:off x="9985055" y="5674042"/>
            <a:ext cx="12764110" cy="414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After the Mexico City earthquake in 1985 almost as many rescuers were killed as there were victims of </a:t>
            </a:r>
          </a:p>
          <a:p>
            <a:pPr defTabSz="1896340">
              <a:lnSpc>
                <a:spcPct val="11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the actual earthquake.</a:t>
            </a:r>
          </a:p>
        </p:txBody>
      </p:sp>
      <p:sp>
        <p:nvSpPr>
          <p:cNvPr id="146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pic>
        <p:nvPicPr>
          <p:cNvPr id="15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737" y="1605776"/>
            <a:ext cx="15493416" cy="11200444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Factors Affecting Safety"/>
          <p:cNvSpPr txBox="1"/>
          <p:nvPr/>
        </p:nvSpPr>
        <p:spPr>
          <a:xfrm>
            <a:off x="0" y="5449358"/>
            <a:ext cx="6437675" cy="2817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dirty="0"/>
              <a:t>Factors Affecting Safety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15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1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82379" y="12813338"/>
            <a:ext cx="377706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tx1"/>
                </a:solidFill>
              </a:rPr>
              <a:t>6</a:t>
            </a:fld>
            <a:endParaRPr>
              <a:solidFill>
                <a:schemeClr val="tx1"/>
              </a:solidFill>
            </a:endParaRPr>
          </a:p>
        </p:txBody>
      </p:sp>
      <p:sp>
        <p:nvSpPr>
          <p:cNvPr id="161" name="Rounded Rectangle"/>
          <p:cNvSpPr/>
          <p:nvPr/>
        </p:nvSpPr>
        <p:spPr>
          <a:xfrm>
            <a:off x="2677288" y="6076069"/>
            <a:ext cx="8890001" cy="3048001"/>
          </a:xfrm>
          <a:prstGeom prst="roundRect">
            <a:avLst>
              <a:gd name="adj" fmla="val 4167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162" name="Unsafe Actions"/>
          <p:cNvSpPr txBox="1"/>
          <p:nvPr/>
        </p:nvSpPr>
        <p:spPr>
          <a:xfrm>
            <a:off x="3266206" y="6609469"/>
            <a:ext cx="5239676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>
                <a:solidFill>
                  <a:schemeClr val="tx1"/>
                </a:solidFill>
              </a:rPr>
              <a:t>Unsafe </a:t>
            </a:r>
            <a:r>
              <a:rPr b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Actions</a:t>
            </a:r>
          </a:p>
        </p:txBody>
      </p:sp>
      <p:sp>
        <p:nvSpPr>
          <p:cNvPr id="163" name="Rounded Rectangle"/>
          <p:cNvSpPr/>
          <p:nvPr/>
        </p:nvSpPr>
        <p:spPr>
          <a:xfrm>
            <a:off x="12816711" y="6076069"/>
            <a:ext cx="8890001" cy="3048001"/>
          </a:xfrm>
          <a:prstGeom prst="roundRect">
            <a:avLst>
              <a:gd name="adj" fmla="val 4167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164" name="Unsafe Conditions"/>
          <p:cNvSpPr txBox="1"/>
          <p:nvPr/>
        </p:nvSpPr>
        <p:spPr>
          <a:xfrm>
            <a:off x="13565108" y="6609470"/>
            <a:ext cx="4642558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>
                <a:solidFill>
                  <a:schemeClr val="tx1"/>
                </a:solidFill>
              </a:rPr>
              <a:t>Unsafe </a:t>
            </a:r>
            <a:r>
              <a:rPr b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Conditions</a:t>
            </a:r>
          </a:p>
        </p:txBody>
      </p:sp>
      <p:sp>
        <p:nvSpPr>
          <p:cNvPr id="165" name="Unsafe Actions…"/>
          <p:cNvSpPr txBox="1"/>
          <p:nvPr/>
        </p:nvSpPr>
        <p:spPr>
          <a:xfrm>
            <a:off x="7419206" y="1687339"/>
            <a:ext cx="8554624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Unsafe Actions </a:t>
            </a:r>
          </a:p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>
                <a:solidFill>
                  <a:srgbClr val="C00000"/>
                </a:solidFill>
              </a:rPr>
              <a:t>and Conditions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73" name="Course Safety Rules"/>
          <p:cNvSpPr txBox="1"/>
          <p:nvPr/>
        </p:nvSpPr>
        <p:spPr>
          <a:xfrm>
            <a:off x="760541" y="5527202"/>
            <a:ext cx="7449138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dirty="0"/>
              <a:t>Course Safety Rules</a:t>
            </a:r>
          </a:p>
        </p:txBody>
      </p:sp>
      <p:sp>
        <p:nvSpPr>
          <p:cNvPr id="174" name="Practice areas…"/>
          <p:cNvSpPr txBox="1"/>
          <p:nvPr/>
        </p:nvSpPr>
        <p:spPr>
          <a:xfrm>
            <a:off x="9935536" y="4024300"/>
            <a:ext cx="13406166" cy="58519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sz="5400" dirty="0"/>
              <a:t>Practice areas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sz="5400" dirty="0"/>
              <a:t>Personal Protective Equipment (PPE)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sz="5400" dirty="0"/>
              <a:t>Hygiene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sz="5400" dirty="0"/>
              <a:t>Safety Officer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sz="5400" dirty="0"/>
              <a:t>Group safety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182" name="Course Safety Rules (cont.)"/>
          <p:cNvSpPr txBox="1"/>
          <p:nvPr/>
        </p:nvSpPr>
        <p:spPr>
          <a:xfrm>
            <a:off x="810722" y="5585281"/>
            <a:ext cx="7449138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algn="ctr"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Course Safety Rules</a:t>
            </a:r>
            <a:endParaRPr sz="4800" b="0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83" name="Whistle signals…"/>
          <p:cNvSpPr txBox="1"/>
          <p:nvPr/>
        </p:nvSpPr>
        <p:spPr>
          <a:xfrm>
            <a:off x="9978105" y="4403744"/>
            <a:ext cx="13406166" cy="51782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Whistle signals</a:t>
            </a:r>
          </a:p>
          <a:p>
            <a:pPr marL="1752600" lvl="3" indent="-609600" defTabSz="1896340">
              <a:spcBef>
                <a:spcPts val="3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>
                <a:solidFill>
                  <a:srgbClr val="BA2F32"/>
                </a:solidFill>
              </a:rPr>
              <a:t>Stop:</a:t>
            </a:r>
            <a:r>
              <a:rPr dirty="0"/>
              <a:t>	  </a:t>
            </a:r>
            <a:r>
              <a:rPr sz="4300" b="1" dirty="0">
                <a:latin typeface="Arial"/>
                <a:ea typeface="Arial"/>
                <a:cs typeface="Arial"/>
                <a:sym typeface="Arial"/>
              </a:rPr>
              <a:t>—</a:t>
            </a:r>
          </a:p>
          <a:p>
            <a:pPr marL="1752600" lvl="3" indent="-609600" defTabSz="1896340">
              <a:spcBef>
                <a:spcPts val="3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>
                <a:solidFill>
                  <a:srgbClr val="BA2F32"/>
                </a:solidFill>
              </a:rPr>
              <a:t>Evacuate:</a:t>
            </a:r>
            <a:r>
              <a:rPr dirty="0"/>
              <a:t>	•••</a:t>
            </a:r>
          </a:p>
          <a:p>
            <a:pPr marL="1752600" lvl="3" indent="-609600" defTabSz="1896340">
              <a:spcBef>
                <a:spcPts val="3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>
                <a:solidFill>
                  <a:srgbClr val="BA2F32"/>
                </a:solidFill>
              </a:rPr>
              <a:t>Continue:</a:t>
            </a:r>
            <a:r>
              <a:rPr dirty="0"/>
              <a:t>	— •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191" name="Course Safety Rules (cont.)"/>
          <p:cNvSpPr txBox="1"/>
          <p:nvPr/>
        </p:nvSpPr>
        <p:spPr>
          <a:xfrm>
            <a:off x="732099" y="5781756"/>
            <a:ext cx="7449138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algn="ctr"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Course Safety Rules</a:t>
            </a:r>
            <a:endParaRPr sz="4800" b="0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92" name="Safety Zone…"/>
          <p:cNvSpPr txBox="1"/>
          <p:nvPr/>
        </p:nvSpPr>
        <p:spPr>
          <a:xfrm>
            <a:off x="9978105" y="4403744"/>
            <a:ext cx="13406166" cy="54651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 Safety Zone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 EMS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 Fire extinguishers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 Drinking water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444</Words>
  <Application>Microsoft Office PowerPoint</Application>
  <PresentationFormat>Custom</PresentationFormat>
  <Paragraphs>141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HelveticaNeueLT Std Lt</vt:lpstr>
      <vt:lpstr>Open Sans</vt:lpstr>
      <vt:lpstr>Open Sans Light</vt:lpstr>
      <vt:lpstr>Open Sans Semibold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Vimal Bounthiyal</cp:lastModifiedBy>
  <cp:revision>11</cp:revision>
  <dcterms:modified xsi:type="dcterms:W3CDTF">2025-09-20T12:08:51Z</dcterms:modified>
</cp:coreProperties>
</file>