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4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24384000" cy="13716000"/>
  <p:notesSz cx="6858000" cy="9144000"/>
  <p:embeddedFontLst>
    <p:embeddedFont>
      <p:font typeface="Arial Black" panose="020B0A04020102020204" pitchFamily="34" charset="0"/>
      <p:regular r:id="rId50"/>
      <p:bold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Open Sans SemiBold" panose="020B0706030804020204" pitchFamily="34" charset="0"/>
      <p:regular r:id="rId56"/>
      <p:bold r:id="rId57"/>
      <p:italic r:id="rId58"/>
      <p:boldItalic r:id="rId59"/>
    </p:embeddedFont>
    <p:embeddedFont>
      <p:font typeface="Verdana" panose="020B0604030504040204" pitchFamily="34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1" name="Google Shape;191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2" name="Google Shape;202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All suspected rabies exposures require immediate PEP via medical officer. If anthrax suspected (sudden death, bleeding from orifices), do not necropsy; coordinate with vets for safe disposal.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2" name="Google Shape;222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i-IN"/>
              <a:t>Practice knots and low‑stress handling. Avoid overcrowding and loud noises.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1" name="Google Shape;231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Use simple tags/paint. Align with IRS (Form 214 activity log).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2" name="Google Shape;252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Carry species-appropriate kits: halters, ropes, webbing, slings, blankets, muzzles, carriers. Train on knots (bowline, figure-8, prusik) and low-angle haul systems for large animals.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Carry species-appropriate kits: halters, ropes, webbing, slings, blankets, muzzles, carriers. Train on knots (bowline, figure-8, prusik) and low-angle haul systems for large animals.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1" name="Google Shape;271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Carry species-appropriate kits: halters, ropes, webbing, slings, blankets, muzzles, carriers. Train on knots (bowline, figure-8, prusik) and low-angle haul systems for large animals.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1" name="Google Shape;281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Carry species-appropriate kits: halters, ropes, webbing, slings, blankets, muzzles, carriers. Train on knots (bowline, figure-8, prusik) and low-angle haul systems for large animals.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1" name="Google Shape;291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Carry species-appropriate kits: halters, ropes, webbing, slings, blankets, muzzles, carriers. Train on knots (bowline, figure-8, prusik) and low-angle haul systems for large animals.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Google Shape;301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13" name="Google Shape;313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i-IN"/>
              <a:t>Pack large bleeding with clean dressings. Do not remove stuck clots—layer more dressings.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5" name="Google Shape;325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i-IN"/>
              <a:t>Photograph before/after. Note time of dressing. Escalate deep/contaminated wounds to vets.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4" name="Google Shape;334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i-IN"/>
              <a:t>Pain control only by veterinarian. Document time of splinting and neuro status if possible.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6" name="Google Shape;346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i-IN"/>
              <a:t>Monitor rectal temperature when possible. Heat stroke = emergency—urgent vet referral.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8" name="Google Shape;358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Never attach slings to limbs or neck. Keep animal’s head above water/mud. Pre-plan with Fire Services and SDRF for rigging support.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7" name="Google Shape;367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Never attach slings to limbs or neck. Keep animal’s head above water/mud. Pre-plan with Fire Services and SDRF for rigging support.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7" name="Google Shape;377;p3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Use temporary permits if inter-district movement controls are active. Clean/disinfect vehicles after each trip.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Follow local bylaws and AWBI welfare requirements. Provide complaint mechanism for owners. Maintain feeding logs and vet records.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0" name="Google Shape;400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Key lesson: pre-identified high ground and community animal volunteers accelerated rescue; fodder logistics were critical.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7" name="Google Shape;427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6" name="Google Shape;436;p3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5" name="Google Shape;445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4" name="Google Shape;454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Follow local bylaws and AWBI welfare requirements. Provide complaint mechanism for owners. Maintain feeding logs and vet records.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5" name="Google Shape;465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hi-IN"/>
              <a:t>Set up clean feed/water lines and secure chemical stores in shelters.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" name="Google Shape;116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6" name="Google Shape;476;p4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Activated charcoal only under vet direction. Prioritize airway and circulation.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85" name="Google Shape;485;p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Rescuers must not administer prescription antidotes; focus on rapid referral and safe handling.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4" name="Google Shape;494;p4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Daily vet rounds; referral/ambulance roster. Waste segregation and sharps containers mandatory.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3" name="Google Shape;503;p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Key lesson: pre-identified high ground and community animal volunteers accelerated rescue; fodder logistics were critical.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2" name="Google Shape;512;p4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None/>
            </a:pPr>
            <a:r>
              <a:rPr lang="hi-IN"/>
              <a:t>Key lesson: pre-identified high ground and community animal volunteers accelerated rescue; fodder logistics were critical.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1" name="Google Shape;521;p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0" name="Google Shape;530;p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2" name="Google Shape;142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1" type="tx">
  <p:cSld name="TITLE_AND_BODY">
    <p:bg>
      <p:bgPr>
        <a:solidFill>
          <a:srgbClr val="FFFFFF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with Caption">
  <p:cSld name="Table with 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–"/>
              <a:defRPr sz="42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•"/>
              <a:defRPr sz="42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–"/>
              <a:defRPr sz="42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»"/>
              <a:defRPr sz="42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3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4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/>
          <p:nvPr/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3000" b="1" i="0" u="none" strike="noStrike" cap="none">
              <a:solidFill>
                <a:srgbClr val="E46C0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 Section Header">
  <p:cSld name="1_Red Section Header">
    <p:bg>
      <p:bgPr>
        <a:solidFill>
          <a:srgbClr val="535353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 descr="Picture 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3594" y="2825551"/>
            <a:ext cx="3793068" cy="269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2847" y="8184445"/>
            <a:ext cx="3781780" cy="334151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None/>
              <a:defRPr sz="6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–"/>
              <a:defRPr sz="6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•"/>
              <a:defRPr sz="6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–"/>
              <a:defRPr sz="6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»"/>
              <a:defRPr sz="6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2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3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Urban Resilence">
  <p:cSld name="Cover Slide - Urban Resilenc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01" type="tx">
  <p:cSld name="TITLE_AND_BODY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with Caption">
  <p:cSld name="Table with 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body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–"/>
              <a:defRPr sz="42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•"/>
              <a:defRPr sz="42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–"/>
              <a:defRPr sz="42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495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4200"/>
              <a:buFont typeface="Verdana"/>
              <a:buChar char="»"/>
              <a:defRPr sz="42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2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3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4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/>
          <p:nvPr/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3000" b="1" i="0" u="none" strike="noStrike" cap="none">
              <a:solidFill>
                <a:srgbClr val="E46C0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ed Section Header">
  <p:cSld name="1_Red Section Header">
    <p:bg>
      <p:bgPr>
        <a:solidFill>
          <a:srgbClr val="535353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" descr="Picture 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3594" y="2825551"/>
            <a:ext cx="3793068" cy="2698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2847" y="8184445"/>
            <a:ext cx="3781780" cy="3341513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 txBox="1">
            <a:spLocks noGrp="1"/>
          </p:cNvSpPr>
          <p:nvPr>
            <p:ph type="body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None/>
              <a:defRPr sz="6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635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–"/>
              <a:defRPr sz="6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635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•"/>
              <a:defRPr sz="6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635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–"/>
              <a:defRPr sz="6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6350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Verdana"/>
              <a:buChar char="»"/>
              <a:defRPr sz="6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2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3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Urban Resilence">
  <p:cSld name="Cover Slide - Urban Resilenc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Verdana"/>
              <a:buNone/>
              <a:defRPr sz="7400" b="1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Verdana"/>
              <a:buNone/>
              <a:defRPr sz="48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E46C0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DBM-CM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1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54" y="63030"/>
            <a:ext cx="3181050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/>
        </p:nvSpPr>
        <p:spPr>
          <a:xfrm>
            <a:off x="602390" y="12876838"/>
            <a:ext cx="4642558" cy="52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E46C0A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DBM-CM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6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1 -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6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  <a:defRPr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i-IN"/>
              <a:t>‹#›</a:t>
            </a:fld>
            <a:endParaRPr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54" y="63030"/>
            <a:ext cx="3181050" cy="2219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1"/>
          <p:cNvPicPr preferRelativeResize="0"/>
          <p:nvPr/>
        </p:nvPicPr>
        <p:blipFill rotWithShape="1">
          <a:blip r:embed="rId3">
            <a:alphaModFix/>
          </a:blip>
          <a:srcRect t="16971" b="16971"/>
          <a:stretch/>
        </p:blipFill>
        <p:spPr>
          <a:xfrm>
            <a:off x="25400" y="0"/>
            <a:ext cx="243332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1"/>
          <p:cNvSpPr/>
          <p:nvPr/>
        </p:nvSpPr>
        <p:spPr>
          <a:xfrm>
            <a:off x="0" y="-46404"/>
            <a:ext cx="24434800" cy="13766800"/>
          </a:xfrm>
          <a:prstGeom prst="rect">
            <a:avLst/>
          </a:prstGeom>
          <a:solidFill>
            <a:srgbClr val="535353">
              <a:alpha val="69411"/>
            </a:srgbClr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1"/>
          <p:cNvSpPr/>
          <p:nvPr/>
        </p:nvSpPr>
        <p:spPr>
          <a:xfrm>
            <a:off x="1012733" y="13538588"/>
            <a:ext cx="3815338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1"/>
          <p:cNvSpPr/>
          <p:nvPr/>
        </p:nvSpPr>
        <p:spPr>
          <a:xfrm>
            <a:off x="-103356" y="3880188"/>
            <a:ext cx="13772463" cy="492853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89411"/>
            </a:schemeClr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1"/>
          <p:cNvSpPr txBox="1"/>
          <p:nvPr/>
        </p:nvSpPr>
        <p:spPr>
          <a:xfrm>
            <a:off x="841430" y="4741911"/>
            <a:ext cx="10382141" cy="31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पाठ 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Open Sans"/>
              <a:buNone/>
            </a:pPr>
            <a:r>
              <a:rPr lang="hi-IN" sz="64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पशु प्राथमिक चिकित्सा और आपातकालीन देखभाल</a:t>
            </a:r>
            <a:endParaRPr sz="6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1"/>
          <p:cNvSpPr/>
          <p:nvPr/>
        </p:nvSpPr>
        <p:spPr>
          <a:xfrm flipH="1">
            <a:off x="-87200" y="-30200"/>
            <a:ext cx="24497477" cy="2522142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BD4B4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" name="Google Shape;69;p11"/>
          <p:cNvGrpSpPr/>
          <p:nvPr/>
        </p:nvGrpSpPr>
        <p:grpSpPr>
          <a:xfrm>
            <a:off x="21491667" y="12800826"/>
            <a:ext cx="1879600" cy="902664"/>
            <a:chOff x="0" y="0"/>
            <a:chExt cx="1879600" cy="902662"/>
          </a:xfrm>
        </p:grpSpPr>
        <p:sp>
          <p:nvSpPr>
            <p:cNvPr id="70" name="Google Shape;70;p11"/>
            <p:cNvSpPr txBox="1"/>
            <p:nvPr/>
          </p:nvSpPr>
          <p:spPr>
            <a:xfrm>
              <a:off x="76885" y="0"/>
              <a:ext cx="1725832" cy="619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BD4B4"/>
                </a:buClr>
                <a:buSzPts val="3000"/>
                <a:buFont typeface="Open Sans"/>
                <a:buNone/>
              </a:pPr>
              <a:r>
                <a:rPr lang="hi-IN" sz="3000" b="1" i="0" u="none" strike="noStrike" cap="none">
                  <a:solidFill>
                    <a:srgbClr val="FBD4B4"/>
                  </a:solidFill>
                  <a:latin typeface="Open Sans"/>
                  <a:ea typeface="Open Sans"/>
                  <a:cs typeface="Open Sans"/>
                  <a:sym typeface="Open Sans"/>
                </a:rPr>
                <a:t>PPT 2 - 1</a:t>
              </a:r>
              <a:endParaRPr sz="3000" b="1" i="0" u="none" strike="noStrike" cap="none">
                <a:solidFill>
                  <a:srgbClr val="FBD4B4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" name="Google Shape;71;p11"/>
            <p:cNvSpPr/>
            <p:nvPr/>
          </p:nvSpPr>
          <p:spPr>
            <a:xfrm>
              <a:off x="0" y="699461"/>
              <a:ext cx="1879600" cy="203201"/>
            </a:xfrm>
            <a:prstGeom prst="rect">
              <a:avLst/>
            </a:prstGeom>
            <a:solidFill>
              <a:srgbClr val="F7903B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2" name="Google Shape;7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454" y="63030"/>
            <a:ext cx="3181050" cy="22195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1"/>
          <p:cNvSpPr/>
          <p:nvPr/>
        </p:nvSpPr>
        <p:spPr>
          <a:xfrm>
            <a:off x="4597765" y="2362485"/>
            <a:ext cx="16234425" cy="129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12700" dir="2700000" rotWithShape="0">
              <a:srgbClr val="000000"/>
            </a:outerShdw>
          </a:effectLst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Arial"/>
              <a:buNone/>
            </a:pPr>
            <a:r>
              <a:rPr lang="hi-IN" sz="6600" b="1" i="0" u="sng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मृत शरीर प्रबंधन और काराकास प्रबंधन</a:t>
            </a:r>
            <a:endParaRPr sz="8800" b="1" i="0" u="sng" strike="noStrike" cap="non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74" name="Google Shape;74;p11"/>
          <p:cNvSpPr txBox="1"/>
          <p:nvPr/>
        </p:nvSpPr>
        <p:spPr>
          <a:xfrm>
            <a:off x="602390" y="12960656"/>
            <a:ext cx="4642558" cy="52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D4B4"/>
              </a:buClr>
              <a:buSzPts val="2400"/>
              <a:buFont typeface="Open Sans SemiBold"/>
              <a:buNone/>
            </a:pPr>
            <a:r>
              <a:rPr lang="hi-IN" sz="2400" b="0" i="0" u="none" strike="noStrike" cap="none">
                <a:solidFill>
                  <a:srgbClr val="FBD4B4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NDRF | DBM-CM |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1" descr="32.4 The Disaster Management Cycle - Population Health for Nurses | OpenStax"/>
          <p:cNvSpPr/>
          <p:nvPr/>
        </p:nvSpPr>
        <p:spPr>
          <a:xfrm>
            <a:off x="12039600" y="6705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11"/>
          <p:cNvPicPr preferRelativeResize="0"/>
          <p:nvPr/>
        </p:nvPicPr>
        <p:blipFill rotWithShape="1">
          <a:blip r:embed="rId5">
            <a:alphaModFix amt="50000"/>
          </a:blip>
          <a:srcRect/>
          <a:stretch/>
        </p:blipFill>
        <p:spPr>
          <a:xfrm>
            <a:off x="18483943" y="8078547"/>
            <a:ext cx="5486400" cy="345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 flipH="1">
            <a:off x="16404336" y="11736515"/>
            <a:ext cx="7766578" cy="682973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i-IN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By:-INSP/GD-SHANTILAL JATIA</a:t>
            </a:r>
            <a:endParaRPr sz="2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1"/>
          <p:cNvSpPr/>
          <p:nvPr/>
        </p:nvSpPr>
        <p:spPr>
          <a:xfrm>
            <a:off x="4828071" y="504611"/>
            <a:ext cx="16234425" cy="12986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101600" dist="12700" dir="2700000" rotWithShape="0">
              <a:srgbClr val="000000"/>
            </a:outerShdw>
          </a:effectLst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Arial"/>
              <a:buNone/>
            </a:pPr>
            <a:r>
              <a:rPr lang="hi-IN" sz="6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LESSON-02</a:t>
            </a:r>
            <a:endParaRPr sz="8800" b="1" i="0" u="none" strike="noStrike" cap="non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/>
          <p:nvPr/>
        </p:nvSpPr>
        <p:spPr>
          <a:xfrm>
            <a:off x="8784771" y="5351787"/>
            <a:ext cx="15382807" cy="3313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Noto Sans Symbols"/>
              <a:buChar char="⮚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जानलेवा घटनाएँ।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Noto Sans Symbols"/>
              <a:buChar char="⮚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तत्काल ध्यान की आवश्यकता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Noto Sans Symbols"/>
              <a:buChar char="⮚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छोटी</a:t>
            </a:r>
            <a:endParaRPr sz="7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4" name="Google Shape;174;p20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0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10</a:t>
            </a:fld>
            <a:endParaRPr/>
          </a:p>
        </p:txBody>
      </p:sp>
      <p:sp>
        <p:nvSpPr>
          <p:cNvPr id="176" name="Google Shape;176;p20"/>
          <p:cNvSpPr txBox="1"/>
          <p:nvPr/>
        </p:nvSpPr>
        <p:spPr>
          <a:xfrm>
            <a:off x="742862" y="2812493"/>
            <a:ext cx="9348195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 आपातकाल का वर्गीकरण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77" name="Google Shape;177;p20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1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1"/>
          <p:cNvSpPr txBox="1"/>
          <p:nvPr/>
        </p:nvSpPr>
        <p:spPr>
          <a:xfrm>
            <a:off x="8564880" y="3888736"/>
            <a:ext cx="15382807" cy="8296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बेहोशी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साँसों में परेशानी या नीलेपन के साथ सचेतन गिरावट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गंभीर रक्तस्राव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गंभीर जलन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जहर का सेवन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नागिन के काटने ...</a:t>
            </a:r>
            <a:endParaRPr sz="6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4" name="Google Shape;184;p21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1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11</a:t>
            </a:fld>
            <a:endParaRPr/>
          </a:p>
        </p:txBody>
      </p:sp>
      <p:sp>
        <p:nvSpPr>
          <p:cNvPr id="187" name="Google Shape;187;p21"/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 जीवन-खतरे में आपात स्थिति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8" name="Google Shape;18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2"/>
          <p:cNvSpPr txBox="1"/>
          <p:nvPr/>
        </p:nvSpPr>
        <p:spPr>
          <a:xfrm>
            <a:off x="8564880" y="3888736"/>
            <a:ext cx="15382807" cy="842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चेतनात्मक पतन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श्वसन कठिनाई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हड्डियों का टूटना / विस्थापन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आँखों से खून बहना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गहरा जख्म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गंभीर मूत्र विकार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डायस्टोपिया</a:t>
            </a:r>
            <a:endParaRPr sz="6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22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2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2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12</a:t>
            </a:fld>
            <a:endParaRPr/>
          </a:p>
        </p:txBody>
      </p:sp>
      <p:sp>
        <p:nvSpPr>
          <p:cNvPr id="198" name="Google Shape;198;p22"/>
          <p:cNvSpPr txBox="1"/>
          <p:nvPr/>
        </p:nvSpPr>
        <p:spPr>
          <a:xfrm>
            <a:off x="742863" y="2812493"/>
            <a:ext cx="7113118" cy="4590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प्राणी आपातकाल जिसमें तुरंत ध्यान देने की आवश्यकता है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9" name="Google Shape;19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8564880" y="3888736"/>
            <a:ext cx="15382807" cy="8296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कीट के डंक।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हल्की चोटें (जहाँ रक्तस्राव को पट्टी बांधने से आसानी से नियंत्रित किया जा सकता है)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छोटे जले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फोड़े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हल्की लंगड़ापन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रक्तागम(हीमाटूरिया)</a:t>
            </a:r>
            <a:endParaRPr sz="6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3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3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13</a:t>
            </a:fld>
            <a:endParaRPr/>
          </a:p>
        </p:txBody>
      </p:sp>
      <p:sp>
        <p:nvSpPr>
          <p:cNvPr id="209" name="Google Shape;209;p23"/>
          <p:cNvSpPr txBox="1"/>
          <p:nvPr/>
        </p:nvSpPr>
        <p:spPr>
          <a:xfrm>
            <a:off x="436313" y="2660093"/>
            <a:ext cx="7113118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 छोटे आपातकाल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0" name="Google Shape;2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/>
          <p:nvPr/>
        </p:nvSpPr>
        <p:spPr>
          <a:xfrm>
            <a:off x="8784771" y="5351787"/>
            <a:ext cx="15382807" cy="818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खतरों का आकलन करें 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(बिजली की लाइनें, पानी, यातायात, सांप/रासायनिक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पीपीई: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हेलमेट, आंखों की सुरक्षा, चमड़े + डिस्पोजेबल दस्ताने, मास्क/N95, बूट, कवरऑल्स</a:t>
            </a:r>
            <a:endParaRPr sz="60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हाथ की स्वच्छता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, घाव की सुरक्षा, तेज धार वाली वस्तुओं/जैविक कचरे का प्रोटोकॉल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रेबीज के </a:t>
            </a:r>
            <a:r>
              <a:rPr lang="hi-IN" sz="5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संपर्क 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और लेप्टोस्पाइरोसिस के </a:t>
            </a:r>
            <a:r>
              <a:rPr lang="hi-IN" sz="5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खतरों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—रिपोर्ट करें और चिकित्सा सलाह प्राप्त करें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Open Sans SemiBold"/>
              <a:buNone/>
            </a:pPr>
            <a:r>
              <a:rPr lang="hi-IN" sz="5400" b="0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6" name="Google Shape;216;p24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4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14</a:t>
            </a:fld>
            <a:endParaRPr/>
          </a:p>
        </p:txBody>
      </p:sp>
      <p:sp>
        <p:nvSpPr>
          <p:cNvPr id="218" name="Google Shape;218;p24"/>
          <p:cNvSpPr txBox="1"/>
          <p:nvPr/>
        </p:nvSpPr>
        <p:spPr>
          <a:xfrm>
            <a:off x="436313" y="2599133"/>
            <a:ext cx="9348195" cy="3205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6600"/>
              <a:buFont typeface="Open Sans"/>
              <a:buNone/>
            </a:pPr>
            <a:r>
              <a:rPr lang="hi-IN" sz="6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प्रतिक्रियाकर्ता सुरक्षा और व्यक्तिगत सुरक्षा उपकरण (ज़ूनोटिक रोग)</a:t>
            </a:r>
            <a:endParaRPr sz="66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19" name="Google Shape;219;p24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5"/>
          <p:cNvSpPr txBox="1"/>
          <p:nvPr/>
        </p:nvSpPr>
        <p:spPr>
          <a:xfrm>
            <a:off x="8784771" y="4506930"/>
            <a:ext cx="15382807" cy="787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गाय/भैंस: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नथ, कंधे/पैर की रस्सियाँ; कभी भी सींग/पूंछ से खींचें नहीं।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6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घोड़े: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शांत करने के लिए आंखों पर पट्टी बांधें; बाईं तरफ से ले जाएं; कंधे के पास खड़े रहें।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छोटे मांसपेशी जानवर: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जबड़े/छाती के नीचे पकड़ें; ऊन/त्वचा से उठाने से बचें।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6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कुत्ते/बिल्ली: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यदि श्वसन संकट में नहीं हैं तो हिप्स केज, म्यूज़ल का उपयोग करें; ढके हुए वाहक।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" name="Google Shape;225;p25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5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15</a:t>
            </a:fld>
            <a:endParaRPr/>
          </a:p>
        </p:txBody>
      </p:sp>
      <p:sp>
        <p:nvSpPr>
          <p:cNvPr id="227" name="Google Shape;227;p25"/>
          <p:cNvSpPr txBox="1"/>
          <p:nvPr/>
        </p:nvSpPr>
        <p:spPr>
          <a:xfrm>
            <a:off x="742863" y="2812493"/>
            <a:ext cx="8695052" cy="348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हैंडलिंग और अंकुश (प्रजातियों की बुनियादी जानकारी)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28" name="Google Shape;228;p25"/>
          <p:cNvCxnSpPr/>
          <p:nvPr/>
        </p:nvCxnSpPr>
        <p:spPr>
          <a:xfrm>
            <a:off x="9004662" y="4074471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/>
          <p:nvPr/>
        </p:nvSpPr>
        <p:spPr>
          <a:xfrm>
            <a:off x="8784771" y="5351787"/>
            <a:ext cx="15382807" cy="707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Helvetica Neue"/>
              <a:buAutoNum type="arabicParenR"/>
            </a:pPr>
            <a:r>
              <a:rPr lang="hi-IN" sz="6000" b="1" i="0" u="none" strike="noStrike" cap="none"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तत्काल (लाल):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वायुमार्ग में रुकावट, गंभीर रक्तस्राव, गिरने के साथ साँप के काटने।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00"/>
              </a:buClr>
              <a:buSzPts val="6000"/>
              <a:buFont typeface="Helvetica Neue"/>
              <a:buAutoNum type="arabicParenR"/>
            </a:pPr>
            <a:r>
              <a:rPr lang="hi-IN" sz="6000" b="1" i="0" u="none" strike="noStrike" cap="none">
                <a:solidFill>
                  <a:srgbClr val="FFFF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6000" b="1" i="0" u="none" strike="noStrike" cap="none">
                <a:solidFill>
                  <a:srgbClr val="7030A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विलंबित (पीला):</a:t>
            </a:r>
            <a:r>
              <a:rPr lang="hi-IN" sz="6000" b="1" i="0" u="none" strike="noStrike" cap="none">
                <a:solidFill>
                  <a:srgbClr val="FFFF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स्थिर फ्रैक्चर, मध्यम जलन।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6000" b="1" i="0" u="none" strike="noStrike" cap="none">
                <a:solidFill>
                  <a:srgbClr val="00B05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न्यूनतम (हरा):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छोटे घाव; मालिक देखभाल में मदद कर सकता है।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6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अपेक्षित (काला):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न जीवित रहने योग्य— </a:t>
            </a: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पशु चिकित्सा केवल निर्णय करेगी</a:t>
            </a:r>
            <a:endParaRPr sz="4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4" name="Google Shape;234;p26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26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16</a:t>
            </a:fld>
            <a:endParaRPr/>
          </a:p>
        </p:txBody>
      </p:sp>
      <p:sp>
        <p:nvSpPr>
          <p:cNvPr id="236" name="Google Shape;236;p26"/>
          <p:cNvSpPr txBox="1"/>
          <p:nvPr/>
        </p:nvSpPr>
        <p:spPr>
          <a:xfrm>
            <a:off x="742863" y="2812493"/>
            <a:ext cx="8695052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प्राथमिकता निर्धारण और टैग्स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7" name="Google Shape;237;p26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7"/>
          <p:cNvSpPr txBox="1"/>
          <p:nvPr/>
        </p:nvSpPr>
        <p:spPr>
          <a:xfrm>
            <a:off x="8564880" y="3888736"/>
            <a:ext cx="15382807" cy="968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A: वायु मार्ग 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- रुकावटों को साफ करें; कुत्तों/बिल्ली में हाथ मुँह में डालने से बचें।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5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B: श्वसन 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- छाती की गति पर नज़र रखें; छोटे जानवरों के लिए रिकवरी स्थिति। </a:t>
            </a:r>
            <a:endParaRPr sz="54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C: संचरण 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- कैपिलरी रिफिल, नाड़ी; बाहरी रक्तस्राव को नियंत्रित करें।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5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D: विकलांगता 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- जागरूकता, दौरे; रीढ़ की हड्डी के लिए सावधानियाँ।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5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E: प्रदर्शन 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- घावों, गर्म/ठंडे तनाव, टैग/पहचान की जांच करें।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4" name="Google Shape;244;p27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27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7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17</a:t>
            </a:fld>
            <a:endParaRPr/>
          </a:p>
        </p:txBody>
      </p:sp>
      <p:sp>
        <p:nvSpPr>
          <p:cNvPr id="247" name="Google Shape;247;p27"/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घायल जानवर की प्राथमिक परीक्षा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7"/>
          <p:cNvSpPr txBox="1"/>
          <p:nvPr/>
        </p:nvSpPr>
        <p:spPr>
          <a:xfrm>
            <a:off x="742863" y="5186579"/>
            <a:ext cx="330662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Open Sans"/>
              <a:buNone/>
            </a:pPr>
            <a:r>
              <a:rPr lang="hi-IN" sz="66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ABCDE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/>
          <p:nvPr/>
        </p:nvSpPr>
        <p:spPr>
          <a:xfrm>
            <a:off x="8784771" y="5351787"/>
            <a:ext cx="15382807" cy="787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किसी भी परीक्षण को विधिपूर्वक किया जाना चाहिए।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यह सुनिश्चित करने के लिए कि कोई क्षेत्र छूट न जाए। परीक्षण आमतौर पर सिर से शुरू होते हैं।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शरीर के सभी क्षेत्रों की जांच की जानी चाहिए।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असामान्य सूजन, रक्तस्राव, डिस्चार्ज, विकृति, फ्रैक्चर, घाव या दर्द के संकेतों को नोट किया जाना चाहिए।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5" name="Google Shape;255;p28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8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18</a:t>
            </a:fld>
            <a:endParaRPr/>
          </a:p>
        </p:txBody>
      </p:sp>
      <p:sp>
        <p:nvSpPr>
          <p:cNvPr id="257" name="Google Shape;257;p28"/>
          <p:cNvSpPr txBox="1"/>
          <p:nvPr/>
        </p:nvSpPr>
        <p:spPr>
          <a:xfrm>
            <a:off x="742862" y="2812493"/>
            <a:ext cx="9348195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घायल जानवर की परीक्षा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58" name="Google Shape;258;p28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9"/>
          <p:cNvSpPr txBox="1"/>
          <p:nvPr/>
        </p:nvSpPr>
        <p:spPr>
          <a:xfrm>
            <a:off x="8784771" y="5351787"/>
            <a:ext cx="15382807" cy="7073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नाक - खून बहना (एपिस्टैक्सिस) और यह एक या दोनों नथुनों से मौजूद है या नहीं।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मुंह - श्लेष्म झिल्ली का रंग - गुलाबी होना चाहिए।</a:t>
            </a:r>
            <a:endParaRPr sz="60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	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दरारे लगी हुई दांत</a:t>
            </a:r>
            <a:endParaRPr sz="4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Open Sans"/>
              <a:buNone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-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अल्सरित जीभ या अजीब गंध जो 			विषाक्तता को इंगित कर सकती </a:t>
            </a:r>
            <a:r>
              <a:rPr lang="hi-IN" sz="6000" b="0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है</a:t>
            </a:r>
            <a:endParaRPr sz="4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4" name="Google Shape;264;p29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9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19</a:t>
            </a:fld>
            <a:endParaRPr/>
          </a:p>
        </p:txBody>
      </p:sp>
      <p:sp>
        <p:nvSpPr>
          <p:cNvPr id="266" name="Google Shape;266;p29"/>
          <p:cNvSpPr txBox="1"/>
          <p:nvPr/>
        </p:nvSpPr>
        <p:spPr>
          <a:xfrm>
            <a:off x="742862" y="2812493"/>
            <a:ext cx="9348195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घायल जानवर की परीक्षा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67" name="Google Shape;267;p29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8" name="Google Shape;268;p29"/>
          <p:cNvSpPr txBox="1"/>
          <p:nvPr/>
        </p:nvSpPr>
        <p:spPr>
          <a:xfrm>
            <a:off x="8784771" y="4263249"/>
            <a:ext cx="33066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Open Sans"/>
              <a:buNone/>
            </a:pPr>
            <a:r>
              <a:rPr lang="hi-IN" sz="54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Cont…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spcFirstLastPara="1" wrap="square" lIns="89225" tIns="89225" rIns="89225" bIns="89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Open Sans"/>
              <a:buNone/>
            </a:pPr>
            <a:r>
              <a:rPr lang="hi-IN" sz="4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इस पाठ को पूरा करने के बाद, आप सक्षम होंगे </a:t>
            </a:r>
            <a:r>
              <a:rPr lang="hi-IN"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2"/>
          <p:cNvSpPr txBox="1"/>
          <p:nvPr/>
        </p:nvSpPr>
        <p:spPr>
          <a:xfrm>
            <a:off x="8661373" y="787889"/>
            <a:ext cx="3046706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उद्देश्यों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6" name="Google Shape;86;p12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</a:t>
            </a:fld>
            <a:endParaRPr/>
          </a:p>
        </p:txBody>
      </p:sp>
      <p:sp>
        <p:nvSpPr>
          <p:cNvPr id="87" name="Google Shape;87;p12"/>
          <p:cNvSpPr txBox="1"/>
          <p:nvPr/>
        </p:nvSpPr>
        <p:spPr>
          <a:xfrm>
            <a:off x="11451002" y="4793811"/>
            <a:ext cx="11469939" cy="658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पशु प्राथमिक उपचार और इसकी महत्ता से परिचित होना।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पशु आपात स्थितियों की 03 श्रेणियों के बारे में जानें।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प्राथमिक उपचार के दौरान उत्तरदाताओं की सुरक्षा और पशु की रोकथाम के बारे में जानें। ...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" name="Google Shape;88;p12"/>
          <p:cNvGrpSpPr/>
          <p:nvPr/>
        </p:nvGrpSpPr>
        <p:grpSpPr>
          <a:xfrm>
            <a:off x="9844663" y="4793811"/>
            <a:ext cx="1219201" cy="1681959"/>
            <a:chOff x="0" y="115975"/>
            <a:chExt cx="1219200" cy="1681958"/>
          </a:xfrm>
        </p:grpSpPr>
        <p:sp>
          <p:nvSpPr>
            <p:cNvPr id="89" name="Google Shape;89;p12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" name="Google Shape;91;p12"/>
          <p:cNvGrpSpPr/>
          <p:nvPr/>
        </p:nvGrpSpPr>
        <p:grpSpPr>
          <a:xfrm>
            <a:off x="9844662" y="7323226"/>
            <a:ext cx="1219201" cy="1681959"/>
            <a:chOff x="0" y="115975"/>
            <a:chExt cx="1219200" cy="1681958"/>
          </a:xfrm>
        </p:grpSpPr>
        <p:sp>
          <p:nvSpPr>
            <p:cNvPr id="92" name="Google Shape;92;p12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2"/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94;p12"/>
          <p:cNvGrpSpPr/>
          <p:nvPr/>
        </p:nvGrpSpPr>
        <p:grpSpPr>
          <a:xfrm>
            <a:off x="9844662" y="9976509"/>
            <a:ext cx="1219201" cy="1681959"/>
            <a:chOff x="0" y="141375"/>
            <a:chExt cx="1219200" cy="1681958"/>
          </a:xfrm>
        </p:grpSpPr>
        <p:sp>
          <p:nvSpPr>
            <p:cNvPr id="95" name="Google Shape;95;p12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2"/>
            <p:cNvSpPr txBox="1"/>
            <p:nvPr/>
          </p:nvSpPr>
          <p:spPr>
            <a:xfrm>
              <a:off x="287204" y="1413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0"/>
          <p:cNvSpPr txBox="1"/>
          <p:nvPr/>
        </p:nvSpPr>
        <p:spPr>
          <a:xfrm>
            <a:off x="8784771" y="5351787"/>
            <a:ext cx="15382807" cy="787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 startAt="3"/>
            </a:pPr>
            <a:r>
              <a:rPr lang="hi-IN" sz="6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आंखें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- संयोजक झिल्ली का रंग (गुलाबी - सामान्य; पीला - पीलिया; नीला - साइनोसिस; पीला - सदमे या रक्त की कमी; लाल - विषाक्तता, गर्मी का रोग)।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 startAt="3"/>
            </a:pPr>
            <a:r>
              <a:rPr lang="hi-IN" sz="6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कान -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रक्तस्राव।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 startAt="3"/>
            </a:pPr>
            <a:r>
              <a:rPr lang="hi-IN" sz="6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खोपड़ी -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चोटें।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 startAt="3"/>
            </a:pPr>
            <a:r>
              <a:rPr lang="hi-IN" sz="60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अंग -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चोटें, विकृतियाँ, घाव, लकवा, कार्यक्षमता की हानि।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0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30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20</a:t>
            </a:fld>
            <a:endParaRPr/>
          </a:p>
        </p:txBody>
      </p:sp>
      <p:sp>
        <p:nvSpPr>
          <p:cNvPr id="276" name="Google Shape;276;p30"/>
          <p:cNvSpPr txBox="1"/>
          <p:nvPr/>
        </p:nvSpPr>
        <p:spPr>
          <a:xfrm>
            <a:off x="407582" y="3204839"/>
            <a:ext cx="9348195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घायल जानवर की परीक्षा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77" name="Google Shape;277;p30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278;p30"/>
          <p:cNvSpPr txBox="1"/>
          <p:nvPr/>
        </p:nvSpPr>
        <p:spPr>
          <a:xfrm>
            <a:off x="8784771" y="4263249"/>
            <a:ext cx="33066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Open Sans"/>
              <a:buNone/>
            </a:pPr>
            <a:r>
              <a:rPr lang="hi-IN" sz="54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Cont…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 txBox="1"/>
          <p:nvPr/>
        </p:nvSpPr>
        <p:spPr>
          <a:xfrm>
            <a:off x="8784771" y="5351787"/>
            <a:ext cx="15382807" cy="6396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 startAt="7"/>
            </a:pPr>
            <a:r>
              <a:rPr lang="hi-IN" sz="6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रिब केज - </a:t>
            </a: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फैक्चरड रिब्स या सीने में घाव।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 startAt="7"/>
            </a:pPr>
            <a:r>
              <a:rPr lang="hi-IN" sz="6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पेट -</a:t>
            </a: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चोट या सूजन (आंतरिक रक्तस्राव का संकेत दे सकता है)।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 startAt="7"/>
            </a:pPr>
            <a:r>
              <a:rPr lang="hi-IN" sz="6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स्पाइन -</a:t>
            </a: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असामान्यताएँ जो फ्रैक्चर या डिसलोकेशन का संकेत देती हैं।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 startAt="7"/>
            </a:pPr>
            <a:r>
              <a:rPr lang="hi-IN" sz="6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पेल्विस -</a:t>
            </a: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फ्रैक्चर्स, असामान्यताएँ।</a:t>
            </a:r>
            <a:endParaRPr sz="5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1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21</a:t>
            </a:fld>
            <a:endParaRPr/>
          </a:p>
        </p:txBody>
      </p:sp>
      <p:sp>
        <p:nvSpPr>
          <p:cNvPr id="286" name="Google Shape;286;p31"/>
          <p:cNvSpPr txBox="1"/>
          <p:nvPr/>
        </p:nvSpPr>
        <p:spPr>
          <a:xfrm>
            <a:off x="742862" y="2812493"/>
            <a:ext cx="9348195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घायल जानवर की परीक्षा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87" name="Google Shape;287;p31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p31"/>
          <p:cNvSpPr txBox="1"/>
          <p:nvPr/>
        </p:nvSpPr>
        <p:spPr>
          <a:xfrm>
            <a:off x="8784771" y="4263249"/>
            <a:ext cx="33066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Open Sans"/>
              <a:buNone/>
            </a:pPr>
            <a:r>
              <a:rPr lang="hi-IN" sz="54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Cont…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2"/>
          <p:cNvSpPr txBox="1"/>
          <p:nvPr/>
        </p:nvSpPr>
        <p:spPr>
          <a:xfrm>
            <a:off x="8784771" y="5351787"/>
            <a:ext cx="15382807" cy="6268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 startAt="11"/>
            </a:pPr>
            <a:r>
              <a:rPr lang="hi-IN" sz="6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पेरिनियल क्षेत्र - </a:t>
            </a: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प्रीप्यूस योनि या गुदा से रक्तस्राव जो आंतरिक रक्तस्राव का संकेत दे सकता है।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 startAt="11"/>
            </a:pPr>
            <a:r>
              <a:rPr lang="hi-IN" sz="6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पूंछ -</a:t>
            </a: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स्वैच्छिक आंदोलन।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 startAt="11"/>
            </a:pPr>
            <a:r>
              <a:rPr lang="hi-IN" sz="64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सामान्य शरीर की सतह - </a:t>
            </a: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फर का मटिंग जो एक अंतर्निहित घाव का संकेत दे सकता है।</a:t>
            </a:r>
            <a:endParaRPr sz="5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32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2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22</a:t>
            </a:fld>
            <a:endParaRPr/>
          </a:p>
        </p:txBody>
      </p:sp>
      <p:sp>
        <p:nvSpPr>
          <p:cNvPr id="296" name="Google Shape;296;p32"/>
          <p:cNvSpPr txBox="1"/>
          <p:nvPr/>
        </p:nvSpPr>
        <p:spPr>
          <a:xfrm>
            <a:off x="742862" y="2812493"/>
            <a:ext cx="9348195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घायल जानवर की परीक्षा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97" name="Google Shape;297;p32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8" name="Google Shape;298;p32"/>
          <p:cNvSpPr txBox="1"/>
          <p:nvPr/>
        </p:nvSpPr>
        <p:spPr>
          <a:xfrm>
            <a:off x="8784771" y="4263249"/>
            <a:ext cx="33066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Open Sans"/>
              <a:buNone/>
            </a:pPr>
            <a:r>
              <a:rPr lang="hi-IN" sz="54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Cont…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3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33"/>
          <p:cNvSpPr txBox="1"/>
          <p:nvPr/>
        </p:nvSpPr>
        <p:spPr>
          <a:xfrm>
            <a:off x="8564880" y="3888736"/>
            <a:ext cx="15382807" cy="889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किसी भी घायल जानवरों को पुनर्प्राप्ति स्थिति में रखें।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परामर्श के लिए पशु चिकित्सा सर्जरी से संपर्क करें।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जानवर को इसके दाहिने तरफ लिटाएं।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बाईं ओर पहुंच प्राप्त करने के लिए ताकि हृदय की धड़कन को महसूस किया जा सके।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यदि आवश्यक हो तो कार्डियक मसाज किया जाना चाहिए।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हवा की नलियों को खोलने के लिए सिर और गर्दन को सीधा करें।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33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33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3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23</a:t>
            </a:fld>
            <a:endParaRPr/>
          </a:p>
        </p:txBody>
      </p:sp>
      <p:sp>
        <p:nvSpPr>
          <p:cNvPr id="308" name="Google Shape;308;p33"/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 के लिए रिकवरी स्थिति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9" name="Google Shape;30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3" descr="How to save your pet's life with the recovery position - First Aid for Pe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863" y="6857999"/>
            <a:ext cx="6702966" cy="4898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8564880" y="3888736"/>
            <a:ext cx="15382807" cy="853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साफ कपड़े/गौज से सीधा दबाव; यदि आवश्यक हो तो दबाव पट्टी लगाएँ।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भयानक खून बहने की स्थिति में, पशु चिकित्सक के निर्देश के बिना अंगों पर टूरनीकेट से बचें।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घावों को साफ पानी/नमकीन से धोएं; ढकें; गहरे घावों पर पाउडर से बचें।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काटने के घाव: उच्च संक्रमण का जोखिम—सुरक्षित रखें और संदर्भित करें।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p34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34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4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24</a:t>
            </a:fld>
            <a:endParaRPr/>
          </a:p>
        </p:txBody>
      </p:sp>
      <p:sp>
        <p:nvSpPr>
          <p:cNvPr id="320" name="Google Shape;320;p34"/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पशुओं का प्राथमिक उपचार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1" name="Google Shape;32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4"/>
          <p:cNvSpPr txBox="1"/>
          <p:nvPr/>
        </p:nvSpPr>
        <p:spPr>
          <a:xfrm>
            <a:off x="742863" y="5186579"/>
            <a:ext cx="657233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hi-IN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रक्तस्राव नियंत्रण और घाव</a:t>
            </a:r>
            <a:endParaRPr sz="5400" b="1" i="0" u="none" strike="noStrike" cap="non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5"/>
          <p:cNvSpPr txBox="1"/>
          <p:nvPr/>
        </p:nvSpPr>
        <p:spPr>
          <a:xfrm>
            <a:off x="8784771" y="5351787"/>
            <a:ext cx="15382807" cy="6950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साफ पानी/सलाइन से फ्लश करें; यदि प्रशिक्षित हैं तो बालों को काटें।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गैर-अनुवर्ती ड्रैसिंग लागू करें; पैड; एक संगत बैंडेज के साथ सुरक्षित करें।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बैंडेज के विषम भाग में संचलन की जांच करें; हर 2-4 घंटे में पुनः जांच करें।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त्वचा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/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खाल  पर सीधे तंग इलास्टिक से बचें।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35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35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25</a:t>
            </a:fld>
            <a:endParaRPr/>
          </a:p>
        </p:txBody>
      </p:sp>
      <p:sp>
        <p:nvSpPr>
          <p:cNvPr id="330" name="Google Shape;330;p35"/>
          <p:cNvSpPr txBox="1"/>
          <p:nvPr/>
        </p:nvSpPr>
        <p:spPr>
          <a:xfrm>
            <a:off x="742862" y="2812493"/>
            <a:ext cx="9348195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घाव की सफाई और पट्टी बांधना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31" name="Google Shape;331;p35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6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36"/>
          <p:cNvSpPr txBox="1"/>
          <p:nvPr/>
        </p:nvSpPr>
        <p:spPr>
          <a:xfrm>
            <a:off x="8564880" y="3888736"/>
            <a:ext cx="15382807" cy="8532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बिगड़ा हुआ संदिग्ध, क्रेपिटस, वजन न उठाने वाला।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जोड़ों को ऊपर/नीचे स्थिर करें; पैडेड स्प्लिंट/बोर्ड का उपयोग करें।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बड़े जानवर: स्लिंग/फॉरवर्ड असिस्ट का उपयोग करें; कभी भी अंगों से न उठाएं।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संदिग्ध रीढ़ की चोट: हरकत को न्यूनतम करें; यदि संभव हो तो रीढ़ के बोर्ड का उपयोग करें।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36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36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36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26</a:t>
            </a:fld>
            <a:endParaRPr/>
          </a:p>
        </p:txBody>
      </p:sp>
      <p:sp>
        <p:nvSpPr>
          <p:cNvPr id="341" name="Google Shape;341;p36"/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पशुओं का प्राथमिक उपचार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42" name="Google Shape;34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6"/>
          <p:cNvSpPr txBox="1"/>
          <p:nvPr/>
        </p:nvSpPr>
        <p:spPr>
          <a:xfrm>
            <a:off x="742863" y="5186579"/>
            <a:ext cx="657233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hi-IN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फ्रैक्चर, डिस्लोकेशन और रीढ़ की हड्डी के सुरक्षा उपाय</a:t>
            </a:r>
            <a:endParaRPr sz="6000" b="0" i="0" u="none" strike="noStrike" cap="non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7"/>
          <p:cNvSpPr txBox="1"/>
          <p:nvPr/>
        </p:nvSpPr>
        <p:spPr>
          <a:xfrm>
            <a:off x="8564880" y="3888736"/>
            <a:ext cx="15382807" cy="6441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गर्मी का तनाव: छाया, हवा का प्रवाह, हल्की बौछार; कमर/गर्दन पर ठंडा पानी दें 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हाइपोथर्मिया: सुखाना, कंबल, गर्म (गर्मी नहीं) पैक को केंद्र में रखें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पानी की कमी: त्वचा का खिंचाव, धँसी हुई आँखें; यदि सचेत हो तो थोड़ा-थोड़ा पानी दें।</a:t>
            </a:r>
            <a:endParaRPr sz="60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50" name="Google Shape;350;p37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37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7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27</a:t>
            </a:fld>
            <a:endParaRPr/>
          </a:p>
        </p:txBody>
      </p:sp>
      <p:sp>
        <p:nvSpPr>
          <p:cNvPr id="353" name="Google Shape;353;p37"/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पशुओं का प्राथमिक उपचार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4" name="Google Shape;35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7"/>
          <p:cNvSpPr txBox="1"/>
          <p:nvPr/>
        </p:nvSpPr>
        <p:spPr>
          <a:xfrm>
            <a:off x="742863" y="5186579"/>
            <a:ext cx="6572337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hi-IN"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उष्मा तनाव, हाइपोतर्मिया और निर्जलीकरण</a:t>
            </a:r>
            <a:endParaRPr sz="6000" b="0" i="0" u="none" strike="noStrike" cap="non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8"/>
          <p:cNvSpPr txBox="1"/>
          <p:nvPr/>
        </p:nvSpPr>
        <p:spPr>
          <a:xfrm>
            <a:off x="8784771" y="5351787"/>
            <a:ext cx="15382807" cy="6950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दस्ताने, गैज़/रोल, दबाव पट्टियाँ, saline, एंटीसेप्टिक, कैंची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स्प्लिंट्स, त्रिकोणीय पट्टियाँ, स्लींग, कंबल, मुंहबंद, पट्टे/हॉल्टर्स</a:t>
            </a:r>
            <a:endParaRPr sz="60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थर्मामीटर, टॉर्च, टैग/मार्कर, फॉर्म, कैमरा</a:t>
            </a:r>
            <a:endParaRPr sz="60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पानी, कटोरे, ओआरएस, टार्प; जैव संकट बैग, कीटाणुनाशक</a:t>
            </a:r>
            <a:endParaRPr sz="60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361" name="Google Shape;361;p38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8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28</a:t>
            </a:fld>
            <a:endParaRPr/>
          </a:p>
        </p:txBody>
      </p:sp>
      <p:sp>
        <p:nvSpPr>
          <p:cNvPr id="363" name="Google Shape;363;p38"/>
          <p:cNvSpPr txBox="1"/>
          <p:nvPr/>
        </p:nvSpPr>
        <p:spPr>
          <a:xfrm>
            <a:off x="742863" y="2812493"/>
            <a:ext cx="8335824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प्राथमिक चिकित्सा सामग्री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4" name="Google Shape;364;p38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 txBox="1"/>
          <p:nvPr/>
        </p:nvSpPr>
        <p:spPr>
          <a:xfrm>
            <a:off x="8784771" y="5351787"/>
            <a:ext cx="15382807" cy="7391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कुत्ते की मुंहबंद (या नॉन-स्टेच बैंडेज की लंबाई)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स्वैब्स नेल क्लिपर्स का उपयोग लंबे या टूटे हुए नाखूनों को काटने के लिए करें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Antiseptic wash e.g . हिबिस्क्रब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गोल सिरे वाले कैंची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नमक - घाव साफ करने के लिए 1 चम्मच नमक को 1 पिंट पानी में मिलाएं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चिपचिपा टेप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39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39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29</a:t>
            </a:fld>
            <a:endParaRPr/>
          </a:p>
        </p:txBody>
      </p:sp>
      <p:sp>
        <p:nvSpPr>
          <p:cNvPr id="372" name="Google Shape;372;p39"/>
          <p:cNvSpPr txBox="1"/>
          <p:nvPr/>
        </p:nvSpPr>
        <p:spPr>
          <a:xfrm>
            <a:off x="742863" y="2812493"/>
            <a:ext cx="8335824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प्राथमिक चिकित्सा सामग्री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73" name="Google Shape;373;p39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4" name="Google Shape;374;p39"/>
          <p:cNvSpPr txBox="1"/>
          <p:nvPr/>
        </p:nvSpPr>
        <p:spPr>
          <a:xfrm>
            <a:off x="8784771" y="4263249"/>
            <a:ext cx="330662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5400"/>
              <a:buFont typeface="Open Sans"/>
              <a:buNone/>
            </a:pPr>
            <a:r>
              <a:rPr lang="hi-IN" sz="5400" b="0" i="0" u="none" strike="noStrike" cap="none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Cont…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/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txBody>
          <a:bodyPr spcFirstLastPara="1" wrap="square" lIns="89225" tIns="89225" rIns="89225" bIns="892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Open Sans"/>
              <a:buNone/>
            </a:pPr>
            <a:r>
              <a:rPr lang="hi-IN" sz="4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इस पाठ को पूरा करने पर, आप सक्षम होंगे:</a:t>
            </a:r>
            <a:endParaRPr sz="48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8661373" y="787889"/>
            <a:ext cx="3046706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उद्देश्यों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</a:t>
            </a:fld>
            <a:endParaRPr/>
          </a:p>
        </p:txBody>
      </p:sp>
      <p:sp>
        <p:nvSpPr>
          <p:cNvPr id="104" name="Google Shape;104;p13"/>
          <p:cNvSpPr txBox="1"/>
          <p:nvPr/>
        </p:nvSpPr>
        <p:spPr>
          <a:xfrm>
            <a:off x="11656862" y="4893571"/>
            <a:ext cx="11672690" cy="6580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चोटिल जानवर की परीक्षा की प्रक्रिया के बारे में जानें।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विभिन्न आपात स्थितियों के दौरान प्राथमिक चिकित्सा प्रक्रिया के बारे में जानें।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"/>
              <a:buNone/>
            </a:pPr>
            <a:endParaRPr sz="4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Open Sans"/>
              <a:buNone/>
            </a:pPr>
            <a:r>
              <a:rPr lang="hi-IN" sz="4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नागिन के काटने और जहर के मामले में निपटने की प्रक्रिया से परिचित रहें।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13"/>
          <p:cNvGrpSpPr/>
          <p:nvPr/>
        </p:nvGrpSpPr>
        <p:grpSpPr>
          <a:xfrm>
            <a:off x="9844663" y="7385703"/>
            <a:ext cx="1219201" cy="1681959"/>
            <a:chOff x="0" y="128675"/>
            <a:chExt cx="1219200" cy="1681958"/>
          </a:xfrm>
        </p:grpSpPr>
        <p:sp>
          <p:nvSpPr>
            <p:cNvPr id="106" name="Google Shape;106;p13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3"/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" name="Google Shape;108;p13"/>
          <p:cNvGrpSpPr/>
          <p:nvPr/>
        </p:nvGrpSpPr>
        <p:grpSpPr>
          <a:xfrm>
            <a:off x="9844663" y="4931051"/>
            <a:ext cx="1219201" cy="1681959"/>
            <a:chOff x="0" y="115975"/>
            <a:chExt cx="1219200" cy="1681958"/>
          </a:xfrm>
        </p:grpSpPr>
        <p:sp>
          <p:nvSpPr>
            <p:cNvPr id="109" name="Google Shape;109;p13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3"/>
            <p:cNvSpPr txBox="1"/>
            <p:nvPr/>
          </p:nvSpPr>
          <p:spPr>
            <a:xfrm>
              <a:off x="249104" y="1159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1;p13"/>
          <p:cNvGrpSpPr/>
          <p:nvPr/>
        </p:nvGrpSpPr>
        <p:grpSpPr>
          <a:xfrm>
            <a:off x="9908162" y="9840355"/>
            <a:ext cx="1219201" cy="1681959"/>
            <a:chOff x="0" y="128675"/>
            <a:chExt cx="1219200" cy="1681958"/>
          </a:xfrm>
        </p:grpSpPr>
        <p:sp>
          <p:nvSpPr>
            <p:cNvPr id="112" name="Google Shape;112;p13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endPara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3"/>
            <p:cNvSpPr txBox="1"/>
            <p:nvPr/>
          </p:nvSpPr>
          <p:spPr>
            <a:xfrm>
              <a:off x="261804" y="128675"/>
              <a:ext cx="822592" cy="16819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8275" tIns="78275" rIns="78275" bIns="78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7200"/>
                <a:buFont typeface="Open Sans"/>
                <a:buNone/>
              </a:pPr>
              <a:r>
                <a:rPr lang="hi-IN" sz="7200" b="0" i="1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  <a:endParaRPr sz="7200" b="0" i="1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0"/>
          <p:cNvSpPr txBox="1"/>
          <p:nvPr/>
        </p:nvSpPr>
        <p:spPr>
          <a:xfrm>
            <a:off x="8564880" y="3888736"/>
            <a:ext cx="15382807" cy="9604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उच्च भूमि वाले क्षेत्रों और मार्गों की पूर्व पहचान करें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लोड क्रम: पहले शांत वालो  को लोड करें; ओवरलोडिंग से बचें; प्रजातियों/लिंग के लिए विभाजित करें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हवा का संचार और विश्राम स्टॉप; ; हर 4–6 घंटे में कम से कम पानी दें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जानवरों को मालिकों से जोड़ना और प्रकट करना; उतारने पर सुरक्षा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40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1 -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0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0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30</a:t>
            </a:fld>
            <a:endParaRPr/>
          </a:p>
        </p:txBody>
      </p:sp>
      <p:sp>
        <p:nvSpPr>
          <p:cNvPr id="384" name="Google Shape;384;p40"/>
          <p:cNvSpPr txBox="1"/>
          <p:nvPr/>
        </p:nvSpPr>
        <p:spPr>
          <a:xfrm>
            <a:off x="742863" y="2812493"/>
            <a:ext cx="7113118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निकासी और परिवहन योजना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5" name="Google Shape;38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0" descr="International transport of animals - European Committee on Legal  Co-operati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863" y="6858000"/>
            <a:ext cx="7113118" cy="5588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1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1"/>
          <p:cNvSpPr txBox="1"/>
          <p:nvPr/>
        </p:nvSpPr>
        <p:spPr>
          <a:xfrm>
            <a:off x="8564880" y="3888736"/>
            <a:ext cx="15382807" cy="920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Helvetica Neue"/>
              <a:buAutoNum type="arabicParenR"/>
            </a:pPr>
            <a:r>
              <a:rPr lang="hi-IN" sz="6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उच्च जोखिम वाले क्षेत्र: बाढ़ का मलबा, जलमग्न खेत, लकड़ियों के ढेर, गोदाम</a:t>
            </a:r>
            <a:endParaRPr sz="6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Helvetica Neue"/>
              <a:buAutoNum type="arabicParenR"/>
            </a:pPr>
            <a:r>
              <a:rPr lang="hi-IN" sz="6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चिकित्सकीय रूप से महत्वपूर्ण साँप (भारत): Russell’s viper, Echis, cobras, kraits, saw‑scaled viper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Helvetica Neue"/>
              <a:buAutoNum type="arabicParenR"/>
            </a:pPr>
            <a:r>
              <a:rPr lang="hi-IN" sz="6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पशुओं में लक्षण: भौंकना /संकोच(collaspe), रक्तस्राव/सूजन (viper), लकवा (</a:t>
            </a: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न्यूरोटॉक्सिक)</a:t>
            </a:r>
            <a:endParaRPr sz="6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41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1 -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41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1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31</a:t>
            </a:fld>
            <a:endParaRPr/>
          </a:p>
        </p:txBody>
      </p:sp>
      <p:sp>
        <p:nvSpPr>
          <p:cNvPr id="396" name="Google Shape;396;p41"/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नागिन का डंक: जोखिम और पहचान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7" name="Google Shape;397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2"/>
          <p:cNvSpPr txBox="1"/>
          <p:nvPr/>
        </p:nvSpPr>
        <p:spPr>
          <a:xfrm>
            <a:off x="8784771" y="5351787"/>
            <a:ext cx="15382807" cy="479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857250" marR="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न्यूरोटॉक्सिक</a:t>
            </a:r>
            <a:r>
              <a:rPr lang="hi-IN" sz="9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हेमोटॉक्सिक</a:t>
            </a:r>
            <a:r>
              <a:rPr lang="hi-IN" sz="9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       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मायोटॉक्सिक</a:t>
            </a:r>
            <a:r>
              <a:rPr lang="hi-IN" sz="9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42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2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32</a:t>
            </a:fld>
            <a:endParaRPr/>
          </a:p>
        </p:txBody>
      </p:sp>
      <p:sp>
        <p:nvSpPr>
          <p:cNvPr id="405" name="Google Shape;405;p42"/>
          <p:cNvSpPr txBox="1"/>
          <p:nvPr/>
        </p:nvSpPr>
        <p:spPr>
          <a:xfrm>
            <a:off x="742862" y="2812493"/>
            <a:ext cx="7715338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वेनम वर्गीकरण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06" name="Google Shape;406;p42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3"/>
          <p:cNvSpPr txBox="1">
            <a:spLocks noGrp="1"/>
          </p:cNvSpPr>
          <p:nvPr>
            <p:ph type="sldNum" idx="1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33</a:t>
            </a:fld>
            <a:endParaRPr/>
          </a:p>
        </p:txBody>
      </p:sp>
      <p:pic>
        <p:nvPicPr>
          <p:cNvPr id="412" name="Google Shape;412;p43" descr="naja n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4594" y="2683989"/>
            <a:ext cx="9209949" cy="1012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79021" y="2683988"/>
            <a:ext cx="9209950" cy="1012934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3"/>
          <p:cNvSpPr txBox="1"/>
          <p:nvPr/>
        </p:nvSpPr>
        <p:spPr>
          <a:xfrm>
            <a:off x="3911192" y="902662"/>
            <a:ext cx="16561615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SNAKES OF CONCERN IN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4"/>
          <p:cNvSpPr txBox="1">
            <a:spLocks noGrp="1"/>
          </p:cNvSpPr>
          <p:nvPr>
            <p:ph type="sldNum" idx="1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34</a:t>
            </a:fld>
            <a:endParaRPr/>
          </a:p>
        </p:txBody>
      </p:sp>
      <p:pic>
        <p:nvPicPr>
          <p:cNvPr id="420" name="Google Shape;42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4594" y="2748088"/>
            <a:ext cx="9209949" cy="10001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" name="Google Shape;421;p44"/>
          <p:cNvGrpSpPr/>
          <p:nvPr/>
        </p:nvGrpSpPr>
        <p:grpSpPr>
          <a:xfrm>
            <a:off x="12790278" y="2683988"/>
            <a:ext cx="8587436" cy="10129349"/>
            <a:chOff x="12790278" y="2683988"/>
            <a:chExt cx="8587436" cy="10129349"/>
          </a:xfrm>
        </p:grpSpPr>
        <p:pic>
          <p:nvPicPr>
            <p:cNvPr id="422" name="Google Shape;422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790278" y="2683988"/>
              <a:ext cx="8587436" cy="10129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3" name="Google Shape;423;p44"/>
            <p:cNvSpPr txBox="1"/>
            <p:nvPr/>
          </p:nvSpPr>
          <p:spPr>
            <a:xfrm>
              <a:off x="13165138" y="2748088"/>
              <a:ext cx="7837715" cy="830997"/>
            </a:xfrm>
            <a:prstGeom prst="rect">
              <a:avLst/>
            </a:prstGeom>
            <a:solidFill>
              <a:srgbClr val="4F612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00"/>
                </a:buClr>
                <a:buSzPts val="4800"/>
                <a:buFont typeface="Arial"/>
                <a:buNone/>
              </a:pPr>
              <a:r>
                <a:rPr lang="hi-IN" sz="4800" b="1" i="0" u="none" strike="noStrike" cap="none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Saw Scaled Viper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4" name="Google Shape;424;p44"/>
          <p:cNvSpPr txBox="1"/>
          <p:nvPr/>
        </p:nvSpPr>
        <p:spPr>
          <a:xfrm>
            <a:off x="3911192" y="902662"/>
            <a:ext cx="16561615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SNAKES OF CONCERN IN INDIA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5"/>
          <p:cNvSpPr txBox="1"/>
          <p:nvPr/>
        </p:nvSpPr>
        <p:spPr>
          <a:xfrm>
            <a:off x="8784771" y="5351787"/>
            <a:ext cx="15382807" cy="802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857250" marR="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AutoNum type="arabicParenR"/>
            </a:pPr>
            <a:r>
              <a:rPr lang="hi-IN"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कांपना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AutoNum type="arabicParenR"/>
            </a:pPr>
            <a:r>
              <a:rPr lang="hi-IN"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उल्टी करना</a:t>
            </a:r>
            <a:endParaRPr sz="4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AutoNum type="arabicParenR"/>
            </a:pPr>
            <a:r>
              <a:rPr lang="hi-IN"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लार, थूकना, झाग बनाना</a:t>
            </a:r>
            <a:endParaRPr sz="4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AutoNum type="arabicParenR"/>
            </a:pPr>
            <a:r>
              <a:rPr lang="hi-IN"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दस्त</a:t>
            </a:r>
            <a:endParaRPr sz="4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AutoNum type="arabicParenR"/>
            </a:pPr>
            <a:r>
              <a:rPr lang="hi-IN"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पीठ के पैरों में कमजोरी और अस्थिरता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AutoNum type="arabicParenR"/>
            </a:pPr>
            <a:r>
              <a:rPr lang="hi-IN"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बड़ी हुई पुतलियाँ</a:t>
            </a:r>
            <a:endParaRPr sz="4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AutoNum type="arabicParenR"/>
            </a:pPr>
            <a:r>
              <a:rPr lang="hi-IN"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श्वसन संकट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AutoNum type="arabicParenR"/>
            </a:pPr>
            <a:r>
              <a:rPr lang="hi-IN"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पेशाब में खून</a:t>
            </a:r>
            <a:endParaRPr sz="4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AutoNum type="arabicParenR"/>
            </a:pPr>
            <a:r>
              <a:rPr lang="hi-IN"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काटने के घाव के क्षेत्र में या उसके चारों ओर सूजन</a:t>
            </a:r>
            <a:endParaRPr sz="4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AutoNum type="arabicParenR"/>
            </a:pPr>
            <a:r>
              <a:rPr lang="hi-IN" sz="4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काटने के घाव से लगातार खून बहना</a:t>
            </a:r>
            <a:endParaRPr sz="4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45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45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35</a:t>
            </a:fld>
            <a:endParaRPr/>
          </a:p>
        </p:txBody>
      </p:sp>
      <p:sp>
        <p:nvSpPr>
          <p:cNvPr id="432" name="Google Shape;432;p45"/>
          <p:cNvSpPr txBox="1"/>
          <p:nvPr/>
        </p:nvSpPr>
        <p:spPr>
          <a:xfrm>
            <a:off x="742862" y="2812493"/>
            <a:ext cx="7715338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सर्पदंश के नैदानिक लक्षण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33" name="Google Shape;433;p45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6"/>
          <p:cNvSpPr txBox="1"/>
          <p:nvPr/>
        </p:nvSpPr>
        <p:spPr>
          <a:xfrm>
            <a:off x="8784771" y="5351787"/>
            <a:ext cx="15382807" cy="8653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857250" marR="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"/>
              <a:buAutoNum type="arabicParenR"/>
            </a:pPr>
            <a:r>
              <a:rPr lang="hi-IN" sz="5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दूर हटें; आश्वासन दें; गतिविधि को कम करें - यदि संभव हो तो ले जाएं</a:t>
            </a:r>
            <a:endParaRPr sz="5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"/>
              <a:buAutoNum type="arabicParenR"/>
            </a:pPr>
            <a:r>
              <a:rPr lang="hi-IN" sz="5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एक स्पलिंट के साथ अंग को अचल करें; कॉलर/हैटर/गहने हटाएं</a:t>
            </a:r>
            <a:endParaRPr sz="5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"/>
              <a:buAutoNum type="arabicParenR"/>
            </a:pPr>
            <a:r>
              <a:rPr lang="hi-IN" sz="5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दिल के स्तर पर काटें रखें; सूजन के किनारे को चिह्नित करें; समय रिकॉर्ड करें</a:t>
            </a:r>
            <a:endParaRPr sz="5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"/>
              <a:buAutoNum type="arabicParenR"/>
            </a:pPr>
            <a:r>
              <a:rPr lang="hi-IN" sz="5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यात्रा के दौरान श्वास और चेतना की निगरानी करें</a:t>
            </a:r>
            <a:endParaRPr sz="5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"/>
              <a:buAutoNum type="arabicParenR"/>
            </a:pPr>
            <a:r>
              <a:rPr lang="hi-IN" sz="5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यदि जानवर को साँस लेने में परेशानी हो रही है तो ऑक्सीजन प्रदान करना।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Helvetica Neue"/>
              <a:buAutoNum type="arabicParenR"/>
            </a:pPr>
            <a:r>
              <a:rPr lang="hi-IN" sz="5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पोषण संबंधी सहायता</a:t>
            </a:r>
            <a:endParaRPr sz="5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46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6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36</a:t>
            </a:fld>
            <a:endParaRPr/>
          </a:p>
        </p:txBody>
      </p:sp>
      <p:sp>
        <p:nvSpPr>
          <p:cNvPr id="441" name="Google Shape;441;p46"/>
          <p:cNvSpPr txBox="1"/>
          <p:nvPr/>
        </p:nvSpPr>
        <p:spPr>
          <a:xfrm>
            <a:off x="742862" y="2812493"/>
            <a:ext cx="7715338" cy="348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सांप के काटने: करने योग्य बातें </a:t>
            </a:r>
            <a:r>
              <a:rPr lang="hi-IN" sz="6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(जानवरों के लिए पहला सहायता)</a:t>
            </a:r>
            <a:endParaRPr sz="7200" b="1" i="0" u="none" strike="noStrike" cap="non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42" name="Google Shape;442;p46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7"/>
          <p:cNvSpPr txBox="1"/>
          <p:nvPr/>
        </p:nvSpPr>
        <p:spPr>
          <a:xfrm>
            <a:off x="8784771" y="4754722"/>
            <a:ext cx="15382807" cy="8058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857250" marR="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कोई काटना/चूसना/बर्फ/बिजली के झटके/जड़ी-बूटियों के उपचार नहीं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कोई कड़ा टूरनीकेट नहीं - इस्कीमिया/ऊतक क्षति को बढ़ाता है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घाव पर दूध से धोने से बचें; शराब/कॉफी के उपयोग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से </a:t>
            </a:r>
            <a:r>
              <a:rPr lang="hi-IN" sz="6000" b="0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बचें।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डंक के लिए दबाव अप्रतिबंधन बंधन की सामान्य अनुशंसा नहीं की जाती है - अधिक जानकारी के लिए पशु चिकित्सक/चिकित्सा मार्गदर्शन का पालन करें।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47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47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37</a:t>
            </a:fld>
            <a:endParaRPr/>
          </a:p>
        </p:txBody>
      </p:sp>
      <p:sp>
        <p:nvSpPr>
          <p:cNvPr id="450" name="Google Shape;450;p47"/>
          <p:cNvSpPr txBox="1"/>
          <p:nvPr/>
        </p:nvSpPr>
        <p:spPr>
          <a:xfrm>
            <a:off x="742862" y="2812493"/>
            <a:ext cx="7715338" cy="3297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सर्पदंश: नहीं करने योग्य बातें </a:t>
            </a:r>
            <a:r>
              <a:rPr lang="hi-IN" sz="60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(साक्ष्य के आधार पर)</a:t>
            </a:r>
            <a:endParaRPr sz="7200" b="1" i="0" u="none" strike="noStrike" cap="none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51" name="Google Shape;451;p47"/>
          <p:cNvCxnSpPr/>
          <p:nvPr/>
        </p:nvCxnSpPr>
        <p:spPr>
          <a:xfrm>
            <a:off x="8784771" y="454649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8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8"/>
          <p:cNvSpPr txBox="1"/>
          <p:nvPr/>
        </p:nvSpPr>
        <p:spPr>
          <a:xfrm>
            <a:off x="8584462" y="2420334"/>
            <a:ext cx="15382807" cy="9337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Helvetica Neue"/>
              <a:buAutoNum type="arabicParenR"/>
            </a:pPr>
            <a:r>
              <a:rPr lang="hi-IN" sz="6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एंटीवेनम चयन/डोज़िंग - पशु चिकित्सा निर्णय</a:t>
            </a:r>
            <a:endParaRPr sz="6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Helvetica Neue"/>
              <a:buAutoNum type="arabicParenR"/>
            </a:pPr>
            <a:r>
              <a:rPr lang="hi-IN" sz="6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सहायता: वायु मार्ग/ऑक्सीजन, IV तरल पदार्थ, एनाल्जेसिया; एनाफिलैक्सिस के लिए निगरानी करें</a:t>
            </a:r>
            <a:endParaRPr sz="6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Helvetica Neue"/>
              <a:buAutoNum type="arabicParenR"/>
            </a:pPr>
            <a:r>
              <a:rPr lang="hi-IN" sz="6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न्यूरोटॉक्सिक लक्षणों को वेंटिलेशन सहायता की आवश्यकता हो सकती है</a:t>
            </a:r>
            <a:endParaRPr sz="6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Helvetica Neue"/>
              <a:buAutoNum type="arabicParenR"/>
            </a:pPr>
            <a:r>
              <a:rPr lang="hi-IN" sz="6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पूर्व-सचेत क्लिनिक; न्यूनतम-गतिशीलता परिवहन</a:t>
            </a:r>
            <a:endParaRPr sz="6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8" name="Google Shape;458;p48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1 -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48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48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38</a:t>
            </a:fld>
            <a:endParaRPr/>
          </a:p>
        </p:txBody>
      </p:sp>
      <p:sp>
        <p:nvSpPr>
          <p:cNvPr id="461" name="Google Shape;461;p48"/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साँप के काटने: पशु चिकित्सा देखभाल और परिवहन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62" name="Google Shape;462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9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49"/>
          <p:cNvSpPr txBox="1"/>
          <p:nvPr/>
        </p:nvSpPr>
        <p:spPr>
          <a:xfrm>
            <a:off x="8584462" y="2926656"/>
            <a:ext cx="15382807" cy="980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Pesticides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None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	(ऑर्गनोफॉस्फेट्स/कार्बामेट्स), चूहों का 			जहर(rodenticides)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143000" marR="0" lvl="0" indent="-1143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AutoNum type="arabicParenR" startAt="2"/>
            </a:pPr>
            <a:r>
              <a:rPr lang="hi-IN" sz="6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ईंधन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/तेल/रासायनिक रिसाव; धुआं के कारण श्वास लेना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AutoNum type="arabicParenR" startAt="2"/>
            </a:pPr>
            <a:r>
              <a:rPr lang="hi-IN" sz="6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खाना :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यूरिया/एमोनिया, नाइट्रेट/नाइट्राइट, साइनोजेनिक पौधे, माइकोटॉक्सिन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pen Sans"/>
              <a:buAutoNum type="arabicParenR" startAt="2"/>
            </a:pPr>
            <a:r>
              <a:rPr lang="hi-IN" sz="60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गृह स्वास्थ्य के विषाक्त पदार्थ: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मानव औषधियाँ, कीटाणुनाशक, बैटरी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9" name="Google Shape;469;p49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1 -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49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49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39</a:t>
            </a:fld>
            <a:endParaRPr/>
          </a:p>
        </p:txBody>
      </p:sp>
      <p:sp>
        <p:nvSpPr>
          <p:cNvPr id="472" name="Google Shape;472;p49"/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विषाक्तता: आपदाओं में सामान्य संपर्क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3" name="Google Shape;47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"/>
          <p:cNvSpPr txBox="1"/>
          <p:nvPr/>
        </p:nvSpPr>
        <p:spPr>
          <a:xfrm>
            <a:off x="8784771" y="5351787"/>
            <a:ext cx="15382807" cy="62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पशुओं की जान बचाएँ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दुख को रोकें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आर्थिक नुकसान को कम करें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सार्वजनिक स्वास्थ्य बनाए रखें।</a:t>
            </a:r>
            <a:endParaRPr sz="7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9" name="Google Shape;119;p14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4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4</a:t>
            </a:fld>
            <a:endParaRPr/>
          </a:p>
        </p:txBody>
      </p:sp>
      <p:sp>
        <p:nvSpPr>
          <p:cNvPr id="121" name="Google Shape;121;p14"/>
          <p:cNvSpPr txBox="1"/>
          <p:nvPr/>
        </p:nvSpPr>
        <p:spPr>
          <a:xfrm>
            <a:off x="742862" y="2812493"/>
            <a:ext cx="7715337" cy="1092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 बचाव के उद्देश्य</a:t>
            </a:r>
            <a:endParaRPr sz="7200" b="1" i="0" u="none" strike="noStrike" cap="none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2" name="Google Shape;122;p14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0"/>
          <p:cNvSpPr txBox="1"/>
          <p:nvPr/>
        </p:nvSpPr>
        <p:spPr>
          <a:xfrm>
            <a:off x="8784771" y="4470088"/>
            <a:ext cx="15382807" cy="7997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857250" marR="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स्रोत से हटाएं; ताज़ा हवा लेने के लिए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त्वचा को पानी से डिकॉन्टेमिनेट करें; बचाने वाले के लिए व्यक्तिगत सुरक्षा उपकरण (PPE) का उपयोग करें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उल्टी करने को प्रेरित न करें जब तक कि पशु चिकित्सक सलाह न दे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Char char="•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नमूना/लेबल इकट्ठा करें</a:t>
            </a:r>
            <a:r>
              <a:rPr lang="hi-IN" sz="6400" b="0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lang="hi-IN" sz="6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संभावित विष का पशु चिकित्सक के लिए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9" name="Google Shape;479;p50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0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40</a:t>
            </a:fld>
            <a:endParaRPr/>
          </a:p>
        </p:txBody>
      </p:sp>
      <p:sp>
        <p:nvSpPr>
          <p:cNvPr id="481" name="Google Shape;481;p50"/>
          <p:cNvSpPr txBox="1"/>
          <p:nvPr/>
        </p:nvSpPr>
        <p:spPr>
          <a:xfrm>
            <a:off x="742862" y="2812493"/>
            <a:ext cx="6996881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ज़हर: प्राथमिक चिकित्सा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82" name="Google Shape;482;p50"/>
          <p:cNvCxnSpPr/>
          <p:nvPr/>
        </p:nvCxnSpPr>
        <p:spPr>
          <a:xfrm>
            <a:off x="9004662" y="4123898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1"/>
          <p:cNvSpPr txBox="1"/>
          <p:nvPr/>
        </p:nvSpPr>
        <p:spPr>
          <a:xfrm>
            <a:off x="8674824" y="3414276"/>
            <a:ext cx="15382807" cy="87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857250" marR="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</a:pPr>
            <a:r>
              <a:rPr lang="hi-IN" sz="5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Organophosphate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लार उत्पादन, कंपकंपी, बिंदु के आकार की पुतलियाँ — पशुचिकित्सक एट्रोपिन/ऑक्साइम का उपयोग कर सकते हैं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</a:pPr>
            <a:r>
              <a:rPr lang="hi-IN" sz="5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Nitrate/nitrite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भूरी श्लेष्मा झिल्ली— पशु चिकित्सा में मेथिलीन ब्लू का उपयोग किया जा सकता है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</a:pPr>
            <a:r>
              <a:rPr lang="hi-IN" sz="5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Cyanide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तेज साँसें, चमकीला लाल खून— पशु चिकित्सक नाइट्राइट/थायोसाल्फेट का उपयोग कर सकते हैं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Char char="•"/>
            </a:pPr>
            <a:r>
              <a:rPr lang="hi-IN" sz="5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Rodenticide</a:t>
            </a: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(anticoagulant): खून बह रहा है—पशु चिकित्सा विटामिन K1 का उपयोग कर सकते हैं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8" name="Google Shape;488;p51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1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41</a:t>
            </a:fld>
            <a:endParaRPr/>
          </a:p>
        </p:txBody>
      </p:sp>
      <p:sp>
        <p:nvSpPr>
          <p:cNvPr id="490" name="Google Shape;490;p51"/>
          <p:cNvSpPr txBox="1"/>
          <p:nvPr/>
        </p:nvSpPr>
        <p:spPr>
          <a:xfrm>
            <a:off x="742862" y="2812493"/>
            <a:ext cx="6996881" cy="348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जहरीला: चेतावनी संकेत और पशुविज्ञान उपचार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91" name="Google Shape;491;p51"/>
          <p:cNvCxnSpPr/>
          <p:nvPr/>
        </p:nvCxnSpPr>
        <p:spPr>
          <a:xfrm>
            <a:off x="8784770" y="2812493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52"/>
          <p:cNvSpPr txBox="1"/>
          <p:nvPr/>
        </p:nvSpPr>
        <p:spPr>
          <a:xfrm>
            <a:off x="8784771" y="5351787"/>
            <a:ext cx="15382807" cy="534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857250" marR="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स्वच्छ पानी, रोशनी और सामग्रियों के साथ ट्रायेज डेस्क</a:t>
            </a:r>
            <a:endParaRPr sz="64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जनगणना मंडल: प्रवेश, उपचार, परिणाम</a:t>
            </a:r>
            <a:endParaRPr sz="6400" b="0" i="0" u="none" strike="noStrike" cap="none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/>
              <a:buChar char="•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बीमार जानवरों के लिए पृथक क्षेत्र; footbaths और जैव सुरक्षा</a:t>
            </a:r>
            <a:endParaRPr sz="6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7" name="Google Shape;497;p52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2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42</a:t>
            </a:fld>
            <a:endParaRPr/>
          </a:p>
        </p:txBody>
      </p:sp>
      <p:sp>
        <p:nvSpPr>
          <p:cNvPr id="499" name="Google Shape;499;p52"/>
          <p:cNvSpPr txBox="1"/>
          <p:nvPr/>
        </p:nvSpPr>
        <p:spPr>
          <a:xfrm>
            <a:off x="742862" y="2812493"/>
            <a:ext cx="6996881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प्राथमिक चिकित्सा केंद्र और रिकॉर्ड्स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00" name="Google Shape;500;p52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3"/>
          <p:cNvSpPr txBox="1"/>
          <p:nvPr/>
        </p:nvSpPr>
        <p:spPr>
          <a:xfrm>
            <a:off x="8784771" y="5351787"/>
            <a:ext cx="15382807" cy="565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जख्मी कुत्ते—सफाई और पट्टी बांधना; पशु चिकित्सक के एंटीबायोटिक्स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साँप के काटने वाले पशु—अचलता, पशु चिकित्सक का एंटीवेनम; सुधार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कीटनाशक के सम्पर्क में आने वाले बकरियाँ—धोना, हवा लगाना, पशु चिकित्सीय </a:t>
            </a:r>
            <a:r>
              <a:rPr lang="hi-IN" sz="6400" b="0" i="0" u="none" strike="noStrike" cap="non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उपचार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6" name="Google Shape;506;p53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3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43</a:t>
            </a:fld>
            <a:endParaRPr/>
          </a:p>
        </p:txBody>
      </p:sp>
      <p:sp>
        <p:nvSpPr>
          <p:cNvPr id="508" name="Google Shape;508;p53"/>
          <p:cNvSpPr txBox="1"/>
          <p:nvPr/>
        </p:nvSpPr>
        <p:spPr>
          <a:xfrm>
            <a:off x="742862" y="2812493"/>
            <a:ext cx="6996881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केस अध्ययन– बाढ़ प्रतिक्रिया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09" name="Google Shape;509;p53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4"/>
          <p:cNvSpPr txBox="1"/>
          <p:nvPr/>
        </p:nvSpPr>
        <p:spPr>
          <a:xfrm>
            <a:off x="8784771" y="5351787"/>
            <a:ext cx="15382807" cy="5473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EOC के माध्यम से AHD पशुविज्ञान सहायता इकाई को सक्रिय करें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AWBI-पंजीकृत एनजीओ एंबुलेंस और आश्रय के लिए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संपर्क सूची: निकटतम क्लीनिक, एंटीवेनम उपलब्धता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marR="0" lvl="0" indent="-914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lvetica Neue"/>
              <a:buAutoNum type="arabicParenR"/>
            </a:pPr>
            <a:r>
              <a:rPr lang="hi-IN" sz="5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1700 घंटे पर दैनिक SITREP; प्राथमिक चिकित्सा आंकड़ों को ट्रैक करें</a:t>
            </a:r>
            <a:endParaRPr sz="5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15" name="Google Shape;515;p54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4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44</a:t>
            </a:fld>
            <a:endParaRPr/>
          </a:p>
        </p:txBody>
      </p:sp>
      <p:sp>
        <p:nvSpPr>
          <p:cNvPr id="517" name="Google Shape;517;p54"/>
          <p:cNvSpPr txBox="1"/>
          <p:nvPr/>
        </p:nvSpPr>
        <p:spPr>
          <a:xfrm>
            <a:off x="742862" y="2812493"/>
            <a:ext cx="7486738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सहयोग और रेफरल्स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18" name="Google Shape;518;p54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5"/>
          <p:cNvSpPr txBox="1"/>
          <p:nvPr/>
        </p:nvSpPr>
        <p:spPr>
          <a:xfrm>
            <a:off x="8784771" y="5351787"/>
            <a:ext cx="15382807" cy="713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857250" marR="0" lvl="0" indent="-857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Char char="•"/>
            </a:pPr>
            <a:r>
              <a:rPr lang="hi-IN" sz="5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DAHD (2024): पशुओं की बीमारियों के लिए संकट प्रबंधन योजना</a:t>
            </a:r>
            <a:endParaRPr sz="5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Char char="•"/>
            </a:pPr>
            <a:r>
              <a:rPr lang="hi-IN" sz="5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NIDM (2022): आपातकाल और आपदाओं में जानवरों के प्रबंधन के लिए हैंडबुक</a:t>
            </a:r>
            <a:endParaRPr sz="5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Char char="•"/>
            </a:pPr>
            <a:r>
              <a:rPr lang="hi-IN" sz="5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AWBI: प्राकृतिक आपदाओं और अप्रत्याशित परिस्थितियों के दौरान जानवरों के लिए राहत योजना</a:t>
            </a:r>
            <a:endParaRPr sz="5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857250" marR="0" lvl="0" indent="-8572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Char char="•"/>
            </a:pPr>
            <a:r>
              <a:rPr lang="hi-IN" sz="5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MoHFW / NCDC (2024): सांप काटने की रोकथाम और नियंत्रण के लिए राष्ट्रीय कार्य योजना</a:t>
            </a:r>
            <a:endParaRPr sz="5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4" name="Google Shape;524;p55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5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45</a:t>
            </a:fld>
            <a:endParaRPr sz="3000" b="1" i="0" u="none" strike="noStrike" cap="none">
              <a:solidFill>
                <a:srgbClr val="E46C0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26" name="Google Shape;526;p55"/>
          <p:cNvSpPr txBox="1"/>
          <p:nvPr/>
        </p:nvSpPr>
        <p:spPr>
          <a:xfrm>
            <a:off x="742862" y="2812493"/>
            <a:ext cx="6996881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KEY REFERENCES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7" name="Google Shape;527;p55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6"/>
          <p:cNvSpPr/>
          <p:nvPr/>
        </p:nvSpPr>
        <p:spPr>
          <a:xfrm>
            <a:off x="219455" y="2839105"/>
            <a:ext cx="11192635" cy="966535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 scaled="0"/>
          </a:gra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56"/>
          <p:cNvPicPr preferRelativeResize="0"/>
          <p:nvPr/>
        </p:nvPicPr>
        <p:blipFill rotWithShape="1">
          <a:blip r:embed="rId3">
            <a:alphaModFix/>
          </a:blip>
          <a:srcRect l="15034" r="15034"/>
          <a:stretch/>
        </p:blipFill>
        <p:spPr>
          <a:xfrm flipH="1">
            <a:off x="1755647" y="4901184"/>
            <a:ext cx="8264493" cy="5687568"/>
          </a:xfrm>
          <a:custGeom>
            <a:avLst/>
            <a:gdLst/>
            <a:ahLst/>
            <a:cxnLst/>
            <a:rect l="l" t="t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34" name="Google Shape;534;p56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56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56"/>
          <p:cNvSpPr txBox="1">
            <a:spLocks noGrp="1"/>
          </p:cNvSpPr>
          <p:nvPr>
            <p:ph type="sldNum" idx="12"/>
          </p:nvPr>
        </p:nvSpPr>
        <p:spPr>
          <a:xfrm>
            <a:off x="22920940" y="12813338"/>
            <a:ext cx="860669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46</a:t>
            </a:fld>
            <a:endParaRPr/>
          </a:p>
        </p:txBody>
      </p:sp>
      <p:sp>
        <p:nvSpPr>
          <p:cNvPr id="537" name="Google Shape;537;p56"/>
          <p:cNvSpPr/>
          <p:nvPr/>
        </p:nvSpPr>
        <p:spPr>
          <a:xfrm>
            <a:off x="14237731" y="1915775"/>
            <a:ext cx="430117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5400"/>
              <a:buFont typeface="Arial"/>
              <a:buNone/>
            </a:pPr>
            <a:r>
              <a:rPr lang="hi-IN" sz="5400" b="1" i="0" u="none" strike="noStrike" cap="none">
                <a:solidFill>
                  <a:srgbClr val="E36C09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01400" y="3617460"/>
            <a:ext cx="11920921" cy="82742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 txBox="1"/>
          <p:nvPr/>
        </p:nvSpPr>
        <p:spPr>
          <a:xfrm>
            <a:off x="8784772" y="5351787"/>
            <a:ext cx="14856366" cy="4042132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प्राथमिक उपचार घायल जानवरों या अचानक बीमारियों से पीड़ित लोगों के अस्पताल में भर्ती होने से पूर्व दिया जाने वाला तात्कालिक इलाज है।</a:t>
            </a:r>
            <a:endParaRPr sz="7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15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5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5</a:t>
            </a:fld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742862" y="2812493"/>
            <a:ext cx="9348195" cy="126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 प्राथमिक उपचार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6"/>
          <p:cNvSpPr txBox="1"/>
          <p:nvPr/>
        </p:nvSpPr>
        <p:spPr>
          <a:xfrm>
            <a:off x="8784771" y="5351787"/>
            <a:ext cx="15382807" cy="4426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जीवन को बनाए रखना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पीड़ा और दुख को कम करना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स्थिति के बिगड़ने से रोकना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Helvetica Neue"/>
              <a:buAutoNum type="arabicParenR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उपचार को बढ़ावा देना।</a:t>
            </a:r>
            <a:endParaRPr sz="7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" name="Google Shape;136;p16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6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6</a:t>
            </a:fld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742862" y="2812493"/>
            <a:ext cx="9348195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1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प्राथमिक चिकित्सा क्यों महत्वपूर्ण है?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9" name="Google Shape;139;p16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7"/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rgbClr val="FDE9D8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8564880" y="3888736"/>
            <a:ext cx="15382807" cy="871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914400" marR="0" lvl="0" indent="-9144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प्रथम चिकित्सा देने से पहले, स्थिति का आंकलन  करें।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अपने या दूसरों क खतरे के लिए।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घायल जानवर आमतौर पर दर्द में होते हैं और काट सकते हैं।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सुनिश्चित करें कि जानवर सही तरीके से रोक दिया गया है।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0" indent="-9144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Helvetica Neue"/>
              <a:buAutoNum type="arabicParenR"/>
            </a:pPr>
            <a:r>
              <a:rPr lang="hi-IN" sz="60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कभी भी अपने या दूसरों को खतरे में न डालें।</a:t>
            </a:r>
            <a:endParaRPr sz="4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21546984" y="12813338"/>
            <a:ext cx="1406834" cy="619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r>
              <a:rPr lang="hi-IN" sz="3000" b="1" i="0" u="none" strike="noStrike" cap="none">
                <a:solidFill>
                  <a:srgbClr val="E46C0A"/>
                </a:solidFill>
                <a:latin typeface="Open Sans"/>
                <a:ea typeface="Open Sans"/>
                <a:cs typeface="Open Sans"/>
                <a:sym typeface="Open Sans"/>
              </a:rPr>
              <a:t>PPT 2 -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7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7</a:t>
            </a:fld>
            <a:endParaRPr/>
          </a:p>
        </p:txBody>
      </p:sp>
      <p:sp>
        <p:nvSpPr>
          <p:cNvPr id="149" name="Google Shape;149;p17"/>
          <p:cNvSpPr txBox="1"/>
          <p:nvPr/>
        </p:nvSpPr>
        <p:spPr>
          <a:xfrm>
            <a:off x="742863" y="2812493"/>
            <a:ext cx="7113118" cy="3482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 प्राथमिक चिकित्सा - प्रारंभिक चरण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0" name="Google Shape;15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10914" y="44334"/>
            <a:ext cx="2160000" cy="23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8"/>
          <p:cNvSpPr txBox="1"/>
          <p:nvPr/>
        </p:nvSpPr>
        <p:spPr>
          <a:xfrm>
            <a:off x="8784771" y="5351787"/>
            <a:ext cx="15382807" cy="5283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Noto Sans Symbols"/>
              <a:buChar char="⮚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पशु चिकित्सक अधिनियम 1966 के तहत।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Open Sans SemiBold"/>
              <a:buNone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     कोई भी पशु चिकित्सा सर्जरी करने की      अनुमति नहीं है।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Noto Sans Symbols"/>
              <a:buChar char="⮚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जब तक वे पशु चिकित्सक रजिस्टर में पंजीकृत नहीं हैं।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6" name="Google Shape;156;p18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8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8</a:t>
            </a:fld>
            <a:endParaRPr/>
          </a:p>
        </p:txBody>
      </p:sp>
      <p:sp>
        <p:nvSpPr>
          <p:cNvPr id="158" name="Google Shape;158;p18"/>
          <p:cNvSpPr txBox="1"/>
          <p:nvPr/>
        </p:nvSpPr>
        <p:spPr>
          <a:xfrm>
            <a:off x="742862" y="2812493"/>
            <a:ext cx="9348195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प्राथमिक चिकित्सा की सीमाएँ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59" name="Google Shape;159;p18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"/>
          <p:cNvSpPr txBox="1"/>
          <p:nvPr/>
        </p:nvSpPr>
        <p:spPr>
          <a:xfrm>
            <a:off x="8784771" y="5351787"/>
            <a:ext cx="15382807" cy="6396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/>
          <a:p>
            <a:pPr marL="1143000" marR="0" lvl="0" indent="-1143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Noto Sans Symbols"/>
              <a:buChar char="⮚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बीमारियों और चोटों का निदान, जिसमें diagnostic परीक्षण शामिल हैं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Noto Sans Symbols"/>
              <a:buChar char="⮚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ऐसे निदान के आधार पर सलाह देना।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Noto Sans Symbols"/>
              <a:buChar char="⮚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जानवरों का चिकित्सीय और शल्य चिकित्सा उपचार।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43000" marR="0" lvl="0" indent="-1143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Noto Sans Symbols"/>
              <a:buChar char="⮚"/>
            </a:pPr>
            <a:r>
              <a:rPr lang="hi-IN" sz="6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शल्य प्रक्रियाएँ।</a:t>
            </a:r>
            <a:endParaRPr sz="6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19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7903B"/>
          </a:solidFill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9"/>
          <p:cNvSpPr txBox="1">
            <a:spLocks noGrp="1"/>
          </p:cNvSpPr>
          <p:nvPr>
            <p:ph type="sldNum" idx="1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6C0A"/>
              </a:buClr>
              <a:buSzPts val="3000"/>
              <a:buFont typeface="Open Sans"/>
              <a:buNone/>
            </a:pPr>
            <a:fld id="{00000000-1234-1234-1234-123412341234}" type="slidenum">
              <a:rPr lang="hi-IN"/>
              <a:t>9</a:t>
            </a:fld>
            <a:endParaRPr/>
          </a:p>
        </p:txBody>
      </p:sp>
      <p:sp>
        <p:nvSpPr>
          <p:cNvPr id="167" name="Google Shape;167;p19"/>
          <p:cNvSpPr txBox="1"/>
          <p:nvPr/>
        </p:nvSpPr>
        <p:spPr>
          <a:xfrm>
            <a:off x="742862" y="2812493"/>
            <a:ext cx="9348195" cy="2374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8275" tIns="78275" rIns="78275" bIns="78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7200"/>
              <a:buFont typeface="Open Sans"/>
              <a:buNone/>
            </a:pPr>
            <a:r>
              <a:rPr lang="hi-IN" sz="72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rPr>
              <a:t>पशु चिकित्सा सर्जरी के रूप में क्या वर्गीकृत है?</a:t>
            </a:r>
            <a:endParaRPr sz="7200" b="1" i="0" u="none" strike="noStrike" cap="none">
              <a:solidFill>
                <a:srgbClr val="C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68" name="Google Shape;168;p19"/>
          <p:cNvCxnSpPr/>
          <p:nvPr/>
        </p:nvCxnSpPr>
        <p:spPr>
          <a:xfrm>
            <a:off x="8784771" y="5186579"/>
            <a:ext cx="15162916" cy="0"/>
          </a:xfrm>
          <a:prstGeom prst="straightConnector1">
            <a:avLst/>
          </a:prstGeom>
          <a:noFill/>
          <a:ln w="57150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2976</Words>
  <Application>Microsoft Office PowerPoint</Application>
  <PresentationFormat>Custom</PresentationFormat>
  <Paragraphs>334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Calibri</vt:lpstr>
      <vt:lpstr>Arial</vt:lpstr>
      <vt:lpstr>Open Sans</vt:lpstr>
      <vt:lpstr>Verdana</vt:lpstr>
      <vt:lpstr>Helvetica Neue</vt:lpstr>
      <vt:lpstr>Noto Sans Symbols</vt:lpstr>
      <vt:lpstr>Arial Black</vt:lpstr>
      <vt:lpstr>Open Sans SemiBold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NDRF HQ</dc:creator>
  <cp:lastModifiedBy>NDRF HQ</cp:lastModifiedBy>
  <cp:revision>1</cp:revision>
  <dcterms:modified xsi:type="dcterms:W3CDTF">2026-01-08T07:29:27Z</dcterms:modified>
</cp:coreProperties>
</file>