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embeddedFontLst>
    <p:embeddedFont>
      <p:font typeface="Arial Black" panose="020B0A04020102020204" pitchFamily="34" charset="0"/>
      <p:regular r:id="rId58"/>
      <p:bold r:id="rId59"/>
    </p:embeddedFont>
    <p:embeddedFont>
      <p:font typeface="Open Sans" panose="020B0606030504020204" pitchFamily="34" charset="0"/>
      <p:regular r:id="rId60"/>
      <p:bold r:id="rId61"/>
      <p:italic r:id="rId62"/>
      <p:boldItalic r:id="rId63"/>
    </p:embeddedFont>
    <p:embeddedFont>
      <p:font typeface="Open Sans SemiBold" panose="020B0706030804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efault 01" type="tx">
  <p:cSld name="TITLE_AND_BODY">
    <p:spTree>
      <p:nvGrpSpPr>
        <p:cNvPr id="1" name="Shape 16"/>
        <p:cNvGrpSpPr/>
        <p:nvPr/>
      </p:nvGrpSpPr>
      <p:grpSpPr>
        <a:xfrm>
          <a:off x="0" y="0"/>
          <a:ext cx="0" cy="0"/>
          <a:chOff x="0" y="0"/>
          <a:chExt cx="0" cy="0"/>
        </a:xfrm>
      </p:grpSpPr>
      <p:sp>
        <p:nvSpPr>
          <p:cNvPr id="17" name="Google Shape;17;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535353"/>
                </a:solidFill>
                <a:latin typeface="Open Sans SemiBold"/>
                <a:ea typeface="Open Sans SemiBold"/>
                <a:cs typeface="Open Sans SemiBold"/>
                <a:sym typeface="Open Sans SemiBold"/>
              </a:rPr>
              <a:t>MFR</a:t>
            </a:r>
            <a:endParaRPr sz="1200" b="0" i="0" u="none" strike="noStrike" cap="none">
              <a:solidFill>
                <a:srgbClr val="535353"/>
              </a:solidFill>
              <a:latin typeface="Open Sans SemiBold"/>
              <a:ea typeface="Open Sans SemiBold"/>
              <a:cs typeface="Open Sans SemiBold"/>
              <a:sym typeface="Open Sans SemiBold"/>
            </a:endParaRPr>
          </a:p>
        </p:txBody>
      </p:sp>
      <p:sp>
        <p:nvSpPr>
          <p:cNvPr id="18" name="Google Shape;18;p2"/>
          <p:cNvSpPr/>
          <p:nvPr/>
        </p:nvSpPr>
        <p:spPr>
          <a:xfrm>
            <a:off x="508000" y="6756400"/>
            <a:ext cx="1907669"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9" name="Google Shape;19;p2"/>
          <p:cNvSpPr txBox="1"/>
          <p:nvPr/>
        </p:nvSpPr>
        <p:spPr>
          <a:xfrm>
            <a:off x="10706566" y="6406669"/>
            <a:ext cx="837269"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535353"/>
                </a:solidFill>
                <a:latin typeface="Open Sans"/>
                <a:ea typeface="Open Sans"/>
                <a:cs typeface="Open Sans"/>
                <a:sym typeface="Open Sans"/>
              </a:rPr>
              <a:t>PPT 18 -</a:t>
            </a: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0769600" y="6756400"/>
            <a:ext cx="939800"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1" name="Google Shape;21;p2"/>
          <p:cNvSpPr txBox="1">
            <a:spLocks noGrp="1"/>
          </p:cNvSpPr>
          <p:nvPr>
            <p:ph type="sldNum" idx="12"/>
          </p:nvPr>
        </p:nvSpPr>
        <p:spPr>
          <a:xfrm>
            <a:off x="1146960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a:spLocks noGrp="1"/>
          </p:cNvSpPr>
          <p:nvPr>
            <p:ph type="pic" idx="2"/>
          </p:nvPr>
        </p:nvSpPr>
        <p:spPr>
          <a:xfrm>
            <a:off x="2389717" y="612775"/>
            <a:ext cx="7315200" cy="4114800"/>
          </a:xfrm>
          <a:prstGeom prst="rect">
            <a:avLst/>
          </a:prstGeom>
          <a:noFill/>
          <a:ln>
            <a:noFill/>
          </a:ln>
        </p:spPr>
      </p:sp>
      <p:sp>
        <p:nvSpPr>
          <p:cNvPr id="75" name="Google Shape;75;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5" name="Google Shape;35;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4">
            <a:alphaModFix/>
          </a:blip>
          <a:srcRect/>
          <a:stretch/>
        </p:blipFill>
        <p:spPr>
          <a:xfrm>
            <a:off x="10704512" y="44451"/>
            <a:ext cx="1412339"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jp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jp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1.jp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descr="closeup-firefighter-holding-his-helmet-walking-towards-fire-truck.jpg"/>
          <p:cNvPicPr preferRelativeResize="0"/>
          <p:nvPr/>
        </p:nvPicPr>
        <p:blipFill rotWithShape="1">
          <a:blip r:embed="rId3">
            <a:alphaModFix/>
          </a:blip>
          <a:srcRect t="13432" b="1559"/>
          <a:stretch/>
        </p:blipFill>
        <p:spPr>
          <a:xfrm>
            <a:off x="-12700" y="0"/>
            <a:ext cx="12217400" cy="6922008"/>
          </a:xfrm>
          <a:prstGeom prst="rect">
            <a:avLst/>
          </a:prstGeom>
          <a:noFill/>
          <a:ln>
            <a:noFill/>
          </a:ln>
        </p:spPr>
      </p:pic>
      <p:sp>
        <p:nvSpPr>
          <p:cNvPr id="96" name="Google Shape;96;p14"/>
          <p:cNvSpPr/>
          <p:nvPr/>
        </p:nvSpPr>
        <p:spPr>
          <a:xfrm>
            <a:off x="508001"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7" name="Google Shape;97;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98" name="Google Shape;98;p14" descr="Image"/>
          <p:cNvPicPr preferRelativeResize="0"/>
          <p:nvPr/>
        </p:nvPicPr>
        <p:blipFill rotWithShape="1">
          <a:blip r:embed="rId4">
            <a:alphaModFix amt="90000"/>
          </a:blip>
          <a:srcRect l="50481"/>
          <a:stretch/>
        </p:blipFill>
        <p:spPr>
          <a:xfrm>
            <a:off x="36085" y="1573588"/>
            <a:ext cx="12105220" cy="1972695"/>
          </a:xfrm>
          <a:prstGeom prst="rect">
            <a:avLst/>
          </a:prstGeom>
          <a:solidFill>
            <a:srgbClr val="C00000"/>
          </a:solidFill>
          <a:ln>
            <a:noFill/>
          </a:ln>
        </p:spPr>
      </p:pic>
      <p:sp>
        <p:nvSpPr>
          <p:cNvPr id="99" name="Google Shape;99;p14"/>
          <p:cNvSpPr/>
          <p:nvPr/>
        </p:nvSpPr>
        <p:spPr>
          <a:xfrm flipH="1">
            <a:off x="7289614" y="6196797"/>
            <a:ext cx="4915086" cy="540680"/>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By:-INSP/GD-MANMOHAN YADAV</a:t>
            </a:r>
            <a:endParaRPr sz="900" b="0" i="0" u="none" strike="noStrike" cap="none">
              <a:solidFill>
                <a:schemeClr val="dk1"/>
              </a:solidFill>
              <a:latin typeface="Calibri"/>
              <a:ea typeface="Calibri"/>
              <a:cs typeface="Calibri"/>
              <a:sym typeface="Calibri"/>
            </a:endParaRPr>
          </a:p>
        </p:txBody>
      </p:sp>
      <p:pic>
        <p:nvPicPr>
          <p:cNvPr id="100" name="Google Shape;100;p14"/>
          <p:cNvPicPr preferRelativeResize="0"/>
          <p:nvPr/>
        </p:nvPicPr>
        <p:blipFill rotWithShape="1">
          <a:blip r:embed="rId5">
            <a:alphaModFix/>
          </a:blip>
          <a:srcRect/>
          <a:stretch/>
        </p:blipFill>
        <p:spPr>
          <a:xfrm>
            <a:off x="-12700" y="0"/>
            <a:ext cx="1361684" cy="1090232"/>
          </a:xfrm>
          <a:prstGeom prst="rect">
            <a:avLst/>
          </a:prstGeom>
          <a:noFill/>
          <a:ln>
            <a:noFill/>
          </a:ln>
        </p:spPr>
      </p:pic>
      <p:pic>
        <p:nvPicPr>
          <p:cNvPr id="101" name="Google Shape;101;p14"/>
          <p:cNvPicPr preferRelativeResize="0"/>
          <p:nvPr/>
        </p:nvPicPr>
        <p:blipFill rotWithShape="1">
          <a:blip r:embed="rId6">
            <a:alphaModFix/>
          </a:blip>
          <a:srcRect/>
          <a:stretch/>
        </p:blipFill>
        <p:spPr>
          <a:xfrm>
            <a:off x="10769600" y="31462"/>
            <a:ext cx="1412339" cy="1143000"/>
          </a:xfrm>
          <a:prstGeom prst="rect">
            <a:avLst/>
          </a:prstGeom>
          <a:noFill/>
          <a:ln>
            <a:noFill/>
          </a:ln>
        </p:spPr>
      </p:pic>
      <p:sp>
        <p:nvSpPr>
          <p:cNvPr id="102" name="Google Shape;102;p14"/>
          <p:cNvSpPr txBox="1"/>
          <p:nvPr/>
        </p:nvSpPr>
        <p:spPr>
          <a:xfrm>
            <a:off x="767408" y="2335201"/>
            <a:ext cx="10297144" cy="97461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    </a:t>
            </a:r>
            <a:endParaRPr sz="4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मरीजों को उठाना और ले जाना </a:t>
            </a:r>
            <a:endParaRPr sz="4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LIFTING AND MOVING PATIENTS</a:t>
            </a:r>
            <a:endParaRPr sz="4000" b="0" i="0" u="none" strike="noStrike" cap="none">
              <a:solidFill>
                <a:schemeClr val="lt1"/>
              </a:solidFill>
              <a:latin typeface="Arial"/>
              <a:ea typeface="Arial"/>
              <a:cs typeface="Arial"/>
              <a:sym typeface="Arial"/>
            </a:endParaRPr>
          </a:p>
        </p:txBody>
      </p:sp>
      <p:sp>
        <p:nvSpPr>
          <p:cNvPr id="103" name="Google Shape;103;p14"/>
          <p:cNvSpPr txBox="1"/>
          <p:nvPr/>
        </p:nvSpPr>
        <p:spPr>
          <a:xfrm>
            <a:off x="4269457" y="166902"/>
            <a:ext cx="3293045" cy="92333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a:ea typeface="Calibri"/>
                <a:cs typeface="Calibri"/>
                <a:sym typeface="Calibri"/>
              </a:rPr>
              <a:t>LESSON-19</a:t>
            </a:r>
            <a:endParaRPr sz="5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314676" y="3485799"/>
            <a:ext cx="4563648" cy="165618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t>पीड़ित को उठाने या ले जाने के बुनियादी नियम</a:t>
            </a:r>
            <a:endParaRPr/>
          </a:p>
        </p:txBody>
      </p:sp>
      <p:sp>
        <p:nvSpPr>
          <p:cNvPr id="171" name="Google Shape;171;p23"/>
          <p:cNvSpPr txBox="1">
            <a:spLocks noGrp="1"/>
          </p:cNvSpPr>
          <p:nvPr>
            <p:ph type="body" idx="1"/>
          </p:nvPr>
        </p:nvSpPr>
        <p:spPr>
          <a:xfrm>
            <a:off x="6301752" y="2798066"/>
            <a:ext cx="5698134" cy="3446614"/>
          </a:xfrm>
          <a:prstGeom prst="rect">
            <a:avLst/>
          </a:prstGeom>
          <a:noFill/>
          <a:ln>
            <a:noFill/>
          </a:ln>
        </p:spPr>
        <p:txBody>
          <a:bodyPr spcFirstLastPara="1" wrap="square" lIns="91425" tIns="45700" rIns="91425" bIns="45700" anchor="t" anchorCtr="0">
            <a:noAutofit/>
          </a:bodyPr>
          <a:lstStyle/>
          <a:p>
            <a:pPr marL="742950" lvl="0" indent="-742950" algn="l" rtl="0">
              <a:lnSpc>
                <a:spcPct val="15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अपनी चाल की योजना बनाइये</a:t>
            </a:r>
            <a:endParaRPr sz="2400">
              <a:latin typeface="Arial"/>
              <a:ea typeface="Arial"/>
              <a:cs typeface="Arial"/>
              <a:sym typeface="Arial"/>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अपने पैरों को उचित स्थिति में रखें</a:t>
            </a:r>
            <a:endParaRPr sz="2400">
              <a:latin typeface="Arial"/>
              <a:ea typeface="Arial"/>
              <a:cs typeface="Arial"/>
              <a:sym typeface="Arial"/>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 पैरों से उठायें</a:t>
            </a:r>
            <a:endParaRPr sz="2400">
              <a:latin typeface="Arial"/>
              <a:ea typeface="Arial"/>
              <a:cs typeface="Arial"/>
              <a:sym typeface="Arial"/>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अपनी पीठ को यथासंभव सीधा रखें</a:t>
            </a:r>
            <a:endParaRPr sz="2400">
              <a:latin typeface="Arial"/>
              <a:ea typeface="Arial"/>
              <a:cs typeface="Arial"/>
              <a:sym typeface="Arial"/>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कमर को झुकाने की कोशिश न करें</a:t>
            </a:r>
            <a:endParaRPr sz="2400">
              <a:latin typeface="Arial"/>
              <a:ea typeface="Arial"/>
              <a:cs typeface="Arial"/>
              <a:sym typeface="Arial"/>
            </a:endParaRPr>
          </a:p>
          <a:p>
            <a:pPr marL="742950" lvl="0" indent="-742950" algn="l" rtl="0">
              <a:lnSpc>
                <a:spcPct val="100000"/>
              </a:lnSpc>
              <a:spcBef>
                <a:spcPts val="720"/>
              </a:spcBef>
              <a:spcAft>
                <a:spcPts val="0"/>
              </a:spcAft>
              <a:buClr>
                <a:schemeClr val="dk1"/>
              </a:buClr>
              <a:buSzPts val="3600"/>
              <a:buNone/>
            </a:pPr>
            <a:r>
              <a:rPr lang="en-US" sz="36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Contd……</a:t>
            </a:r>
            <a:endParaRPr sz="3600">
              <a:latin typeface="Times New Roman"/>
              <a:ea typeface="Times New Roman"/>
              <a:cs typeface="Times New Roman"/>
              <a:sym typeface="Times New Roman"/>
            </a:endParaRPr>
          </a:p>
        </p:txBody>
      </p:sp>
      <p:sp>
        <p:nvSpPr>
          <p:cNvPr id="172" name="Google Shape;172;p23"/>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114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txBox="1"/>
          <p:nvPr/>
        </p:nvSpPr>
        <p:spPr>
          <a:xfrm>
            <a:off x="2962656" y="190590"/>
            <a:ext cx="4962906"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Arial"/>
                <a:ea typeface="Arial"/>
                <a:cs typeface="Arial"/>
                <a:sym typeface="Arial"/>
              </a:rPr>
              <a:t>चाल की योजना बनाइए</a:t>
            </a:r>
            <a:endParaRPr/>
          </a:p>
          <a:p>
            <a:pPr marL="0" marR="0" lvl="0" indent="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Arial"/>
                <a:ea typeface="Arial"/>
                <a:cs typeface="Arial"/>
                <a:sym typeface="Arial"/>
              </a:rPr>
              <a:t>पैरों को उचित स्थिति में रखें</a:t>
            </a:r>
            <a:endParaRPr/>
          </a:p>
          <a:p>
            <a:pPr marL="0" marR="0" lvl="0" indent="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Arial"/>
                <a:ea typeface="Arial"/>
                <a:cs typeface="Arial"/>
                <a:sym typeface="Arial"/>
              </a:rPr>
              <a:t>पैरों से उठाएँ, पीठ सीधी रखें</a:t>
            </a:r>
            <a:endParaRPr/>
          </a:p>
          <a:p>
            <a:pPr marL="0" marR="0" lvl="0" indent="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Arial"/>
                <a:ea typeface="Arial"/>
                <a:cs typeface="Arial"/>
                <a:sym typeface="Arial"/>
              </a:rPr>
              <a:t>कमर झुकाने से बचें</a:t>
            </a:r>
            <a:endParaRPr/>
          </a:p>
          <a:p>
            <a:pPr marL="0" marR="0" lvl="0" indent="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Arial"/>
                <a:ea typeface="Arial"/>
                <a:cs typeface="Arial"/>
                <a:sym typeface="Arial"/>
              </a:rPr>
              <a:t>भार शरीर के पास रखें</a:t>
            </a:r>
            <a:endParaRPr/>
          </a:p>
          <a:p>
            <a:pPr marL="0" marR="0" lvl="0" indent="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Arial"/>
                <a:ea typeface="Arial"/>
                <a:cs typeface="Arial"/>
                <a:sym typeface="Arial"/>
              </a:rPr>
              <a:t>टीम और रोगी से स्पष्ट संवाद करें</a:t>
            </a:r>
            <a:endParaRPr/>
          </a:p>
        </p:txBody>
      </p:sp>
      <p:pic>
        <p:nvPicPr>
          <p:cNvPr id="174" name="Google Shape;174;p23"/>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20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20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20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2000"/>
                                        <p:tgtEl>
                                          <p:spTgt spid="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xEl>
                                              <p:pRg st="4" end="4"/>
                                            </p:txEl>
                                          </p:spTgt>
                                        </p:tgtEl>
                                        <p:attrNameLst>
                                          <p:attrName>style.visibility</p:attrName>
                                        </p:attrNameLst>
                                      </p:cBhvr>
                                      <p:to>
                                        <p:strVal val="visible"/>
                                      </p:to>
                                    </p:set>
                                    <p:animEffect transition="in" filter="fade">
                                      <p:cBhvr>
                                        <p:cTn id="27" dur="2000"/>
                                        <p:tgtEl>
                                          <p:spTgt spid="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xEl>
                                              <p:pRg st="5" end="5"/>
                                            </p:txEl>
                                          </p:spTgt>
                                        </p:tgtEl>
                                        <p:attrNameLst>
                                          <p:attrName>style.visibility</p:attrName>
                                        </p:attrNameLst>
                                      </p:cBhvr>
                                      <p:to>
                                        <p:strVal val="visible"/>
                                      </p:to>
                                    </p:set>
                                    <p:animEffect transition="in" filter="fade">
                                      <p:cBhvr>
                                        <p:cTn id="32" dur="2000"/>
                                        <p:tgtEl>
                                          <p:spTgt spid="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body" idx="1"/>
          </p:nvPr>
        </p:nvSpPr>
        <p:spPr>
          <a:xfrm>
            <a:off x="4701355" y="1124744"/>
            <a:ext cx="6773042" cy="5287963"/>
          </a:xfrm>
          <a:prstGeom prst="rect">
            <a:avLst/>
          </a:prstGeom>
          <a:noFill/>
          <a:ln>
            <a:noFill/>
          </a:ln>
        </p:spPr>
        <p:txBody>
          <a:bodyPr spcFirstLastPara="1" wrap="square" lIns="91425" tIns="45700" rIns="91425" bIns="45700" anchor="t" anchorCtr="0">
            <a:normAutofit fontScale="85000" lnSpcReduction="20000"/>
          </a:bodyPr>
          <a:lstStyle/>
          <a:p>
            <a:pPr marL="514350" lvl="0" indent="-514350" algn="l" rtl="0">
              <a:lnSpc>
                <a:spcPct val="150000"/>
              </a:lnSpc>
              <a:spcBef>
                <a:spcPts val="0"/>
              </a:spcBef>
              <a:spcAft>
                <a:spcPts val="0"/>
              </a:spcAft>
              <a:buClr>
                <a:schemeClr val="dk1"/>
              </a:buClr>
              <a:buSzPct val="100000"/>
              <a:buFont typeface="Calibri"/>
              <a:buAutoNum type="arabicPeriod" startAt="6"/>
            </a:pPr>
            <a:r>
              <a:rPr lang="en-US" sz="2800">
                <a:latin typeface="Arial"/>
                <a:ea typeface="Arial"/>
                <a:cs typeface="Arial"/>
                <a:sym typeface="Arial"/>
              </a:rPr>
              <a:t>किसी वस्तु को एक हाथ से उठाते समय किसी भी ओर झुकने से बचें</a:t>
            </a:r>
            <a:endParaRPr sz="2800">
              <a:latin typeface="Arial"/>
              <a:ea typeface="Arial"/>
              <a:cs typeface="Arial"/>
              <a:sym typeface="Arial"/>
            </a:endParaRPr>
          </a:p>
          <a:p>
            <a:pPr marL="514350" lvl="0" indent="-514350" algn="l" rtl="0">
              <a:lnSpc>
                <a:spcPct val="150000"/>
              </a:lnSpc>
              <a:spcBef>
                <a:spcPts val="476"/>
              </a:spcBef>
              <a:spcAft>
                <a:spcPts val="0"/>
              </a:spcAft>
              <a:buClr>
                <a:schemeClr val="dk1"/>
              </a:buClr>
              <a:buSzPct val="100000"/>
              <a:buFont typeface="Calibri"/>
              <a:buAutoNum type="arabicPeriod" startAt="6"/>
            </a:pPr>
            <a:r>
              <a:rPr lang="en-US" sz="2800">
                <a:latin typeface="Arial"/>
                <a:ea typeface="Arial"/>
                <a:cs typeface="Arial"/>
                <a:sym typeface="Arial"/>
              </a:rPr>
              <a:t>वस्तु को पकड़ने के लिए अपने घुटनों को मोड़ें और अपनी पीठ को सीधा रखें</a:t>
            </a:r>
            <a:endParaRPr sz="2800">
              <a:latin typeface="Arial"/>
              <a:ea typeface="Arial"/>
              <a:cs typeface="Arial"/>
              <a:sym typeface="Arial"/>
            </a:endParaRPr>
          </a:p>
          <a:p>
            <a:pPr marL="514350" lvl="0" indent="-514350" algn="l" rtl="0">
              <a:lnSpc>
                <a:spcPct val="150000"/>
              </a:lnSpc>
              <a:spcBef>
                <a:spcPts val="476"/>
              </a:spcBef>
              <a:spcAft>
                <a:spcPts val="0"/>
              </a:spcAft>
              <a:buClr>
                <a:schemeClr val="dk1"/>
              </a:buClr>
              <a:buSzPct val="100000"/>
              <a:buFont typeface="Calibri"/>
              <a:buAutoNum type="arabicPeriod" startAt="6"/>
            </a:pPr>
            <a:r>
              <a:rPr lang="en-US" sz="2800">
                <a:latin typeface="Arial"/>
                <a:ea typeface="Arial"/>
                <a:cs typeface="Arial"/>
                <a:sym typeface="Arial"/>
              </a:rPr>
              <a:t>वस्तु का भार यथासंभव अपने शरीर के पास रखें</a:t>
            </a:r>
            <a:endParaRPr sz="2800">
              <a:latin typeface="Arial"/>
              <a:ea typeface="Arial"/>
              <a:cs typeface="Arial"/>
              <a:sym typeface="Arial"/>
            </a:endParaRPr>
          </a:p>
          <a:p>
            <a:pPr marL="514350" lvl="0" indent="-514350" algn="l" rtl="0">
              <a:lnSpc>
                <a:spcPct val="150000"/>
              </a:lnSpc>
              <a:spcBef>
                <a:spcPts val="476"/>
              </a:spcBef>
              <a:spcAft>
                <a:spcPts val="0"/>
              </a:spcAft>
              <a:buClr>
                <a:schemeClr val="dk1"/>
              </a:buClr>
              <a:buSzPct val="100000"/>
              <a:buFont typeface="Calibri"/>
              <a:buAutoNum type="arabicPeriod" startAt="6"/>
            </a:pPr>
            <a:r>
              <a:rPr lang="en-US" sz="2800">
                <a:latin typeface="Arial"/>
                <a:ea typeface="Arial"/>
                <a:cs typeface="Arial"/>
                <a:sym typeface="Arial"/>
              </a:rPr>
              <a:t>अपने साथी (टीम) और रोगी के साथ स्पष्ट और लगातार संवाद करें</a:t>
            </a:r>
            <a:endParaRPr sz="2800">
              <a:latin typeface="Arial"/>
              <a:ea typeface="Arial"/>
              <a:cs typeface="Arial"/>
              <a:sym typeface="Arial"/>
            </a:endParaRPr>
          </a:p>
          <a:p>
            <a:pPr marL="514350" lvl="0" indent="-514350" algn="l" rtl="0">
              <a:lnSpc>
                <a:spcPct val="100000"/>
              </a:lnSpc>
              <a:spcBef>
                <a:spcPts val="476"/>
              </a:spcBef>
              <a:spcAft>
                <a:spcPts val="0"/>
              </a:spcAft>
              <a:buClr>
                <a:schemeClr val="dk1"/>
              </a:buClr>
              <a:buSzPct val="100000"/>
              <a:buNone/>
            </a:pPr>
            <a:endParaRPr sz="2800">
              <a:latin typeface="Arial"/>
              <a:ea typeface="Arial"/>
              <a:cs typeface="Arial"/>
              <a:sym typeface="Arial"/>
            </a:endParaRPr>
          </a:p>
          <a:p>
            <a:pPr marL="514350" lvl="0" indent="-514350" algn="l" rtl="0">
              <a:lnSpc>
                <a:spcPct val="100000"/>
              </a:lnSpc>
              <a:spcBef>
                <a:spcPts val="476"/>
              </a:spcBef>
              <a:spcAft>
                <a:spcPts val="0"/>
              </a:spcAft>
              <a:buClr>
                <a:schemeClr val="dk1"/>
              </a:buClr>
              <a:buSzPct val="100000"/>
              <a:buNone/>
            </a:pPr>
            <a:endParaRPr sz="2800">
              <a:latin typeface="Arial"/>
              <a:ea typeface="Arial"/>
              <a:cs typeface="Arial"/>
              <a:sym typeface="Arial"/>
            </a:endParaRPr>
          </a:p>
          <a:p>
            <a:pPr marL="514350" lvl="0" indent="-514350" algn="l" rtl="0">
              <a:lnSpc>
                <a:spcPct val="100000"/>
              </a:lnSpc>
              <a:spcBef>
                <a:spcPts val="476"/>
              </a:spcBef>
              <a:spcAft>
                <a:spcPts val="0"/>
              </a:spcAft>
              <a:buClr>
                <a:schemeClr val="dk1"/>
              </a:buClr>
              <a:buSzPct val="100000"/>
              <a:buNone/>
            </a:pPr>
            <a:endParaRPr sz="2800">
              <a:latin typeface="Arial"/>
              <a:ea typeface="Arial"/>
              <a:cs typeface="Arial"/>
              <a:sym typeface="Arial"/>
            </a:endParaRPr>
          </a:p>
          <a:p>
            <a:pPr marL="514350" lvl="0" indent="-514350" algn="l" rtl="0">
              <a:lnSpc>
                <a:spcPct val="100000"/>
              </a:lnSpc>
              <a:spcBef>
                <a:spcPts val="476"/>
              </a:spcBef>
              <a:spcAft>
                <a:spcPts val="0"/>
              </a:spcAft>
              <a:buClr>
                <a:schemeClr val="dk1"/>
              </a:buClr>
              <a:buSzPct val="100000"/>
              <a:buNone/>
            </a:pPr>
            <a:r>
              <a:rPr lang="en-US" sz="2800">
                <a:latin typeface="Arial"/>
                <a:ea typeface="Arial"/>
                <a:cs typeface="Arial"/>
                <a:sym typeface="Arial"/>
              </a:rPr>
              <a:t>						Contd….</a:t>
            </a:r>
            <a:endParaRPr/>
          </a:p>
        </p:txBody>
      </p:sp>
      <p:sp>
        <p:nvSpPr>
          <p:cNvPr id="180" name="Google Shape;180;p24"/>
          <p:cNvSpPr txBox="1">
            <a:spLocks noGrp="1"/>
          </p:cNvSpPr>
          <p:nvPr>
            <p:ph type="title"/>
          </p:nvPr>
        </p:nvSpPr>
        <p:spPr>
          <a:xfrm>
            <a:off x="623392" y="1428562"/>
            <a:ext cx="3767615" cy="200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पीडित को उठाने या ले जाने के बुनियादी नियम</a:t>
            </a:r>
            <a:endParaRPr/>
          </a:p>
        </p:txBody>
      </p:sp>
      <p:pic>
        <p:nvPicPr>
          <p:cNvPr id="181" name="Google Shape;181;p24"/>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20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20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2000"/>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2000"/>
                                        <p:tgtEl>
                                          <p:spTgt spid="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Effect transition="in" filter="fade">
                                      <p:cBhvr>
                                        <p:cTn id="27" dur="2000"/>
                                        <p:tgtEl>
                                          <p:spTgt spid="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Effect transition="in" filter="fade">
                                      <p:cBhvr>
                                        <p:cTn id="32" dur="2000"/>
                                        <p:tgtEl>
                                          <p:spTgt spid="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Effect transition="in" filter="fade">
                                      <p:cBhvr>
                                        <p:cTn id="37" dur="2000"/>
                                        <p:tgtEl>
                                          <p:spTgt spid="1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xEl>
                                              <p:pRg st="7" end="7"/>
                                            </p:txEl>
                                          </p:spTgt>
                                        </p:tgtEl>
                                        <p:attrNameLst>
                                          <p:attrName>style.visibility</p:attrName>
                                        </p:attrNameLst>
                                      </p:cBhvr>
                                      <p:to>
                                        <p:strVal val="visible"/>
                                      </p:to>
                                    </p:set>
                                    <p:animEffect transition="in" filter="fade">
                                      <p:cBhvr>
                                        <p:cTn id="42" dur="2000"/>
                                        <p:tgtEl>
                                          <p:spTgt spid="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p:nvPr/>
        </p:nvSpPr>
        <p:spPr>
          <a:xfrm>
            <a:off x="5447928" y="1052736"/>
            <a:ext cx="6480720" cy="2736304"/>
          </a:xfrm>
          <a:prstGeom prst="rect">
            <a:avLst/>
          </a:prstGeom>
          <a:noFill/>
          <a:ln>
            <a:noFill/>
          </a:ln>
        </p:spPr>
        <p:txBody>
          <a:bodyPr spcFirstLastPara="1" wrap="square" lIns="91425" tIns="45700" rIns="91425" bIns="45700" anchor="t" anchorCtr="0">
            <a:normAutofit fontScale="92500"/>
          </a:bodyPr>
          <a:lstStyle/>
          <a:p>
            <a:pPr marL="514350" marR="0" lvl="0" indent="-514350" algn="l" rtl="0">
              <a:lnSpc>
                <a:spcPct val="250000"/>
              </a:lnSpc>
              <a:spcBef>
                <a:spcPts val="0"/>
              </a:spcBef>
              <a:spcAft>
                <a:spcPts val="0"/>
              </a:spcAft>
              <a:buClr>
                <a:schemeClr val="dk1"/>
              </a:buClr>
              <a:buSzPct val="100000"/>
              <a:buFont typeface="Calibri"/>
              <a:buAutoNum type="arabicPeriod" startAt="10"/>
            </a:pPr>
            <a:r>
              <a:rPr lang="en-US" sz="2400" b="0" i="0" u="none" strike="noStrike" cap="none">
                <a:solidFill>
                  <a:schemeClr val="dk1"/>
                </a:solidFill>
                <a:latin typeface="Arial"/>
                <a:ea typeface="Arial"/>
                <a:cs typeface="Arial"/>
                <a:sym typeface="Arial"/>
              </a:rPr>
              <a:t>आँखों का संपर्क बनाए रखे </a:t>
            </a:r>
            <a:endParaRPr sz="2400" b="0" i="0" u="none" strike="noStrike" cap="none">
              <a:solidFill>
                <a:schemeClr val="dk1"/>
              </a:solidFill>
              <a:latin typeface="Arial"/>
              <a:ea typeface="Arial"/>
              <a:cs typeface="Arial"/>
              <a:sym typeface="Arial"/>
            </a:endParaRPr>
          </a:p>
          <a:p>
            <a:pPr marL="514350" marR="0" lvl="0" indent="-514350" algn="l" rtl="0">
              <a:lnSpc>
                <a:spcPct val="250000"/>
              </a:lnSpc>
              <a:spcBef>
                <a:spcPts val="444"/>
              </a:spcBef>
              <a:spcAft>
                <a:spcPts val="0"/>
              </a:spcAft>
              <a:buClr>
                <a:schemeClr val="dk1"/>
              </a:buClr>
              <a:buSzPct val="100000"/>
              <a:buFont typeface="Calibri"/>
              <a:buAutoNum type="arabicPeriod" startAt="10"/>
            </a:pPr>
            <a:r>
              <a:rPr lang="en-US" sz="2400" b="0" i="0" u="none" strike="noStrike" cap="none">
                <a:solidFill>
                  <a:schemeClr val="dk1"/>
                </a:solidFill>
                <a:latin typeface="Arial"/>
                <a:ea typeface="Arial"/>
                <a:cs typeface="Arial"/>
                <a:sym typeface="Arial"/>
              </a:rPr>
              <a:t>आरंभ से अंत तक मौखिक रूप से चालों का समन्वय करें</a:t>
            </a:r>
            <a:endParaRPr sz="2400" b="0" i="0" u="none" strike="noStrike" cap="none">
              <a:solidFill>
                <a:schemeClr val="dk1"/>
              </a:solidFill>
              <a:latin typeface="Arial"/>
              <a:ea typeface="Arial"/>
              <a:cs typeface="Arial"/>
              <a:sym typeface="Arial"/>
            </a:endParaRPr>
          </a:p>
        </p:txBody>
      </p:sp>
      <p:sp>
        <p:nvSpPr>
          <p:cNvPr id="187" name="Google Shape;187;p25"/>
          <p:cNvSpPr txBox="1">
            <a:spLocks noGrp="1"/>
          </p:cNvSpPr>
          <p:nvPr>
            <p:ph type="title"/>
          </p:nvPr>
        </p:nvSpPr>
        <p:spPr>
          <a:xfrm>
            <a:off x="407368" y="1412776"/>
            <a:ext cx="4320480" cy="17919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पीडित को उठाने या ले जाने के बुनियादी नियम</a:t>
            </a:r>
            <a:endParaRPr/>
          </a:p>
        </p:txBody>
      </p:sp>
      <p:pic>
        <p:nvPicPr>
          <p:cNvPr id="188" name="Google Shape;188;p25"/>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2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20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263352" y="1988840"/>
            <a:ext cx="4248472"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स्थानांतरण के लिए सामान्य नियम</a:t>
            </a:r>
            <a:endParaRPr sz="3600">
              <a:solidFill>
                <a:srgbClr val="FF0000"/>
              </a:solidFill>
              <a:latin typeface="Arial"/>
              <a:ea typeface="Arial"/>
              <a:cs typeface="Arial"/>
              <a:sym typeface="Arial"/>
            </a:endParaRPr>
          </a:p>
        </p:txBody>
      </p:sp>
      <p:sp>
        <p:nvSpPr>
          <p:cNvPr id="194" name="Google Shape;194;p26"/>
          <p:cNvSpPr txBox="1">
            <a:spLocks noGrp="1"/>
          </p:cNvSpPr>
          <p:nvPr>
            <p:ph type="body" idx="1"/>
          </p:nvPr>
        </p:nvSpPr>
        <p:spPr>
          <a:xfrm>
            <a:off x="5087888" y="1284546"/>
            <a:ext cx="603338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400"/>
              <a:buChar char="•"/>
            </a:pPr>
            <a:r>
              <a:rPr lang="en-US" sz="2400">
                <a:latin typeface="Arial"/>
                <a:ea typeface="Arial"/>
                <a:cs typeface="Arial"/>
                <a:sym typeface="Arial"/>
              </a:rPr>
              <a:t>यदि चोट लगने का कोई खतरा न हो, तो आपातकालीन देखभाल प्रदान करें और फिर रोगी को स्थानांतरित करें</a:t>
            </a:r>
            <a:endParaRPr sz="2400">
              <a:latin typeface="Arial"/>
              <a:ea typeface="Arial"/>
              <a:cs typeface="Arial"/>
              <a:sym typeface="Arial"/>
            </a:endParaRPr>
          </a:p>
          <a:p>
            <a:pPr marL="342900" lvl="0" indent="-190500" algn="l" rtl="0">
              <a:lnSpc>
                <a:spcPct val="150000"/>
              </a:lnSpc>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यदि घटनास्थल संभावित रूप से असुरक्षित है या तत्काल खतरा पैदा करता है, तो आपको रोगी को वहां से हटाना  चाहिए</a:t>
            </a:r>
            <a:endParaRPr sz="2400">
              <a:latin typeface="Arial"/>
              <a:ea typeface="Arial"/>
              <a:cs typeface="Arial"/>
              <a:sym typeface="Arial"/>
            </a:endParaRPr>
          </a:p>
        </p:txBody>
      </p:sp>
      <p:pic>
        <p:nvPicPr>
          <p:cNvPr id="195" name="Google Shape;195;p26"/>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20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2000"/>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2000"/>
                                        <p:tgtEl>
                                          <p:spTgt spid="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35360" y="1916832"/>
            <a:ext cx="4364856"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आपातकालीन चालें</a:t>
            </a:r>
            <a:endParaRPr/>
          </a:p>
        </p:txBody>
      </p:sp>
      <p:sp>
        <p:nvSpPr>
          <p:cNvPr id="201" name="Google Shape;201;p27"/>
          <p:cNvSpPr txBox="1">
            <a:spLocks noGrp="1"/>
          </p:cNvSpPr>
          <p:nvPr>
            <p:ph type="body" idx="1"/>
          </p:nvPr>
        </p:nvSpPr>
        <p:spPr>
          <a:xfrm>
            <a:off x="5591944" y="1122473"/>
            <a:ext cx="5846440" cy="4525963"/>
          </a:xfrm>
          <a:prstGeom prst="rect">
            <a:avLst/>
          </a:prstGeom>
          <a:noFill/>
          <a:ln>
            <a:noFill/>
          </a:ln>
        </p:spPr>
        <p:txBody>
          <a:bodyPr spcFirstLastPara="1" wrap="square" lIns="91425" tIns="45700" rIns="91425" bIns="45700" anchor="t" anchorCtr="0">
            <a:normAutofit/>
          </a:bodyPr>
          <a:lstStyle/>
          <a:p>
            <a:pPr marL="342900" lvl="0" indent="-88900" algn="l" rtl="0">
              <a:lnSpc>
                <a:spcPct val="100000"/>
              </a:lnSpc>
              <a:spcBef>
                <a:spcPts val="0"/>
              </a:spcBef>
              <a:spcAft>
                <a:spcPts val="0"/>
              </a:spcAft>
              <a:buClr>
                <a:schemeClr val="dk1"/>
              </a:buClr>
              <a:buSzPts val="4000"/>
              <a:buFont typeface="Noto Sans Symbols"/>
              <a:buNone/>
            </a:pPr>
            <a:endParaRPr sz="4000" b="1"/>
          </a:p>
          <a:p>
            <a:pPr marL="342900" lvl="0" indent="-342900" algn="l" rtl="0">
              <a:lnSpc>
                <a:spcPct val="200000"/>
              </a:lnSpc>
              <a:spcBef>
                <a:spcPts val="480"/>
              </a:spcBef>
              <a:spcAft>
                <a:spcPts val="0"/>
              </a:spcAft>
              <a:buClr>
                <a:schemeClr val="dk1"/>
              </a:buClr>
              <a:buSzPts val="2400"/>
              <a:buChar char="•"/>
            </a:pPr>
            <a:r>
              <a:rPr lang="en-US" sz="2400">
                <a:latin typeface="Arial"/>
                <a:ea typeface="Arial"/>
                <a:cs typeface="Arial"/>
                <a:sym typeface="Arial"/>
              </a:rPr>
              <a:t>आपातकालीन कदम तभी उठाएं जब मरीज को तत्काल खतरा हो</a:t>
            </a:r>
            <a:endParaRPr sz="2400">
              <a:latin typeface="Arial"/>
              <a:ea typeface="Arial"/>
              <a:cs typeface="Arial"/>
              <a:sym typeface="Arial"/>
            </a:endParaRPr>
          </a:p>
          <a:p>
            <a:pPr marL="0" lvl="0" indent="0" algn="l" rtl="0">
              <a:lnSpc>
                <a:spcPct val="100000"/>
              </a:lnSpc>
              <a:spcBef>
                <a:spcPts val="800"/>
              </a:spcBef>
              <a:spcAft>
                <a:spcPts val="0"/>
              </a:spcAft>
              <a:buClr>
                <a:schemeClr val="dk1"/>
              </a:buClr>
              <a:buSzPts val="4000"/>
              <a:buNone/>
            </a:pPr>
            <a:endParaRPr sz="4000"/>
          </a:p>
        </p:txBody>
      </p:sp>
      <p:sp>
        <p:nvSpPr>
          <p:cNvPr id="202" name="Google Shape;202;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7 NDRF</a:t>
            </a:r>
            <a:endParaRPr/>
          </a:p>
        </p:txBody>
      </p:sp>
      <p:pic>
        <p:nvPicPr>
          <p:cNvPr id="203" name="Google Shape;203;p27"/>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551384" y="1484784"/>
            <a:ext cx="2654795" cy="192843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आपातकाल</a:t>
            </a:r>
            <a:endParaRPr/>
          </a:p>
        </p:txBody>
      </p:sp>
      <p:sp>
        <p:nvSpPr>
          <p:cNvPr id="209" name="Google Shape;209;p28"/>
          <p:cNvSpPr txBox="1">
            <a:spLocks noGrp="1"/>
          </p:cNvSpPr>
          <p:nvPr>
            <p:ph type="body" idx="1"/>
          </p:nvPr>
        </p:nvSpPr>
        <p:spPr>
          <a:xfrm>
            <a:off x="3791745" y="836712"/>
            <a:ext cx="8254782" cy="5015448"/>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3600"/>
              <a:buNone/>
            </a:pPr>
            <a:r>
              <a:rPr lang="en-US" sz="3600">
                <a:latin typeface="Times New Roman"/>
                <a:ea typeface="Times New Roman"/>
                <a:cs typeface="Times New Roman"/>
                <a:sym typeface="Times New Roman"/>
              </a:rPr>
              <a:t>  </a:t>
            </a:r>
            <a:r>
              <a:rPr lang="en-US" sz="2400" b="1">
                <a:latin typeface="Arial"/>
                <a:ea typeface="Arial"/>
                <a:cs typeface="Arial"/>
                <a:sym typeface="Arial"/>
              </a:rPr>
              <a:t>आग या आग लगने का खतरा</a:t>
            </a:r>
            <a:endParaRPr sz="2800" b="1">
              <a:latin typeface="Arial"/>
              <a:ea typeface="Arial"/>
              <a:cs typeface="Arial"/>
              <a:sym typeface="Arial"/>
            </a:endParaRPr>
          </a:p>
          <a:p>
            <a:pPr marL="514350" lvl="0" indent="-514350" algn="l" rtl="0">
              <a:lnSpc>
                <a:spcPct val="20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विस्फोट या विस्फोट का खतरा</a:t>
            </a:r>
            <a:endParaRPr sz="2400">
              <a:latin typeface="Arial"/>
              <a:ea typeface="Arial"/>
              <a:cs typeface="Arial"/>
              <a:sym typeface="Arial"/>
            </a:endParaRPr>
          </a:p>
          <a:p>
            <a:pPr marL="514350" lvl="0" indent="-514350" algn="l" rtl="0">
              <a:lnSpc>
                <a:spcPct val="20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देखभाल की आवश्यकता वाले अन्य रोगियों तक पहुंच प्राप्त करना</a:t>
            </a:r>
            <a:endParaRPr sz="2400">
              <a:latin typeface="Arial"/>
              <a:ea typeface="Arial"/>
              <a:cs typeface="Arial"/>
              <a:sym typeface="Arial"/>
            </a:endParaRPr>
          </a:p>
          <a:p>
            <a:pPr marL="514350" lvl="0" indent="-514350" algn="l" rtl="0">
              <a:lnSpc>
                <a:spcPct val="20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जब रोगी के स्थान या स्थिति के कारण जीवन रक्षक देखभाल नहीं दी जा सके</a:t>
            </a:r>
            <a:endParaRPr sz="2400">
              <a:latin typeface="Arial"/>
              <a:ea typeface="Arial"/>
              <a:cs typeface="Arial"/>
              <a:sym typeface="Arial"/>
            </a:endParaRPr>
          </a:p>
          <a:p>
            <a:pPr marL="342900" lvl="0" indent="-342900" algn="l" rtl="0">
              <a:lnSpc>
                <a:spcPct val="100000"/>
              </a:lnSpc>
              <a:spcBef>
                <a:spcPts val="720"/>
              </a:spcBef>
              <a:spcAft>
                <a:spcPts val="0"/>
              </a:spcAft>
              <a:buClr>
                <a:schemeClr val="dk1"/>
              </a:buClr>
              <a:buSzPts val="3600"/>
              <a:buNone/>
            </a:pPr>
            <a:r>
              <a:rPr lang="en-US" sz="3600">
                <a:latin typeface="Times New Roman"/>
                <a:ea typeface="Times New Roman"/>
                <a:cs typeface="Times New Roman"/>
                <a:sym typeface="Times New Roman"/>
              </a:rPr>
              <a:t>					</a:t>
            </a:r>
            <a:r>
              <a:rPr lang="en-US" sz="2400">
                <a:latin typeface="Arial"/>
                <a:ea typeface="Arial"/>
                <a:cs typeface="Arial"/>
                <a:sym typeface="Arial"/>
              </a:rPr>
              <a:t> जारी …</a:t>
            </a:r>
            <a:endParaRPr sz="2400">
              <a:latin typeface="Arial"/>
              <a:ea typeface="Arial"/>
              <a:cs typeface="Arial"/>
              <a:sym typeface="Arial"/>
            </a:endParaRPr>
          </a:p>
        </p:txBody>
      </p:sp>
      <p:pic>
        <p:nvPicPr>
          <p:cNvPr id="210" name="Google Shape;210;p28"/>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body" idx="1"/>
          </p:nvPr>
        </p:nvSpPr>
        <p:spPr>
          <a:xfrm>
            <a:off x="4190257" y="947266"/>
            <a:ext cx="8001743" cy="559164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3600"/>
              <a:buNone/>
            </a:pPr>
            <a:r>
              <a:rPr lang="en-US" sz="3600">
                <a:latin typeface="Times New Roman"/>
                <a:ea typeface="Times New Roman"/>
                <a:cs typeface="Times New Roman"/>
                <a:sym typeface="Times New Roman"/>
              </a:rPr>
              <a:t>  </a:t>
            </a:r>
            <a:r>
              <a:rPr lang="en-US" sz="2400" b="1">
                <a:latin typeface="Arial"/>
                <a:ea typeface="Arial"/>
                <a:cs typeface="Arial"/>
                <a:sym typeface="Arial"/>
              </a:rPr>
              <a:t>घटनास्थल पर रोगी को खतरों से बचाने में असमर्थता</a:t>
            </a:r>
            <a:endParaRPr/>
          </a:p>
          <a:p>
            <a:pPr marL="971550" lvl="1" indent="-514350" algn="l" rtl="0">
              <a:lnSpc>
                <a:spcPct val="150000"/>
              </a:lnSpc>
              <a:spcBef>
                <a:spcPts val="480"/>
              </a:spcBef>
              <a:spcAft>
                <a:spcPts val="0"/>
              </a:spcAft>
              <a:buClr>
                <a:schemeClr val="dk1"/>
              </a:buClr>
              <a:buSzPts val="2400"/>
              <a:buFont typeface="Calibri"/>
              <a:buAutoNum type="alphaLcParenR"/>
            </a:pPr>
            <a:r>
              <a:rPr lang="en-US" sz="2400">
                <a:latin typeface="Arial"/>
                <a:ea typeface="Arial"/>
                <a:cs typeface="Arial"/>
                <a:sym typeface="Arial"/>
              </a:rPr>
              <a:t>अस्थिर इमारत</a:t>
            </a:r>
            <a:endParaRPr/>
          </a:p>
          <a:p>
            <a:pPr marL="971550" lvl="1" indent="-514350" algn="l" rtl="0">
              <a:lnSpc>
                <a:spcPct val="150000"/>
              </a:lnSpc>
              <a:spcBef>
                <a:spcPts val="480"/>
              </a:spcBef>
              <a:spcAft>
                <a:spcPts val="0"/>
              </a:spcAft>
              <a:buClr>
                <a:schemeClr val="dk1"/>
              </a:buClr>
              <a:buSzPts val="2400"/>
              <a:buFont typeface="Calibri"/>
              <a:buAutoNum type="alphaLcParenR"/>
            </a:pPr>
            <a:r>
              <a:rPr lang="en-US" sz="2400">
                <a:latin typeface="Arial"/>
                <a:ea typeface="Arial"/>
                <a:cs typeface="Arial"/>
                <a:sym typeface="Arial"/>
              </a:rPr>
              <a:t>पलटी हुई कार</a:t>
            </a:r>
            <a:endParaRPr/>
          </a:p>
          <a:p>
            <a:pPr marL="971550" lvl="1" indent="-514350" algn="l" rtl="0">
              <a:lnSpc>
                <a:spcPct val="150000"/>
              </a:lnSpc>
              <a:spcBef>
                <a:spcPts val="480"/>
              </a:spcBef>
              <a:spcAft>
                <a:spcPts val="0"/>
              </a:spcAft>
              <a:buClr>
                <a:schemeClr val="dk1"/>
              </a:buClr>
              <a:buSzPts val="2400"/>
              <a:buFont typeface="Calibri"/>
              <a:buAutoNum type="alphaLcParenR"/>
            </a:pPr>
            <a:r>
              <a:rPr lang="en-US" sz="2400">
                <a:latin typeface="Arial"/>
                <a:ea typeface="Arial"/>
                <a:cs typeface="Arial"/>
                <a:sym typeface="Arial"/>
              </a:rPr>
              <a:t>हिंसक भीड़ (Hostile crowd)</a:t>
            </a:r>
            <a:endParaRPr/>
          </a:p>
          <a:p>
            <a:pPr marL="971550" lvl="1" indent="-514350" algn="l" rtl="0">
              <a:lnSpc>
                <a:spcPct val="150000"/>
              </a:lnSpc>
              <a:spcBef>
                <a:spcPts val="480"/>
              </a:spcBef>
              <a:spcAft>
                <a:spcPts val="0"/>
              </a:spcAft>
              <a:buClr>
                <a:schemeClr val="dk1"/>
              </a:buClr>
              <a:buSzPts val="2400"/>
              <a:buFont typeface="Calibri"/>
              <a:buAutoNum type="alphaLcParenR"/>
            </a:pPr>
            <a:r>
              <a:rPr lang="en-US" sz="2400">
                <a:latin typeface="Arial"/>
                <a:ea typeface="Arial"/>
                <a:cs typeface="Arial"/>
                <a:sym typeface="Arial"/>
              </a:rPr>
              <a:t>खतरनाक सामग्री (Haz-Mat)</a:t>
            </a:r>
            <a:endParaRPr/>
          </a:p>
          <a:p>
            <a:pPr marL="971550" lvl="1" indent="-514350" algn="l" rtl="0">
              <a:lnSpc>
                <a:spcPct val="150000"/>
              </a:lnSpc>
              <a:spcBef>
                <a:spcPts val="480"/>
              </a:spcBef>
              <a:spcAft>
                <a:spcPts val="0"/>
              </a:spcAft>
              <a:buClr>
                <a:schemeClr val="dk1"/>
              </a:buClr>
              <a:buSzPts val="2400"/>
              <a:buFont typeface="Calibri"/>
              <a:buAutoNum type="alphaLcParenR"/>
            </a:pPr>
            <a:r>
              <a:rPr lang="en-US" sz="2400">
                <a:latin typeface="Arial"/>
                <a:ea typeface="Arial"/>
                <a:cs typeface="Arial"/>
                <a:sym typeface="Arial"/>
              </a:rPr>
              <a:t> गैसोलीन</a:t>
            </a:r>
            <a:endParaRPr/>
          </a:p>
          <a:p>
            <a:pPr marL="971550" lvl="1" indent="-514350" algn="l" rtl="0">
              <a:lnSpc>
                <a:spcPct val="150000"/>
              </a:lnSpc>
              <a:spcBef>
                <a:spcPts val="480"/>
              </a:spcBef>
              <a:spcAft>
                <a:spcPts val="0"/>
              </a:spcAft>
              <a:buClr>
                <a:schemeClr val="dk1"/>
              </a:buClr>
              <a:buSzPts val="2400"/>
              <a:buFont typeface="Calibri"/>
              <a:buAutoNum type="alphaLcParenR"/>
            </a:pPr>
            <a:r>
              <a:rPr lang="en-US" sz="2400">
                <a:latin typeface="Arial"/>
                <a:ea typeface="Arial"/>
                <a:cs typeface="Arial"/>
                <a:sym typeface="Arial"/>
              </a:rPr>
              <a:t>खराब मौसम (Extreme weather)</a:t>
            </a:r>
            <a:endParaRPr/>
          </a:p>
        </p:txBody>
      </p:sp>
      <p:sp>
        <p:nvSpPr>
          <p:cNvPr id="216" name="Google Shape;216;p29"/>
          <p:cNvSpPr txBox="1">
            <a:spLocks noGrp="1"/>
          </p:cNvSpPr>
          <p:nvPr>
            <p:ph type="title"/>
          </p:nvPr>
        </p:nvSpPr>
        <p:spPr>
          <a:xfrm>
            <a:off x="857587" y="1700808"/>
            <a:ext cx="2952328" cy="12241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Arial"/>
              <a:buNone/>
            </a:pPr>
            <a:r>
              <a:rPr lang="en-US" sz="4000">
                <a:solidFill>
                  <a:srgbClr val="FF0000"/>
                </a:solidFill>
                <a:latin typeface="Arial"/>
                <a:ea typeface="Arial"/>
                <a:cs typeface="Arial"/>
                <a:sym typeface="Arial"/>
              </a:rPr>
              <a:t>आपातकाल</a:t>
            </a:r>
            <a:endParaRPr sz="2800">
              <a:solidFill>
                <a:srgbClr val="FF0000"/>
              </a:solidFill>
              <a:latin typeface="Arial"/>
              <a:ea typeface="Arial"/>
              <a:cs typeface="Arial"/>
              <a:sym typeface="Arial"/>
            </a:endParaRPr>
          </a:p>
        </p:txBody>
      </p:sp>
      <p:pic>
        <p:nvPicPr>
          <p:cNvPr id="217" name="Google Shape;217;p29"/>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2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2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2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2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2000"/>
                                        <p:tgtEl>
                                          <p:spTgt spid="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5" end="5"/>
                                            </p:txEl>
                                          </p:spTgt>
                                        </p:tgtEl>
                                        <p:attrNameLst>
                                          <p:attrName>style.visibility</p:attrName>
                                        </p:attrNameLst>
                                      </p:cBhvr>
                                      <p:to>
                                        <p:strVal val="visible"/>
                                      </p:to>
                                    </p:set>
                                    <p:animEffect transition="in" filter="fade">
                                      <p:cBhvr>
                                        <p:cTn id="32" dur="2000"/>
                                        <p:tgtEl>
                                          <p:spTgt spid="2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
                                            <p:txEl>
                                              <p:pRg st="6" end="6"/>
                                            </p:txEl>
                                          </p:spTgt>
                                        </p:tgtEl>
                                        <p:attrNameLst>
                                          <p:attrName>style.visibility</p:attrName>
                                        </p:attrNameLst>
                                      </p:cBhvr>
                                      <p:to>
                                        <p:strVal val="visible"/>
                                      </p:to>
                                    </p:set>
                                    <p:animEffect transition="in" filter="fade">
                                      <p:cBhvr>
                                        <p:cTn id="37" dur="2000"/>
                                        <p:tgtEl>
                                          <p:spTgt spid="2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983432" y="1556792"/>
            <a:ext cx="3456385"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a:solidFill>
                  <a:srgbClr val="FF0000"/>
                </a:solidFill>
                <a:latin typeface="Arial"/>
                <a:ea typeface="Arial"/>
                <a:cs typeface="Arial"/>
                <a:sym typeface="Arial"/>
              </a:rPr>
              <a:t>आपातकालीन चालों के प्रकार</a:t>
            </a:r>
            <a:endParaRPr/>
          </a:p>
        </p:txBody>
      </p:sp>
      <p:sp>
        <p:nvSpPr>
          <p:cNvPr id="223" name="Google Shape;223;p30"/>
          <p:cNvSpPr txBox="1">
            <a:spLocks noGrp="1"/>
          </p:cNvSpPr>
          <p:nvPr>
            <p:ph type="body" idx="1"/>
          </p:nvPr>
        </p:nvSpPr>
        <p:spPr>
          <a:xfrm>
            <a:off x="5375920" y="1124744"/>
            <a:ext cx="6371412" cy="5143301"/>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शर्ट ड्रैग</a:t>
            </a:r>
            <a:endParaRPr/>
          </a:p>
          <a:p>
            <a:pPr marL="514350" lvl="0" indent="-514350" algn="l" rtl="0">
              <a:lnSpc>
                <a:spcPct val="15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फोर आर्म ड्रैग</a:t>
            </a:r>
            <a:endParaRPr sz="2400">
              <a:latin typeface="Arial"/>
              <a:ea typeface="Arial"/>
              <a:cs typeface="Arial"/>
              <a:sym typeface="Arial"/>
            </a:endParaRPr>
          </a:p>
          <a:p>
            <a:pPr marL="514350" lvl="0" indent="-514350" algn="l" rtl="0">
              <a:lnSpc>
                <a:spcPct val="150000"/>
              </a:lnSpc>
              <a:spcBef>
                <a:spcPts val="480"/>
              </a:spcBef>
              <a:spcAft>
                <a:spcPts val="0"/>
              </a:spcAft>
              <a:buClr>
                <a:schemeClr val="dk1"/>
              </a:buClr>
              <a:buSzPts val="2400"/>
              <a:buFont typeface="Calibri"/>
              <a:buAutoNum type="arabicPeriod"/>
            </a:pPr>
            <a:r>
              <a:rPr lang="en-US" sz="2400"/>
              <a:t>ब्लैंकेट ड्रैग</a:t>
            </a:r>
            <a:endParaRPr sz="2400"/>
          </a:p>
          <a:p>
            <a:pPr marL="514350" lvl="0" indent="-514350" algn="l" rtl="0">
              <a:lnSpc>
                <a:spcPct val="150000"/>
              </a:lnSpc>
              <a:spcBef>
                <a:spcPts val="480"/>
              </a:spcBef>
              <a:spcAft>
                <a:spcPts val="0"/>
              </a:spcAft>
              <a:buClr>
                <a:schemeClr val="dk1"/>
              </a:buClr>
              <a:buSzPts val="2400"/>
              <a:buFont typeface="Calibri"/>
              <a:buAutoNum type="arabicPeriod"/>
            </a:pPr>
            <a:r>
              <a:rPr lang="en-US" sz="2400" b="1">
                <a:latin typeface="Arial"/>
                <a:ea typeface="Arial"/>
                <a:cs typeface="Arial"/>
                <a:sym typeface="Arial"/>
              </a:rPr>
              <a:t>अन्य प्रकार की आपातकालीन चाले  </a:t>
            </a:r>
            <a:endParaRPr/>
          </a:p>
          <a:p>
            <a:pPr marL="514350" lvl="0" indent="-514350" algn="l" rtl="0">
              <a:lnSpc>
                <a:spcPct val="150000"/>
              </a:lnSpc>
              <a:spcBef>
                <a:spcPts val="480"/>
              </a:spcBef>
              <a:spcAft>
                <a:spcPts val="0"/>
              </a:spcAft>
              <a:buClr>
                <a:schemeClr val="dk1"/>
              </a:buClr>
              <a:buSzPts val="2400"/>
              <a:buFont typeface="Calibri"/>
              <a:buAutoNum type="arabicPeriod"/>
            </a:pPr>
            <a:r>
              <a:rPr lang="en-US" sz="2400"/>
              <a:t>पिग्गी बैक कैरी</a:t>
            </a:r>
            <a:endParaRPr sz="2400"/>
          </a:p>
          <a:p>
            <a:pPr marL="514350" lvl="0" indent="-514350" algn="l" rtl="0">
              <a:lnSpc>
                <a:spcPct val="150000"/>
              </a:lnSpc>
              <a:spcBef>
                <a:spcPts val="480"/>
              </a:spcBef>
              <a:spcAft>
                <a:spcPts val="0"/>
              </a:spcAft>
              <a:buClr>
                <a:schemeClr val="dk1"/>
              </a:buClr>
              <a:buSzPts val="2400"/>
              <a:buFont typeface="Calibri"/>
              <a:buAutoNum type="arabicPeriod"/>
            </a:pPr>
            <a:r>
              <a:rPr lang="en-US" sz="2400"/>
              <a:t>वन-रेस्क्यूर क्रच</a:t>
            </a:r>
            <a:endParaRPr sz="2400"/>
          </a:p>
          <a:p>
            <a:pPr marL="514350" lvl="0" indent="-514350" algn="l" rtl="0">
              <a:lnSpc>
                <a:spcPct val="15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क्रेडल कैरी</a:t>
            </a:r>
            <a:endParaRPr sz="2400">
              <a:latin typeface="Arial"/>
              <a:ea typeface="Arial"/>
              <a:cs typeface="Arial"/>
              <a:sym typeface="Arial"/>
            </a:endParaRPr>
          </a:p>
          <a:p>
            <a:pPr marL="514350" lvl="0" indent="-514350" algn="l" rtl="0">
              <a:lnSpc>
                <a:spcPct val="150000"/>
              </a:lnSpc>
              <a:spcBef>
                <a:spcPts val="480"/>
              </a:spcBef>
              <a:spcAft>
                <a:spcPts val="0"/>
              </a:spcAft>
              <a:buClr>
                <a:schemeClr val="dk1"/>
              </a:buClr>
              <a:buSzPts val="2400"/>
              <a:buFont typeface="Calibri"/>
              <a:buAutoNum type="arabicPeriod"/>
            </a:pPr>
            <a:r>
              <a:rPr lang="en-US" sz="2400">
                <a:latin typeface="Arial"/>
                <a:ea typeface="Arial"/>
                <a:cs typeface="Arial"/>
                <a:sym typeface="Arial"/>
              </a:rPr>
              <a:t>फायर फाइटर ड्रैग</a:t>
            </a:r>
            <a:endParaRPr sz="2400">
              <a:latin typeface="Arial"/>
              <a:ea typeface="Arial"/>
              <a:cs typeface="Arial"/>
              <a:sym typeface="Arial"/>
            </a:endParaRPr>
          </a:p>
          <a:p>
            <a:pPr marL="514350" lvl="0" indent="-336550" algn="l" rtl="0">
              <a:lnSpc>
                <a:spcPct val="150000"/>
              </a:lnSpc>
              <a:spcBef>
                <a:spcPts val="560"/>
              </a:spcBef>
              <a:spcAft>
                <a:spcPts val="0"/>
              </a:spcAft>
              <a:buClr>
                <a:schemeClr val="dk1"/>
              </a:buClr>
              <a:buSzPts val="2800"/>
              <a:buFont typeface="Calibri"/>
              <a:buNone/>
            </a:pPr>
            <a:endParaRPr sz="2800">
              <a:latin typeface="Arial"/>
              <a:ea typeface="Arial"/>
              <a:cs typeface="Arial"/>
              <a:sym typeface="Arial"/>
            </a:endParaRPr>
          </a:p>
        </p:txBody>
      </p:sp>
      <p:pic>
        <p:nvPicPr>
          <p:cNvPr id="224" name="Google Shape;224;p30"/>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20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20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2000"/>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animEffect transition="in" filter="fade">
                                      <p:cBhvr>
                                        <p:cTn id="22" dur="2000"/>
                                        <p:tgtEl>
                                          <p:spTgt spid="2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animEffect transition="in" filter="fade">
                                      <p:cBhvr>
                                        <p:cTn id="27" dur="2000"/>
                                        <p:tgtEl>
                                          <p:spTgt spid="2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3">
                                            <p:txEl>
                                              <p:pRg st="5" end="5"/>
                                            </p:txEl>
                                          </p:spTgt>
                                        </p:tgtEl>
                                        <p:attrNameLst>
                                          <p:attrName>style.visibility</p:attrName>
                                        </p:attrNameLst>
                                      </p:cBhvr>
                                      <p:to>
                                        <p:strVal val="visible"/>
                                      </p:to>
                                    </p:set>
                                    <p:animEffect transition="in" filter="fade">
                                      <p:cBhvr>
                                        <p:cTn id="32" dur="2000"/>
                                        <p:tgtEl>
                                          <p:spTgt spid="2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3">
                                            <p:txEl>
                                              <p:pRg st="6" end="6"/>
                                            </p:txEl>
                                          </p:spTgt>
                                        </p:tgtEl>
                                        <p:attrNameLst>
                                          <p:attrName>style.visibility</p:attrName>
                                        </p:attrNameLst>
                                      </p:cBhvr>
                                      <p:to>
                                        <p:strVal val="visible"/>
                                      </p:to>
                                    </p:set>
                                    <p:animEffect transition="in" filter="fade">
                                      <p:cBhvr>
                                        <p:cTn id="37" dur="2000"/>
                                        <p:tgtEl>
                                          <p:spTgt spid="2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3">
                                            <p:txEl>
                                              <p:pRg st="7" end="7"/>
                                            </p:txEl>
                                          </p:spTgt>
                                        </p:tgtEl>
                                        <p:attrNameLst>
                                          <p:attrName>style.visibility</p:attrName>
                                        </p:attrNameLst>
                                      </p:cBhvr>
                                      <p:to>
                                        <p:strVal val="visible"/>
                                      </p:to>
                                    </p:set>
                                    <p:animEffect transition="in" filter="fade">
                                      <p:cBhvr>
                                        <p:cTn id="42" dur="2000"/>
                                        <p:tgtEl>
                                          <p:spTgt spid="2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3">
                                            <p:txEl>
                                              <p:pRg st="8" end="8"/>
                                            </p:txEl>
                                          </p:spTgt>
                                        </p:tgtEl>
                                        <p:attrNameLst>
                                          <p:attrName>style.visibility</p:attrName>
                                        </p:attrNameLst>
                                      </p:cBhvr>
                                      <p:to>
                                        <p:strVal val="visible"/>
                                      </p:to>
                                    </p:set>
                                    <p:animEffect transition="in" filter="fade">
                                      <p:cBhvr>
                                        <p:cTn id="47" dur="2000"/>
                                        <p:tgtEl>
                                          <p:spTgt spid="2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0" name="Google Shape;230;p31"/>
          <p:cNvPicPr preferRelativeResize="0"/>
          <p:nvPr/>
        </p:nvPicPr>
        <p:blipFill rotWithShape="1">
          <a:blip r:embed="rId3">
            <a:alphaModFix/>
          </a:blip>
          <a:srcRect/>
          <a:stretch/>
        </p:blipFill>
        <p:spPr>
          <a:xfrm>
            <a:off x="4007768" y="1284546"/>
            <a:ext cx="7545649" cy="4736742"/>
          </a:xfrm>
          <a:prstGeom prst="rect">
            <a:avLst/>
          </a:prstGeom>
          <a:noFill/>
          <a:ln>
            <a:noFill/>
          </a:ln>
        </p:spPr>
      </p:pic>
      <p:sp>
        <p:nvSpPr>
          <p:cNvPr id="231" name="Google Shape;231;p31"/>
          <p:cNvSpPr txBox="1"/>
          <p:nvPr/>
        </p:nvSpPr>
        <p:spPr>
          <a:xfrm>
            <a:off x="983432" y="1988840"/>
            <a:ext cx="25922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शर्ट ड्रैग</a:t>
            </a:r>
            <a:endParaRPr sz="3600" b="0" i="0" u="none" strike="noStrike" cap="none">
              <a:solidFill>
                <a:srgbClr val="FF0000"/>
              </a:solidFill>
              <a:latin typeface="Arial"/>
              <a:ea typeface="Arial"/>
              <a:cs typeface="Arial"/>
              <a:sym typeface="Arial"/>
            </a:endParaRPr>
          </a:p>
        </p:txBody>
      </p:sp>
      <p:pic>
        <p:nvPicPr>
          <p:cNvPr id="232" name="Google Shape;232;p31"/>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8" name="Google Shape;238;p32"/>
          <p:cNvPicPr preferRelativeResize="0"/>
          <p:nvPr/>
        </p:nvPicPr>
        <p:blipFill rotWithShape="1">
          <a:blip r:embed="rId3">
            <a:alphaModFix/>
          </a:blip>
          <a:srcRect/>
          <a:stretch/>
        </p:blipFill>
        <p:spPr>
          <a:xfrm>
            <a:off x="5996638" y="1556792"/>
            <a:ext cx="5517931" cy="4118162"/>
          </a:xfrm>
          <a:prstGeom prst="rect">
            <a:avLst/>
          </a:prstGeom>
          <a:noFill/>
          <a:ln>
            <a:noFill/>
          </a:ln>
        </p:spPr>
      </p:pic>
      <p:pic>
        <p:nvPicPr>
          <p:cNvPr id="239" name="Google Shape;239;p32" descr="http://sportsmed1.weebly.com/uploads/8/3/6/8/8368252/5937223.jpg"/>
          <p:cNvPicPr preferRelativeResize="0"/>
          <p:nvPr/>
        </p:nvPicPr>
        <p:blipFill rotWithShape="1">
          <a:blip r:embed="rId4">
            <a:alphaModFix/>
          </a:blip>
          <a:srcRect/>
          <a:stretch/>
        </p:blipFill>
        <p:spPr>
          <a:xfrm>
            <a:off x="5303912" y="1174425"/>
            <a:ext cx="6210657" cy="4882896"/>
          </a:xfrm>
          <a:prstGeom prst="rect">
            <a:avLst/>
          </a:prstGeom>
          <a:noFill/>
          <a:ln>
            <a:noFill/>
          </a:ln>
        </p:spPr>
      </p:pic>
      <p:sp>
        <p:nvSpPr>
          <p:cNvPr id="240" name="Google Shape;240;p32"/>
          <p:cNvSpPr txBox="1"/>
          <p:nvPr/>
        </p:nvSpPr>
        <p:spPr>
          <a:xfrm>
            <a:off x="482240" y="1976863"/>
            <a:ext cx="434891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फोर आर्म ड्रैग</a:t>
            </a:r>
            <a:endParaRPr sz="3600" b="0" i="0" u="none" strike="noStrike" cap="none">
              <a:solidFill>
                <a:srgbClr val="FF0000"/>
              </a:solidFill>
              <a:latin typeface="Arial"/>
              <a:ea typeface="Arial"/>
              <a:cs typeface="Arial"/>
              <a:sym typeface="Arial"/>
            </a:endParaRPr>
          </a:p>
        </p:txBody>
      </p:sp>
      <p:sp>
        <p:nvSpPr>
          <p:cNvPr id="241" name="Google Shape;241;p32"/>
          <p:cNvSpPr txBox="1"/>
          <p:nvPr/>
        </p:nvSpPr>
        <p:spPr>
          <a:xfrm>
            <a:off x="5375920" y="5651956"/>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SHOULDER DRAG</a:t>
            </a:r>
            <a:endParaRPr sz="1800" b="0" i="0" u="none" strike="noStrike" cap="none">
              <a:solidFill>
                <a:schemeClr val="dk1"/>
              </a:solidFill>
              <a:latin typeface="Calibri"/>
              <a:ea typeface="Calibri"/>
              <a:cs typeface="Calibri"/>
              <a:sym typeface="Calibri"/>
            </a:endParaRPr>
          </a:p>
        </p:txBody>
      </p:sp>
      <p:pic>
        <p:nvPicPr>
          <p:cNvPr id="242" name="Google Shape;242;p32"/>
          <p:cNvPicPr preferRelativeResize="0"/>
          <p:nvPr/>
        </p:nvPicPr>
        <p:blipFill rotWithShape="1">
          <a:blip r:embed="rId5">
            <a:alphaModFix/>
          </a:blip>
          <a:srcRect/>
          <a:stretch/>
        </p:blipFill>
        <p:spPr>
          <a:xfrm>
            <a:off x="-12700" y="0"/>
            <a:ext cx="1361684" cy="10902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1491422" y="1484784"/>
            <a:ext cx="4906426"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उद्देश्य</a:t>
            </a:r>
            <a:endParaRPr/>
          </a:p>
        </p:txBody>
      </p:sp>
      <p:sp>
        <p:nvSpPr>
          <p:cNvPr id="109" name="Google Shape;109;p15"/>
          <p:cNvSpPr txBox="1">
            <a:spLocks noGrp="1"/>
          </p:cNvSpPr>
          <p:nvPr>
            <p:ph type="body" idx="1"/>
          </p:nvPr>
        </p:nvSpPr>
        <p:spPr>
          <a:xfrm>
            <a:off x="6096000" y="1412776"/>
            <a:ext cx="5791066"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a:latin typeface="Arial"/>
                <a:ea typeface="Arial"/>
                <a:cs typeface="Arial"/>
                <a:sym typeface="Arial"/>
              </a:rPr>
              <a:t>किसी मरीज को उठाने और स्थानांतरित करने के लिए तीन आपातकालीन चालों और दो गैर-आपातकालीन चालों की सूची बनाना</a:t>
            </a:r>
            <a:endParaRPr sz="2400">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Char char="•"/>
            </a:pPr>
            <a:r>
              <a:rPr lang="en-US" sz="2400">
                <a:latin typeface="Arial"/>
                <a:ea typeface="Arial"/>
                <a:cs typeface="Arial"/>
                <a:sym typeface="Arial"/>
              </a:rPr>
              <a:t>बैकबोर्ड का उपयोग करके रोगी को स्थिर करने और परिवहन करने की तकनीकों का प्रदर्शन करना</a:t>
            </a:r>
            <a:endParaRPr sz="2400">
              <a:latin typeface="Arial"/>
              <a:ea typeface="Arial"/>
              <a:cs typeface="Arial"/>
              <a:sym typeface="Arial"/>
            </a:endParaRPr>
          </a:p>
          <a:p>
            <a:pPr marL="342900" lvl="0" indent="-342900" algn="l" rtl="0">
              <a:lnSpc>
                <a:spcPct val="100000"/>
              </a:lnSpc>
              <a:spcBef>
                <a:spcPts val="720"/>
              </a:spcBef>
              <a:spcAft>
                <a:spcPts val="0"/>
              </a:spcAft>
              <a:buClr>
                <a:schemeClr val="dk1"/>
              </a:buClr>
              <a:buSzPts val="2400"/>
              <a:buChar char="•"/>
            </a:pPr>
            <a:r>
              <a:rPr lang="en-US" sz="2400">
                <a:latin typeface="Arial"/>
                <a:ea typeface="Arial"/>
                <a:cs typeface="Arial"/>
                <a:sym typeface="Arial"/>
              </a:rPr>
              <a:t>ऐसी पांच स्थितियों के उदाहरण</a:t>
            </a:r>
            <a:r>
              <a:rPr lang="en-US" sz="3600">
                <a:latin typeface="Arial"/>
                <a:ea typeface="Arial"/>
                <a:cs typeface="Arial"/>
                <a:sym typeface="Arial"/>
              </a:rPr>
              <a:t>]</a:t>
            </a:r>
            <a:r>
              <a:rPr lang="en-US" sz="2400">
                <a:latin typeface="Arial"/>
                <a:ea typeface="Arial"/>
                <a:cs typeface="Arial"/>
                <a:sym typeface="Arial"/>
              </a:rPr>
              <a:t> जिनमें आपको किसी मरीज को लेकर आपातकालीन स्थान पर जाना पड़ सकता है</a:t>
            </a:r>
            <a:endParaRPr sz="2400">
              <a:latin typeface="Arial"/>
              <a:ea typeface="Arial"/>
              <a:cs typeface="Arial"/>
              <a:sym typeface="Arial"/>
            </a:endParaRPr>
          </a:p>
          <a:p>
            <a:pPr marL="342900" lvl="0" indent="-342900" algn="l" rtl="0">
              <a:lnSpc>
                <a:spcPct val="100000"/>
              </a:lnSpc>
              <a:spcBef>
                <a:spcPts val="640"/>
              </a:spcBef>
              <a:spcAft>
                <a:spcPts val="0"/>
              </a:spcAft>
              <a:buClr>
                <a:schemeClr val="dk1"/>
              </a:buClr>
              <a:buSzPts val="3200"/>
              <a:buNone/>
            </a:pPr>
            <a:endParaRPr>
              <a:latin typeface="Arial"/>
              <a:ea typeface="Arial"/>
              <a:cs typeface="Arial"/>
              <a:sym typeface="Arial"/>
            </a:endParaRPr>
          </a:p>
        </p:txBody>
      </p:sp>
      <p:sp>
        <p:nvSpPr>
          <p:cNvPr id="110" name="Google Shape;110;p15"/>
          <p:cNvSpPr txBox="1"/>
          <p:nvPr/>
        </p:nvSpPr>
        <p:spPr>
          <a:xfrm>
            <a:off x="1271464" y="2380229"/>
            <a:ext cx="465438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इस पाठ के पूरा होने पर आप निम्नलिखित कार्य करने में सक्षम होंगे:</a:t>
            </a:r>
            <a:endParaRPr sz="1400" b="0" i="0" u="none" strike="noStrike" cap="none">
              <a:solidFill>
                <a:srgbClr val="000000"/>
              </a:solidFill>
              <a:latin typeface="Arial"/>
              <a:ea typeface="Arial"/>
              <a:cs typeface="Arial"/>
              <a:sym typeface="Arial"/>
            </a:endParaRPr>
          </a:p>
        </p:txBody>
      </p:sp>
      <p:pic>
        <p:nvPicPr>
          <p:cNvPr id="111" name="Google Shape;111;p15"/>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2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2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2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2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2000"/>
                                        <p:tgtEl>
                                          <p:spTgt spid="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8" name="Google Shape;248;p33"/>
          <p:cNvPicPr preferRelativeResize="0"/>
          <p:nvPr/>
        </p:nvPicPr>
        <p:blipFill rotWithShape="1">
          <a:blip r:embed="rId3">
            <a:alphaModFix/>
          </a:blip>
          <a:srcRect/>
          <a:stretch/>
        </p:blipFill>
        <p:spPr>
          <a:xfrm>
            <a:off x="5231904" y="1484784"/>
            <a:ext cx="6019800" cy="4504023"/>
          </a:xfrm>
          <a:prstGeom prst="rect">
            <a:avLst/>
          </a:prstGeom>
          <a:noFill/>
          <a:ln>
            <a:noFill/>
          </a:ln>
        </p:spPr>
      </p:pic>
      <p:sp>
        <p:nvSpPr>
          <p:cNvPr id="249" name="Google Shape;249;p33"/>
          <p:cNvSpPr txBox="1"/>
          <p:nvPr/>
        </p:nvSpPr>
        <p:spPr>
          <a:xfrm>
            <a:off x="1343472" y="1628800"/>
            <a:ext cx="21579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ब्लैंकेट ड्रैग</a:t>
            </a:r>
            <a:endParaRPr sz="3600" b="0" i="0" u="none" strike="noStrike" cap="none">
              <a:solidFill>
                <a:srgbClr val="FF0000"/>
              </a:solidFill>
              <a:latin typeface="Arial"/>
              <a:ea typeface="Arial"/>
              <a:cs typeface="Arial"/>
              <a:sym typeface="Arial"/>
            </a:endParaRPr>
          </a:p>
        </p:txBody>
      </p:sp>
      <p:pic>
        <p:nvPicPr>
          <p:cNvPr id="250" name="Google Shape;250;p33"/>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6" name="Google Shape;256;p34"/>
          <p:cNvPicPr preferRelativeResize="0"/>
          <p:nvPr/>
        </p:nvPicPr>
        <p:blipFill rotWithShape="1">
          <a:blip r:embed="rId3">
            <a:alphaModFix/>
          </a:blip>
          <a:srcRect/>
          <a:stretch/>
        </p:blipFill>
        <p:spPr>
          <a:xfrm>
            <a:off x="5663952" y="1196753"/>
            <a:ext cx="6264695" cy="5159598"/>
          </a:xfrm>
          <a:prstGeom prst="rect">
            <a:avLst/>
          </a:prstGeom>
          <a:noFill/>
          <a:ln>
            <a:noFill/>
          </a:ln>
        </p:spPr>
      </p:pic>
      <p:sp>
        <p:nvSpPr>
          <p:cNvPr id="257" name="Google Shape;257;p34"/>
          <p:cNvSpPr txBox="1"/>
          <p:nvPr/>
        </p:nvSpPr>
        <p:spPr>
          <a:xfrm>
            <a:off x="1052821" y="1551563"/>
            <a:ext cx="3318537" cy="93480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पिग्गी बैक कैरी</a:t>
            </a:r>
            <a:r>
              <a:rPr lang="en-US" sz="4000" b="0" i="0" u="none" strike="noStrike" cap="none">
                <a:solidFill>
                  <a:srgbClr val="FF0000"/>
                </a:solidFill>
                <a:latin typeface="Arial"/>
                <a:ea typeface="Arial"/>
                <a:cs typeface="Arial"/>
                <a:sym typeface="Arial"/>
              </a:rPr>
              <a:t> </a:t>
            </a:r>
            <a:endParaRPr sz="4000" b="0" i="0" u="none" strike="noStrike" cap="none">
              <a:solidFill>
                <a:srgbClr val="FF0000"/>
              </a:solidFill>
              <a:latin typeface="Arial"/>
              <a:ea typeface="Arial"/>
              <a:cs typeface="Arial"/>
              <a:sym typeface="Arial"/>
            </a:endParaRPr>
          </a:p>
        </p:txBody>
      </p:sp>
      <p:pic>
        <p:nvPicPr>
          <p:cNvPr id="258" name="Google Shape;258;p34"/>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4" name="Google Shape;264;p35"/>
          <p:cNvPicPr preferRelativeResize="0"/>
          <p:nvPr/>
        </p:nvPicPr>
        <p:blipFill rotWithShape="1">
          <a:blip r:embed="rId3">
            <a:alphaModFix/>
          </a:blip>
          <a:srcRect/>
          <a:stretch/>
        </p:blipFill>
        <p:spPr>
          <a:xfrm>
            <a:off x="5231904" y="1196752"/>
            <a:ext cx="6604248" cy="5159599"/>
          </a:xfrm>
          <a:prstGeom prst="rect">
            <a:avLst/>
          </a:prstGeom>
          <a:noFill/>
          <a:ln>
            <a:noFill/>
          </a:ln>
        </p:spPr>
      </p:pic>
      <p:sp>
        <p:nvSpPr>
          <p:cNvPr id="265" name="Google Shape;265;p35"/>
          <p:cNvSpPr txBox="1"/>
          <p:nvPr/>
        </p:nvSpPr>
        <p:spPr>
          <a:xfrm>
            <a:off x="1271464" y="2060848"/>
            <a:ext cx="21980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क्रेडल</a:t>
            </a:r>
            <a:r>
              <a:rPr lang="en-US" sz="3600" b="0" i="0" u="none" strike="noStrike" cap="none">
                <a:solidFill>
                  <a:schemeClr val="dk1"/>
                </a:solidFill>
                <a:latin typeface="Arial"/>
                <a:ea typeface="Arial"/>
                <a:cs typeface="Arial"/>
                <a:sym typeface="Arial"/>
              </a:rPr>
              <a:t>  </a:t>
            </a:r>
            <a:r>
              <a:rPr lang="en-US" sz="3600" b="0" i="0" u="none" strike="noStrike" cap="none">
                <a:solidFill>
                  <a:srgbClr val="FF0000"/>
                </a:solidFill>
                <a:latin typeface="Arial"/>
                <a:ea typeface="Arial"/>
                <a:cs typeface="Arial"/>
                <a:sym typeface="Arial"/>
              </a:rPr>
              <a:t>कैरी</a:t>
            </a:r>
            <a:endParaRPr sz="3600" b="0" i="0" u="none" strike="noStrike" cap="none">
              <a:solidFill>
                <a:srgbClr val="FF0000"/>
              </a:solidFill>
              <a:latin typeface="Calibri"/>
              <a:ea typeface="Calibri"/>
              <a:cs typeface="Calibri"/>
              <a:sym typeface="Calibri"/>
            </a:endParaRPr>
          </a:p>
        </p:txBody>
      </p:sp>
      <p:pic>
        <p:nvPicPr>
          <p:cNvPr id="266" name="Google Shape;266;p35"/>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2" name="Google Shape;272;p36"/>
          <p:cNvPicPr preferRelativeResize="0"/>
          <p:nvPr/>
        </p:nvPicPr>
        <p:blipFill rotWithShape="1">
          <a:blip r:embed="rId3">
            <a:alphaModFix/>
          </a:blip>
          <a:srcRect/>
          <a:stretch/>
        </p:blipFill>
        <p:spPr>
          <a:xfrm>
            <a:off x="5303912" y="1556792"/>
            <a:ext cx="6336704" cy="4752528"/>
          </a:xfrm>
          <a:prstGeom prst="rect">
            <a:avLst/>
          </a:prstGeom>
          <a:noFill/>
          <a:ln>
            <a:noFill/>
          </a:ln>
        </p:spPr>
      </p:pic>
      <p:sp>
        <p:nvSpPr>
          <p:cNvPr id="273" name="Google Shape;273;p36"/>
          <p:cNvSpPr txBox="1"/>
          <p:nvPr/>
        </p:nvSpPr>
        <p:spPr>
          <a:xfrm>
            <a:off x="1343472" y="1628800"/>
            <a:ext cx="3640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फायर फाईटिगं ड्रैग</a:t>
            </a:r>
            <a:endParaRPr sz="3600" b="0" i="0" u="none" strike="noStrike" cap="none">
              <a:solidFill>
                <a:srgbClr val="FF0000"/>
              </a:solidFill>
              <a:latin typeface="Arial"/>
              <a:ea typeface="Arial"/>
              <a:cs typeface="Arial"/>
              <a:sym typeface="Arial"/>
            </a:endParaRPr>
          </a:p>
        </p:txBody>
      </p:sp>
      <p:pic>
        <p:nvPicPr>
          <p:cNvPr id="274" name="Google Shape;274;p36"/>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0" name="Google Shape;280;p37"/>
          <p:cNvPicPr preferRelativeResize="0"/>
          <p:nvPr/>
        </p:nvPicPr>
        <p:blipFill rotWithShape="1">
          <a:blip r:embed="rId3">
            <a:alphaModFix/>
          </a:blip>
          <a:srcRect/>
          <a:stretch/>
        </p:blipFill>
        <p:spPr>
          <a:xfrm>
            <a:off x="4943872" y="1284546"/>
            <a:ext cx="6912768" cy="5071805"/>
          </a:xfrm>
          <a:prstGeom prst="rect">
            <a:avLst/>
          </a:prstGeom>
          <a:noFill/>
          <a:ln>
            <a:noFill/>
          </a:ln>
        </p:spPr>
      </p:pic>
      <p:sp>
        <p:nvSpPr>
          <p:cNvPr id="281" name="Google Shape;281;p37"/>
          <p:cNvSpPr txBox="1"/>
          <p:nvPr/>
        </p:nvSpPr>
        <p:spPr>
          <a:xfrm>
            <a:off x="1343472" y="1700808"/>
            <a:ext cx="158569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शीट ड्रैग</a:t>
            </a:r>
            <a:endParaRPr sz="3600" b="0" i="0" u="none" strike="noStrike" cap="none">
              <a:solidFill>
                <a:srgbClr val="FF0000"/>
              </a:solidFill>
              <a:latin typeface="Arial"/>
              <a:ea typeface="Arial"/>
              <a:cs typeface="Arial"/>
              <a:sym typeface="Arial"/>
            </a:endParaRPr>
          </a:p>
        </p:txBody>
      </p:sp>
      <p:pic>
        <p:nvPicPr>
          <p:cNvPr id="282" name="Google Shape;282;p37"/>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8" descr="http://www.tpub.com/dental1/14274_files/image440.jpg"/>
          <p:cNvPicPr preferRelativeResize="0"/>
          <p:nvPr/>
        </p:nvPicPr>
        <p:blipFill rotWithShape="1">
          <a:blip r:embed="rId3">
            <a:alphaModFix/>
          </a:blip>
          <a:srcRect/>
          <a:stretch/>
        </p:blipFill>
        <p:spPr>
          <a:xfrm>
            <a:off x="5591944" y="1052736"/>
            <a:ext cx="5027898" cy="5371752"/>
          </a:xfrm>
          <a:prstGeom prst="rect">
            <a:avLst/>
          </a:prstGeom>
          <a:noFill/>
          <a:ln>
            <a:noFill/>
          </a:ln>
        </p:spPr>
      </p:pic>
      <p:sp>
        <p:nvSpPr>
          <p:cNvPr id="288" name="Google Shape;288;p38"/>
          <p:cNvSpPr txBox="1"/>
          <p:nvPr/>
        </p:nvSpPr>
        <p:spPr>
          <a:xfrm>
            <a:off x="695400" y="1916832"/>
            <a:ext cx="3860800" cy="218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Arial"/>
                <a:ea typeface="Arial"/>
                <a:cs typeface="Arial"/>
                <a:sym typeface="Arial"/>
              </a:rPr>
              <a:t> </a:t>
            </a:r>
            <a:r>
              <a:rPr lang="en-US" sz="4400" b="1" i="0" u="none" strike="noStrike" cap="none">
                <a:solidFill>
                  <a:srgbClr val="FF0000"/>
                </a:solidFill>
                <a:latin typeface="Arial"/>
                <a:ea typeface="Arial"/>
                <a:cs typeface="Arial"/>
                <a:sym typeface="Arial"/>
              </a:rPr>
              <a:t>Qk;jeSu </a:t>
            </a:r>
            <a:r>
              <a:rPr lang="en-US" sz="3200" b="1" i="0" u="none" strike="noStrike" cap="none">
                <a:solidFill>
                  <a:srgbClr val="FF0000"/>
                </a:solidFill>
                <a:latin typeface="Arial"/>
                <a:ea typeface="Arial"/>
                <a:cs typeface="Arial"/>
                <a:sym typeface="Arial"/>
              </a:rPr>
              <a:t>कैरी</a:t>
            </a:r>
            <a:endParaRPr sz="5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Calibri"/>
                <a:ea typeface="Calibri"/>
                <a:cs typeface="Calibri"/>
                <a:sym typeface="Calibri"/>
              </a:rPr>
              <a:t>    </a:t>
            </a:r>
            <a:r>
              <a:rPr lang="en-US" sz="2400" b="0" i="0" u="none" strike="noStrike" cap="none">
                <a:solidFill>
                  <a:srgbClr val="FF0000"/>
                </a:solidFill>
                <a:latin typeface="Calibri"/>
                <a:ea typeface="Calibri"/>
                <a:cs typeface="Calibri"/>
                <a:sym typeface="Calibri"/>
              </a:rPr>
              <a:t>(FIREMAN</a:t>
            </a:r>
            <a:r>
              <a:rPr lang="en-US" sz="2400" b="0" i="0" u="none" strike="noStrike" cap="none">
                <a:solidFill>
                  <a:srgbClr val="FC7876"/>
                </a:solidFill>
                <a:latin typeface="Calibri"/>
                <a:ea typeface="Calibri"/>
                <a:cs typeface="Calibri"/>
                <a:sym typeface="Calibri"/>
              </a:rPr>
              <a:t> </a:t>
            </a:r>
            <a:r>
              <a:rPr lang="en-US" sz="2400" b="0" i="0" u="none" strike="noStrike" cap="none">
                <a:solidFill>
                  <a:srgbClr val="FF0000"/>
                </a:solidFill>
                <a:latin typeface="Calibri"/>
                <a:ea typeface="Calibri"/>
                <a:cs typeface="Calibri"/>
                <a:sym typeface="Calibri"/>
              </a:rPr>
              <a:t>CARRY)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FF0000"/>
              </a:solidFill>
              <a:latin typeface="Arial"/>
              <a:ea typeface="Arial"/>
              <a:cs typeface="Arial"/>
              <a:sym typeface="Arial"/>
            </a:endParaRPr>
          </a:p>
        </p:txBody>
      </p:sp>
      <p:pic>
        <p:nvPicPr>
          <p:cNvPr id="289" name="Google Shape;289;p38"/>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9" descr="http://yjyjyj.com/images/image/20150821101378757875.gif"/>
          <p:cNvPicPr preferRelativeResize="0"/>
          <p:nvPr/>
        </p:nvPicPr>
        <p:blipFill rotWithShape="1">
          <a:blip r:embed="rId3">
            <a:alphaModFix/>
          </a:blip>
          <a:srcRect/>
          <a:stretch/>
        </p:blipFill>
        <p:spPr>
          <a:xfrm>
            <a:off x="6096000" y="1124744"/>
            <a:ext cx="5410200" cy="5231607"/>
          </a:xfrm>
          <a:prstGeom prst="rect">
            <a:avLst/>
          </a:prstGeom>
          <a:noFill/>
          <a:ln>
            <a:noFill/>
          </a:ln>
        </p:spPr>
      </p:pic>
      <p:pic>
        <p:nvPicPr>
          <p:cNvPr id="295" name="Google Shape;295;p39"/>
          <p:cNvPicPr preferRelativeResize="0"/>
          <p:nvPr/>
        </p:nvPicPr>
        <p:blipFill rotWithShape="1">
          <a:blip r:embed="rId4">
            <a:alphaModFix/>
          </a:blip>
          <a:srcRect/>
          <a:stretch/>
        </p:blipFill>
        <p:spPr>
          <a:xfrm>
            <a:off x="145473" y="151023"/>
            <a:ext cx="1345949" cy="1133523"/>
          </a:xfrm>
          <a:prstGeom prst="rect">
            <a:avLst/>
          </a:prstGeom>
          <a:noFill/>
          <a:ln>
            <a:noFill/>
          </a:ln>
        </p:spPr>
      </p:pic>
      <p:sp>
        <p:nvSpPr>
          <p:cNvPr id="296" name="Google Shape;296;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7 NDRF</a:t>
            </a:r>
            <a:endParaRPr/>
          </a:p>
        </p:txBody>
      </p:sp>
      <p:sp>
        <p:nvSpPr>
          <p:cNvPr id="297" name="Google Shape;297;p39"/>
          <p:cNvSpPr txBox="1"/>
          <p:nvPr/>
        </p:nvSpPr>
        <p:spPr>
          <a:xfrm>
            <a:off x="623033" y="1994937"/>
            <a:ext cx="5184935"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Arial"/>
                <a:ea typeface="Arial"/>
                <a:cs typeface="Arial"/>
                <a:sym typeface="Arial"/>
              </a:rPr>
              <a:t>   </a:t>
            </a:r>
            <a:r>
              <a:rPr lang="en-US" sz="4000" b="0" i="0" u="none" strike="noStrike" cap="none">
                <a:solidFill>
                  <a:srgbClr val="FF0000"/>
                </a:solidFill>
                <a:latin typeface="Arial"/>
                <a:ea typeface="Arial"/>
                <a:cs typeface="Arial"/>
                <a:sym typeface="Arial"/>
              </a:rPr>
              <a:t>फोर हैण्‍ड कैरी</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       (FOUR-HAND</a:t>
            </a:r>
            <a:r>
              <a:rPr lang="en-US" sz="2400" b="0" i="0" u="none" strike="noStrike" cap="none">
                <a:solidFill>
                  <a:srgbClr val="FC7876"/>
                </a:solidFill>
                <a:latin typeface="Arial"/>
                <a:ea typeface="Arial"/>
                <a:cs typeface="Arial"/>
                <a:sym typeface="Arial"/>
              </a:rPr>
              <a:t> </a:t>
            </a:r>
            <a:r>
              <a:rPr lang="en-US" sz="2400" b="0" i="0" u="none" strike="noStrike" cap="none">
                <a:solidFill>
                  <a:srgbClr val="FF0000"/>
                </a:solidFill>
                <a:latin typeface="Arial"/>
                <a:ea typeface="Arial"/>
                <a:cs typeface="Arial"/>
                <a:sym typeface="Arial"/>
              </a:rPr>
              <a:t>SEAT</a:t>
            </a:r>
            <a:r>
              <a:rPr lang="en-US" sz="2400" b="0" i="0" u="none" strike="noStrike" cap="none">
                <a:solidFill>
                  <a:srgbClr val="FC7876"/>
                </a:solidFill>
                <a:latin typeface="Arial"/>
                <a:ea typeface="Arial"/>
                <a:cs typeface="Arial"/>
                <a:sym typeface="Arial"/>
              </a:rPr>
              <a:t> </a:t>
            </a:r>
            <a:r>
              <a:rPr lang="en-US" sz="2400" b="0" i="0" u="none" strike="noStrike" cap="none">
                <a:solidFill>
                  <a:srgbClr val="FF0000"/>
                </a:solidFill>
                <a:latin typeface="Arial"/>
                <a:ea typeface="Arial"/>
                <a:cs typeface="Arial"/>
                <a:sym typeface="Arial"/>
              </a:rPr>
              <a:t>CARRY)</a:t>
            </a:r>
            <a:endParaRPr sz="2400" b="0" i="0" u="none" strike="noStrike" cap="none">
              <a:solidFill>
                <a:srgbClr val="FF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479376" y="1412776"/>
            <a:ext cx="3557297" cy="176949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vkikrdkyhu pkyksa esa lqj{kk mik; </a:t>
            </a:r>
            <a:endParaRPr sz="3600" b="1">
              <a:solidFill>
                <a:srgbClr val="FF0000"/>
              </a:solidFill>
              <a:latin typeface="Arial"/>
              <a:ea typeface="Arial"/>
              <a:cs typeface="Arial"/>
              <a:sym typeface="Arial"/>
            </a:endParaRPr>
          </a:p>
        </p:txBody>
      </p:sp>
      <p:sp>
        <p:nvSpPr>
          <p:cNvPr id="303" name="Google Shape;303;p40"/>
          <p:cNvSpPr txBox="1">
            <a:spLocks noGrp="1"/>
          </p:cNvSpPr>
          <p:nvPr>
            <p:ph type="body" idx="1"/>
          </p:nvPr>
        </p:nvSpPr>
        <p:spPr>
          <a:xfrm>
            <a:off x="5087888" y="1196752"/>
            <a:ext cx="6851104" cy="5544616"/>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Char char="•"/>
            </a:pPr>
            <a:r>
              <a:rPr lang="en-US" sz="2400">
                <a:latin typeface="Arial"/>
                <a:ea typeface="Arial"/>
                <a:cs typeface="Arial"/>
                <a:sym typeface="Arial"/>
              </a:rPr>
              <a:t>रीढ़ की हड्डी की चोट के बढ़ने की संभावना -रीढ़ की हड्डी को अधिक से अधिक सुरक्षा प्रदान करें</a:t>
            </a: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जितना संभव हो सके, रोगी को शरीर की लंबी धुरी की दिशा में खींचें</a:t>
            </a: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रोगी के धड़ को मोड़ने से बचें</a:t>
            </a:r>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सिर को गर्दन और कंधों से दूर न ले जाने का प्रयास करें तथा हाथों और भुजाओं को सुरक्षित रखें</a:t>
            </a: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मरीज को वाहन से दूर शीघ्रतापूर्वक और सुरक्षित ले जाना असंभव हो सकता है</a:t>
            </a:r>
            <a:endParaRPr sz="2400">
              <a:latin typeface="Arial"/>
              <a:ea typeface="Arial"/>
              <a:cs typeface="Arial"/>
              <a:sym typeface="Arial"/>
            </a:endParaRPr>
          </a:p>
        </p:txBody>
      </p:sp>
      <p:pic>
        <p:nvPicPr>
          <p:cNvPr id="304" name="Google Shape;304;p40"/>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2000"/>
                                        <p:tgtEl>
                                          <p:spTgt spid="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1" end="1"/>
                                            </p:txEl>
                                          </p:spTgt>
                                        </p:tgtEl>
                                        <p:attrNameLst>
                                          <p:attrName>style.visibility</p:attrName>
                                        </p:attrNameLst>
                                      </p:cBhvr>
                                      <p:to>
                                        <p:strVal val="visible"/>
                                      </p:to>
                                    </p:set>
                                    <p:animEffect transition="in" filter="fade">
                                      <p:cBhvr>
                                        <p:cTn id="12" dur="2000"/>
                                        <p:tgtEl>
                                          <p:spTgt spid="3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xEl>
                                              <p:pRg st="2" end="2"/>
                                            </p:txEl>
                                          </p:spTgt>
                                        </p:tgtEl>
                                        <p:attrNameLst>
                                          <p:attrName>style.visibility</p:attrName>
                                        </p:attrNameLst>
                                      </p:cBhvr>
                                      <p:to>
                                        <p:strVal val="visible"/>
                                      </p:to>
                                    </p:set>
                                    <p:animEffect transition="in" filter="fade">
                                      <p:cBhvr>
                                        <p:cTn id="17" dur="2000"/>
                                        <p:tgtEl>
                                          <p:spTgt spid="3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xEl>
                                              <p:pRg st="3" end="3"/>
                                            </p:txEl>
                                          </p:spTgt>
                                        </p:tgtEl>
                                        <p:attrNameLst>
                                          <p:attrName>style.visibility</p:attrName>
                                        </p:attrNameLst>
                                      </p:cBhvr>
                                      <p:to>
                                        <p:strVal val="visible"/>
                                      </p:to>
                                    </p:set>
                                    <p:animEffect transition="in" filter="fade">
                                      <p:cBhvr>
                                        <p:cTn id="22" dur="2000"/>
                                        <p:tgtEl>
                                          <p:spTgt spid="3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3">
                                            <p:txEl>
                                              <p:pRg st="4" end="4"/>
                                            </p:txEl>
                                          </p:spTgt>
                                        </p:tgtEl>
                                        <p:attrNameLst>
                                          <p:attrName>style.visibility</p:attrName>
                                        </p:attrNameLst>
                                      </p:cBhvr>
                                      <p:to>
                                        <p:strVal val="visible"/>
                                      </p:to>
                                    </p:set>
                                    <p:animEffect transition="in" filter="fade">
                                      <p:cBhvr>
                                        <p:cTn id="27" dur="2000"/>
                                        <p:tgtEl>
                                          <p:spTgt spid="3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body" idx="1"/>
          </p:nvPr>
        </p:nvSpPr>
        <p:spPr>
          <a:xfrm>
            <a:off x="4799856" y="1292440"/>
            <a:ext cx="6707088" cy="4525963"/>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400"/>
              <a:buChar char="•"/>
            </a:pPr>
            <a:r>
              <a:rPr lang="en-US" sz="2400">
                <a:latin typeface="Arial"/>
                <a:ea typeface="Arial"/>
                <a:cs typeface="Arial"/>
                <a:sym typeface="Arial"/>
              </a:rPr>
              <a:t>जहां जीवन को तत्काल कोई खतरा नहीं है, वहां रोगी को अस्‍पताल ले जाने के लिए तैयार होने पर ही इसे स्थानांतरित किया जाना चाहिए, गैर-आपातकालीन चालो का उपयोग करना चाहिए</a:t>
            </a:r>
            <a:endParaRPr sz="2400">
              <a:latin typeface="Arial"/>
              <a:ea typeface="Arial"/>
              <a:cs typeface="Arial"/>
              <a:sym typeface="Arial"/>
            </a:endParaRPr>
          </a:p>
          <a:p>
            <a:pPr marL="342900" lvl="0" indent="-342900" algn="just" rtl="0">
              <a:lnSpc>
                <a:spcPct val="150000"/>
              </a:lnSpc>
              <a:spcBef>
                <a:spcPts val="480"/>
              </a:spcBef>
              <a:spcAft>
                <a:spcPts val="0"/>
              </a:spcAft>
              <a:buClr>
                <a:schemeClr val="dk1"/>
              </a:buClr>
              <a:buSzPts val="2400"/>
              <a:buChar char="•"/>
            </a:pPr>
            <a:r>
              <a:rPr lang="en-US" sz="2400">
                <a:latin typeface="Arial"/>
                <a:ea typeface="Arial"/>
                <a:cs typeface="Arial"/>
                <a:sym typeface="Arial"/>
              </a:rPr>
              <a:t>घटनास्थल पर पूरा मूल्यांकन करें और  मरीज का इलाज करें</a:t>
            </a:r>
            <a:endParaRPr sz="2400">
              <a:latin typeface="Arial"/>
              <a:ea typeface="Arial"/>
              <a:cs typeface="Arial"/>
              <a:sym typeface="Arial"/>
            </a:endParaRPr>
          </a:p>
          <a:p>
            <a:pPr marL="342900" lvl="0" indent="-342900" algn="just" rtl="0">
              <a:lnSpc>
                <a:spcPct val="150000"/>
              </a:lnSpc>
              <a:spcBef>
                <a:spcPts val="480"/>
              </a:spcBef>
              <a:spcAft>
                <a:spcPts val="0"/>
              </a:spcAft>
              <a:buClr>
                <a:schemeClr val="dk1"/>
              </a:buClr>
              <a:buSzPts val="2400"/>
              <a:buChar char="•"/>
            </a:pPr>
            <a:r>
              <a:rPr lang="en-US" sz="2400">
                <a:latin typeface="Arial"/>
                <a:ea typeface="Arial"/>
                <a:cs typeface="Arial"/>
                <a:sym typeface="Arial"/>
              </a:rPr>
              <a:t>अतिरिक्त चोट से बचें और रोगी को असुविधा और दर्द से बचाने का प्रयास करें</a:t>
            </a:r>
            <a:endParaRPr sz="2400">
              <a:latin typeface="Arial"/>
              <a:ea typeface="Arial"/>
              <a:cs typeface="Arial"/>
              <a:sym typeface="Arial"/>
            </a:endParaRPr>
          </a:p>
        </p:txBody>
      </p:sp>
      <p:sp>
        <p:nvSpPr>
          <p:cNvPr id="310" name="Google Shape;310;p41"/>
          <p:cNvSpPr txBox="1"/>
          <p:nvPr/>
        </p:nvSpPr>
        <p:spPr>
          <a:xfrm>
            <a:off x="238085" y="1785926"/>
            <a:ext cx="3985708" cy="176949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600"/>
              <a:buFont typeface="Arial"/>
              <a:buNone/>
            </a:pPr>
            <a:r>
              <a:rPr lang="en-US" sz="3600" b="1" i="0" u="none" strike="noStrike" cap="none">
                <a:solidFill>
                  <a:srgbClr val="FF0000"/>
                </a:solidFill>
                <a:latin typeface="Arial"/>
                <a:ea typeface="Arial"/>
                <a:cs typeface="Arial"/>
                <a:sym typeface="Arial"/>
              </a:rPr>
              <a:t>xSj&amp;vkikrdkyhu pkyksa esa lqj{kk mik; </a:t>
            </a:r>
            <a:endParaRPr sz="3600" b="1" i="0" u="none" strike="noStrike" cap="none">
              <a:solidFill>
                <a:srgbClr val="FF0000"/>
              </a:solidFill>
              <a:latin typeface="Arial"/>
              <a:ea typeface="Arial"/>
              <a:cs typeface="Arial"/>
              <a:sym typeface="Arial"/>
            </a:endParaRPr>
          </a:p>
        </p:txBody>
      </p:sp>
      <p:pic>
        <p:nvPicPr>
          <p:cNvPr id="311" name="Google Shape;311;p41"/>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body" idx="1"/>
          </p:nvPr>
        </p:nvSpPr>
        <p:spPr>
          <a:xfrm>
            <a:off x="5231904" y="1535187"/>
            <a:ext cx="6837694" cy="4821164"/>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Char char="•"/>
            </a:pPr>
            <a:r>
              <a:rPr lang="en-US" sz="2400">
                <a:latin typeface="Arial"/>
                <a:ea typeface="Arial"/>
                <a:cs typeface="Arial"/>
                <a:sym typeface="Arial"/>
              </a:rPr>
              <a:t>गैर-आपातकालीन चाल के लिए आमतौर पर न्यूनतम उपकरणों की आवश्यकता होती है, हालाँकि, यदि आपको रीढ़ की हड्डी में चोट का संदेह है, तो रोगी को स्थानांतरित करने से पहले रीढ़ की हड्डी को उचित रूप से स्थिर करें</a:t>
            </a:r>
            <a:endParaRPr/>
          </a:p>
          <a:p>
            <a:pPr marL="342900" lvl="0" indent="-190500" algn="l" rtl="0">
              <a:lnSpc>
                <a:spcPct val="150000"/>
              </a:lnSpc>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अक्सर रोगी को ले जाने वाले उपकरणों का उपयोग किया जा सकता है</a:t>
            </a:r>
            <a:endParaRPr sz="2400">
              <a:latin typeface="Arial"/>
              <a:ea typeface="Arial"/>
              <a:cs typeface="Arial"/>
              <a:sym typeface="Arial"/>
            </a:endParaRPr>
          </a:p>
        </p:txBody>
      </p:sp>
      <p:sp>
        <p:nvSpPr>
          <p:cNvPr id="317" name="Google Shape;317;p42"/>
          <p:cNvSpPr txBox="1">
            <a:spLocks noGrp="1"/>
          </p:cNvSpPr>
          <p:nvPr>
            <p:ph type="title"/>
          </p:nvPr>
        </p:nvSpPr>
        <p:spPr>
          <a:xfrm>
            <a:off x="551384" y="1844824"/>
            <a:ext cx="4317414"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गैर-आपातकालीन चालें</a:t>
            </a:r>
            <a:endParaRPr/>
          </a:p>
        </p:txBody>
      </p:sp>
      <p:pic>
        <p:nvPicPr>
          <p:cNvPr id="318" name="Google Shape;318;p42"/>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79376" y="1916832"/>
            <a:ext cx="5091706"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a:t>बॉडी मैकेनिक्स (Body Mechanics)</a:t>
            </a:r>
            <a:endParaRPr/>
          </a:p>
        </p:txBody>
      </p:sp>
      <p:sp>
        <p:nvSpPr>
          <p:cNvPr id="117" name="Google Shape;117;p16"/>
          <p:cNvSpPr txBox="1">
            <a:spLocks noGrp="1"/>
          </p:cNvSpPr>
          <p:nvPr>
            <p:ph type="body" idx="1"/>
          </p:nvPr>
        </p:nvSpPr>
        <p:spPr>
          <a:xfrm>
            <a:off x="6384032" y="1916832"/>
            <a:ext cx="4752528"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sz="2400"/>
              <a:t>शरीर का उचित उपयोग</a:t>
            </a:r>
            <a:endParaRPr/>
          </a:p>
          <a:p>
            <a:pPr marL="342900" lvl="0" indent="-342900" algn="l" rtl="0">
              <a:lnSpc>
                <a:spcPct val="100000"/>
              </a:lnSpc>
              <a:spcBef>
                <a:spcPts val="480"/>
              </a:spcBef>
              <a:spcAft>
                <a:spcPts val="0"/>
              </a:spcAft>
              <a:buClr>
                <a:schemeClr val="dk1"/>
              </a:buClr>
              <a:buSzPts val="2400"/>
              <a:buChar char="•"/>
            </a:pPr>
            <a:r>
              <a:rPr lang="en-US" sz="2400"/>
              <a:t>उठाने और ले जाने में सुविधा</a:t>
            </a:r>
            <a:endParaRPr/>
          </a:p>
          <a:p>
            <a:pPr marL="342900" lvl="0" indent="-342900" algn="l" rtl="0">
              <a:lnSpc>
                <a:spcPct val="100000"/>
              </a:lnSpc>
              <a:spcBef>
                <a:spcPts val="480"/>
              </a:spcBef>
              <a:spcAft>
                <a:spcPts val="0"/>
              </a:spcAft>
              <a:buClr>
                <a:schemeClr val="dk1"/>
              </a:buClr>
              <a:buSzPts val="2400"/>
              <a:buChar char="•"/>
            </a:pPr>
            <a:r>
              <a:rPr lang="en-US" sz="2400"/>
              <a:t>चोट से बचाव</a:t>
            </a:r>
            <a:endParaRPr/>
          </a:p>
          <a:p>
            <a:pPr marL="342900" lvl="0" indent="-114300" algn="l" rtl="0">
              <a:lnSpc>
                <a:spcPct val="100000"/>
              </a:lnSpc>
              <a:spcBef>
                <a:spcPts val="720"/>
              </a:spcBef>
              <a:spcAft>
                <a:spcPts val="0"/>
              </a:spcAft>
              <a:buClr>
                <a:schemeClr val="dk1"/>
              </a:buClr>
              <a:buSzPts val="3600"/>
              <a:buNone/>
            </a:pPr>
            <a:endParaRPr sz="3600">
              <a:latin typeface="Times New Roman"/>
              <a:ea typeface="Times New Roman"/>
              <a:cs typeface="Times New Roman"/>
              <a:sym typeface="Times New Roman"/>
            </a:endParaRPr>
          </a:p>
        </p:txBody>
      </p:sp>
      <p:pic>
        <p:nvPicPr>
          <p:cNvPr id="118" name="Google Shape;118;p16"/>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2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2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20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2000"/>
                                        <p:tgtEl>
                                          <p:spTgt spid="1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263352" y="2071324"/>
            <a:ext cx="4392488"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a:solidFill>
                  <a:srgbClr val="FF0000"/>
                </a:solidFill>
                <a:latin typeface="Arial"/>
                <a:ea typeface="Arial"/>
                <a:cs typeface="Arial"/>
                <a:sym typeface="Arial"/>
              </a:rPr>
              <a:t>        </a:t>
            </a:r>
            <a:r>
              <a:rPr lang="en-US" sz="3100">
                <a:solidFill>
                  <a:srgbClr val="FF0000"/>
                </a:solidFill>
                <a:latin typeface="Arial"/>
                <a:ea typeface="Arial"/>
                <a:cs typeface="Arial"/>
                <a:sym typeface="Arial"/>
              </a:rPr>
              <a:t>सीधे जमीन से उठाना</a:t>
            </a:r>
            <a:br>
              <a:rPr lang="en-US" sz="4000">
                <a:solidFill>
                  <a:srgbClr val="FF0000"/>
                </a:solidFill>
                <a:latin typeface="Arial"/>
                <a:ea typeface="Arial"/>
                <a:cs typeface="Arial"/>
                <a:sym typeface="Arial"/>
              </a:rPr>
            </a:br>
            <a:r>
              <a:rPr lang="en-US" sz="4000">
                <a:solidFill>
                  <a:srgbClr val="FF0000"/>
                </a:solidFill>
                <a:latin typeface="Arial"/>
                <a:ea typeface="Arial"/>
                <a:cs typeface="Arial"/>
                <a:sym typeface="Arial"/>
              </a:rPr>
              <a:t>       </a:t>
            </a:r>
            <a:r>
              <a:rPr lang="en-US" sz="3100">
                <a:solidFill>
                  <a:srgbClr val="FF0000"/>
                </a:solidFill>
                <a:latin typeface="Arial"/>
                <a:ea typeface="Arial"/>
                <a:cs typeface="Arial"/>
                <a:sym typeface="Arial"/>
              </a:rPr>
              <a:t>(Direct ground lift)</a:t>
            </a:r>
            <a:endParaRPr sz="4000">
              <a:solidFill>
                <a:srgbClr val="FF0000"/>
              </a:solidFill>
              <a:latin typeface="Arial"/>
              <a:ea typeface="Arial"/>
              <a:cs typeface="Arial"/>
              <a:sym typeface="Arial"/>
            </a:endParaRPr>
          </a:p>
        </p:txBody>
      </p:sp>
      <p:sp>
        <p:nvSpPr>
          <p:cNvPr id="324" name="Google Shape;324;p43"/>
          <p:cNvSpPr txBox="1">
            <a:spLocks noGrp="1"/>
          </p:cNvSpPr>
          <p:nvPr>
            <p:ph type="body" idx="1"/>
          </p:nvPr>
        </p:nvSpPr>
        <p:spPr>
          <a:xfrm>
            <a:off x="5807968" y="1124744"/>
            <a:ext cx="6120680" cy="4968552"/>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ts val="0"/>
              </a:spcBef>
              <a:spcAft>
                <a:spcPts val="0"/>
              </a:spcAft>
              <a:buClr>
                <a:schemeClr val="dk1"/>
              </a:buClr>
              <a:buSzPts val="2400"/>
              <a:buNone/>
            </a:pPr>
            <a:r>
              <a:rPr lang="en-US" sz="2400">
                <a:latin typeface="Arial"/>
                <a:ea typeface="Arial"/>
                <a:cs typeface="Arial"/>
                <a:sym typeface="Arial"/>
              </a:rPr>
              <a:t>     यह चाल कठिन है यदि रोगी</a:t>
            </a:r>
            <a:endParaRPr/>
          </a:p>
          <a:p>
            <a:pPr marL="342900" lvl="0" indent="-342900" algn="l" rtl="0">
              <a:lnSpc>
                <a:spcPct val="200000"/>
              </a:lnSpc>
              <a:spcBef>
                <a:spcPts val="480"/>
              </a:spcBef>
              <a:spcAft>
                <a:spcPts val="0"/>
              </a:spcAft>
              <a:buClr>
                <a:schemeClr val="dk1"/>
              </a:buClr>
              <a:buSzPts val="2400"/>
              <a:buChar char="•"/>
            </a:pPr>
            <a:r>
              <a:rPr lang="en-US" sz="2400">
                <a:latin typeface="Arial"/>
                <a:ea typeface="Arial"/>
                <a:cs typeface="Arial"/>
                <a:sym typeface="Arial"/>
              </a:rPr>
              <a:t>वजन 80 किलोग्राम से अधिक है</a:t>
            </a:r>
            <a:endParaRPr sz="2400">
              <a:latin typeface="Arial"/>
              <a:ea typeface="Arial"/>
              <a:cs typeface="Arial"/>
              <a:sym typeface="Arial"/>
            </a:endParaRPr>
          </a:p>
          <a:p>
            <a:pPr marL="342900" lvl="0" indent="-342900" algn="l" rtl="0">
              <a:lnSpc>
                <a:spcPct val="200000"/>
              </a:lnSpc>
              <a:spcBef>
                <a:spcPts val="480"/>
              </a:spcBef>
              <a:spcAft>
                <a:spcPts val="0"/>
              </a:spcAft>
              <a:buClr>
                <a:schemeClr val="dk1"/>
              </a:buClr>
              <a:buSzPts val="2400"/>
              <a:buChar char="•"/>
            </a:pPr>
            <a:r>
              <a:rPr lang="en-US" sz="2400">
                <a:latin typeface="Arial"/>
                <a:ea typeface="Arial"/>
                <a:cs typeface="Arial"/>
                <a:sym typeface="Arial"/>
              </a:rPr>
              <a:t>जमीन या अन्य निचली सतह पर है</a:t>
            </a:r>
            <a:endParaRPr sz="2400">
              <a:latin typeface="Arial"/>
              <a:ea typeface="Arial"/>
              <a:cs typeface="Arial"/>
              <a:sym typeface="Arial"/>
            </a:endParaRPr>
          </a:p>
          <a:p>
            <a:pPr marL="342900" lvl="0" indent="-342900" algn="l" rtl="0">
              <a:lnSpc>
                <a:spcPct val="200000"/>
              </a:lnSpc>
              <a:spcBef>
                <a:spcPts val="480"/>
              </a:spcBef>
              <a:spcAft>
                <a:spcPts val="0"/>
              </a:spcAft>
              <a:buClr>
                <a:schemeClr val="dk1"/>
              </a:buClr>
              <a:buSzPts val="2400"/>
              <a:buChar char="•"/>
            </a:pPr>
            <a:r>
              <a:rPr lang="en-US" sz="2400">
                <a:latin typeface="Arial"/>
                <a:ea typeface="Arial"/>
                <a:cs typeface="Arial"/>
                <a:sym typeface="Arial"/>
              </a:rPr>
              <a:t> कम से कम तीन लोगों की आवश्यकता है</a:t>
            </a:r>
            <a:endParaRPr sz="2400">
              <a:latin typeface="Arial"/>
              <a:ea typeface="Arial"/>
              <a:cs typeface="Arial"/>
              <a:sym typeface="Arial"/>
            </a:endParaRPr>
          </a:p>
        </p:txBody>
      </p:sp>
      <p:pic>
        <p:nvPicPr>
          <p:cNvPr id="325" name="Google Shape;325;p43"/>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4"/>
          <p:cNvPicPr preferRelativeResize="0"/>
          <p:nvPr/>
        </p:nvPicPr>
        <p:blipFill rotWithShape="1">
          <a:blip r:embed="rId3">
            <a:alphaModFix/>
          </a:blip>
          <a:srcRect/>
          <a:stretch/>
        </p:blipFill>
        <p:spPr>
          <a:xfrm>
            <a:off x="6312024" y="1484784"/>
            <a:ext cx="5375920" cy="4608512"/>
          </a:xfrm>
          <a:prstGeom prst="rect">
            <a:avLst/>
          </a:prstGeom>
          <a:noFill/>
          <a:ln>
            <a:noFill/>
          </a:ln>
        </p:spPr>
      </p:pic>
      <p:sp>
        <p:nvSpPr>
          <p:cNvPr id="331" name="Google Shape;331;p44"/>
          <p:cNvSpPr txBox="1"/>
          <p:nvPr/>
        </p:nvSpPr>
        <p:spPr>
          <a:xfrm>
            <a:off x="767408" y="1772816"/>
            <a:ext cx="443686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सीधे जमीन से उठाना          (Direct ground lift)</a:t>
            </a:r>
            <a:endParaRPr sz="3600" b="0" i="0" u="none" strike="noStrike" cap="none">
              <a:solidFill>
                <a:srgbClr val="FF0000"/>
              </a:solidFill>
              <a:latin typeface="Arial"/>
              <a:ea typeface="Arial"/>
              <a:cs typeface="Arial"/>
              <a:sym typeface="Arial"/>
            </a:endParaRPr>
          </a:p>
        </p:txBody>
      </p:sp>
      <p:pic>
        <p:nvPicPr>
          <p:cNvPr id="332" name="Google Shape;332;p44"/>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191345" y="1700808"/>
            <a:ext cx="4392488" cy="149817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एक्सट्रेमिटी लिफ्ट </a:t>
            </a:r>
            <a:r>
              <a:rPr lang="en-US" sz="3200">
                <a:solidFill>
                  <a:srgbClr val="FF0000"/>
                </a:solidFill>
                <a:latin typeface="Arial"/>
                <a:ea typeface="Arial"/>
                <a:cs typeface="Arial"/>
                <a:sym typeface="Arial"/>
              </a:rPr>
              <a:t>(Extremity lift)</a:t>
            </a:r>
            <a:endParaRPr sz="4000">
              <a:solidFill>
                <a:srgbClr val="FF0000"/>
              </a:solidFill>
              <a:latin typeface="Arial"/>
              <a:ea typeface="Arial"/>
              <a:cs typeface="Arial"/>
              <a:sym typeface="Arial"/>
            </a:endParaRPr>
          </a:p>
        </p:txBody>
      </p:sp>
      <p:sp>
        <p:nvSpPr>
          <p:cNvPr id="338" name="Google Shape;338;p45"/>
          <p:cNvSpPr txBox="1">
            <a:spLocks noGrp="1"/>
          </p:cNvSpPr>
          <p:nvPr>
            <p:ph type="body" idx="1"/>
          </p:nvPr>
        </p:nvSpPr>
        <p:spPr>
          <a:xfrm>
            <a:off x="5159896" y="1700808"/>
            <a:ext cx="6624736" cy="4397733"/>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ts val="0"/>
              </a:spcBef>
              <a:spcAft>
                <a:spcPts val="0"/>
              </a:spcAft>
              <a:buClr>
                <a:schemeClr val="dk1"/>
              </a:buClr>
              <a:buSzPts val="2400"/>
              <a:buChar char="•"/>
            </a:pPr>
            <a:r>
              <a:rPr lang="en-US" sz="2400">
                <a:latin typeface="Arial"/>
                <a:ea typeface="Arial"/>
                <a:cs typeface="Arial"/>
                <a:sym typeface="Arial"/>
              </a:rPr>
              <a:t>आमतौर पर इसका उपयोग मरीजों को कुर्सी, बिस्तर, स्ट्रेचर पर ले जाने के लिए किया जाता है</a:t>
            </a:r>
            <a:endParaRPr sz="2400">
              <a:latin typeface="Arial"/>
              <a:ea typeface="Arial"/>
              <a:cs typeface="Arial"/>
              <a:sym typeface="Arial"/>
            </a:endParaRPr>
          </a:p>
          <a:p>
            <a:pPr marL="342900" lvl="0" indent="-342900" algn="l" rtl="0">
              <a:lnSpc>
                <a:spcPct val="200000"/>
              </a:lnSpc>
              <a:spcBef>
                <a:spcPts val="480"/>
              </a:spcBef>
              <a:spcAft>
                <a:spcPts val="0"/>
              </a:spcAft>
              <a:buClr>
                <a:schemeClr val="dk1"/>
              </a:buClr>
              <a:buSzPts val="2400"/>
              <a:buChar char="•"/>
            </a:pPr>
            <a:r>
              <a:rPr lang="en-US" sz="2400">
                <a:latin typeface="Arial"/>
                <a:ea typeface="Arial"/>
                <a:cs typeface="Arial"/>
                <a:sym typeface="Arial"/>
              </a:rPr>
              <a:t>एक्सट्रीमिटी चोट वाले रोगियों पर इसका प्रयोग न करें</a:t>
            </a:r>
            <a:endParaRPr sz="2400">
              <a:latin typeface="Arial"/>
              <a:ea typeface="Arial"/>
              <a:cs typeface="Arial"/>
              <a:sym typeface="Arial"/>
            </a:endParaRPr>
          </a:p>
        </p:txBody>
      </p:sp>
      <p:pic>
        <p:nvPicPr>
          <p:cNvPr id="339" name="Google Shape;339;p45"/>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6"/>
          <p:cNvPicPr preferRelativeResize="0"/>
          <p:nvPr/>
        </p:nvPicPr>
        <p:blipFill rotWithShape="1">
          <a:blip r:embed="rId3">
            <a:alphaModFix/>
          </a:blip>
          <a:srcRect/>
          <a:stretch/>
        </p:blipFill>
        <p:spPr>
          <a:xfrm>
            <a:off x="1981200" y="1295400"/>
            <a:ext cx="8229600" cy="4191000"/>
          </a:xfrm>
          <a:prstGeom prst="rect">
            <a:avLst/>
          </a:prstGeom>
          <a:noFill/>
          <a:ln>
            <a:noFill/>
          </a:ln>
        </p:spPr>
      </p:pic>
      <p:pic>
        <p:nvPicPr>
          <p:cNvPr id="345" name="Google Shape;345;p46"/>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551384" y="1930936"/>
            <a:ext cx="5044373" cy="15700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a:solidFill>
                  <a:srgbClr val="FF0000"/>
                </a:solidFill>
                <a:latin typeface="Arial"/>
                <a:ea typeface="Arial"/>
                <a:cs typeface="Arial"/>
                <a:sym typeface="Arial"/>
              </a:rPr>
              <a:t>क्या मरीज़ में शॉक के लक्षण दिख रहे हैं?</a:t>
            </a:r>
            <a:br>
              <a:rPr lang="en-US" sz="4000">
                <a:solidFill>
                  <a:srgbClr val="FF0000"/>
                </a:solidFill>
                <a:latin typeface="Arial"/>
                <a:ea typeface="Arial"/>
                <a:cs typeface="Arial"/>
                <a:sym typeface="Arial"/>
              </a:rPr>
            </a:br>
            <a:r>
              <a:rPr lang="en-US" sz="2700">
                <a:solidFill>
                  <a:srgbClr val="FF0000"/>
                </a:solidFill>
                <a:latin typeface="Arial"/>
                <a:ea typeface="Arial"/>
                <a:cs typeface="Arial"/>
                <a:sym typeface="Arial"/>
              </a:rPr>
              <a:t>(</a:t>
            </a:r>
            <a:r>
              <a:rPr lang="en-US" sz="2700" b="1">
                <a:solidFill>
                  <a:srgbClr val="FF0000"/>
                </a:solidFill>
                <a:latin typeface="Arial"/>
                <a:ea typeface="Arial"/>
                <a:cs typeface="Arial"/>
                <a:sym typeface="Arial"/>
              </a:rPr>
              <a:t>PATIENT SHOWING SIGNS OF SHOCK)</a:t>
            </a:r>
            <a:endParaRPr sz="4000">
              <a:solidFill>
                <a:srgbClr val="FF0000"/>
              </a:solidFill>
              <a:latin typeface="Arial"/>
              <a:ea typeface="Arial"/>
              <a:cs typeface="Arial"/>
              <a:sym typeface="Arial"/>
            </a:endParaRPr>
          </a:p>
        </p:txBody>
      </p:sp>
      <p:pic>
        <p:nvPicPr>
          <p:cNvPr id="351" name="Google Shape;351;p47" descr="Image result for shock position"/>
          <p:cNvPicPr preferRelativeResize="0"/>
          <p:nvPr/>
        </p:nvPicPr>
        <p:blipFill rotWithShape="1">
          <a:blip r:embed="rId3">
            <a:alphaModFix/>
          </a:blip>
          <a:srcRect t="21333" b="28000"/>
          <a:stretch/>
        </p:blipFill>
        <p:spPr>
          <a:xfrm>
            <a:off x="7101094" y="1333500"/>
            <a:ext cx="4381500" cy="1447800"/>
          </a:xfrm>
          <a:prstGeom prst="rect">
            <a:avLst/>
          </a:prstGeom>
          <a:noFill/>
          <a:ln>
            <a:noFill/>
          </a:ln>
        </p:spPr>
      </p:pic>
      <p:pic>
        <p:nvPicPr>
          <p:cNvPr id="352" name="Google Shape;352;p47" descr="Image result for semi prone position"/>
          <p:cNvPicPr preferRelativeResize="0"/>
          <p:nvPr/>
        </p:nvPicPr>
        <p:blipFill rotWithShape="1">
          <a:blip r:embed="rId4">
            <a:alphaModFix/>
          </a:blip>
          <a:srcRect l="2670" t="19734" r="14293" b="5264"/>
          <a:stretch/>
        </p:blipFill>
        <p:spPr>
          <a:xfrm flipH="1">
            <a:off x="7392144" y="3113363"/>
            <a:ext cx="3581400" cy="1453598"/>
          </a:xfrm>
          <a:prstGeom prst="rect">
            <a:avLst/>
          </a:prstGeom>
          <a:noFill/>
          <a:ln>
            <a:noFill/>
          </a:ln>
        </p:spPr>
      </p:pic>
      <p:pic>
        <p:nvPicPr>
          <p:cNvPr id="353" name="Google Shape;353;p47" descr="Related image"/>
          <p:cNvPicPr preferRelativeResize="0"/>
          <p:nvPr/>
        </p:nvPicPr>
        <p:blipFill rotWithShape="1">
          <a:blip r:embed="rId5">
            <a:alphaModFix/>
          </a:blip>
          <a:srcRect/>
          <a:stretch/>
        </p:blipFill>
        <p:spPr>
          <a:xfrm>
            <a:off x="7536160" y="5020270"/>
            <a:ext cx="2784183" cy="1762694"/>
          </a:xfrm>
          <a:prstGeom prst="rect">
            <a:avLst/>
          </a:prstGeom>
          <a:noFill/>
          <a:ln>
            <a:noFill/>
          </a:ln>
        </p:spPr>
      </p:pic>
      <p:sp>
        <p:nvSpPr>
          <p:cNvPr id="354" name="Google Shape;354;p47"/>
          <p:cNvSpPr/>
          <p:nvPr/>
        </p:nvSpPr>
        <p:spPr>
          <a:xfrm>
            <a:off x="6115492" y="1800009"/>
            <a:ext cx="623889"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ए</a:t>
            </a:r>
            <a:endParaRPr sz="1400" b="0" i="0" u="none" strike="noStrike" cap="none">
              <a:solidFill>
                <a:srgbClr val="000000"/>
              </a:solidFill>
              <a:latin typeface="Arial"/>
              <a:ea typeface="Arial"/>
              <a:cs typeface="Arial"/>
              <a:sym typeface="Arial"/>
            </a:endParaRPr>
          </a:p>
        </p:txBody>
      </p:sp>
      <p:sp>
        <p:nvSpPr>
          <p:cNvPr id="355" name="Google Shape;355;p47"/>
          <p:cNvSpPr/>
          <p:nvPr/>
        </p:nvSpPr>
        <p:spPr>
          <a:xfrm>
            <a:off x="5979108" y="3501008"/>
            <a:ext cx="859531"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बी</a:t>
            </a:r>
            <a:endParaRPr sz="5400" b="1" i="0" u="none" strike="noStrike" cap="none">
              <a:solidFill>
                <a:srgbClr val="DF322D"/>
              </a:solidFill>
              <a:latin typeface="Calibri"/>
              <a:ea typeface="Calibri"/>
              <a:cs typeface="Calibri"/>
              <a:sym typeface="Calibri"/>
            </a:endParaRPr>
          </a:p>
        </p:txBody>
      </p:sp>
      <p:sp>
        <p:nvSpPr>
          <p:cNvPr id="356" name="Google Shape;356;p47"/>
          <p:cNvSpPr/>
          <p:nvPr/>
        </p:nvSpPr>
        <p:spPr>
          <a:xfrm>
            <a:off x="5909686" y="5301208"/>
            <a:ext cx="957314"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सी</a:t>
            </a:r>
            <a:endParaRPr sz="5400" b="1" i="0" u="none" strike="noStrike" cap="none">
              <a:solidFill>
                <a:srgbClr val="DF322D"/>
              </a:solidFill>
              <a:latin typeface="Calibri"/>
              <a:ea typeface="Calibri"/>
              <a:cs typeface="Calibri"/>
              <a:sym typeface="Calibri"/>
            </a:endParaRPr>
          </a:p>
        </p:txBody>
      </p:sp>
      <p:pic>
        <p:nvPicPr>
          <p:cNvPr id="357" name="Google Shape;357;p47"/>
          <p:cNvPicPr preferRelativeResize="0"/>
          <p:nvPr/>
        </p:nvPicPr>
        <p:blipFill rotWithShape="1">
          <a:blip r:embed="rId6">
            <a:alphaModFix/>
          </a:blip>
          <a:srcRect/>
          <a:stretch/>
        </p:blipFill>
        <p:spPr>
          <a:xfrm>
            <a:off x="-12700" y="0"/>
            <a:ext cx="1361684" cy="109023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983432" y="1646392"/>
            <a:ext cx="4392488" cy="17877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D;k ejht dks “olu laca/kh leL;k gS\</a:t>
            </a:r>
            <a:endParaRPr sz="3600" b="1">
              <a:solidFill>
                <a:srgbClr val="FF0000"/>
              </a:solidFill>
              <a:latin typeface="Arial"/>
              <a:ea typeface="Arial"/>
              <a:cs typeface="Arial"/>
              <a:sym typeface="Arial"/>
            </a:endParaRPr>
          </a:p>
        </p:txBody>
      </p:sp>
      <p:pic>
        <p:nvPicPr>
          <p:cNvPr id="363" name="Google Shape;363;p48" descr="http://clinicalgate.com/wp-content/uploads/2015/02/B9780323059138000216_f021-002a-9780323059138.jpg"/>
          <p:cNvPicPr preferRelativeResize="0"/>
          <p:nvPr/>
        </p:nvPicPr>
        <p:blipFill rotWithShape="1">
          <a:blip r:embed="rId3">
            <a:alphaModFix/>
          </a:blip>
          <a:srcRect r="52000" b="49880"/>
          <a:stretch/>
        </p:blipFill>
        <p:spPr>
          <a:xfrm>
            <a:off x="6528048" y="1196752"/>
            <a:ext cx="5548906" cy="5544616"/>
          </a:xfrm>
          <a:prstGeom prst="rect">
            <a:avLst/>
          </a:prstGeom>
          <a:noFill/>
          <a:ln>
            <a:noFill/>
          </a:ln>
        </p:spPr>
      </p:pic>
      <p:pic>
        <p:nvPicPr>
          <p:cNvPr id="364" name="Google Shape;364;p48"/>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9" descr="http://fscomps.fotosearch.com/compc/LIF/LIF130/pedipac.jpg"/>
          <p:cNvPicPr preferRelativeResize="0"/>
          <p:nvPr/>
        </p:nvPicPr>
        <p:blipFill rotWithShape="1">
          <a:blip r:embed="rId3">
            <a:alphaModFix/>
          </a:blip>
          <a:srcRect r="444" b="7042"/>
          <a:stretch/>
        </p:blipFill>
        <p:spPr>
          <a:xfrm>
            <a:off x="7248128" y="3094621"/>
            <a:ext cx="4267200" cy="1257709"/>
          </a:xfrm>
          <a:prstGeom prst="rect">
            <a:avLst/>
          </a:prstGeom>
          <a:noFill/>
          <a:ln>
            <a:noFill/>
          </a:ln>
        </p:spPr>
      </p:pic>
      <p:pic>
        <p:nvPicPr>
          <p:cNvPr id="370" name="Google Shape;370;p49" descr="http://orchardtrainingservices.co.uk/wp-content/uploads/2015/10/recovery-position.png"/>
          <p:cNvPicPr preferRelativeResize="0"/>
          <p:nvPr/>
        </p:nvPicPr>
        <p:blipFill rotWithShape="1">
          <a:blip r:embed="rId4">
            <a:alphaModFix/>
          </a:blip>
          <a:srcRect l="1666" t="14612" r="4166" b="12327"/>
          <a:stretch/>
        </p:blipFill>
        <p:spPr>
          <a:xfrm flipH="1">
            <a:off x="7608168" y="4714367"/>
            <a:ext cx="4684810" cy="1552996"/>
          </a:xfrm>
          <a:prstGeom prst="rect">
            <a:avLst/>
          </a:prstGeom>
          <a:noFill/>
          <a:ln>
            <a:noFill/>
          </a:ln>
        </p:spPr>
      </p:pic>
      <p:pic>
        <p:nvPicPr>
          <p:cNvPr id="371" name="Google Shape;371;p49" descr="https://s-media-cache-ak0.pinimg.com/originals/4b/d4/da/4bd4daaf64d70d2182f68813705ba032.jpg"/>
          <p:cNvPicPr preferRelativeResize="0"/>
          <p:nvPr/>
        </p:nvPicPr>
        <p:blipFill rotWithShape="1">
          <a:blip r:embed="rId5">
            <a:alphaModFix/>
          </a:blip>
          <a:srcRect b="77600"/>
          <a:stretch/>
        </p:blipFill>
        <p:spPr>
          <a:xfrm>
            <a:off x="7248128" y="1729117"/>
            <a:ext cx="4572000" cy="1365504"/>
          </a:xfrm>
          <a:prstGeom prst="rect">
            <a:avLst/>
          </a:prstGeom>
          <a:noFill/>
          <a:ln>
            <a:noFill/>
          </a:ln>
        </p:spPr>
      </p:pic>
      <p:sp>
        <p:nvSpPr>
          <p:cNvPr id="372" name="Google Shape;372;p49"/>
          <p:cNvSpPr/>
          <p:nvPr/>
        </p:nvSpPr>
        <p:spPr>
          <a:xfrm>
            <a:off x="6456040" y="1971537"/>
            <a:ext cx="623889"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ए</a:t>
            </a:r>
            <a:endParaRPr sz="1400" b="0" i="0" u="none" strike="noStrike" cap="none">
              <a:solidFill>
                <a:srgbClr val="000000"/>
              </a:solidFill>
              <a:latin typeface="Arial"/>
              <a:ea typeface="Arial"/>
              <a:cs typeface="Arial"/>
              <a:sym typeface="Arial"/>
            </a:endParaRPr>
          </a:p>
        </p:txBody>
      </p:sp>
      <p:sp>
        <p:nvSpPr>
          <p:cNvPr id="373" name="Google Shape;373;p49"/>
          <p:cNvSpPr/>
          <p:nvPr/>
        </p:nvSpPr>
        <p:spPr>
          <a:xfrm>
            <a:off x="6384032" y="2937676"/>
            <a:ext cx="859531"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बी</a:t>
            </a:r>
            <a:endParaRPr sz="5400" b="1" i="0" u="none" strike="noStrike" cap="none">
              <a:solidFill>
                <a:srgbClr val="DF322D"/>
              </a:solidFill>
              <a:latin typeface="Calibri"/>
              <a:ea typeface="Calibri"/>
              <a:cs typeface="Calibri"/>
              <a:sym typeface="Calibri"/>
            </a:endParaRPr>
          </a:p>
        </p:txBody>
      </p:sp>
      <p:sp>
        <p:nvSpPr>
          <p:cNvPr id="374" name="Google Shape;374;p49"/>
          <p:cNvSpPr/>
          <p:nvPr/>
        </p:nvSpPr>
        <p:spPr>
          <a:xfrm>
            <a:off x="6475090" y="4869160"/>
            <a:ext cx="957314"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सी</a:t>
            </a:r>
            <a:endParaRPr sz="5400" b="1" i="0" u="none" strike="noStrike" cap="none">
              <a:solidFill>
                <a:srgbClr val="DF322D"/>
              </a:solidFill>
              <a:latin typeface="Calibri"/>
              <a:ea typeface="Calibri"/>
              <a:cs typeface="Calibri"/>
              <a:sym typeface="Calibri"/>
            </a:endParaRPr>
          </a:p>
        </p:txBody>
      </p:sp>
      <p:sp>
        <p:nvSpPr>
          <p:cNvPr id="375" name="Google Shape;375;p49"/>
          <p:cNvSpPr txBox="1"/>
          <p:nvPr/>
        </p:nvSpPr>
        <p:spPr>
          <a:xfrm>
            <a:off x="367190" y="1517970"/>
            <a:ext cx="5220072" cy="17877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Arial"/>
              <a:buNone/>
            </a:pPr>
            <a:r>
              <a:rPr lang="en-US" sz="3200" b="0" i="0" u="none" strike="noStrike" cap="none">
                <a:solidFill>
                  <a:srgbClr val="FF0000"/>
                </a:solidFill>
                <a:latin typeface="Arial"/>
                <a:ea typeface="Arial"/>
                <a:cs typeface="Arial"/>
                <a:sym typeface="Arial"/>
              </a:rPr>
              <a:t>ट्रामा </a:t>
            </a:r>
            <a:r>
              <a:rPr lang="en-US" sz="3600" b="1" i="0" u="none" strike="noStrike" cap="none">
                <a:solidFill>
                  <a:srgbClr val="FF0000"/>
                </a:solidFill>
                <a:latin typeface="Arial"/>
                <a:ea typeface="Arial"/>
                <a:cs typeface="Arial"/>
                <a:sym typeface="Arial"/>
              </a:rPr>
              <a:t>jksxh] fo”ks’k :Ik ls jh&lt;+ dh gM~Mh esa pksV</a:t>
            </a:r>
            <a:endParaRPr sz="36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al"/>
                <a:ea typeface="Arial"/>
                <a:cs typeface="Arial"/>
                <a:sym typeface="Arial"/>
              </a:rPr>
              <a:t>TRAUMA PATIENTS, ESPECIALLY      SUSPECTED WITH SPINAL INJURY ?</a:t>
            </a:r>
            <a:endParaRPr sz="2400" b="1" i="0" u="none" strike="noStrike" cap="none">
              <a:solidFill>
                <a:srgbClr val="FF0000"/>
              </a:solidFill>
              <a:latin typeface="Calibri"/>
              <a:ea typeface="Calibri"/>
              <a:cs typeface="Calibri"/>
              <a:sym typeface="Calibri"/>
            </a:endParaRPr>
          </a:p>
        </p:txBody>
      </p:sp>
      <p:pic>
        <p:nvPicPr>
          <p:cNvPr id="376" name="Google Shape;376;p49"/>
          <p:cNvPicPr preferRelativeResize="0"/>
          <p:nvPr/>
        </p:nvPicPr>
        <p:blipFill rotWithShape="1">
          <a:blip r:embed="rId6">
            <a:alphaModFix/>
          </a:blip>
          <a:srcRect/>
          <a:stretch/>
        </p:blipFill>
        <p:spPr>
          <a:xfrm>
            <a:off x="-12700" y="0"/>
            <a:ext cx="1361684" cy="109023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0"/>
          <p:cNvSpPr txBox="1">
            <a:spLocks noGrp="1"/>
          </p:cNvSpPr>
          <p:nvPr>
            <p:ph type="title"/>
          </p:nvPr>
        </p:nvSpPr>
        <p:spPr>
          <a:xfrm>
            <a:off x="389022" y="1599658"/>
            <a:ext cx="5562962" cy="202174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एक प्रतिक्रियाशील रोगी, जिसे जी मिचलाना या उल्टी हो रही है</a:t>
            </a:r>
            <a:endParaRPr sz="3600">
              <a:solidFill>
                <a:srgbClr val="FF0000"/>
              </a:solidFill>
              <a:latin typeface="Arial"/>
              <a:ea typeface="Arial"/>
              <a:cs typeface="Arial"/>
              <a:sym typeface="Arial"/>
            </a:endParaRPr>
          </a:p>
        </p:txBody>
      </p:sp>
      <p:pic>
        <p:nvPicPr>
          <p:cNvPr id="382" name="Google Shape;382;p50" descr="Image result for semi prone position"/>
          <p:cNvPicPr preferRelativeResize="0"/>
          <p:nvPr/>
        </p:nvPicPr>
        <p:blipFill rotWithShape="1">
          <a:blip r:embed="rId3">
            <a:alphaModFix/>
          </a:blip>
          <a:srcRect l="2670" t="19734" r="14293" b="5264"/>
          <a:stretch/>
        </p:blipFill>
        <p:spPr>
          <a:xfrm flipH="1">
            <a:off x="7733554" y="3008730"/>
            <a:ext cx="4343400" cy="1762874"/>
          </a:xfrm>
          <a:prstGeom prst="rect">
            <a:avLst/>
          </a:prstGeom>
          <a:noFill/>
          <a:ln>
            <a:noFill/>
          </a:ln>
        </p:spPr>
      </p:pic>
      <p:sp>
        <p:nvSpPr>
          <p:cNvPr id="383" name="Google Shape;383;p50"/>
          <p:cNvSpPr/>
          <p:nvPr/>
        </p:nvSpPr>
        <p:spPr>
          <a:xfrm>
            <a:off x="6626755" y="1502760"/>
            <a:ext cx="623889"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ए</a:t>
            </a:r>
            <a:endParaRPr sz="1400" b="0" i="0" u="none" strike="noStrike" cap="none">
              <a:solidFill>
                <a:srgbClr val="000000"/>
              </a:solidFill>
              <a:latin typeface="Arial"/>
              <a:ea typeface="Arial"/>
              <a:cs typeface="Arial"/>
              <a:sym typeface="Arial"/>
            </a:endParaRPr>
          </a:p>
        </p:txBody>
      </p:sp>
      <p:sp>
        <p:nvSpPr>
          <p:cNvPr id="384" name="Google Shape;384;p50"/>
          <p:cNvSpPr/>
          <p:nvPr/>
        </p:nvSpPr>
        <p:spPr>
          <a:xfrm>
            <a:off x="6573093" y="3316822"/>
            <a:ext cx="859531"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बी</a:t>
            </a:r>
            <a:endParaRPr sz="5400" b="1" i="0" u="none" strike="noStrike" cap="none">
              <a:solidFill>
                <a:srgbClr val="DF322D"/>
              </a:solidFill>
              <a:latin typeface="Calibri"/>
              <a:ea typeface="Calibri"/>
              <a:cs typeface="Calibri"/>
              <a:sym typeface="Calibri"/>
            </a:endParaRPr>
          </a:p>
        </p:txBody>
      </p:sp>
      <p:sp>
        <p:nvSpPr>
          <p:cNvPr id="385" name="Google Shape;385;p50"/>
          <p:cNvSpPr/>
          <p:nvPr/>
        </p:nvSpPr>
        <p:spPr>
          <a:xfrm>
            <a:off x="6534621" y="5355240"/>
            <a:ext cx="957314"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DF322D"/>
                </a:solidFill>
                <a:latin typeface="Calibri"/>
                <a:ea typeface="Calibri"/>
                <a:cs typeface="Calibri"/>
                <a:sym typeface="Calibri"/>
              </a:rPr>
              <a:t>सी</a:t>
            </a:r>
            <a:endParaRPr sz="5400" b="1" i="0" u="none" strike="noStrike" cap="none">
              <a:solidFill>
                <a:srgbClr val="DF322D"/>
              </a:solidFill>
              <a:latin typeface="Calibri"/>
              <a:ea typeface="Calibri"/>
              <a:cs typeface="Calibri"/>
              <a:sym typeface="Calibri"/>
            </a:endParaRPr>
          </a:p>
        </p:txBody>
      </p:sp>
      <p:pic>
        <p:nvPicPr>
          <p:cNvPr id="386" name="Google Shape;386;p50" descr="http://orchardtrainingservices.co.uk/wp-content/uploads/2015/10/recovery-position.png"/>
          <p:cNvPicPr preferRelativeResize="0"/>
          <p:nvPr/>
        </p:nvPicPr>
        <p:blipFill rotWithShape="1">
          <a:blip r:embed="rId4">
            <a:alphaModFix/>
          </a:blip>
          <a:srcRect l="1666" t="14612" r="4166" b="12327"/>
          <a:stretch/>
        </p:blipFill>
        <p:spPr>
          <a:xfrm flipH="1">
            <a:off x="7733554" y="5030366"/>
            <a:ext cx="4225652" cy="1552996"/>
          </a:xfrm>
          <a:prstGeom prst="rect">
            <a:avLst/>
          </a:prstGeom>
          <a:noFill/>
          <a:ln>
            <a:noFill/>
          </a:ln>
        </p:spPr>
      </p:pic>
      <p:pic>
        <p:nvPicPr>
          <p:cNvPr id="387" name="Google Shape;387;p50" descr="https://s-media-cache-ak0.pinimg.com/originals/4b/d4/da/4bd4daaf64d70d2182f68813705ba032.jpg"/>
          <p:cNvPicPr preferRelativeResize="0"/>
          <p:nvPr/>
        </p:nvPicPr>
        <p:blipFill rotWithShape="1">
          <a:blip r:embed="rId5">
            <a:alphaModFix/>
          </a:blip>
          <a:srcRect b="77600"/>
          <a:stretch/>
        </p:blipFill>
        <p:spPr>
          <a:xfrm>
            <a:off x="7392144" y="1153561"/>
            <a:ext cx="4572000" cy="1365504"/>
          </a:xfrm>
          <a:prstGeom prst="rect">
            <a:avLst/>
          </a:prstGeom>
          <a:noFill/>
          <a:ln>
            <a:noFill/>
          </a:ln>
        </p:spPr>
      </p:pic>
      <p:pic>
        <p:nvPicPr>
          <p:cNvPr id="388" name="Google Shape;388;p50"/>
          <p:cNvPicPr preferRelativeResize="0"/>
          <p:nvPr/>
        </p:nvPicPr>
        <p:blipFill rotWithShape="1">
          <a:blip r:embed="rId6">
            <a:alphaModFix/>
          </a:blip>
          <a:srcRect/>
          <a:stretch/>
        </p:blipFill>
        <p:spPr>
          <a:xfrm>
            <a:off x="-12700" y="0"/>
            <a:ext cx="1361684" cy="10902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1"/>
          <p:cNvSpPr txBox="1">
            <a:spLocks noGrp="1"/>
          </p:cNvSpPr>
          <p:nvPr>
            <p:ph type="title"/>
          </p:nvPr>
        </p:nvSpPr>
        <p:spPr>
          <a:xfrm>
            <a:off x="1981200" y="0"/>
            <a:ext cx="8229600" cy="141763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Arial Black"/>
              <a:buNone/>
            </a:pPr>
            <a:r>
              <a:rPr lang="en-US" b="1">
                <a:solidFill>
                  <a:srgbClr val="FF0000"/>
                </a:solidFill>
                <a:latin typeface="Arial Black"/>
                <a:ea typeface="Arial Black"/>
                <a:cs typeface="Arial Black"/>
                <a:sym typeface="Arial Black"/>
              </a:rPr>
              <a:t>    </a:t>
            </a:r>
            <a:r>
              <a:rPr lang="en-US" sz="3600">
                <a:solidFill>
                  <a:srgbClr val="FF0000"/>
                </a:solidFill>
                <a:latin typeface="Arial Black"/>
                <a:ea typeface="Arial Black"/>
                <a:cs typeface="Arial Black"/>
                <a:sym typeface="Arial Black"/>
              </a:rPr>
              <a:t>रोगी को ले जाने वाले उपकरण   </a:t>
            </a:r>
            <a:endParaRPr>
              <a:solidFill>
                <a:srgbClr val="FF0000"/>
              </a:solidFill>
              <a:latin typeface="Arial Black"/>
              <a:ea typeface="Arial Black"/>
              <a:cs typeface="Arial Black"/>
              <a:sym typeface="Arial Black"/>
            </a:endParaRPr>
          </a:p>
        </p:txBody>
      </p:sp>
      <p:sp>
        <p:nvSpPr>
          <p:cNvPr id="394" name="Google Shape;394;p51"/>
          <p:cNvSpPr txBox="1">
            <a:spLocks noGrp="1"/>
          </p:cNvSpPr>
          <p:nvPr>
            <p:ph type="body" idx="1"/>
          </p:nvPr>
        </p:nvSpPr>
        <p:spPr>
          <a:xfrm>
            <a:off x="609600" y="1844824"/>
            <a:ext cx="10972800" cy="381642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ऐसे उपकरणों में स्ट्रेचर और अन्य उपकरण शामिल हैं जो मरीजों को सुरक्षित </a:t>
            </a:r>
            <a:r>
              <a:rPr lang="en-US" sz="2400"/>
              <a:t>अस्पताल </a:t>
            </a:r>
            <a:r>
              <a:rPr lang="en-US" sz="2400">
                <a:latin typeface="Times New Roman"/>
                <a:ea typeface="Times New Roman"/>
                <a:cs typeface="Times New Roman"/>
                <a:sym typeface="Times New Roman"/>
              </a:rPr>
              <a:t> ले जाने के लिए डिज़ाइन किए गए हैं</a:t>
            </a:r>
            <a:endParaRPr sz="2400">
              <a:latin typeface="Times New Roman"/>
              <a:ea typeface="Times New Roman"/>
              <a:cs typeface="Times New Roman"/>
              <a:sym typeface="Times New Roman"/>
            </a:endParaRPr>
          </a:p>
          <a:p>
            <a:pPr marL="342900" lvl="0" indent="-190500" algn="l" rtl="0">
              <a:lnSpc>
                <a:spcPct val="100000"/>
              </a:lnSpc>
              <a:spcBef>
                <a:spcPts val="480"/>
              </a:spcBef>
              <a:spcAft>
                <a:spcPts val="0"/>
              </a:spcAft>
              <a:buClr>
                <a:schemeClr val="dk1"/>
              </a:buClr>
              <a:buSzPts val="2400"/>
              <a:buNone/>
            </a:pPr>
            <a:endParaRPr sz="2400">
              <a:latin typeface="Times New Roman"/>
              <a:ea typeface="Times New Roman"/>
              <a:cs typeface="Times New Roman"/>
              <a:sym typeface="Times New Roman"/>
            </a:endParaRPr>
          </a:p>
          <a:p>
            <a:pPr marL="342900" lvl="0" indent="-342900" algn="l" rtl="0">
              <a:lnSpc>
                <a:spcPct val="100000"/>
              </a:lnSpc>
              <a:spcBef>
                <a:spcPts val="480"/>
              </a:spcBef>
              <a:spcAft>
                <a:spcPts val="0"/>
              </a:spcAft>
              <a:buClr>
                <a:schemeClr val="dk1"/>
              </a:buClr>
              <a:buSzPts val="2400"/>
              <a:buChar char="•"/>
            </a:pPr>
            <a:r>
              <a:rPr lang="en-US" sz="2400">
                <a:latin typeface="Times New Roman"/>
                <a:ea typeface="Times New Roman"/>
                <a:cs typeface="Times New Roman"/>
                <a:sym typeface="Times New Roman"/>
              </a:rPr>
              <a:t>इन उपकरणों के उपयोग से पूरी तरह परिचित होना अति </a:t>
            </a:r>
            <a:r>
              <a:rPr lang="en-US" sz="2400"/>
              <a:t>आवश्यक</a:t>
            </a:r>
            <a:r>
              <a:rPr lang="en-US" sz="2400">
                <a:latin typeface="Times New Roman"/>
                <a:ea typeface="Times New Roman"/>
                <a:cs typeface="Times New Roman"/>
                <a:sym typeface="Times New Roman"/>
              </a:rPr>
              <a:t> है</a:t>
            </a:r>
            <a:endParaRPr sz="2400">
              <a:latin typeface="Times New Roman"/>
              <a:ea typeface="Times New Roman"/>
              <a:cs typeface="Times New Roman"/>
              <a:sym typeface="Times New Roman"/>
            </a:endParaRPr>
          </a:p>
        </p:txBody>
      </p:sp>
      <p:sp>
        <p:nvSpPr>
          <p:cNvPr id="395" name="Google Shape;395;p51"/>
          <p:cNvSpPr/>
          <p:nvPr/>
        </p:nvSpPr>
        <p:spPr>
          <a:xfrm rot="5400000">
            <a:off x="6019800" y="-3505200"/>
            <a:ext cx="76200" cy="9829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pic>
        <p:nvPicPr>
          <p:cNvPr id="396" name="Google Shape;396;p51"/>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xEl>
                                              <p:pRg st="0" end="0"/>
                                            </p:txEl>
                                          </p:spTgt>
                                        </p:tgtEl>
                                        <p:attrNameLst>
                                          <p:attrName>style.visibility</p:attrName>
                                        </p:attrNameLst>
                                      </p:cBhvr>
                                      <p:to>
                                        <p:strVal val="visible"/>
                                      </p:to>
                                    </p:set>
                                    <p:animEffect transition="in" filter="fade">
                                      <p:cBhvr>
                                        <p:cTn id="7" dur="2000"/>
                                        <p:tgtEl>
                                          <p:spTgt spid="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xEl>
                                              <p:pRg st="1" end="1"/>
                                            </p:txEl>
                                          </p:spTgt>
                                        </p:tgtEl>
                                        <p:attrNameLst>
                                          <p:attrName>style.visibility</p:attrName>
                                        </p:attrNameLst>
                                      </p:cBhvr>
                                      <p:to>
                                        <p:strVal val="visible"/>
                                      </p:to>
                                    </p:set>
                                    <p:animEffect transition="in" filter="fade">
                                      <p:cBhvr>
                                        <p:cTn id="12" dur="2000"/>
                                        <p:tgtEl>
                                          <p:spTgt spid="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4">
                                            <p:txEl>
                                              <p:pRg st="2" end="2"/>
                                            </p:txEl>
                                          </p:spTgt>
                                        </p:tgtEl>
                                        <p:attrNameLst>
                                          <p:attrName>style.visibility</p:attrName>
                                        </p:attrNameLst>
                                      </p:cBhvr>
                                      <p:to>
                                        <p:strVal val="visible"/>
                                      </p:to>
                                    </p:set>
                                    <p:animEffect transition="in" filter="fade">
                                      <p:cBhvr>
                                        <p:cTn id="17" dur="2000"/>
                                        <p:tgtEl>
                                          <p:spTgt spid="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2"/>
          <p:cNvSpPr txBox="1">
            <a:spLocks noGrp="1"/>
          </p:cNvSpPr>
          <p:nvPr>
            <p:ph type="title"/>
          </p:nvPr>
        </p:nvSpPr>
        <p:spPr>
          <a:xfrm>
            <a:off x="479376" y="2420888"/>
            <a:ext cx="3456384"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Black"/>
              <a:buNone/>
            </a:pPr>
            <a:r>
              <a:rPr lang="en-US" sz="4000" b="1">
                <a:solidFill>
                  <a:srgbClr val="FF0000"/>
                </a:solidFill>
                <a:latin typeface="Arial Black"/>
                <a:ea typeface="Arial Black"/>
                <a:cs typeface="Arial Black"/>
                <a:sym typeface="Arial Black"/>
              </a:rPr>
              <a:t>  </a:t>
            </a:r>
            <a:r>
              <a:rPr lang="en-US" sz="4000">
                <a:solidFill>
                  <a:srgbClr val="FF0000"/>
                </a:solidFill>
                <a:latin typeface="Arial Black"/>
                <a:ea typeface="Arial Black"/>
                <a:cs typeface="Arial Black"/>
                <a:sym typeface="Arial Black"/>
              </a:rPr>
              <a:t>रोगी को ले जाने वाले उपकरण</a:t>
            </a:r>
            <a:endParaRPr sz="4000">
              <a:solidFill>
                <a:srgbClr val="FF0000"/>
              </a:solidFill>
            </a:endParaRPr>
          </a:p>
        </p:txBody>
      </p:sp>
      <p:sp>
        <p:nvSpPr>
          <p:cNvPr id="402" name="Google Shape;402;p52"/>
          <p:cNvSpPr txBox="1">
            <a:spLocks noGrp="1"/>
          </p:cNvSpPr>
          <p:nvPr>
            <p:ph type="body" idx="1"/>
          </p:nvPr>
        </p:nvSpPr>
        <p:spPr>
          <a:xfrm>
            <a:off x="5303912" y="1700808"/>
            <a:ext cx="6638528"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3200"/>
              <a:buChar char="•"/>
            </a:pPr>
            <a:r>
              <a:rPr lang="en-US">
                <a:latin typeface="Times New Roman"/>
                <a:ea typeface="Times New Roman"/>
                <a:cs typeface="Times New Roman"/>
                <a:sym typeface="Times New Roman"/>
              </a:rPr>
              <a:t> </a:t>
            </a:r>
            <a:r>
              <a:rPr lang="en-US" sz="2400">
                <a:latin typeface="Times New Roman"/>
                <a:ea typeface="Times New Roman"/>
                <a:cs typeface="Times New Roman"/>
                <a:sym typeface="Times New Roman"/>
              </a:rPr>
              <a:t>उपकरण की सीमाओं के बारे में रेस्‍क्‍यूवर को पता होना चाहिए    </a:t>
            </a:r>
            <a:endParaRPr sz="2400">
              <a:latin typeface="Times New Roman"/>
              <a:ea typeface="Times New Roman"/>
              <a:cs typeface="Times New Roman"/>
              <a:sym typeface="Times New Roman"/>
            </a:endParaRPr>
          </a:p>
          <a:p>
            <a:pPr marL="342900" lvl="0" indent="-190500" algn="l" rtl="0">
              <a:lnSpc>
                <a:spcPct val="150000"/>
              </a:lnSpc>
              <a:spcBef>
                <a:spcPts val="480"/>
              </a:spcBef>
              <a:spcAft>
                <a:spcPts val="0"/>
              </a:spcAft>
              <a:buClr>
                <a:schemeClr val="dk1"/>
              </a:buClr>
              <a:buSzPts val="2400"/>
              <a:buNone/>
            </a:pPr>
            <a:endParaRPr sz="2400">
              <a:latin typeface="Times New Roman"/>
              <a:ea typeface="Times New Roman"/>
              <a:cs typeface="Times New Roman"/>
              <a:sym typeface="Times New Roman"/>
            </a:endParaRPr>
          </a:p>
          <a:p>
            <a:pPr marL="342900" lvl="0" indent="-342900" algn="l" rtl="0">
              <a:lnSpc>
                <a:spcPct val="150000"/>
              </a:lnSpc>
              <a:spcBef>
                <a:spcPts val="480"/>
              </a:spcBef>
              <a:spcAft>
                <a:spcPts val="0"/>
              </a:spcAft>
              <a:buClr>
                <a:schemeClr val="dk1"/>
              </a:buClr>
              <a:buSzPts val="2400"/>
              <a:buChar char="•"/>
            </a:pPr>
            <a:r>
              <a:rPr lang="en-US" sz="2400">
                <a:latin typeface="Times New Roman"/>
                <a:ea typeface="Times New Roman"/>
                <a:cs typeface="Times New Roman"/>
                <a:sym typeface="Times New Roman"/>
              </a:rPr>
              <a:t>इन उपकरणों का नियमित रखरखाव और निरीक्षण करना बहुत महत्वपूर्ण है</a:t>
            </a:r>
            <a:endParaRPr sz="2400">
              <a:latin typeface="Times New Roman"/>
              <a:ea typeface="Times New Roman"/>
              <a:cs typeface="Times New Roman"/>
              <a:sym typeface="Times New Roman"/>
            </a:endParaRPr>
          </a:p>
        </p:txBody>
      </p:sp>
      <p:pic>
        <p:nvPicPr>
          <p:cNvPr id="403" name="Google Shape;403;p52"/>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Effect transition="in" filter="fade">
                                      <p:cBhvr>
                                        <p:cTn id="7" dur="2000"/>
                                        <p:tgtEl>
                                          <p:spTgt spid="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2">
                                            <p:txEl>
                                              <p:pRg st="1" end="1"/>
                                            </p:txEl>
                                          </p:spTgt>
                                        </p:tgtEl>
                                        <p:attrNameLst>
                                          <p:attrName>style.visibility</p:attrName>
                                        </p:attrNameLst>
                                      </p:cBhvr>
                                      <p:to>
                                        <p:strVal val="visible"/>
                                      </p:to>
                                    </p:set>
                                    <p:animEffect transition="in" filter="fade">
                                      <p:cBhvr>
                                        <p:cTn id="12" dur="2000"/>
                                        <p:tgtEl>
                                          <p:spTgt spid="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xEl>
                                              <p:pRg st="2" end="2"/>
                                            </p:txEl>
                                          </p:spTgt>
                                        </p:tgtEl>
                                        <p:attrNameLst>
                                          <p:attrName>style.visibility</p:attrName>
                                        </p:attrNameLst>
                                      </p:cBhvr>
                                      <p:to>
                                        <p:strVal val="visible"/>
                                      </p:to>
                                    </p:set>
                                    <p:animEffect transition="in" filter="fade">
                                      <p:cBhvr>
                                        <p:cTn id="17" dur="2000"/>
                                        <p:tgtEl>
                                          <p:spTgt spid="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7" descr="http://www.ehealthstar.com/wp-content/uploads/2015/12/Proper-Lifting.jpg"/>
          <p:cNvPicPr preferRelativeResize="0"/>
          <p:nvPr/>
        </p:nvPicPr>
        <p:blipFill rotWithShape="1">
          <a:blip r:embed="rId3">
            <a:alphaModFix/>
          </a:blip>
          <a:srcRect t="9940" b="7504"/>
          <a:stretch/>
        </p:blipFill>
        <p:spPr>
          <a:xfrm>
            <a:off x="3287688" y="404881"/>
            <a:ext cx="6480720" cy="4398823"/>
          </a:xfrm>
          <a:prstGeom prst="rect">
            <a:avLst/>
          </a:prstGeom>
          <a:noFill/>
          <a:ln>
            <a:noFill/>
          </a:ln>
        </p:spPr>
      </p:pic>
      <p:sp>
        <p:nvSpPr>
          <p:cNvPr id="124" name="Google Shape;124;p17"/>
          <p:cNvSpPr txBox="1">
            <a:spLocks noGrp="1"/>
          </p:cNvSpPr>
          <p:nvPr>
            <p:ph type="title"/>
          </p:nvPr>
        </p:nvSpPr>
        <p:spPr>
          <a:xfrm>
            <a:off x="3431704" y="4762220"/>
            <a:ext cx="3912312" cy="134225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2800"/>
              <a:buFont typeface="Arial Black"/>
              <a:buNone/>
            </a:pPr>
            <a:r>
              <a:rPr lang="en-US" sz="2800" b="1">
                <a:solidFill>
                  <a:srgbClr val="FF0000"/>
                </a:solidFill>
                <a:latin typeface="Arial Black"/>
                <a:ea typeface="Arial Black"/>
                <a:cs typeface="Arial Black"/>
                <a:sym typeface="Arial Black"/>
              </a:rPr>
              <a:t>गलत तरीके से उठाना</a:t>
            </a:r>
            <a:endParaRPr/>
          </a:p>
        </p:txBody>
      </p:sp>
      <p:sp>
        <p:nvSpPr>
          <p:cNvPr id="125" name="Google Shape;125;p17"/>
          <p:cNvSpPr txBox="1"/>
          <p:nvPr/>
        </p:nvSpPr>
        <p:spPr>
          <a:xfrm>
            <a:off x="7104112" y="4926978"/>
            <a:ext cx="3912312" cy="105422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0000"/>
              </a:buClr>
              <a:buSzPts val="2800"/>
              <a:buFont typeface="Arial Black"/>
              <a:buNone/>
            </a:pPr>
            <a:r>
              <a:rPr lang="en-US" sz="2800" b="1" i="0" u="none" strike="noStrike" cap="none">
                <a:solidFill>
                  <a:srgbClr val="FF0000"/>
                </a:solidFill>
                <a:latin typeface="Arial Black"/>
                <a:ea typeface="Arial Black"/>
                <a:cs typeface="Arial Black"/>
                <a:sym typeface="Arial Black"/>
              </a:rPr>
              <a:t>सही तरीके से उठाना</a:t>
            </a:r>
            <a:endParaRPr sz="2800" b="1" i="0" u="none" strike="noStrike" cap="none">
              <a:solidFill>
                <a:srgbClr val="FF0000"/>
              </a:solidFill>
              <a:latin typeface="Arial Black"/>
              <a:ea typeface="Arial Black"/>
              <a:cs typeface="Arial Black"/>
              <a:sym typeface="Arial Black"/>
            </a:endParaRPr>
          </a:p>
        </p:txBody>
      </p:sp>
      <p:pic>
        <p:nvPicPr>
          <p:cNvPr id="126" name="Google Shape;126;p17"/>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3" descr="http://www.safetybasics.com/v/vspfiles/photos/003-C-3D-2.jpg"/>
          <p:cNvPicPr preferRelativeResize="0"/>
          <p:nvPr/>
        </p:nvPicPr>
        <p:blipFill rotWithShape="1">
          <a:blip r:embed="rId3">
            <a:alphaModFix/>
          </a:blip>
          <a:srcRect/>
          <a:stretch/>
        </p:blipFill>
        <p:spPr>
          <a:xfrm>
            <a:off x="5519936" y="1916832"/>
            <a:ext cx="6124970" cy="4450081"/>
          </a:xfrm>
          <a:prstGeom prst="rect">
            <a:avLst/>
          </a:prstGeom>
          <a:noFill/>
          <a:ln>
            <a:noFill/>
          </a:ln>
        </p:spPr>
      </p:pic>
      <p:sp>
        <p:nvSpPr>
          <p:cNvPr id="409" name="Google Shape;409;p53"/>
          <p:cNvSpPr txBox="1">
            <a:spLocks noGrp="1"/>
          </p:cNvSpPr>
          <p:nvPr>
            <p:ph type="body" idx="1"/>
          </p:nvPr>
        </p:nvSpPr>
        <p:spPr>
          <a:xfrm>
            <a:off x="1343472" y="2132856"/>
            <a:ext cx="4586494" cy="685800"/>
          </a:xfrm>
          <a:prstGeom prst="rect">
            <a:avLst/>
          </a:prstGeom>
          <a:noFill/>
          <a:ln>
            <a:noFill/>
          </a:ln>
        </p:spPr>
        <p:txBody>
          <a:bodyPr spcFirstLastPara="1" wrap="square" lIns="91425" tIns="45700" rIns="91425" bIns="45700" anchor="t" anchorCtr="0">
            <a:noAutofit/>
          </a:bodyPr>
          <a:lstStyle/>
          <a:p>
            <a:pPr marL="742950" lvl="0" indent="-742950" algn="l" rtl="0">
              <a:lnSpc>
                <a:spcPct val="100000"/>
              </a:lnSpc>
              <a:spcBef>
                <a:spcPts val="0"/>
              </a:spcBef>
              <a:spcAft>
                <a:spcPts val="0"/>
              </a:spcAft>
              <a:buClr>
                <a:srgbClr val="FF0000"/>
              </a:buClr>
              <a:buSzPts val="4800"/>
              <a:buNone/>
            </a:pPr>
            <a:r>
              <a:rPr lang="en-US" sz="4800">
                <a:solidFill>
                  <a:srgbClr val="FF0000"/>
                </a:solidFill>
                <a:latin typeface="Arial"/>
                <a:ea typeface="Arial"/>
                <a:cs typeface="Arial"/>
                <a:sym typeface="Arial"/>
              </a:rPr>
              <a:t>Oghy</a:t>
            </a:r>
            <a:r>
              <a:rPr lang="en-US" sz="3600">
                <a:solidFill>
                  <a:srgbClr val="FF0000"/>
                </a:solidFill>
                <a:latin typeface="Arial"/>
                <a:ea typeface="Arial"/>
                <a:cs typeface="Arial"/>
                <a:sym typeface="Arial"/>
              </a:rPr>
              <a:t> स्ट्रेचर</a:t>
            </a:r>
            <a:endParaRPr/>
          </a:p>
        </p:txBody>
      </p:sp>
      <p:pic>
        <p:nvPicPr>
          <p:cNvPr id="410" name="Google Shape;410;p53"/>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animEffect transition="in" filter="fade">
                                      <p:cBhvr>
                                        <p:cTn id="7" dur="2000"/>
                                        <p:tgtEl>
                                          <p:spTgt spid="4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54" descr="https://cdn.shopify.com/s/files/1/1403/6673/products/stretcher_1.jpg?v=1476381760"/>
          <p:cNvPicPr preferRelativeResize="0"/>
          <p:nvPr/>
        </p:nvPicPr>
        <p:blipFill rotWithShape="1">
          <a:blip r:embed="rId3">
            <a:alphaModFix/>
          </a:blip>
          <a:srcRect/>
          <a:stretch/>
        </p:blipFill>
        <p:spPr>
          <a:xfrm>
            <a:off x="6240018" y="1419692"/>
            <a:ext cx="5875443" cy="3334298"/>
          </a:xfrm>
          <a:prstGeom prst="rect">
            <a:avLst/>
          </a:prstGeom>
          <a:noFill/>
          <a:ln>
            <a:noFill/>
          </a:ln>
        </p:spPr>
      </p:pic>
      <p:sp>
        <p:nvSpPr>
          <p:cNvPr id="416" name="Google Shape;416;p54"/>
          <p:cNvSpPr txBox="1"/>
          <p:nvPr/>
        </p:nvSpPr>
        <p:spPr>
          <a:xfrm>
            <a:off x="911424" y="1948037"/>
            <a:ext cx="5040560" cy="2827784"/>
          </a:xfrm>
          <a:prstGeom prst="rect">
            <a:avLst/>
          </a:prstGeom>
          <a:noFill/>
          <a:ln>
            <a:noFill/>
          </a:ln>
        </p:spPr>
        <p:txBody>
          <a:bodyPr spcFirstLastPara="1" wrap="square" lIns="91425" tIns="45700" rIns="91425" bIns="45700" anchor="t" anchorCtr="0">
            <a:noAutofit/>
          </a:bodyPr>
          <a:lstStyle/>
          <a:p>
            <a:pPr marL="742950" marR="0" lvl="0" indent="-742950" algn="ctr"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हल्के पोर्टेबल स्ट्रेचर</a:t>
            </a:r>
            <a:endParaRPr sz="1400" b="0" i="0" u="none" strike="noStrike" cap="none">
              <a:solidFill>
                <a:srgbClr val="000000"/>
              </a:solidFill>
              <a:latin typeface="Arial"/>
              <a:ea typeface="Arial"/>
              <a:cs typeface="Arial"/>
              <a:sym typeface="Arial"/>
            </a:endParaRPr>
          </a:p>
          <a:p>
            <a:pPr marL="742950" marR="0" lvl="0" indent="-742950" algn="ctr" rtl="0">
              <a:lnSpc>
                <a:spcPct val="100000"/>
              </a:lnSpc>
              <a:spcBef>
                <a:spcPts val="72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(फोल्डिंग या बंधनेवाला)</a:t>
            </a:r>
            <a:endParaRPr sz="1400" b="0" i="0" u="none" strike="noStrike" cap="none">
              <a:solidFill>
                <a:srgbClr val="000000"/>
              </a:solidFill>
              <a:latin typeface="Arial"/>
              <a:ea typeface="Arial"/>
              <a:cs typeface="Arial"/>
              <a:sym typeface="Arial"/>
            </a:endParaRPr>
          </a:p>
        </p:txBody>
      </p:sp>
      <p:pic>
        <p:nvPicPr>
          <p:cNvPr id="417" name="Google Shape;417;p54"/>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2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55" descr="http://img.medicalexpo.com/images_me/photo-g/98227-7509641.jpg"/>
          <p:cNvPicPr preferRelativeResize="0"/>
          <p:nvPr/>
        </p:nvPicPr>
        <p:blipFill rotWithShape="1">
          <a:blip r:embed="rId3">
            <a:alphaModFix/>
          </a:blip>
          <a:srcRect/>
          <a:stretch/>
        </p:blipFill>
        <p:spPr>
          <a:xfrm>
            <a:off x="6096000" y="3658706"/>
            <a:ext cx="5486400" cy="2794630"/>
          </a:xfrm>
          <a:prstGeom prst="rect">
            <a:avLst/>
          </a:prstGeom>
          <a:noFill/>
          <a:ln>
            <a:noFill/>
          </a:ln>
        </p:spPr>
      </p:pic>
      <p:sp>
        <p:nvSpPr>
          <p:cNvPr id="423" name="Google Shape;423;p55"/>
          <p:cNvSpPr txBox="1">
            <a:spLocks noGrp="1"/>
          </p:cNvSpPr>
          <p:nvPr>
            <p:ph type="title"/>
          </p:nvPr>
        </p:nvSpPr>
        <p:spPr>
          <a:xfrm>
            <a:off x="1487488" y="1988840"/>
            <a:ext cx="3600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स्कूप</a:t>
            </a:r>
            <a:r>
              <a:rPr lang="en-US" sz="3600">
                <a:solidFill>
                  <a:srgbClr val="FC7876"/>
                </a:solidFill>
                <a:latin typeface="Arial"/>
                <a:ea typeface="Arial"/>
                <a:cs typeface="Arial"/>
                <a:sym typeface="Arial"/>
              </a:rPr>
              <a:t> </a:t>
            </a:r>
            <a:r>
              <a:rPr lang="en-US" sz="3600">
                <a:solidFill>
                  <a:srgbClr val="FF0000"/>
                </a:solidFill>
                <a:latin typeface="Arial"/>
                <a:ea typeface="Arial"/>
                <a:cs typeface="Arial"/>
                <a:sym typeface="Arial"/>
              </a:rPr>
              <a:t>स्ट्रेचर</a:t>
            </a:r>
            <a:endParaRPr sz="3600">
              <a:solidFill>
                <a:srgbClr val="FF0000"/>
              </a:solidFill>
              <a:latin typeface="Arial"/>
              <a:ea typeface="Arial"/>
              <a:cs typeface="Arial"/>
              <a:sym typeface="Arial"/>
            </a:endParaRPr>
          </a:p>
        </p:txBody>
      </p:sp>
      <p:pic>
        <p:nvPicPr>
          <p:cNvPr id="424" name="Google Shape;424;p55" descr="http://www.progress.com.sg/wp-content/uploads/2015/06/scoop-stretcher-e1433129517685.jpg"/>
          <p:cNvPicPr preferRelativeResize="0"/>
          <p:nvPr/>
        </p:nvPicPr>
        <p:blipFill rotWithShape="1">
          <a:blip r:embed="rId4">
            <a:alphaModFix/>
          </a:blip>
          <a:srcRect/>
          <a:stretch/>
        </p:blipFill>
        <p:spPr>
          <a:xfrm>
            <a:off x="5807968" y="1124744"/>
            <a:ext cx="5191893" cy="2409909"/>
          </a:xfrm>
          <a:prstGeom prst="rect">
            <a:avLst/>
          </a:prstGeom>
          <a:noFill/>
          <a:ln>
            <a:noFill/>
          </a:ln>
        </p:spPr>
      </p:pic>
      <p:pic>
        <p:nvPicPr>
          <p:cNvPr id="425" name="Google Shape;425;p55"/>
          <p:cNvPicPr preferRelativeResize="0"/>
          <p:nvPr/>
        </p:nvPicPr>
        <p:blipFill rotWithShape="1">
          <a:blip r:embed="rId5">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2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56" descr="https://upload.wikimedia.org/wikipedia/commons/f/fe/Kendric_Estrcation_Device.jpg"/>
          <p:cNvPicPr preferRelativeResize="0"/>
          <p:nvPr/>
        </p:nvPicPr>
        <p:blipFill rotWithShape="1">
          <a:blip r:embed="rId3">
            <a:alphaModFix/>
          </a:blip>
          <a:srcRect/>
          <a:stretch/>
        </p:blipFill>
        <p:spPr>
          <a:xfrm>
            <a:off x="5807968" y="1412776"/>
            <a:ext cx="6083424" cy="4760590"/>
          </a:xfrm>
          <a:prstGeom prst="rect">
            <a:avLst/>
          </a:prstGeom>
          <a:noFill/>
          <a:ln>
            <a:noFill/>
          </a:ln>
        </p:spPr>
      </p:pic>
      <p:sp>
        <p:nvSpPr>
          <p:cNvPr id="431" name="Google Shape;431;p56"/>
          <p:cNvSpPr txBox="1">
            <a:spLocks noGrp="1"/>
          </p:cNvSpPr>
          <p:nvPr>
            <p:ph type="body" idx="1"/>
          </p:nvPr>
        </p:nvSpPr>
        <p:spPr>
          <a:xfrm>
            <a:off x="760" y="2060848"/>
            <a:ext cx="4643264" cy="1143000"/>
          </a:xfrm>
          <a:prstGeom prst="rect">
            <a:avLst/>
          </a:prstGeom>
          <a:noFill/>
          <a:ln>
            <a:noFill/>
          </a:ln>
        </p:spPr>
        <p:txBody>
          <a:bodyPr spcFirstLastPara="1" wrap="square" lIns="91425" tIns="45700" rIns="91425" bIns="45700" anchor="t" anchorCtr="0">
            <a:noAutofit/>
          </a:bodyPr>
          <a:lstStyle/>
          <a:p>
            <a:pPr marL="742950" lvl="0" indent="-742950" algn="ctr" rtl="0">
              <a:lnSpc>
                <a:spcPct val="100000"/>
              </a:lnSpc>
              <a:spcBef>
                <a:spcPts val="0"/>
              </a:spcBef>
              <a:spcAft>
                <a:spcPts val="0"/>
              </a:spcAft>
              <a:buClr>
                <a:srgbClr val="FF0000"/>
              </a:buClr>
              <a:buSzPts val="3600"/>
              <a:buNone/>
            </a:pPr>
            <a:r>
              <a:rPr lang="en-US" sz="3600">
                <a:solidFill>
                  <a:srgbClr val="FF0000"/>
                </a:solidFill>
                <a:latin typeface="Arial Black"/>
                <a:ea typeface="Arial Black"/>
                <a:cs typeface="Arial Black"/>
                <a:sym typeface="Arial Black"/>
              </a:rPr>
              <a:t>वेस्ट-प्रकार के निकासी उपकरण</a:t>
            </a:r>
            <a:endParaRPr sz="3600">
              <a:solidFill>
                <a:srgbClr val="FF0000"/>
              </a:solidFill>
              <a:latin typeface="Arial Black"/>
              <a:ea typeface="Arial Black"/>
              <a:cs typeface="Arial Black"/>
              <a:sym typeface="Arial Black"/>
            </a:endParaRPr>
          </a:p>
        </p:txBody>
      </p:sp>
      <p:pic>
        <p:nvPicPr>
          <p:cNvPr id="432" name="Google Shape;432;p56"/>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animEffect transition="in" filter="fade">
                                      <p:cBhvr>
                                        <p:cTn id="7" dur="2000"/>
                                        <p:tgtEl>
                                          <p:spTgt spid="4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57" descr="http://thearmchairs.com/files/img/stair-chair-stryker-model-6250-pro.jpg"/>
          <p:cNvPicPr preferRelativeResize="0"/>
          <p:nvPr/>
        </p:nvPicPr>
        <p:blipFill rotWithShape="1">
          <a:blip r:embed="rId3">
            <a:alphaModFix/>
          </a:blip>
          <a:srcRect/>
          <a:stretch/>
        </p:blipFill>
        <p:spPr>
          <a:xfrm>
            <a:off x="5231904" y="1524000"/>
            <a:ext cx="6145113" cy="4641304"/>
          </a:xfrm>
          <a:prstGeom prst="rect">
            <a:avLst/>
          </a:prstGeom>
          <a:noFill/>
          <a:ln>
            <a:noFill/>
          </a:ln>
        </p:spPr>
      </p:pic>
      <p:sp>
        <p:nvSpPr>
          <p:cNvPr id="438" name="Google Shape;438;p57"/>
          <p:cNvSpPr txBox="1">
            <a:spLocks noGrp="1"/>
          </p:cNvSpPr>
          <p:nvPr>
            <p:ph type="body" idx="1"/>
          </p:nvPr>
        </p:nvSpPr>
        <p:spPr>
          <a:xfrm>
            <a:off x="145473" y="2060848"/>
            <a:ext cx="4248472" cy="1008112"/>
          </a:xfrm>
          <a:prstGeom prst="rect">
            <a:avLst/>
          </a:prstGeom>
          <a:noFill/>
          <a:ln>
            <a:noFill/>
          </a:ln>
        </p:spPr>
        <p:txBody>
          <a:bodyPr spcFirstLastPara="1" wrap="square" lIns="91425" tIns="45700" rIns="91425" bIns="45700" anchor="t" anchorCtr="0">
            <a:noAutofit/>
          </a:bodyPr>
          <a:lstStyle/>
          <a:p>
            <a:pPr marL="742950" lvl="0" indent="-742950" algn="ctr" rtl="0">
              <a:lnSpc>
                <a:spcPct val="100000"/>
              </a:lnSpc>
              <a:spcBef>
                <a:spcPts val="0"/>
              </a:spcBef>
              <a:spcAft>
                <a:spcPts val="0"/>
              </a:spcAft>
              <a:buClr>
                <a:srgbClr val="FF0000"/>
              </a:buClr>
              <a:buSzPts val="3600"/>
              <a:buNone/>
            </a:pPr>
            <a:r>
              <a:rPr lang="en-US" sz="3600">
                <a:solidFill>
                  <a:srgbClr val="FF0000"/>
                </a:solidFill>
                <a:latin typeface="Arial"/>
                <a:ea typeface="Arial"/>
                <a:cs typeface="Arial"/>
                <a:sym typeface="Arial"/>
              </a:rPr>
              <a:t>सीढ़ी</a:t>
            </a:r>
            <a:r>
              <a:rPr lang="en-US" sz="3600">
                <a:solidFill>
                  <a:srgbClr val="FC7876"/>
                </a:solidFill>
                <a:latin typeface="Arial"/>
                <a:ea typeface="Arial"/>
                <a:cs typeface="Arial"/>
                <a:sym typeface="Arial"/>
              </a:rPr>
              <a:t> </a:t>
            </a:r>
            <a:r>
              <a:rPr lang="en-US" sz="3600">
                <a:solidFill>
                  <a:srgbClr val="FF0000"/>
                </a:solidFill>
                <a:latin typeface="Arial"/>
                <a:ea typeface="Arial"/>
                <a:cs typeface="Arial"/>
                <a:sym typeface="Arial"/>
              </a:rPr>
              <a:t>कुर्सी</a:t>
            </a:r>
            <a:endParaRPr sz="3600">
              <a:solidFill>
                <a:srgbClr val="FF0000"/>
              </a:solidFill>
              <a:latin typeface="Arial"/>
              <a:ea typeface="Arial"/>
              <a:cs typeface="Arial"/>
              <a:sym typeface="Arial"/>
            </a:endParaRPr>
          </a:p>
          <a:p>
            <a:pPr marL="742950" lvl="0" indent="-742950" algn="ctr" rtl="0">
              <a:lnSpc>
                <a:spcPct val="100000"/>
              </a:lnSpc>
              <a:spcBef>
                <a:spcPts val="480"/>
              </a:spcBef>
              <a:spcAft>
                <a:spcPts val="0"/>
              </a:spcAft>
              <a:buClr>
                <a:srgbClr val="FF0000"/>
              </a:buClr>
              <a:buSzPts val="2400"/>
              <a:buNone/>
            </a:pPr>
            <a:r>
              <a:rPr lang="en-US" sz="2400">
                <a:solidFill>
                  <a:srgbClr val="FF0000"/>
                </a:solidFill>
                <a:latin typeface="Arial"/>
                <a:ea typeface="Arial"/>
                <a:cs typeface="Arial"/>
                <a:sym typeface="Arial"/>
              </a:rPr>
              <a:t>(STAIR</a:t>
            </a:r>
            <a:r>
              <a:rPr lang="en-US" sz="2400">
                <a:solidFill>
                  <a:srgbClr val="FC7876"/>
                </a:solidFill>
                <a:latin typeface="Arial"/>
                <a:ea typeface="Arial"/>
                <a:cs typeface="Arial"/>
                <a:sym typeface="Arial"/>
              </a:rPr>
              <a:t> </a:t>
            </a:r>
            <a:r>
              <a:rPr lang="en-US" sz="2400">
                <a:solidFill>
                  <a:srgbClr val="FF0000"/>
                </a:solidFill>
                <a:latin typeface="Arial"/>
                <a:ea typeface="Arial"/>
                <a:cs typeface="Arial"/>
                <a:sym typeface="Arial"/>
              </a:rPr>
              <a:t>CHAIR)</a:t>
            </a:r>
            <a:endParaRPr/>
          </a:p>
          <a:p>
            <a:pPr marL="742950" lvl="0" indent="-742950" algn="ctr" rtl="0">
              <a:lnSpc>
                <a:spcPct val="100000"/>
              </a:lnSpc>
              <a:spcBef>
                <a:spcPts val="720"/>
              </a:spcBef>
              <a:spcAft>
                <a:spcPts val="0"/>
              </a:spcAft>
              <a:buClr>
                <a:schemeClr val="dk1"/>
              </a:buClr>
              <a:buSzPts val="3600"/>
              <a:buNone/>
            </a:pPr>
            <a:endParaRPr sz="3600" b="1">
              <a:solidFill>
                <a:srgbClr val="FF0000"/>
              </a:solidFill>
              <a:latin typeface="Arial"/>
              <a:ea typeface="Arial"/>
              <a:cs typeface="Arial"/>
              <a:sym typeface="Arial"/>
            </a:endParaRPr>
          </a:p>
        </p:txBody>
      </p:sp>
      <p:pic>
        <p:nvPicPr>
          <p:cNvPr id="439" name="Google Shape;439;p57"/>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animEffect transition="in" filter="fade">
                                      <p:cBhvr>
                                        <p:cTn id="7" dur="2000"/>
                                        <p:tgtEl>
                                          <p:spTgt spid="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xEl>
                                              <p:pRg st="1" end="1"/>
                                            </p:txEl>
                                          </p:spTgt>
                                        </p:tgtEl>
                                        <p:attrNameLst>
                                          <p:attrName>style.visibility</p:attrName>
                                        </p:attrNameLst>
                                      </p:cBhvr>
                                      <p:to>
                                        <p:strVal val="visible"/>
                                      </p:to>
                                    </p:set>
                                    <p:animEffect transition="in" filter="fade">
                                      <p:cBhvr>
                                        <p:cTn id="12" dur="2000"/>
                                        <p:tgtEl>
                                          <p:spTgt spid="4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xEl>
                                              <p:pRg st="2" end="2"/>
                                            </p:txEl>
                                          </p:spTgt>
                                        </p:tgtEl>
                                        <p:attrNameLst>
                                          <p:attrName>style.visibility</p:attrName>
                                        </p:attrNameLst>
                                      </p:cBhvr>
                                      <p:to>
                                        <p:strVal val="visible"/>
                                      </p:to>
                                    </p:set>
                                    <p:animEffect transition="in" filter="fade">
                                      <p:cBhvr>
                                        <p:cTn id="17" dur="2000"/>
                                        <p:tgtEl>
                                          <p:spTgt spid="4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58" descr="http://www.medical-hospitalbeds.com/photo/medical-hospitalbeds/editor/20130112123943_79775.jpg"/>
          <p:cNvPicPr preferRelativeResize="0"/>
          <p:nvPr/>
        </p:nvPicPr>
        <p:blipFill rotWithShape="1">
          <a:blip r:embed="rId3">
            <a:alphaModFix/>
          </a:blip>
          <a:srcRect/>
          <a:stretch/>
        </p:blipFill>
        <p:spPr>
          <a:xfrm>
            <a:off x="6023991" y="476672"/>
            <a:ext cx="4653905" cy="3209926"/>
          </a:xfrm>
          <a:prstGeom prst="rect">
            <a:avLst/>
          </a:prstGeom>
          <a:noFill/>
          <a:ln>
            <a:noFill/>
          </a:ln>
        </p:spPr>
      </p:pic>
      <p:pic>
        <p:nvPicPr>
          <p:cNvPr id="445" name="Google Shape;445;p58" descr="http://img.directindustry.com/images_di/photo-g/101143-7403085.jpg"/>
          <p:cNvPicPr preferRelativeResize="0"/>
          <p:nvPr/>
        </p:nvPicPr>
        <p:blipFill rotWithShape="1">
          <a:blip r:embed="rId4">
            <a:alphaModFix/>
          </a:blip>
          <a:srcRect/>
          <a:stretch/>
        </p:blipFill>
        <p:spPr>
          <a:xfrm>
            <a:off x="6744072" y="3686598"/>
            <a:ext cx="4320480" cy="3134184"/>
          </a:xfrm>
          <a:prstGeom prst="rect">
            <a:avLst/>
          </a:prstGeom>
          <a:noFill/>
          <a:ln>
            <a:noFill/>
          </a:ln>
        </p:spPr>
      </p:pic>
      <p:sp>
        <p:nvSpPr>
          <p:cNvPr id="446" name="Google Shape;446;p58"/>
          <p:cNvSpPr txBox="1">
            <a:spLocks noGrp="1"/>
          </p:cNvSpPr>
          <p:nvPr>
            <p:ph type="body" idx="1"/>
          </p:nvPr>
        </p:nvSpPr>
        <p:spPr>
          <a:xfrm>
            <a:off x="623392" y="2204864"/>
            <a:ext cx="2938293" cy="1007265"/>
          </a:xfrm>
          <a:prstGeom prst="rect">
            <a:avLst/>
          </a:prstGeom>
          <a:noFill/>
          <a:ln>
            <a:noFill/>
          </a:ln>
        </p:spPr>
        <p:txBody>
          <a:bodyPr spcFirstLastPara="1" wrap="square" lIns="91425" tIns="45700" rIns="91425" bIns="45700" anchor="t" anchorCtr="0">
            <a:noAutofit/>
          </a:bodyPr>
          <a:lstStyle/>
          <a:p>
            <a:pPr marL="742950" lvl="0" indent="-742950" algn="ctr" rtl="0">
              <a:lnSpc>
                <a:spcPct val="100000"/>
              </a:lnSpc>
              <a:spcBef>
                <a:spcPts val="0"/>
              </a:spcBef>
              <a:spcAft>
                <a:spcPts val="0"/>
              </a:spcAft>
              <a:buClr>
                <a:srgbClr val="FF0000"/>
              </a:buClr>
              <a:buSzPts val="3600"/>
              <a:buNone/>
            </a:pPr>
            <a:r>
              <a:rPr lang="en-US" sz="3600">
                <a:solidFill>
                  <a:srgbClr val="FF0000"/>
                </a:solidFill>
                <a:latin typeface="Arial"/>
                <a:ea typeface="Arial"/>
                <a:cs typeface="Arial"/>
                <a:sym typeface="Arial"/>
              </a:rPr>
              <a:t>बास्केट स्ट्रेचर</a:t>
            </a:r>
            <a:endParaRPr/>
          </a:p>
        </p:txBody>
      </p:sp>
      <p:pic>
        <p:nvPicPr>
          <p:cNvPr id="447" name="Google Shape;447;p58"/>
          <p:cNvPicPr preferRelativeResize="0"/>
          <p:nvPr/>
        </p:nvPicPr>
        <p:blipFill rotWithShape="1">
          <a:blip r:embed="rId5">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animEffect transition="in" filter="fade">
                                      <p:cBhvr>
                                        <p:cTn id="7" dur="2000"/>
                                        <p:tgtEl>
                                          <p:spTgt spid="4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59" descr="http://www.rescuetech1.com/images/products/detail/ReevesHeavyDutyFlexibleStretcher.20701030.jpg"/>
          <p:cNvPicPr preferRelativeResize="0"/>
          <p:nvPr/>
        </p:nvPicPr>
        <p:blipFill rotWithShape="1">
          <a:blip r:embed="rId3">
            <a:alphaModFix/>
          </a:blip>
          <a:srcRect/>
          <a:stretch/>
        </p:blipFill>
        <p:spPr>
          <a:xfrm>
            <a:off x="7464152" y="1484784"/>
            <a:ext cx="4176464" cy="4503928"/>
          </a:xfrm>
          <a:prstGeom prst="rect">
            <a:avLst/>
          </a:prstGeom>
          <a:noFill/>
          <a:ln>
            <a:noFill/>
          </a:ln>
        </p:spPr>
      </p:pic>
      <p:sp>
        <p:nvSpPr>
          <p:cNvPr id="453" name="Google Shape;453;p59"/>
          <p:cNvSpPr/>
          <p:nvPr/>
        </p:nvSpPr>
        <p:spPr>
          <a:xfrm>
            <a:off x="551384" y="1772816"/>
            <a:ext cx="5688632" cy="1815882"/>
          </a:xfrm>
          <a:prstGeom prst="rect">
            <a:avLst/>
          </a:prstGeom>
          <a:noFill/>
          <a:ln>
            <a:noFill/>
          </a:ln>
        </p:spPr>
        <p:txBody>
          <a:bodyPr spcFirstLastPara="1" wrap="square" lIns="91425" tIns="45700" rIns="91425" bIns="45700" anchor="t" anchorCtr="0">
            <a:noAutofit/>
          </a:bodyPr>
          <a:lstStyle/>
          <a:p>
            <a:pPr marL="742950" marR="0" lvl="0" indent="-742950" algn="ctr"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लचीला</a:t>
            </a:r>
            <a:r>
              <a:rPr lang="en-US" sz="3600" b="0" i="0" u="none" strike="noStrike" cap="none">
                <a:solidFill>
                  <a:srgbClr val="FC7876"/>
                </a:solidFill>
                <a:latin typeface="Arial"/>
                <a:ea typeface="Arial"/>
                <a:cs typeface="Arial"/>
                <a:sym typeface="Arial"/>
              </a:rPr>
              <a:t> </a:t>
            </a:r>
            <a:r>
              <a:rPr lang="en-US" sz="3600" b="0" i="0" u="none" strike="noStrike" cap="none">
                <a:solidFill>
                  <a:srgbClr val="FF0000"/>
                </a:solidFill>
                <a:latin typeface="Arial"/>
                <a:ea typeface="Arial"/>
                <a:cs typeface="Arial"/>
                <a:sym typeface="Arial"/>
              </a:rPr>
              <a:t>स्ट्रेचर      </a:t>
            </a:r>
            <a:endParaRPr sz="3600" b="0" i="0" u="none" strike="noStrike" cap="none">
              <a:solidFill>
                <a:srgbClr val="FF0000"/>
              </a:solidFill>
              <a:latin typeface="Arial"/>
              <a:ea typeface="Arial"/>
              <a:cs typeface="Arial"/>
              <a:sym typeface="Arial"/>
            </a:endParaRPr>
          </a:p>
          <a:p>
            <a:pPr marL="742950" marR="0" lvl="0" indent="-742950" algn="ctr"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FLEXIBLE</a:t>
            </a:r>
            <a:r>
              <a:rPr lang="en-US" sz="2800" b="1" i="0" u="none" strike="noStrike" cap="none">
                <a:solidFill>
                  <a:srgbClr val="FC7876"/>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STRETCHER</a:t>
            </a:r>
            <a:endParaRPr sz="4000" b="1" i="0" u="none" strike="noStrike" cap="none">
              <a:solidFill>
                <a:srgbClr val="FF0000"/>
              </a:solidFill>
              <a:latin typeface="Arial"/>
              <a:ea typeface="Arial"/>
              <a:cs typeface="Arial"/>
              <a:sym typeface="Arial"/>
            </a:endParaRPr>
          </a:p>
          <a:p>
            <a:pPr marL="742950" marR="0" lvl="0" indent="-742950" algn="l" rtl="0">
              <a:lnSpc>
                <a:spcPct val="100000"/>
              </a:lnSpc>
              <a:spcBef>
                <a:spcPts val="0"/>
              </a:spcBef>
              <a:spcAft>
                <a:spcPts val="0"/>
              </a:spcAft>
              <a:buClr>
                <a:srgbClr val="000000"/>
              </a:buClr>
              <a:buSzPts val="4000"/>
              <a:buFont typeface="Arial"/>
              <a:buNone/>
            </a:pPr>
            <a:endParaRPr sz="4000" b="0" i="0" u="none" strike="noStrike" cap="none">
              <a:solidFill>
                <a:srgbClr val="FF0000"/>
              </a:solidFill>
              <a:latin typeface="Arial"/>
              <a:ea typeface="Arial"/>
              <a:cs typeface="Arial"/>
              <a:sym typeface="Arial"/>
            </a:endParaRPr>
          </a:p>
        </p:txBody>
      </p:sp>
      <p:pic>
        <p:nvPicPr>
          <p:cNvPr id="454" name="Google Shape;454;p59"/>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2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0" descr="http://lghttp.41526.nexcesscdn.net/8015C4D/magento/media/catalog/product/cache/1/image/1400x/9df78eab33525d08d6e5fb8d27136e95/4/0/4012_safetysure_transfer_gurney.jpg"/>
          <p:cNvPicPr preferRelativeResize="0"/>
          <p:nvPr/>
        </p:nvPicPr>
        <p:blipFill rotWithShape="1">
          <a:blip r:embed="rId3">
            <a:alphaModFix/>
          </a:blip>
          <a:srcRect/>
          <a:stretch/>
        </p:blipFill>
        <p:spPr>
          <a:xfrm>
            <a:off x="7909520" y="1052313"/>
            <a:ext cx="3347864" cy="3024336"/>
          </a:xfrm>
          <a:prstGeom prst="rect">
            <a:avLst/>
          </a:prstGeom>
          <a:noFill/>
          <a:ln>
            <a:noFill/>
          </a:ln>
        </p:spPr>
      </p:pic>
      <p:pic>
        <p:nvPicPr>
          <p:cNvPr id="460" name="Google Shape;460;p60" descr="https://www.homeandmedical.co.uk/images/products/x7zpk_Glide%20Sheet%20800.jpg"/>
          <p:cNvPicPr preferRelativeResize="0"/>
          <p:nvPr/>
        </p:nvPicPr>
        <p:blipFill rotWithShape="1">
          <a:blip r:embed="rId4">
            <a:alphaModFix/>
          </a:blip>
          <a:srcRect/>
          <a:stretch/>
        </p:blipFill>
        <p:spPr>
          <a:xfrm>
            <a:off x="7752184" y="3861048"/>
            <a:ext cx="3505200" cy="2569096"/>
          </a:xfrm>
          <a:prstGeom prst="rect">
            <a:avLst/>
          </a:prstGeom>
          <a:noFill/>
          <a:ln>
            <a:noFill/>
          </a:ln>
        </p:spPr>
      </p:pic>
      <p:sp>
        <p:nvSpPr>
          <p:cNvPr id="461" name="Google Shape;461;p60"/>
          <p:cNvSpPr/>
          <p:nvPr/>
        </p:nvSpPr>
        <p:spPr>
          <a:xfrm>
            <a:off x="623392" y="1748524"/>
            <a:ext cx="5593432" cy="2092881"/>
          </a:xfrm>
          <a:prstGeom prst="rect">
            <a:avLst/>
          </a:prstGeom>
          <a:noFill/>
          <a:ln>
            <a:noFill/>
          </a:ln>
        </p:spPr>
        <p:txBody>
          <a:bodyPr spcFirstLastPara="1" wrap="square" lIns="91425" tIns="45700" rIns="91425" bIns="45700" anchor="t" anchorCtr="0">
            <a:noAutofit/>
          </a:bodyPr>
          <a:lstStyle/>
          <a:p>
            <a:pPr marL="742950" marR="0" lvl="0" indent="-74295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ड्रा</a:t>
            </a:r>
            <a:r>
              <a:rPr lang="en-US" sz="3600" b="0" i="0" u="none" strike="noStrike" cap="none">
                <a:solidFill>
                  <a:schemeClr val="dk1"/>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शीट </a:t>
            </a:r>
            <a:r>
              <a:rPr lang="en-US" sz="4000" b="1" i="0" u="none" strike="noStrike" cap="none">
                <a:solidFill>
                  <a:srgbClr val="FF0000"/>
                </a:solidFill>
                <a:latin typeface="Arial"/>
                <a:ea typeface="Arial"/>
                <a:cs typeface="Arial"/>
                <a:sym typeface="Arial"/>
              </a:rPr>
              <a:t>       </a:t>
            </a:r>
            <a:endParaRPr sz="3600" b="1" i="0" u="none" strike="noStrike" cap="none">
              <a:solidFill>
                <a:srgbClr val="FF0000"/>
              </a:solidFill>
              <a:latin typeface="Arial"/>
              <a:ea typeface="Arial"/>
              <a:cs typeface="Arial"/>
              <a:sym typeface="Arial"/>
            </a:endParaRPr>
          </a:p>
          <a:p>
            <a:pPr marL="742950" marR="0" lvl="0" indent="-74295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DRAW</a:t>
            </a:r>
            <a:r>
              <a:rPr lang="en-US" sz="2800" b="1" i="0" u="none" strike="noStrike" cap="none">
                <a:solidFill>
                  <a:srgbClr val="FC7876"/>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SHEET</a:t>
            </a:r>
            <a:endParaRPr sz="4400" b="1" i="0" u="none" strike="noStrike" cap="none">
              <a:solidFill>
                <a:srgbClr val="FF0000"/>
              </a:solidFill>
              <a:latin typeface="Arial"/>
              <a:ea typeface="Arial"/>
              <a:cs typeface="Arial"/>
              <a:sym typeface="Arial"/>
            </a:endParaRPr>
          </a:p>
          <a:p>
            <a:pPr marL="742950" marR="0" lvl="0" indent="-742950" algn="l" rtl="0">
              <a:lnSpc>
                <a:spcPct val="100000"/>
              </a:lnSpc>
              <a:spcBef>
                <a:spcPts val="0"/>
              </a:spcBef>
              <a:spcAft>
                <a:spcPts val="0"/>
              </a:spcAft>
              <a:buClr>
                <a:srgbClr val="000000"/>
              </a:buClr>
              <a:buSzPts val="5400"/>
              <a:buFont typeface="Arial"/>
              <a:buNone/>
            </a:pPr>
            <a:endParaRPr sz="5400" b="1" i="0" u="none" strike="noStrike" cap="none">
              <a:solidFill>
                <a:srgbClr val="FF0000"/>
              </a:solidFill>
              <a:latin typeface="Arial"/>
              <a:ea typeface="Arial"/>
              <a:cs typeface="Arial"/>
              <a:sym typeface="Arial"/>
            </a:endParaRPr>
          </a:p>
        </p:txBody>
      </p:sp>
      <p:pic>
        <p:nvPicPr>
          <p:cNvPr id="462" name="Google Shape;462;p60"/>
          <p:cNvPicPr preferRelativeResize="0"/>
          <p:nvPr/>
        </p:nvPicPr>
        <p:blipFill rotWithShape="1">
          <a:blip r:embed="rId5">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2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1"/>
          <p:cNvSpPr txBox="1">
            <a:spLocks noGrp="1"/>
          </p:cNvSpPr>
          <p:nvPr>
            <p:ph type="title"/>
          </p:nvPr>
        </p:nvSpPr>
        <p:spPr>
          <a:xfrm>
            <a:off x="263352" y="2492896"/>
            <a:ext cx="4870407"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विशिष्ट उपकरण</a:t>
            </a:r>
            <a:endParaRPr/>
          </a:p>
        </p:txBody>
      </p:sp>
      <p:sp>
        <p:nvSpPr>
          <p:cNvPr id="468" name="Google Shape;468;p61"/>
          <p:cNvSpPr txBox="1">
            <a:spLocks noGrp="1"/>
          </p:cNvSpPr>
          <p:nvPr>
            <p:ph type="body" idx="1"/>
          </p:nvPr>
        </p:nvSpPr>
        <p:spPr>
          <a:xfrm>
            <a:off x="5521605" y="1166018"/>
            <a:ext cx="6672064" cy="4525963"/>
          </a:xfrm>
          <a:prstGeom prst="rect">
            <a:avLst/>
          </a:prstGeom>
          <a:noFill/>
          <a:ln>
            <a:noFill/>
          </a:ln>
        </p:spPr>
        <p:txBody>
          <a:bodyPr spcFirstLastPara="1" wrap="square" lIns="91425" tIns="45700" rIns="91425" bIns="45700" anchor="t" anchorCtr="0">
            <a:noAutofit/>
          </a:bodyPr>
          <a:lstStyle/>
          <a:p>
            <a:pPr marL="742950" lvl="0" indent="-742950" algn="l" rtl="0">
              <a:lnSpc>
                <a:spcPct val="150000"/>
              </a:lnSpc>
              <a:spcBef>
                <a:spcPts val="0"/>
              </a:spcBef>
              <a:spcAft>
                <a:spcPts val="0"/>
              </a:spcAft>
              <a:buClr>
                <a:schemeClr val="dk1"/>
              </a:buClr>
              <a:buSzPts val="2400"/>
              <a:buFont typeface="Calibri"/>
              <a:buAutoNum type="arabicPeriod"/>
            </a:pPr>
            <a:r>
              <a:rPr lang="en-US" sz="2400">
                <a:latin typeface="Times New Roman"/>
                <a:ea typeface="Times New Roman"/>
                <a:cs typeface="Times New Roman"/>
                <a:sym typeface="Times New Roman"/>
              </a:rPr>
              <a:t>पहिएदार स्ट्रेचर</a:t>
            </a:r>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Times New Roman"/>
                <a:ea typeface="Times New Roman"/>
                <a:cs typeface="Times New Roman"/>
                <a:sym typeface="Times New Roman"/>
              </a:rPr>
              <a:t>हल्के पोर्टेबल स्ट्रेचर (फोल्डिंग या फोल्डेबल)</a:t>
            </a:r>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Times New Roman"/>
                <a:ea typeface="Times New Roman"/>
                <a:cs typeface="Times New Roman"/>
                <a:sym typeface="Times New Roman"/>
              </a:rPr>
              <a:t>स्कूप स्ट्रेचर</a:t>
            </a:r>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Times New Roman"/>
                <a:ea typeface="Times New Roman"/>
                <a:cs typeface="Times New Roman"/>
                <a:sym typeface="Times New Roman"/>
              </a:rPr>
              <a:t>वेस्ट-प्रकार के निष्कासन उपकरण</a:t>
            </a:r>
            <a:endParaRPr/>
          </a:p>
          <a:p>
            <a:pPr marL="742950" lvl="0" indent="-742950" algn="l" rtl="0">
              <a:lnSpc>
                <a:spcPct val="150000"/>
              </a:lnSpc>
              <a:spcBef>
                <a:spcPts val="480"/>
              </a:spcBef>
              <a:spcAft>
                <a:spcPts val="0"/>
              </a:spcAft>
              <a:buClr>
                <a:schemeClr val="dk1"/>
              </a:buClr>
              <a:buSzPts val="2400"/>
              <a:buFont typeface="Calibri"/>
              <a:buAutoNum type="arabicPeriod"/>
            </a:pPr>
            <a:r>
              <a:rPr lang="en-US" sz="2400">
                <a:latin typeface="Times New Roman"/>
                <a:ea typeface="Times New Roman"/>
                <a:cs typeface="Times New Roman"/>
                <a:sym typeface="Times New Roman"/>
              </a:rPr>
              <a:t>सीढ़ी कुर्सी</a:t>
            </a:r>
            <a:endParaRPr/>
          </a:p>
          <a:p>
            <a:pPr marL="742950" lvl="0" indent="-742950" algn="l" rtl="0">
              <a:lnSpc>
                <a:spcPct val="150000"/>
              </a:lnSpc>
              <a:spcBef>
                <a:spcPts val="480"/>
              </a:spcBef>
              <a:spcAft>
                <a:spcPts val="0"/>
              </a:spcAft>
              <a:buClr>
                <a:schemeClr val="dk1"/>
              </a:buClr>
              <a:buSzPts val="2400"/>
              <a:buFont typeface="Calibri"/>
              <a:buAutoNum type="arabicPeriod" startAt="7"/>
            </a:pPr>
            <a:r>
              <a:rPr lang="en-US" sz="2400">
                <a:latin typeface="Times New Roman"/>
                <a:ea typeface="Times New Roman"/>
                <a:cs typeface="Times New Roman"/>
                <a:sym typeface="Times New Roman"/>
              </a:rPr>
              <a:t>बास्केट स्ट्रेचर</a:t>
            </a:r>
            <a:endParaRPr sz="2400">
              <a:latin typeface="Times New Roman"/>
              <a:ea typeface="Times New Roman"/>
              <a:cs typeface="Times New Roman"/>
              <a:sym typeface="Times New Roman"/>
            </a:endParaRPr>
          </a:p>
          <a:p>
            <a:pPr marL="742950" lvl="0" indent="-742950" algn="l" rtl="0">
              <a:lnSpc>
                <a:spcPct val="150000"/>
              </a:lnSpc>
              <a:spcBef>
                <a:spcPts val="480"/>
              </a:spcBef>
              <a:spcAft>
                <a:spcPts val="0"/>
              </a:spcAft>
              <a:buClr>
                <a:schemeClr val="dk1"/>
              </a:buClr>
              <a:buSzPts val="2400"/>
              <a:buFont typeface="Calibri"/>
              <a:buAutoNum type="arabicPeriod" startAt="7"/>
            </a:pPr>
            <a:r>
              <a:rPr lang="en-US" sz="2400">
                <a:latin typeface="Arial"/>
                <a:ea typeface="Arial"/>
                <a:cs typeface="Arial"/>
                <a:sym typeface="Arial"/>
              </a:rPr>
              <a:t>लचीला स्ट्रेचर</a:t>
            </a:r>
            <a:endParaRPr sz="2400">
              <a:latin typeface="Arial"/>
              <a:ea typeface="Arial"/>
              <a:cs typeface="Arial"/>
              <a:sym typeface="Arial"/>
            </a:endParaRPr>
          </a:p>
          <a:p>
            <a:pPr marL="742950" lvl="0" indent="-742950" algn="l" rtl="0">
              <a:lnSpc>
                <a:spcPct val="150000"/>
              </a:lnSpc>
              <a:spcBef>
                <a:spcPts val="480"/>
              </a:spcBef>
              <a:spcAft>
                <a:spcPts val="0"/>
              </a:spcAft>
              <a:buClr>
                <a:schemeClr val="dk1"/>
              </a:buClr>
              <a:buSzPts val="2400"/>
              <a:buFont typeface="Calibri"/>
              <a:buAutoNum type="arabicPeriod" startAt="7"/>
            </a:pPr>
            <a:r>
              <a:rPr lang="en-US" sz="2400">
                <a:latin typeface="Arial"/>
                <a:ea typeface="Arial"/>
                <a:cs typeface="Arial"/>
                <a:sym typeface="Arial"/>
              </a:rPr>
              <a:t>ड्रा शीट</a:t>
            </a:r>
            <a:endParaRPr sz="2400">
              <a:latin typeface="Arial"/>
              <a:ea typeface="Arial"/>
              <a:cs typeface="Arial"/>
              <a:sym typeface="Arial"/>
            </a:endParaRPr>
          </a:p>
          <a:p>
            <a:pPr marL="742950" lvl="0" indent="-590550" algn="l" rtl="0">
              <a:lnSpc>
                <a:spcPct val="100000"/>
              </a:lnSpc>
              <a:spcBef>
                <a:spcPts val="480"/>
              </a:spcBef>
              <a:spcAft>
                <a:spcPts val="0"/>
              </a:spcAft>
              <a:buClr>
                <a:schemeClr val="dk1"/>
              </a:buClr>
              <a:buSzPts val="2400"/>
              <a:buFont typeface="Calibri"/>
              <a:buNone/>
            </a:pPr>
            <a:endParaRPr sz="2400">
              <a:latin typeface="Times New Roman"/>
              <a:ea typeface="Times New Roman"/>
              <a:cs typeface="Times New Roman"/>
              <a:sym typeface="Times New Roman"/>
            </a:endParaRPr>
          </a:p>
          <a:p>
            <a:pPr marL="342900" lvl="0" indent="-342900" algn="l" rtl="0">
              <a:lnSpc>
                <a:spcPct val="100000"/>
              </a:lnSpc>
              <a:spcBef>
                <a:spcPts val="720"/>
              </a:spcBef>
              <a:spcAft>
                <a:spcPts val="0"/>
              </a:spcAft>
              <a:buClr>
                <a:schemeClr val="dk1"/>
              </a:buClr>
              <a:buSzPts val="3600"/>
              <a:buNone/>
            </a:pPr>
            <a:endParaRPr sz="3600">
              <a:latin typeface="Times New Roman"/>
              <a:ea typeface="Times New Roman"/>
              <a:cs typeface="Times New Roman"/>
              <a:sym typeface="Times New Roman"/>
            </a:endParaRPr>
          </a:p>
          <a:p>
            <a:pPr marL="342900" lvl="0" indent="-114300" algn="l" rtl="0">
              <a:lnSpc>
                <a:spcPct val="100000"/>
              </a:lnSpc>
              <a:spcBef>
                <a:spcPts val="720"/>
              </a:spcBef>
              <a:spcAft>
                <a:spcPts val="0"/>
              </a:spcAft>
              <a:buClr>
                <a:schemeClr val="dk1"/>
              </a:buClr>
              <a:buSzPts val="3600"/>
              <a:buNone/>
            </a:pPr>
            <a:endParaRPr sz="3600">
              <a:latin typeface="Times New Roman"/>
              <a:ea typeface="Times New Roman"/>
              <a:cs typeface="Times New Roman"/>
              <a:sym typeface="Times New Roman"/>
            </a:endParaRPr>
          </a:p>
        </p:txBody>
      </p:sp>
      <p:pic>
        <p:nvPicPr>
          <p:cNvPr id="469" name="Google Shape;469;p61"/>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animEffect transition="in" filter="fade">
                                      <p:cBhvr>
                                        <p:cTn id="7" dur="2000"/>
                                        <p:tgtEl>
                                          <p:spTgt spid="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8">
                                            <p:txEl>
                                              <p:pRg st="1" end="1"/>
                                            </p:txEl>
                                          </p:spTgt>
                                        </p:tgtEl>
                                        <p:attrNameLst>
                                          <p:attrName>style.visibility</p:attrName>
                                        </p:attrNameLst>
                                      </p:cBhvr>
                                      <p:to>
                                        <p:strVal val="visible"/>
                                      </p:to>
                                    </p:set>
                                    <p:animEffect transition="in" filter="fade">
                                      <p:cBhvr>
                                        <p:cTn id="12" dur="2000"/>
                                        <p:tgtEl>
                                          <p:spTgt spid="4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8">
                                            <p:txEl>
                                              <p:pRg st="2" end="2"/>
                                            </p:txEl>
                                          </p:spTgt>
                                        </p:tgtEl>
                                        <p:attrNameLst>
                                          <p:attrName>style.visibility</p:attrName>
                                        </p:attrNameLst>
                                      </p:cBhvr>
                                      <p:to>
                                        <p:strVal val="visible"/>
                                      </p:to>
                                    </p:set>
                                    <p:animEffect transition="in" filter="fade">
                                      <p:cBhvr>
                                        <p:cTn id="17" dur="2000"/>
                                        <p:tgtEl>
                                          <p:spTgt spid="4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8">
                                            <p:txEl>
                                              <p:pRg st="3" end="3"/>
                                            </p:txEl>
                                          </p:spTgt>
                                        </p:tgtEl>
                                        <p:attrNameLst>
                                          <p:attrName>style.visibility</p:attrName>
                                        </p:attrNameLst>
                                      </p:cBhvr>
                                      <p:to>
                                        <p:strVal val="visible"/>
                                      </p:to>
                                    </p:set>
                                    <p:animEffect transition="in" filter="fade">
                                      <p:cBhvr>
                                        <p:cTn id="22" dur="2000"/>
                                        <p:tgtEl>
                                          <p:spTgt spid="4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8">
                                            <p:txEl>
                                              <p:pRg st="4" end="4"/>
                                            </p:txEl>
                                          </p:spTgt>
                                        </p:tgtEl>
                                        <p:attrNameLst>
                                          <p:attrName>style.visibility</p:attrName>
                                        </p:attrNameLst>
                                      </p:cBhvr>
                                      <p:to>
                                        <p:strVal val="visible"/>
                                      </p:to>
                                    </p:set>
                                    <p:animEffect transition="in" filter="fade">
                                      <p:cBhvr>
                                        <p:cTn id="27" dur="2000"/>
                                        <p:tgtEl>
                                          <p:spTgt spid="4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8">
                                            <p:txEl>
                                              <p:pRg st="5" end="5"/>
                                            </p:txEl>
                                          </p:spTgt>
                                        </p:tgtEl>
                                        <p:attrNameLst>
                                          <p:attrName>style.visibility</p:attrName>
                                        </p:attrNameLst>
                                      </p:cBhvr>
                                      <p:to>
                                        <p:strVal val="visible"/>
                                      </p:to>
                                    </p:set>
                                    <p:animEffect transition="in" filter="fade">
                                      <p:cBhvr>
                                        <p:cTn id="32" dur="2000"/>
                                        <p:tgtEl>
                                          <p:spTgt spid="4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8">
                                            <p:txEl>
                                              <p:pRg st="6" end="6"/>
                                            </p:txEl>
                                          </p:spTgt>
                                        </p:tgtEl>
                                        <p:attrNameLst>
                                          <p:attrName>style.visibility</p:attrName>
                                        </p:attrNameLst>
                                      </p:cBhvr>
                                      <p:to>
                                        <p:strVal val="visible"/>
                                      </p:to>
                                    </p:set>
                                    <p:animEffect transition="in" filter="fade">
                                      <p:cBhvr>
                                        <p:cTn id="37" dur="2000"/>
                                        <p:tgtEl>
                                          <p:spTgt spid="4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8">
                                            <p:txEl>
                                              <p:pRg st="7" end="7"/>
                                            </p:txEl>
                                          </p:spTgt>
                                        </p:tgtEl>
                                        <p:attrNameLst>
                                          <p:attrName>style.visibility</p:attrName>
                                        </p:attrNameLst>
                                      </p:cBhvr>
                                      <p:to>
                                        <p:strVal val="visible"/>
                                      </p:to>
                                    </p:set>
                                    <p:animEffect transition="in" filter="fade">
                                      <p:cBhvr>
                                        <p:cTn id="42" dur="2000"/>
                                        <p:tgtEl>
                                          <p:spTgt spid="46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8">
                                            <p:txEl>
                                              <p:pRg st="8" end="8"/>
                                            </p:txEl>
                                          </p:spTgt>
                                        </p:tgtEl>
                                        <p:attrNameLst>
                                          <p:attrName>style.visibility</p:attrName>
                                        </p:attrNameLst>
                                      </p:cBhvr>
                                      <p:to>
                                        <p:strVal val="visible"/>
                                      </p:to>
                                    </p:set>
                                    <p:animEffect transition="in" filter="fade">
                                      <p:cBhvr>
                                        <p:cTn id="47" dur="2000"/>
                                        <p:tgtEl>
                                          <p:spTgt spid="46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8">
                                            <p:txEl>
                                              <p:pRg st="9" end="9"/>
                                            </p:txEl>
                                          </p:spTgt>
                                        </p:tgtEl>
                                        <p:attrNameLst>
                                          <p:attrName>style.visibility</p:attrName>
                                        </p:attrNameLst>
                                      </p:cBhvr>
                                      <p:to>
                                        <p:strVal val="visible"/>
                                      </p:to>
                                    </p:set>
                                    <p:animEffect transition="in" filter="fade">
                                      <p:cBhvr>
                                        <p:cTn id="52" dur="2000"/>
                                        <p:tgtEl>
                                          <p:spTgt spid="46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68">
                                            <p:txEl>
                                              <p:pRg st="10" end="10"/>
                                            </p:txEl>
                                          </p:spTgt>
                                        </p:tgtEl>
                                        <p:attrNameLst>
                                          <p:attrName>style.visibility</p:attrName>
                                        </p:attrNameLst>
                                      </p:cBhvr>
                                      <p:to>
                                        <p:strVal val="visible"/>
                                      </p:to>
                                    </p:set>
                                    <p:animEffect transition="in" filter="fade">
                                      <p:cBhvr>
                                        <p:cTn id="57" dur="2000"/>
                                        <p:tgtEl>
                                          <p:spTgt spid="46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2"/>
          <p:cNvSpPr txBox="1">
            <a:spLocks noGrp="1"/>
          </p:cNvSpPr>
          <p:nvPr>
            <p:ph type="title"/>
          </p:nvPr>
        </p:nvSpPr>
        <p:spPr>
          <a:xfrm>
            <a:off x="1271464" y="1628800"/>
            <a:ext cx="2592288"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a:solidFill>
                  <a:srgbClr val="FF0000"/>
                </a:solidFill>
                <a:latin typeface="Arial"/>
                <a:ea typeface="Arial"/>
                <a:cs typeface="Arial"/>
                <a:sym typeface="Arial"/>
              </a:rPr>
              <a:t>बैकबोर्ड</a:t>
            </a:r>
            <a:endParaRPr sz="3600">
              <a:solidFill>
                <a:srgbClr val="FF0000"/>
              </a:solidFill>
              <a:latin typeface="Arial"/>
              <a:ea typeface="Arial"/>
              <a:cs typeface="Arial"/>
              <a:sym typeface="Arial"/>
            </a:endParaRPr>
          </a:p>
        </p:txBody>
      </p:sp>
      <p:sp>
        <p:nvSpPr>
          <p:cNvPr id="475" name="Google Shape;475;p62"/>
          <p:cNvSpPr txBox="1">
            <a:spLocks noGrp="1"/>
          </p:cNvSpPr>
          <p:nvPr>
            <p:ph type="body" idx="1"/>
          </p:nvPr>
        </p:nvSpPr>
        <p:spPr>
          <a:xfrm>
            <a:off x="5174549" y="1166018"/>
            <a:ext cx="6871977"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Char char="•"/>
            </a:pPr>
            <a:r>
              <a:rPr lang="en-US" sz="2400">
                <a:latin typeface="Arial"/>
                <a:ea typeface="Arial"/>
                <a:cs typeface="Arial"/>
                <a:sym typeface="Arial"/>
              </a:rPr>
              <a:t>यह लकड़ी या सिंथेटिक सामग्री से बना है जो रक्त को अवशोषित नहीं करता</a:t>
            </a: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इनमें आमतौर पर हैंडल या ले जाने के लिए पट्टियाँ होती हैं</a:t>
            </a: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en-US" sz="2400">
                <a:latin typeface="Arial"/>
                <a:ea typeface="Arial"/>
                <a:cs typeface="Arial"/>
                <a:sym typeface="Arial"/>
              </a:rPr>
              <a:t>इसके दो प्रकार हैं</a:t>
            </a:r>
            <a:endParaRPr sz="2400">
              <a:latin typeface="Arial"/>
              <a:ea typeface="Arial"/>
              <a:cs typeface="Arial"/>
              <a:sym typeface="Arial"/>
            </a:endParaRPr>
          </a:p>
          <a:p>
            <a:pPr marL="1143000" lvl="2" indent="-228600" algn="l" rtl="0">
              <a:lnSpc>
                <a:spcPct val="150000"/>
              </a:lnSpc>
              <a:spcBef>
                <a:spcPts val="480"/>
              </a:spcBef>
              <a:spcAft>
                <a:spcPts val="0"/>
              </a:spcAft>
              <a:buClr>
                <a:schemeClr val="dk1"/>
              </a:buClr>
              <a:buSzPts val="2400"/>
              <a:buNone/>
            </a:pPr>
            <a:r>
              <a:rPr lang="en-US">
                <a:latin typeface="Arial"/>
                <a:ea typeface="Arial"/>
                <a:cs typeface="Arial"/>
                <a:sym typeface="Arial"/>
              </a:rPr>
              <a:t>लंबा बैकबोर्ड  (6-7 फीट लंबा)</a:t>
            </a:r>
            <a:endParaRPr/>
          </a:p>
          <a:p>
            <a:pPr marL="1143000" lvl="2" indent="-228600" algn="l" rtl="0">
              <a:lnSpc>
                <a:spcPct val="150000"/>
              </a:lnSpc>
              <a:spcBef>
                <a:spcPts val="480"/>
              </a:spcBef>
              <a:spcAft>
                <a:spcPts val="0"/>
              </a:spcAft>
              <a:buClr>
                <a:schemeClr val="dk1"/>
              </a:buClr>
              <a:buSzPts val="2400"/>
              <a:buNone/>
            </a:pPr>
            <a:r>
              <a:rPr lang="en-US">
                <a:latin typeface="Arial"/>
                <a:ea typeface="Arial"/>
                <a:cs typeface="Arial"/>
                <a:sym typeface="Arial"/>
              </a:rPr>
              <a:t>छोटा बैकबोर्ड  (3-4 फीट लंबा)</a:t>
            </a:r>
            <a:endParaRPr/>
          </a:p>
          <a:p>
            <a:pPr marL="342900" lvl="0" indent="-114300" algn="l" rtl="0">
              <a:lnSpc>
                <a:spcPct val="100000"/>
              </a:lnSpc>
              <a:spcBef>
                <a:spcPts val="720"/>
              </a:spcBef>
              <a:spcAft>
                <a:spcPts val="0"/>
              </a:spcAft>
              <a:buClr>
                <a:schemeClr val="dk1"/>
              </a:buClr>
              <a:buSzPts val="3600"/>
              <a:buNone/>
            </a:pPr>
            <a:endParaRPr sz="3600"/>
          </a:p>
        </p:txBody>
      </p:sp>
      <p:pic>
        <p:nvPicPr>
          <p:cNvPr id="476" name="Google Shape;476;p62"/>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5">
                                            <p:txEl>
                                              <p:pRg st="0" end="0"/>
                                            </p:txEl>
                                          </p:spTgt>
                                        </p:tgtEl>
                                        <p:attrNameLst>
                                          <p:attrName>style.visibility</p:attrName>
                                        </p:attrNameLst>
                                      </p:cBhvr>
                                      <p:to>
                                        <p:strVal val="visible"/>
                                      </p:to>
                                    </p:set>
                                    <p:animEffect transition="in" filter="fade">
                                      <p:cBhvr>
                                        <p:cTn id="7" dur="2000"/>
                                        <p:tgtEl>
                                          <p:spTgt spid="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5">
                                            <p:txEl>
                                              <p:pRg st="1" end="1"/>
                                            </p:txEl>
                                          </p:spTgt>
                                        </p:tgtEl>
                                        <p:attrNameLst>
                                          <p:attrName>style.visibility</p:attrName>
                                        </p:attrNameLst>
                                      </p:cBhvr>
                                      <p:to>
                                        <p:strVal val="visible"/>
                                      </p:to>
                                    </p:set>
                                    <p:animEffect transition="in" filter="fade">
                                      <p:cBhvr>
                                        <p:cTn id="12" dur="2000"/>
                                        <p:tgtEl>
                                          <p:spTgt spid="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5">
                                            <p:txEl>
                                              <p:pRg st="2" end="2"/>
                                            </p:txEl>
                                          </p:spTgt>
                                        </p:tgtEl>
                                        <p:attrNameLst>
                                          <p:attrName>style.visibility</p:attrName>
                                        </p:attrNameLst>
                                      </p:cBhvr>
                                      <p:to>
                                        <p:strVal val="visible"/>
                                      </p:to>
                                    </p:set>
                                    <p:animEffect transition="in" filter="fade">
                                      <p:cBhvr>
                                        <p:cTn id="17" dur="2000"/>
                                        <p:tgtEl>
                                          <p:spTgt spid="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5">
                                            <p:txEl>
                                              <p:pRg st="3" end="3"/>
                                            </p:txEl>
                                          </p:spTgt>
                                        </p:tgtEl>
                                        <p:attrNameLst>
                                          <p:attrName>style.visibility</p:attrName>
                                        </p:attrNameLst>
                                      </p:cBhvr>
                                      <p:to>
                                        <p:strVal val="visible"/>
                                      </p:to>
                                    </p:set>
                                    <p:animEffect transition="in" filter="fade">
                                      <p:cBhvr>
                                        <p:cTn id="22" dur="2000"/>
                                        <p:tgtEl>
                                          <p:spTgt spid="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5">
                                            <p:txEl>
                                              <p:pRg st="4" end="4"/>
                                            </p:txEl>
                                          </p:spTgt>
                                        </p:tgtEl>
                                        <p:attrNameLst>
                                          <p:attrName>style.visibility</p:attrName>
                                        </p:attrNameLst>
                                      </p:cBhvr>
                                      <p:to>
                                        <p:strVal val="visible"/>
                                      </p:to>
                                    </p:set>
                                    <p:animEffect transition="in" filter="fade">
                                      <p:cBhvr>
                                        <p:cTn id="27" dur="2000"/>
                                        <p:tgtEl>
                                          <p:spTgt spid="4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5">
                                            <p:txEl>
                                              <p:pRg st="5" end="5"/>
                                            </p:txEl>
                                          </p:spTgt>
                                        </p:tgtEl>
                                        <p:attrNameLst>
                                          <p:attrName>style.visibility</p:attrName>
                                        </p:attrNameLst>
                                      </p:cBhvr>
                                      <p:to>
                                        <p:strVal val="visible"/>
                                      </p:to>
                                    </p:set>
                                    <p:animEffect transition="in" filter="fade">
                                      <p:cBhvr>
                                        <p:cTn id="32" dur="2000"/>
                                        <p:tgtEl>
                                          <p:spTgt spid="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descr="http://premier.phswire.com/wp-content/uploads/sites/4/2012/08/lifting.gif"/>
          <p:cNvPicPr preferRelativeResize="0"/>
          <p:nvPr/>
        </p:nvPicPr>
        <p:blipFill rotWithShape="1">
          <a:blip r:embed="rId3">
            <a:alphaModFix/>
          </a:blip>
          <a:srcRect b="9881"/>
          <a:stretch/>
        </p:blipFill>
        <p:spPr>
          <a:xfrm>
            <a:off x="3377263" y="1238496"/>
            <a:ext cx="7762875" cy="4169423"/>
          </a:xfrm>
          <a:prstGeom prst="rect">
            <a:avLst/>
          </a:prstGeom>
          <a:noFill/>
          <a:ln>
            <a:noFill/>
          </a:ln>
        </p:spPr>
      </p:pic>
      <p:sp>
        <p:nvSpPr>
          <p:cNvPr id="132" name="Google Shape;132;p18"/>
          <p:cNvSpPr txBox="1">
            <a:spLocks noGrp="1"/>
          </p:cNvSpPr>
          <p:nvPr>
            <p:ph type="title"/>
          </p:nvPr>
        </p:nvSpPr>
        <p:spPr>
          <a:xfrm>
            <a:off x="3143672" y="5355023"/>
            <a:ext cx="3912312" cy="105422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2800"/>
              <a:buFont typeface="Arial Black"/>
              <a:buNone/>
            </a:pPr>
            <a:r>
              <a:rPr lang="en-US" sz="2800" b="1">
                <a:solidFill>
                  <a:srgbClr val="FF0000"/>
                </a:solidFill>
                <a:latin typeface="Arial Black"/>
                <a:ea typeface="Arial Black"/>
                <a:cs typeface="Arial Black"/>
                <a:sym typeface="Arial Black"/>
              </a:rPr>
              <a:t>गलत तरीके से उठाना</a:t>
            </a:r>
            <a:endParaRPr/>
          </a:p>
        </p:txBody>
      </p:sp>
      <p:sp>
        <p:nvSpPr>
          <p:cNvPr id="133" name="Google Shape;133;p18"/>
          <p:cNvSpPr txBox="1"/>
          <p:nvPr/>
        </p:nvSpPr>
        <p:spPr>
          <a:xfrm>
            <a:off x="7258701" y="5407919"/>
            <a:ext cx="3912312" cy="105422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0000"/>
              </a:buClr>
              <a:buSzPts val="2800"/>
              <a:buFont typeface="Arial Black"/>
              <a:buNone/>
            </a:pPr>
            <a:r>
              <a:rPr lang="en-US" sz="2800" b="1" i="0" u="none" strike="noStrike" cap="none">
                <a:solidFill>
                  <a:srgbClr val="FF0000"/>
                </a:solidFill>
                <a:latin typeface="Arial Black"/>
                <a:ea typeface="Arial Black"/>
                <a:cs typeface="Arial Black"/>
                <a:sym typeface="Arial Black"/>
              </a:rPr>
              <a:t>सही तरीके से उठाना</a:t>
            </a:r>
            <a:endParaRPr sz="2800" b="1" i="0" u="none" strike="noStrike" cap="none">
              <a:solidFill>
                <a:srgbClr val="FF0000"/>
              </a:solidFill>
              <a:latin typeface="Arial Black"/>
              <a:ea typeface="Arial Black"/>
              <a:cs typeface="Arial Black"/>
              <a:sym typeface="Arial Black"/>
            </a:endParaRPr>
          </a:p>
        </p:txBody>
      </p:sp>
      <p:pic>
        <p:nvPicPr>
          <p:cNvPr id="134" name="Google Shape;134;p18"/>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3"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2" name="Google Shape;482;p63"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63"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4" name="Google Shape;484;p63" descr="http://www.nbyh.co.kr/data/file/thum_board/1259881438_nMcfIuE1_short_spine.jpg"/>
          <p:cNvPicPr preferRelativeResize="0"/>
          <p:nvPr/>
        </p:nvPicPr>
        <p:blipFill rotWithShape="1">
          <a:blip r:embed="rId3">
            <a:alphaModFix/>
          </a:blip>
          <a:srcRect l="27091" r="21912"/>
          <a:stretch/>
        </p:blipFill>
        <p:spPr>
          <a:xfrm>
            <a:off x="6600056" y="3777319"/>
            <a:ext cx="3149633" cy="2520281"/>
          </a:xfrm>
          <a:prstGeom prst="rect">
            <a:avLst/>
          </a:prstGeom>
          <a:noFill/>
          <a:ln>
            <a:noFill/>
          </a:ln>
        </p:spPr>
      </p:pic>
      <p:pic>
        <p:nvPicPr>
          <p:cNvPr id="485" name="Google Shape;485;p63" descr="http://ecolife.com.my/products/901003-100156-142-B.jpg"/>
          <p:cNvPicPr preferRelativeResize="0"/>
          <p:nvPr/>
        </p:nvPicPr>
        <p:blipFill rotWithShape="1">
          <a:blip r:embed="rId4">
            <a:alphaModFix/>
          </a:blip>
          <a:srcRect/>
          <a:stretch/>
        </p:blipFill>
        <p:spPr>
          <a:xfrm>
            <a:off x="6096000" y="1124744"/>
            <a:ext cx="5112568" cy="2415362"/>
          </a:xfrm>
          <a:prstGeom prst="rect">
            <a:avLst/>
          </a:prstGeom>
          <a:noFill/>
          <a:ln>
            <a:noFill/>
          </a:ln>
        </p:spPr>
      </p:pic>
      <p:sp>
        <p:nvSpPr>
          <p:cNvPr id="486" name="Google Shape;486;p63"/>
          <p:cNvSpPr/>
          <p:nvPr/>
        </p:nvSpPr>
        <p:spPr>
          <a:xfrm>
            <a:off x="1" y="1700808"/>
            <a:ext cx="6758406" cy="1200329"/>
          </a:xfrm>
          <a:prstGeom prst="rect">
            <a:avLst/>
          </a:prstGeom>
          <a:noFill/>
          <a:ln>
            <a:noFill/>
          </a:ln>
        </p:spPr>
        <p:txBody>
          <a:bodyPr spcFirstLastPara="1" wrap="square" lIns="91425" tIns="45700" rIns="91425" bIns="45700" anchor="t" anchorCtr="0">
            <a:noAutofit/>
          </a:bodyPr>
          <a:lstStyle/>
          <a:p>
            <a:pPr marL="914400" marR="0" lvl="2" indent="0" algn="l" rtl="0">
              <a:lnSpc>
                <a:spcPct val="100000"/>
              </a:lnSpc>
              <a:spcBef>
                <a:spcPts val="0"/>
              </a:spcBef>
              <a:spcAft>
                <a:spcPts val="0"/>
              </a:spcAft>
              <a:buClr>
                <a:srgbClr val="FF0000"/>
              </a:buClr>
              <a:buSzPts val="3600"/>
              <a:buFont typeface="Arial"/>
              <a:buNone/>
            </a:pPr>
            <a:r>
              <a:rPr lang="en-US" sz="3600" b="0" i="0" u="none" strike="noStrike" cap="none">
                <a:solidFill>
                  <a:srgbClr val="FF0000"/>
                </a:solidFill>
                <a:latin typeface="Arial"/>
                <a:ea typeface="Arial"/>
                <a:cs typeface="Arial"/>
                <a:sym typeface="Arial"/>
              </a:rPr>
              <a:t>लंबा बैकबोर्ड: </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FF0000"/>
              </a:buClr>
              <a:buSzPts val="3600"/>
              <a:buFont typeface="Arial"/>
              <a:buNone/>
            </a:pPr>
            <a:r>
              <a:rPr lang="en-US" sz="3600" b="0" i="0" u="none" strike="noStrike" cap="none">
                <a:solidFill>
                  <a:srgbClr val="FF0000"/>
                </a:solidFill>
                <a:latin typeface="Arial"/>
                <a:ea typeface="Arial"/>
                <a:cs typeface="Arial"/>
                <a:sym typeface="Arial"/>
              </a:rPr>
              <a:t>(6-7 फीट लंबा)</a:t>
            </a:r>
            <a:endParaRPr sz="1400" b="0" i="0" u="none" strike="noStrike" cap="none">
              <a:solidFill>
                <a:srgbClr val="000000"/>
              </a:solidFill>
              <a:latin typeface="Arial"/>
              <a:ea typeface="Arial"/>
              <a:cs typeface="Arial"/>
              <a:sym typeface="Arial"/>
            </a:endParaRPr>
          </a:p>
        </p:txBody>
      </p:sp>
      <p:sp>
        <p:nvSpPr>
          <p:cNvPr id="487" name="Google Shape;487;p63"/>
          <p:cNvSpPr/>
          <p:nvPr/>
        </p:nvSpPr>
        <p:spPr>
          <a:xfrm>
            <a:off x="-1032792" y="4088759"/>
            <a:ext cx="6295902" cy="1200329"/>
          </a:xfrm>
          <a:prstGeom prst="rect">
            <a:avLst/>
          </a:prstGeom>
          <a:noFill/>
          <a:ln>
            <a:noFill/>
          </a:ln>
        </p:spPr>
        <p:txBody>
          <a:bodyPr spcFirstLastPara="1" wrap="square" lIns="91425" tIns="45700" rIns="91425" bIns="45700" anchor="t" anchorCtr="0">
            <a:noAutofit/>
          </a:bodyPr>
          <a:lstStyle/>
          <a:p>
            <a:pPr marL="914400" marR="0" lvl="2" indent="0" algn="ctr" rtl="0">
              <a:lnSpc>
                <a:spcPct val="100000"/>
              </a:lnSpc>
              <a:spcBef>
                <a:spcPts val="0"/>
              </a:spcBef>
              <a:spcAft>
                <a:spcPts val="0"/>
              </a:spcAft>
              <a:buClr>
                <a:srgbClr val="FF0000"/>
              </a:buClr>
              <a:buSzPts val="3600"/>
              <a:buFont typeface="Arial"/>
              <a:buNone/>
            </a:pPr>
            <a:r>
              <a:rPr lang="en-US" sz="3600" b="0" i="0" u="none" strike="noStrike" cap="none">
                <a:solidFill>
                  <a:srgbClr val="FF0000"/>
                </a:solidFill>
                <a:latin typeface="Arial"/>
                <a:ea typeface="Arial"/>
                <a:cs typeface="Arial"/>
                <a:sym typeface="Arial"/>
              </a:rPr>
              <a:t>छोटा बैकबोर्ड</a:t>
            </a:r>
            <a:endParaRPr sz="3600" b="0" i="0" u="none" strike="noStrike" cap="none">
              <a:solidFill>
                <a:srgbClr val="FF0000"/>
              </a:solidFill>
              <a:latin typeface="Arial"/>
              <a:ea typeface="Arial"/>
              <a:cs typeface="Arial"/>
              <a:sym typeface="Arial"/>
            </a:endParaRPr>
          </a:p>
          <a:p>
            <a:pPr marL="914400" marR="0" lvl="2" indent="0" algn="ctr" rtl="0">
              <a:lnSpc>
                <a:spcPct val="100000"/>
              </a:lnSpc>
              <a:spcBef>
                <a:spcPts val="0"/>
              </a:spcBef>
              <a:spcAft>
                <a:spcPts val="0"/>
              </a:spcAft>
              <a:buClr>
                <a:srgbClr val="FF0000"/>
              </a:buClr>
              <a:buSzPts val="3600"/>
              <a:buFont typeface="Arial"/>
              <a:buNone/>
            </a:pPr>
            <a:r>
              <a:rPr lang="en-US" sz="3600" b="0" i="0" u="none" strike="noStrike" cap="none">
                <a:solidFill>
                  <a:srgbClr val="FF0000"/>
                </a:solidFill>
                <a:latin typeface="Arial"/>
                <a:ea typeface="Arial"/>
                <a:cs typeface="Arial"/>
                <a:sym typeface="Arial"/>
              </a:rPr>
              <a:t> (3-4 फीट लंबा)</a:t>
            </a:r>
            <a:endParaRPr sz="1400" b="0" i="0" u="none" strike="noStrike" cap="none">
              <a:solidFill>
                <a:srgbClr val="000000"/>
              </a:solidFill>
              <a:latin typeface="Arial"/>
              <a:ea typeface="Arial"/>
              <a:cs typeface="Arial"/>
              <a:sym typeface="Arial"/>
            </a:endParaRPr>
          </a:p>
        </p:txBody>
      </p:sp>
      <p:pic>
        <p:nvPicPr>
          <p:cNvPr id="488" name="Google Shape;488;p63"/>
          <p:cNvPicPr preferRelativeResize="0"/>
          <p:nvPr/>
        </p:nvPicPr>
        <p:blipFill rotWithShape="1">
          <a:blip r:embed="rId5">
            <a:alphaModFix/>
          </a:blip>
          <a:srcRect/>
          <a:stretch/>
        </p:blipFill>
        <p:spPr>
          <a:xfrm>
            <a:off x="-12700" y="0"/>
            <a:ext cx="1361684" cy="109023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4"/>
          <p:cNvSpPr txBox="1">
            <a:spLocks noGrp="1"/>
          </p:cNvSpPr>
          <p:nvPr>
            <p:ph type="title"/>
          </p:nvPr>
        </p:nvSpPr>
        <p:spPr>
          <a:xfrm>
            <a:off x="1271464" y="1590783"/>
            <a:ext cx="2016224"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Black"/>
              <a:buNone/>
            </a:pPr>
            <a:r>
              <a:rPr lang="en-US" sz="3600">
                <a:solidFill>
                  <a:srgbClr val="FF0000"/>
                </a:solidFill>
                <a:latin typeface="Arial Black"/>
                <a:ea typeface="Arial Black"/>
                <a:cs typeface="Arial Black"/>
                <a:sym typeface="Arial Black"/>
              </a:rPr>
              <a:t>समीक्षा</a:t>
            </a:r>
            <a:endParaRPr/>
          </a:p>
        </p:txBody>
      </p:sp>
      <p:sp>
        <p:nvSpPr>
          <p:cNvPr id="494" name="Google Shape;494;p64"/>
          <p:cNvSpPr txBox="1">
            <a:spLocks noGrp="1"/>
          </p:cNvSpPr>
          <p:nvPr>
            <p:ph type="body" idx="1"/>
          </p:nvPr>
        </p:nvSpPr>
        <p:spPr>
          <a:xfrm>
            <a:off x="4347096" y="1343622"/>
            <a:ext cx="7358608"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किसी मरीज को उठाने और स्थानांतरित करने के लिए तीन आपातकालीन चालों और दो गैर-आपातकालीन चालों की सूची बनाना</a:t>
            </a:r>
            <a:endParaRPr sz="2400">
              <a:latin typeface="Times New Roman"/>
              <a:ea typeface="Times New Roman"/>
              <a:cs typeface="Times New Roman"/>
              <a:sym typeface="Times New Roman"/>
            </a:endParaRPr>
          </a:p>
          <a:p>
            <a:pPr marL="342900" lvl="0" indent="-342900" algn="just" rtl="0">
              <a:lnSpc>
                <a:spcPct val="150000"/>
              </a:lnSpc>
              <a:spcBef>
                <a:spcPts val="480"/>
              </a:spcBef>
              <a:spcAft>
                <a:spcPts val="0"/>
              </a:spcAft>
              <a:buClr>
                <a:schemeClr val="dk1"/>
              </a:buClr>
              <a:buSzPts val="2400"/>
              <a:buChar char="•"/>
            </a:pPr>
            <a:r>
              <a:rPr lang="en-US" sz="2400">
                <a:latin typeface="Times New Roman"/>
                <a:ea typeface="Times New Roman"/>
                <a:cs typeface="Times New Roman"/>
                <a:sym typeface="Times New Roman"/>
              </a:rPr>
              <a:t>बैकबोर्ड का उपयोग करके रोगी को स्थिर करने और परिवहन करने की तकनीकों का प्रदर्शन करना</a:t>
            </a:r>
            <a:endParaRPr sz="2400">
              <a:latin typeface="Times New Roman"/>
              <a:ea typeface="Times New Roman"/>
              <a:cs typeface="Times New Roman"/>
              <a:sym typeface="Times New Roman"/>
            </a:endParaRPr>
          </a:p>
          <a:p>
            <a:pPr marL="342900" lvl="0" indent="-342900" algn="just" rtl="0">
              <a:lnSpc>
                <a:spcPct val="150000"/>
              </a:lnSpc>
              <a:spcBef>
                <a:spcPts val="480"/>
              </a:spcBef>
              <a:spcAft>
                <a:spcPts val="0"/>
              </a:spcAft>
              <a:buClr>
                <a:schemeClr val="dk1"/>
              </a:buClr>
              <a:buSzPts val="2400"/>
              <a:buChar char="•"/>
            </a:pPr>
            <a:r>
              <a:rPr lang="en-US" sz="2400">
                <a:latin typeface="Times New Roman"/>
                <a:ea typeface="Times New Roman"/>
                <a:cs typeface="Times New Roman"/>
                <a:sym typeface="Times New Roman"/>
              </a:rPr>
              <a:t>ऐसी पांच स्थितियों के उदाहरण बताइए जिनमें आपको किसी मरीज को लेकर आपातकालीन स्थान पर जाना पड़ सकता है</a:t>
            </a:r>
            <a:endParaRPr sz="2400">
              <a:latin typeface="Times New Roman"/>
              <a:ea typeface="Times New Roman"/>
              <a:cs typeface="Times New Roman"/>
              <a:sym typeface="Times New Roman"/>
            </a:endParaRPr>
          </a:p>
        </p:txBody>
      </p:sp>
      <p:sp>
        <p:nvSpPr>
          <p:cNvPr id="495" name="Google Shape;495;p64"/>
          <p:cNvSpPr txBo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p:txBody>
      </p:sp>
      <p:pic>
        <p:nvPicPr>
          <p:cNvPr id="496" name="Google Shape;496;p64"/>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65" descr="http://www.clipartbest.com/cliparts/9TR/gGk/9TRgGkG8c.jpeg"/>
          <p:cNvPicPr preferRelativeResize="0"/>
          <p:nvPr/>
        </p:nvPicPr>
        <p:blipFill rotWithShape="1">
          <a:blip r:embed="rId3">
            <a:alphaModFix/>
          </a:blip>
          <a:srcRect/>
          <a:stretch/>
        </p:blipFill>
        <p:spPr>
          <a:xfrm>
            <a:off x="4343400" y="1619114"/>
            <a:ext cx="3276600" cy="4028458"/>
          </a:xfrm>
          <a:prstGeom prst="rect">
            <a:avLst/>
          </a:prstGeom>
          <a:noFill/>
          <a:ln>
            <a:noFill/>
          </a:ln>
        </p:spPr>
      </p:pic>
      <p:pic>
        <p:nvPicPr>
          <p:cNvPr id="502" name="Google Shape;502;p65"/>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6"/>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66"/>
          <p:cNvSpPr txBox="1"/>
          <p:nvPr/>
        </p:nvSpPr>
        <p:spPr>
          <a:xfrm>
            <a:off x="4697441" y="2348880"/>
            <a:ext cx="2310248" cy="857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970"/>
              <a:buFont typeface="Arial"/>
              <a:buNone/>
            </a:pPr>
            <a:r>
              <a:rPr lang="en-US" sz="4970" b="0" i="0" u="none" strike="noStrike" cap="none">
                <a:solidFill>
                  <a:srgbClr val="FF0000"/>
                </a:solidFill>
                <a:latin typeface="Arial"/>
                <a:ea typeface="Arial"/>
                <a:cs typeface="Arial"/>
                <a:sym typeface="Arial"/>
              </a:rPr>
              <a:t>धन्यवाद</a:t>
            </a:r>
            <a:endParaRPr sz="4970" b="0" i="0" u="none" strike="noStrike" cap="none">
              <a:solidFill>
                <a:srgbClr val="FF0000"/>
              </a:solidFill>
              <a:latin typeface="Arial"/>
              <a:ea typeface="Arial"/>
              <a:cs typeface="Arial"/>
              <a:sym typeface="Arial"/>
            </a:endParaRPr>
          </a:p>
        </p:txBody>
      </p:sp>
      <p:pic>
        <p:nvPicPr>
          <p:cNvPr id="509" name="Google Shape;509;p66"/>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7"/>
          <p:cNvSpPr txBox="1">
            <a:spLocks noGrp="1"/>
          </p:cNvSpPr>
          <p:nvPr>
            <p:ph type="title"/>
          </p:nvPr>
        </p:nvSpPr>
        <p:spPr>
          <a:xfrm>
            <a:off x="1005644" y="1849388"/>
            <a:ext cx="3578188"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Black"/>
              <a:buNone/>
            </a:pPr>
            <a:r>
              <a:rPr lang="en-US" sz="3600">
                <a:solidFill>
                  <a:srgbClr val="FF0000"/>
                </a:solidFill>
                <a:latin typeface="Arial Black"/>
                <a:ea typeface="Arial Black"/>
                <a:cs typeface="Arial Black"/>
                <a:sym typeface="Arial Black"/>
              </a:rPr>
              <a:t>मूल्यांकन के बाद</a:t>
            </a:r>
            <a:endParaRPr/>
          </a:p>
        </p:txBody>
      </p:sp>
      <p:sp>
        <p:nvSpPr>
          <p:cNvPr id="515" name="Google Shape;515;p67"/>
          <p:cNvSpPr txBox="1">
            <a:spLocks noGrp="1"/>
          </p:cNvSpPr>
          <p:nvPr>
            <p:ph type="body" idx="1"/>
          </p:nvPr>
        </p:nvSpPr>
        <p:spPr>
          <a:xfrm>
            <a:off x="4943872" y="1466170"/>
            <a:ext cx="692656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None/>
            </a:pPr>
            <a:r>
              <a:rPr lang="en-US" sz="2400">
                <a:latin typeface="Times New Roman"/>
                <a:ea typeface="Times New Roman"/>
                <a:cs typeface="Times New Roman"/>
                <a:sym typeface="Times New Roman"/>
              </a:rPr>
              <a:t>Q1. तीन आपातकालीन कदमों की सूची बनाइये</a:t>
            </a:r>
            <a:endParaRPr sz="2400">
              <a:latin typeface="Times New Roman"/>
              <a:ea typeface="Times New Roman"/>
              <a:cs typeface="Times New Roman"/>
              <a:sym typeface="Times New Roman"/>
            </a:endParaRPr>
          </a:p>
          <a:p>
            <a:pPr marL="342900" lvl="0" indent="-342900" algn="l" rtl="0">
              <a:lnSpc>
                <a:spcPct val="100000"/>
              </a:lnSpc>
              <a:spcBef>
                <a:spcPts val="480"/>
              </a:spcBef>
              <a:spcAft>
                <a:spcPts val="0"/>
              </a:spcAft>
              <a:buClr>
                <a:schemeClr val="dk1"/>
              </a:buClr>
              <a:buSzPts val="2400"/>
              <a:buNone/>
            </a:pPr>
            <a:endParaRPr sz="2400">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None/>
            </a:pPr>
            <a:endParaRPr sz="2800">
              <a:latin typeface="Times New Roman"/>
              <a:ea typeface="Times New Roman"/>
              <a:cs typeface="Times New Roman"/>
              <a:sym typeface="Times New Roman"/>
            </a:endParaRPr>
          </a:p>
          <a:p>
            <a:pPr marL="514350" lvl="0" indent="-514350" algn="l" rtl="0">
              <a:lnSpc>
                <a:spcPct val="100000"/>
              </a:lnSpc>
              <a:spcBef>
                <a:spcPts val="560"/>
              </a:spcBef>
              <a:spcAft>
                <a:spcPts val="0"/>
              </a:spcAft>
              <a:buClr>
                <a:schemeClr val="dk1"/>
              </a:buClr>
              <a:buSzPts val="2800"/>
              <a:buNone/>
            </a:pPr>
            <a:endParaRPr sz="2800">
              <a:latin typeface="Times New Roman"/>
              <a:ea typeface="Times New Roman"/>
              <a:cs typeface="Times New Roman"/>
              <a:sym typeface="Times New Roman"/>
            </a:endParaRPr>
          </a:p>
        </p:txBody>
      </p:sp>
      <p:sp>
        <p:nvSpPr>
          <p:cNvPr id="516" name="Google Shape;516;p67"/>
          <p:cNvSpPr txBox="1"/>
          <p:nvPr/>
        </p:nvSpPr>
        <p:spPr>
          <a:xfrm>
            <a:off x="5591944" y="2420888"/>
            <a:ext cx="5040560" cy="3613410"/>
          </a:xfrm>
          <a:prstGeom prst="rect">
            <a:avLst/>
          </a:prstGeom>
          <a:noFill/>
          <a:ln>
            <a:noFill/>
          </a:ln>
        </p:spPr>
        <p:txBody>
          <a:bodyPr spcFirstLastPara="1" wrap="square" lIns="91425" tIns="45700" rIns="91425" bIns="45700" anchor="t" anchorCtr="0">
            <a:normAutofit fontScale="92500"/>
          </a:bodyPr>
          <a:lstStyle/>
          <a:p>
            <a:pPr marL="514350" marR="0" lvl="0" indent="-514350" algn="l" rtl="0">
              <a:lnSpc>
                <a:spcPct val="150000"/>
              </a:lnSpc>
              <a:spcBef>
                <a:spcPts val="0"/>
              </a:spcBef>
              <a:spcAft>
                <a:spcPts val="0"/>
              </a:spcAft>
              <a:buClr>
                <a:schemeClr val="dk1"/>
              </a:buClr>
              <a:buSzPct val="100000"/>
              <a:buFont typeface="Calibri"/>
              <a:buAutoNum type="arabicPeriod"/>
            </a:pPr>
            <a:r>
              <a:rPr lang="en-US" sz="2400" b="0" i="0" u="none" strike="noStrike" cap="none">
                <a:solidFill>
                  <a:schemeClr val="dk1"/>
                </a:solidFill>
                <a:latin typeface="Arial"/>
                <a:ea typeface="Arial"/>
                <a:cs typeface="Arial"/>
                <a:sym typeface="Arial"/>
              </a:rPr>
              <a:t>शर्ट ड्रैग</a:t>
            </a:r>
            <a:endParaRPr sz="2400" b="0" i="0" u="none" strike="noStrike" cap="none">
              <a:solidFill>
                <a:schemeClr val="dk1"/>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ct val="100000"/>
              <a:buFont typeface="Calibri"/>
              <a:buAutoNum type="arabicPeriod"/>
            </a:pPr>
            <a:r>
              <a:rPr lang="en-US" sz="2400" b="0" i="0" u="none" strike="noStrike" cap="none">
                <a:solidFill>
                  <a:schemeClr val="dk1"/>
                </a:solidFill>
                <a:latin typeface="Arial"/>
                <a:ea typeface="Arial"/>
                <a:cs typeface="Arial"/>
                <a:sym typeface="Arial"/>
              </a:rPr>
              <a:t>फोर आर्म ड्रैग</a:t>
            </a:r>
            <a:endParaRPr sz="2400" b="0" i="0" u="none" strike="noStrike" cap="none">
              <a:solidFill>
                <a:schemeClr val="dk1"/>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ct val="100000"/>
              <a:buFont typeface="Calibri"/>
              <a:buAutoNum type="arabicPeriod"/>
            </a:pPr>
            <a:r>
              <a:rPr lang="en-US" sz="2400" b="0" i="0" u="none" strike="noStrike" cap="none">
                <a:solidFill>
                  <a:schemeClr val="dk1"/>
                </a:solidFill>
                <a:latin typeface="Calibri"/>
                <a:ea typeface="Calibri"/>
                <a:cs typeface="Calibri"/>
                <a:sym typeface="Calibri"/>
              </a:rPr>
              <a:t>ब्लैंकेट ड्रैग </a:t>
            </a:r>
            <a:endParaRPr sz="2400" b="0" i="0" u="none" strike="noStrike" cap="none">
              <a:solidFill>
                <a:schemeClr val="dk1"/>
              </a:solidFill>
              <a:latin typeface="Calibri"/>
              <a:ea typeface="Calibri"/>
              <a:cs typeface="Calibri"/>
              <a:sym typeface="Calibri"/>
            </a:endParaRPr>
          </a:p>
          <a:p>
            <a:pPr marL="514350" marR="0" lvl="0" indent="-514350" algn="l" rtl="0">
              <a:lnSpc>
                <a:spcPct val="150000"/>
              </a:lnSpc>
              <a:spcBef>
                <a:spcPts val="0"/>
              </a:spcBef>
              <a:spcAft>
                <a:spcPts val="0"/>
              </a:spcAft>
              <a:buClr>
                <a:schemeClr val="dk1"/>
              </a:buClr>
              <a:buSzPct val="100000"/>
              <a:buFont typeface="Calibri"/>
              <a:buAutoNum type="arabicPeriod"/>
            </a:pPr>
            <a:r>
              <a:rPr lang="en-US" sz="2400" b="0" i="0" u="none" strike="noStrike" cap="none">
                <a:solidFill>
                  <a:schemeClr val="dk1"/>
                </a:solidFill>
                <a:latin typeface="Calibri"/>
                <a:ea typeface="Calibri"/>
                <a:cs typeface="Calibri"/>
                <a:sym typeface="Calibri"/>
              </a:rPr>
              <a:t>पिग्गी बैक कैरी </a:t>
            </a:r>
            <a:endParaRPr sz="2400" b="0" i="0" u="none" strike="noStrike" cap="none">
              <a:solidFill>
                <a:schemeClr val="dk1"/>
              </a:solidFill>
              <a:latin typeface="Calibri"/>
              <a:ea typeface="Calibri"/>
              <a:cs typeface="Calibri"/>
              <a:sym typeface="Calibri"/>
            </a:endParaRPr>
          </a:p>
          <a:p>
            <a:pPr marL="514350" marR="0" lvl="0" indent="-514350" algn="l" rtl="0">
              <a:lnSpc>
                <a:spcPct val="150000"/>
              </a:lnSpc>
              <a:spcBef>
                <a:spcPts val="0"/>
              </a:spcBef>
              <a:spcAft>
                <a:spcPts val="0"/>
              </a:spcAft>
              <a:buClr>
                <a:schemeClr val="dk1"/>
              </a:buClr>
              <a:buSzPct val="100000"/>
              <a:buFont typeface="Calibri"/>
              <a:buAutoNum type="arabicPeriod"/>
            </a:pPr>
            <a:r>
              <a:rPr lang="en-US" sz="2400" b="0" i="0" u="none" strike="noStrike" cap="none">
                <a:solidFill>
                  <a:schemeClr val="dk1"/>
                </a:solidFill>
                <a:latin typeface="Calibri"/>
                <a:ea typeface="Calibri"/>
                <a:cs typeface="Calibri"/>
                <a:sym typeface="Calibri"/>
              </a:rPr>
              <a:t>वन-रेस्क्यूर क्रच </a:t>
            </a:r>
            <a:endParaRPr sz="2400" b="0" i="0" u="none" strike="noStrike" cap="none">
              <a:solidFill>
                <a:schemeClr val="dk1"/>
              </a:solidFill>
              <a:latin typeface="Calibri"/>
              <a:ea typeface="Calibri"/>
              <a:cs typeface="Calibri"/>
              <a:sym typeface="Calibri"/>
            </a:endParaRPr>
          </a:p>
          <a:p>
            <a:pPr marL="514350" marR="0" lvl="0" indent="-514350" algn="l" rtl="0">
              <a:lnSpc>
                <a:spcPct val="150000"/>
              </a:lnSpc>
              <a:spcBef>
                <a:spcPts val="0"/>
              </a:spcBef>
              <a:spcAft>
                <a:spcPts val="0"/>
              </a:spcAft>
              <a:buClr>
                <a:schemeClr val="dk1"/>
              </a:buClr>
              <a:buSzPct val="100000"/>
              <a:buFont typeface="Calibri"/>
              <a:buAutoNum type="arabicPeriod"/>
            </a:pPr>
            <a:r>
              <a:rPr lang="en-US" sz="2400" b="0" i="0" u="none" strike="noStrike" cap="none">
                <a:solidFill>
                  <a:schemeClr val="dk1"/>
                </a:solidFill>
                <a:latin typeface="Arial"/>
                <a:ea typeface="Arial"/>
                <a:cs typeface="Arial"/>
                <a:sym typeface="Arial"/>
              </a:rPr>
              <a:t>क्रेडल कैरी</a:t>
            </a:r>
            <a:endParaRPr sz="2400" b="0" i="0" u="none" strike="noStrike" cap="none">
              <a:solidFill>
                <a:schemeClr val="dk1"/>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ct val="100000"/>
              <a:buFont typeface="Calibri"/>
              <a:buAutoNum type="arabicPeriod"/>
            </a:pPr>
            <a:r>
              <a:rPr lang="en-US" sz="2400" b="0" i="0" u="none" strike="noStrike" cap="none">
                <a:solidFill>
                  <a:schemeClr val="dk1"/>
                </a:solidFill>
                <a:latin typeface="Arial"/>
                <a:ea typeface="Arial"/>
                <a:cs typeface="Arial"/>
                <a:sym typeface="Arial"/>
              </a:rPr>
              <a:t>फायर फाइटर ड्रैग</a:t>
            </a:r>
            <a:endParaRPr sz="2400" b="0" i="0" u="none" strike="noStrike" cap="none">
              <a:solidFill>
                <a:schemeClr val="dk1"/>
              </a:solidFill>
              <a:latin typeface="Arial"/>
              <a:ea typeface="Arial"/>
              <a:cs typeface="Arial"/>
              <a:sym typeface="Arial"/>
            </a:endParaRPr>
          </a:p>
        </p:txBody>
      </p:sp>
      <p:pic>
        <p:nvPicPr>
          <p:cNvPr id="517" name="Google Shape;517;p67"/>
          <p:cNvPicPr preferRelativeResize="0"/>
          <p:nvPr/>
        </p:nvPicPr>
        <p:blipFill rotWithShape="1">
          <a:blip r:embed="rId3">
            <a:alphaModFix/>
          </a:blip>
          <a:srcRect l="25000" r="23998"/>
          <a:stretch/>
        </p:blipFill>
        <p:spPr>
          <a:xfrm>
            <a:off x="10888235" y="101714"/>
            <a:ext cx="1188719" cy="1166199"/>
          </a:xfrm>
          <a:prstGeom prst="rect">
            <a:avLst/>
          </a:prstGeom>
          <a:noFill/>
          <a:ln>
            <a:noFill/>
          </a:ln>
        </p:spPr>
      </p:pic>
      <p:sp>
        <p:nvSpPr>
          <p:cNvPr id="518" name="Google Shape;518;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7 NDRF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20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8"/>
          <p:cNvSpPr txBox="1"/>
          <p:nvPr/>
        </p:nvSpPr>
        <p:spPr>
          <a:xfrm>
            <a:off x="5591944" y="1700808"/>
            <a:ext cx="5544616" cy="452596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2 लंबे बैकबोर्ड का आकार है...?</a:t>
            </a:r>
            <a:endParaRPr sz="1400" b="0" i="0" u="none" strike="noStrike" cap="none">
              <a:solidFill>
                <a:srgbClr val="000000"/>
              </a:solidFill>
              <a:latin typeface="Arial"/>
              <a:ea typeface="Arial"/>
              <a:cs typeface="Arial"/>
              <a:sym typeface="Arial"/>
            </a:endParaRPr>
          </a:p>
          <a:p>
            <a:pPr marL="742950" marR="0" lvl="0" indent="-742950" algn="l" rtl="0">
              <a:lnSpc>
                <a:spcPct val="15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4-6 मीटर</a:t>
            </a:r>
            <a:endParaRPr sz="1400" b="0" i="0" u="none" strike="noStrike" cap="none">
              <a:solidFill>
                <a:srgbClr val="000000"/>
              </a:solidFill>
              <a:latin typeface="Arial"/>
              <a:ea typeface="Arial"/>
              <a:cs typeface="Arial"/>
              <a:sym typeface="Arial"/>
            </a:endParaRPr>
          </a:p>
          <a:p>
            <a:pPr marL="742950" marR="0" lvl="0" indent="-742950" algn="l" rtl="0">
              <a:lnSpc>
                <a:spcPct val="15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6-7 मीटर</a:t>
            </a:r>
            <a:endParaRPr sz="1400" b="0" i="0" u="none" strike="noStrike" cap="none">
              <a:solidFill>
                <a:srgbClr val="000000"/>
              </a:solidFill>
              <a:latin typeface="Arial"/>
              <a:ea typeface="Arial"/>
              <a:cs typeface="Arial"/>
              <a:sym typeface="Arial"/>
            </a:endParaRPr>
          </a:p>
          <a:p>
            <a:pPr marL="742950" marR="0" lvl="0" indent="-742950" algn="l" rtl="0">
              <a:lnSpc>
                <a:spcPct val="15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3-4 मीटर</a:t>
            </a:r>
            <a:endParaRPr sz="1400" b="0" i="0" u="none" strike="noStrike" cap="none">
              <a:solidFill>
                <a:srgbClr val="000000"/>
              </a:solidFill>
              <a:latin typeface="Arial"/>
              <a:ea typeface="Arial"/>
              <a:cs typeface="Arial"/>
              <a:sym typeface="Arial"/>
            </a:endParaRPr>
          </a:p>
          <a:p>
            <a:pPr marL="742950" marR="0" lvl="0" indent="-742950" algn="l" rtl="0">
              <a:lnSpc>
                <a:spcPct val="15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उपरोक्त में से कोई नहीं</a:t>
            </a:r>
            <a:endParaRPr sz="1400" b="0" i="0" u="none" strike="noStrike" cap="none">
              <a:solidFill>
                <a:srgbClr val="000000"/>
              </a:solidFill>
              <a:latin typeface="Arial"/>
              <a:ea typeface="Arial"/>
              <a:cs typeface="Arial"/>
              <a:sym typeface="Arial"/>
            </a:endParaRPr>
          </a:p>
        </p:txBody>
      </p:sp>
      <p:sp>
        <p:nvSpPr>
          <p:cNvPr id="524" name="Google Shape;524;p68"/>
          <p:cNvSpPr txBox="1"/>
          <p:nvPr/>
        </p:nvSpPr>
        <p:spPr>
          <a:xfrm>
            <a:off x="0" y="1700808"/>
            <a:ext cx="5266928"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मूल्यांकन के बाद</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9" descr="http://www.healthandfitnesstalk.com/wp-content/uploads/2012/09/backpainlifting-300x230.jpg"/>
          <p:cNvPicPr preferRelativeResize="0"/>
          <p:nvPr/>
        </p:nvPicPr>
        <p:blipFill rotWithShape="1">
          <a:blip r:embed="rId3">
            <a:alphaModFix/>
          </a:blip>
          <a:srcRect/>
          <a:stretch/>
        </p:blipFill>
        <p:spPr>
          <a:xfrm>
            <a:off x="1919536" y="692696"/>
            <a:ext cx="8438752" cy="4810214"/>
          </a:xfrm>
          <a:prstGeom prst="rect">
            <a:avLst/>
          </a:prstGeom>
          <a:noFill/>
          <a:ln>
            <a:noFill/>
          </a:ln>
        </p:spPr>
      </p:pic>
      <p:sp>
        <p:nvSpPr>
          <p:cNvPr id="140" name="Google Shape;140;p19"/>
          <p:cNvSpPr txBox="1"/>
          <p:nvPr/>
        </p:nvSpPr>
        <p:spPr>
          <a:xfrm>
            <a:off x="1843257" y="5468548"/>
            <a:ext cx="3168352" cy="105422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0000"/>
              </a:buClr>
              <a:buSzPts val="2800"/>
              <a:buFont typeface="Arial Black"/>
              <a:buNone/>
            </a:pPr>
            <a:r>
              <a:rPr lang="en-US" sz="2800" b="1" i="0" u="none" strike="noStrike" cap="none">
                <a:solidFill>
                  <a:srgbClr val="FF0000"/>
                </a:solidFill>
                <a:latin typeface="Arial Black"/>
                <a:ea typeface="Arial Black"/>
                <a:cs typeface="Arial Black"/>
                <a:sym typeface="Arial Black"/>
              </a:rPr>
              <a:t>सही तरीके से उठाना</a:t>
            </a:r>
            <a:endParaRPr sz="2800" b="1" i="0" u="none" strike="noStrike" cap="none">
              <a:solidFill>
                <a:srgbClr val="FF0000"/>
              </a:solidFill>
              <a:latin typeface="Arial Black"/>
              <a:ea typeface="Arial Black"/>
              <a:cs typeface="Arial Black"/>
              <a:sym typeface="Arial Black"/>
            </a:endParaRPr>
          </a:p>
        </p:txBody>
      </p:sp>
      <p:sp>
        <p:nvSpPr>
          <p:cNvPr id="141" name="Google Shape;141;p19"/>
          <p:cNvSpPr txBox="1">
            <a:spLocks noGrp="1"/>
          </p:cNvSpPr>
          <p:nvPr>
            <p:ph type="title"/>
          </p:nvPr>
        </p:nvSpPr>
        <p:spPr>
          <a:xfrm>
            <a:off x="7392144" y="5448999"/>
            <a:ext cx="3912312" cy="105422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2800"/>
              <a:buFont typeface="Arial Black"/>
              <a:buNone/>
            </a:pPr>
            <a:r>
              <a:rPr lang="en-US" sz="2800" b="1">
                <a:solidFill>
                  <a:srgbClr val="FF0000"/>
                </a:solidFill>
                <a:latin typeface="Arial Black"/>
                <a:ea typeface="Arial Black"/>
                <a:cs typeface="Arial Black"/>
                <a:sym typeface="Arial Black"/>
              </a:rPr>
              <a:t>गलत तरीके से उठाना</a:t>
            </a:r>
            <a:endParaRPr/>
          </a:p>
        </p:txBody>
      </p:sp>
      <p:pic>
        <p:nvPicPr>
          <p:cNvPr id="142" name="Google Shape;142;p19"/>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descr="https://s-media-cache-ak0.pinimg.com/236x/1c/3c/fd/1c3cfdededc007f21025abbe055de7c5.jpg"/>
          <p:cNvPicPr preferRelativeResize="0"/>
          <p:nvPr/>
        </p:nvPicPr>
        <p:blipFill rotWithShape="1">
          <a:blip r:embed="rId3">
            <a:alphaModFix/>
          </a:blip>
          <a:srcRect b="10568"/>
          <a:stretch/>
        </p:blipFill>
        <p:spPr>
          <a:xfrm>
            <a:off x="4655840" y="1052736"/>
            <a:ext cx="7128792" cy="5231766"/>
          </a:xfrm>
          <a:prstGeom prst="rect">
            <a:avLst/>
          </a:prstGeom>
          <a:noFill/>
          <a:ln>
            <a:noFill/>
          </a:ln>
        </p:spPr>
      </p:pic>
      <p:sp>
        <p:nvSpPr>
          <p:cNvPr id="148" name="Google Shape;148;p20"/>
          <p:cNvSpPr txBox="1"/>
          <p:nvPr/>
        </p:nvSpPr>
        <p:spPr>
          <a:xfrm>
            <a:off x="145473" y="2064424"/>
            <a:ext cx="4824535"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बैकपैक के तरीके से ले जाना</a:t>
            </a:r>
            <a:endParaRPr sz="36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Arial"/>
                <a:ea typeface="Arial"/>
                <a:cs typeface="Arial"/>
                <a:sym typeface="Arial"/>
              </a:rPr>
              <a:t>    (</a:t>
            </a:r>
            <a:r>
              <a:rPr lang="en-US" sz="2800" b="1" i="0" u="none" strike="noStrike" cap="none">
                <a:solidFill>
                  <a:srgbClr val="FF0000"/>
                </a:solidFill>
                <a:latin typeface="Arial"/>
                <a:ea typeface="Arial"/>
                <a:cs typeface="Arial"/>
                <a:sym typeface="Arial"/>
              </a:rPr>
              <a:t>CARRYING BACKPACK</a:t>
            </a:r>
            <a:r>
              <a:rPr lang="en-US" sz="2800" b="0" i="0" u="none" strike="noStrike" cap="none">
                <a:solidFill>
                  <a:srgbClr val="FF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49" name="Google Shape;149;p20"/>
          <p:cNvPicPr preferRelativeResize="0"/>
          <p:nvPr/>
        </p:nvPicPr>
        <p:blipFill rotWithShape="1">
          <a:blip r:embed="rId4">
            <a:alphaModFix/>
          </a:blip>
          <a:srcRect/>
          <a:stretch/>
        </p:blipFill>
        <p:spPr>
          <a:xfrm>
            <a:off x="-12700" y="0"/>
            <a:ext cx="1361684" cy="10902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264019" y="3429000"/>
            <a:ext cx="5374463"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a:t>उचित बॉडी मैकेनिक्स का उपयोग न करने के खतरे</a:t>
            </a:r>
            <a:br>
              <a:rPr lang="en-US" sz="2800"/>
            </a:br>
            <a:r>
              <a:rPr lang="en-US" sz="2400">
                <a:solidFill>
                  <a:srgbClr val="FF0000"/>
                </a:solidFill>
                <a:latin typeface="Arial"/>
                <a:ea typeface="Arial"/>
                <a:cs typeface="Arial"/>
                <a:sym typeface="Arial"/>
              </a:rPr>
              <a:t>(</a:t>
            </a:r>
            <a:r>
              <a:rPr lang="en-US" sz="2400" b="1">
                <a:solidFill>
                  <a:srgbClr val="FF0000"/>
                </a:solidFill>
                <a:latin typeface="Arial"/>
                <a:ea typeface="Arial"/>
                <a:cs typeface="Arial"/>
                <a:sym typeface="Arial"/>
              </a:rPr>
              <a:t>HAZARDS OF NOT USING PROPER BODY MECHANICS</a:t>
            </a:r>
            <a:r>
              <a:rPr lang="en-US" sz="2400">
                <a:solidFill>
                  <a:srgbClr val="FF0000"/>
                </a:solidFill>
                <a:latin typeface="Arial"/>
                <a:ea typeface="Arial"/>
                <a:cs typeface="Arial"/>
                <a:sym typeface="Arial"/>
              </a:rPr>
              <a:t>)</a:t>
            </a:r>
            <a:endParaRPr sz="3600">
              <a:solidFill>
                <a:srgbClr val="FF0000"/>
              </a:solidFill>
              <a:latin typeface="Arial"/>
              <a:ea typeface="Arial"/>
              <a:cs typeface="Arial"/>
              <a:sym typeface="Arial"/>
            </a:endParaRPr>
          </a:p>
        </p:txBody>
      </p:sp>
      <p:sp>
        <p:nvSpPr>
          <p:cNvPr id="155" name="Google Shape;155;p21"/>
          <p:cNvSpPr txBox="1">
            <a:spLocks noGrp="1"/>
          </p:cNvSpPr>
          <p:nvPr>
            <p:ph type="body" idx="1"/>
          </p:nvPr>
        </p:nvSpPr>
        <p:spPr>
          <a:xfrm>
            <a:off x="5977128" y="2636929"/>
            <a:ext cx="5831981" cy="359928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None/>
            </a:pPr>
            <a:r>
              <a:rPr lang="en-US" sz="2400">
                <a:latin typeface="Arial"/>
                <a:ea typeface="Arial"/>
                <a:cs typeface="Arial"/>
                <a:sym typeface="Arial"/>
              </a:rPr>
              <a:t> उपकरण या मरीजों को गलत तरीके से उठाने </a:t>
            </a:r>
            <a:endParaRPr/>
          </a:p>
          <a:p>
            <a:pPr marL="342900" lvl="0" indent="-342900" algn="l" rtl="0">
              <a:lnSpc>
                <a:spcPct val="100000"/>
              </a:lnSpc>
              <a:spcBef>
                <a:spcPts val="480"/>
              </a:spcBef>
              <a:spcAft>
                <a:spcPts val="0"/>
              </a:spcAft>
              <a:buClr>
                <a:schemeClr val="dk1"/>
              </a:buClr>
              <a:buSzPts val="2400"/>
              <a:buNone/>
            </a:pPr>
            <a:r>
              <a:rPr lang="en-US" sz="2400">
                <a:latin typeface="Arial"/>
                <a:ea typeface="Arial"/>
                <a:cs typeface="Arial"/>
                <a:sym typeface="Arial"/>
              </a:rPr>
              <a:t>और ले जाने से</a:t>
            </a:r>
            <a:endParaRPr sz="2400">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Char char="•"/>
            </a:pPr>
            <a:r>
              <a:rPr lang="en-US" sz="2400">
                <a:latin typeface="Arial"/>
                <a:ea typeface="Arial"/>
                <a:cs typeface="Arial"/>
                <a:sym typeface="Arial"/>
              </a:rPr>
              <a:t>चोटिल होने का खतरा हो सकता है</a:t>
            </a:r>
            <a:endParaRPr/>
          </a:p>
          <a:p>
            <a:pPr marL="342900" lvl="0" indent="-190500" algn="l" rtl="0">
              <a:lnSpc>
                <a:spcPct val="100000"/>
              </a:lnSpc>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Char char="•"/>
            </a:pPr>
            <a:r>
              <a:rPr lang="en-US" sz="2400">
                <a:latin typeface="Arial"/>
                <a:ea typeface="Arial"/>
                <a:cs typeface="Arial"/>
                <a:sym typeface="Arial"/>
              </a:rPr>
              <a:t>सम्भवतः  करियर ख़त्म हो सकता है</a:t>
            </a:r>
            <a:endParaRPr sz="2400">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Char char="•"/>
            </a:pPr>
            <a:r>
              <a:rPr lang="en-US" sz="2400">
                <a:latin typeface="Arial"/>
                <a:ea typeface="Arial"/>
                <a:cs typeface="Arial"/>
                <a:sym typeface="Arial"/>
              </a:rPr>
              <a:t>जीवन भर दर्द का कारण बन सकता है</a:t>
            </a:r>
            <a:endParaRPr sz="2400">
              <a:latin typeface="Arial"/>
              <a:ea typeface="Arial"/>
              <a:cs typeface="Arial"/>
              <a:sym typeface="Arial"/>
            </a:endParaRPr>
          </a:p>
        </p:txBody>
      </p:sp>
      <p:sp>
        <p:nvSpPr>
          <p:cNvPr id="156" name="Google Shape;156;p21"/>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114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1"/>
          <p:cNvSpPr txBox="1"/>
          <p:nvPr/>
        </p:nvSpPr>
        <p:spPr>
          <a:xfrm>
            <a:off x="1788230" y="284455"/>
            <a:ext cx="782211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Char char="•"/>
            </a:pPr>
            <a:r>
              <a:rPr lang="en-US" sz="2800" b="0" i="0" u="none" strike="noStrike" cap="none">
                <a:solidFill>
                  <a:schemeClr val="dk1"/>
                </a:solidFill>
                <a:latin typeface="Arial"/>
                <a:ea typeface="Arial"/>
                <a:cs typeface="Arial"/>
                <a:sym typeface="Arial"/>
              </a:rPr>
              <a:t>उपकरण या मरीज को गलत तरीके से उठाने से चोट</a:t>
            </a:r>
            <a:endParaRPr/>
          </a:p>
          <a:p>
            <a:pPr marL="0" marR="0" lvl="0" indent="0" algn="l" rtl="0">
              <a:lnSpc>
                <a:spcPct val="100000"/>
              </a:lnSpc>
              <a:spcBef>
                <a:spcPts val="0"/>
              </a:spcBef>
              <a:spcAft>
                <a:spcPts val="0"/>
              </a:spcAft>
              <a:buClr>
                <a:schemeClr val="dk1"/>
              </a:buClr>
              <a:buSzPts val="1800"/>
              <a:buFont typeface="Arial"/>
              <a:buChar char="•"/>
            </a:pPr>
            <a:r>
              <a:rPr lang="en-US" sz="2800" b="0" i="0" u="none" strike="noStrike" cap="none">
                <a:solidFill>
                  <a:schemeClr val="dk1"/>
                </a:solidFill>
                <a:latin typeface="Arial"/>
                <a:ea typeface="Arial"/>
                <a:cs typeface="Arial"/>
                <a:sym typeface="Arial"/>
              </a:rPr>
              <a:t>करियर समाप्त होने की संभावना</a:t>
            </a:r>
            <a:endParaRPr/>
          </a:p>
          <a:p>
            <a:pPr marL="0" marR="0" lvl="0" indent="0" algn="l" rtl="0">
              <a:lnSpc>
                <a:spcPct val="100000"/>
              </a:lnSpc>
              <a:spcBef>
                <a:spcPts val="0"/>
              </a:spcBef>
              <a:spcAft>
                <a:spcPts val="0"/>
              </a:spcAft>
              <a:buClr>
                <a:schemeClr val="dk1"/>
              </a:buClr>
              <a:buSzPts val="1800"/>
              <a:buFont typeface="Arial"/>
              <a:buChar char="•"/>
            </a:pPr>
            <a:r>
              <a:rPr lang="en-US" sz="2800" b="0" i="0" u="none" strike="noStrike" cap="none">
                <a:solidFill>
                  <a:schemeClr val="dk1"/>
                </a:solidFill>
                <a:latin typeface="Arial"/>
                <a:ea typeface="Arial"/>
                <a:cs typeface="Arial"/>
                <a:sym typeface="Arial"/>
              </a:rPr>
              <a:t>जीवनभर दर्द का कारण</a:t>
            </a:r>
            <a:endParaRPr/>
          </a:p>
        </p:txBody>
      </p:sp>
      <p:pic>
        <p:nvPicPr>
          <p:cNvPr id="158" name="Google Shape;158;p21"/>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20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20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20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3" end="3"/>
                                            </p:txEl>
                                          </p:spTgt>
                                        </p:tgtEl>
                                        <p:attrNameLst>
                                          <p:attrName>style.visibility</p:attrName>
                                        </p:attrNameLst>
                                      </p:cBhvr>
                                      <p:to>
                                        <p:strVal val="visible"/>
                                      </p:to>
                                    </p:set>
                                    <p:animEffect transition="in" filter="fade">
                                      <p:cBhvr>
                                        <p:cTn id="22" dur="2000"/>
                                        <p:tgtEl>
                                          <p:spTgt spid="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4" end="4"/>
                                            </p:txEl>
                                          </p:spTgt>
                                        </p:tgtEl>
                                        <p:attrNameLst>
                                          <p:attrName>style.visibility</p:attrName>
                                        </p:attrNameLst>
                                      </p:cBhvr>
                                      <p:to>
                                        <p:strVal val="visible"/>
                                      </p:to>
                                    </p:set>
                                    <p:animEffect transition="in" filter="fade">
                                      <p:cBhvr>
                                        <p:cTn id="27" dur="2000"/>
                                        <p:tgtEl>
                                          <p:spTgt spid="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5">
                                            <p:txEl>
                                              <p:pRg st="5" end="5"/>
                                            </p:txEl>
                                          </p:spTgt>
                                        </p:tgtEl>
                                        <p:attrNameLst>
                                          <p:attrName>style.visibility</p:attrName>
                                        </p:attrNameLst>
                                      </p:cBhvr>
                                      <p:to>
                                        <p:strVal val="visible"/>
                                      </p:to>
                                    </p:set>
                                    <p:animEffect transition="in" filter="fade">
                                      <p:cBhvr>
                                        <p:cTn id="32" dur="2000"/>
                                        <p:tgtEl>
                                          <p:spTgt spid="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xEl>
                                              <p:pRg st="6" end="6"/>
                                            </p:txEl>
                                          </p:spTgt>
                                        </p:tgtEl>
                                        <p:attrNameLst>
                                          <p:attrName>style.visibility</p:attrName>
                                        </p:attrNameLst>
                                      </p:cBhvr>
                                      <p:to>
                                        <p:strVal val="visible"/>
                                      </p:to>
                                    </p:set>
                                    <p:animEffect transition="in" filter="fade">
                                      <p:cBhvr>
                                        <p:cTn id="37" dur="2000"/>
                                        <p:tgtEl>
                                          <p:spTgt spid="1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5">
                                            <p:txEl>
                                              <p:pRg st="7" end="7"/>
                                            </p:txEl>
                                          </p:spTgt>
                                        </p:tgtEl>
                                        <p:attrNameLst>
                                          <p:attrName>style.visibility</p:attrName>
                                        </p:attrNameLst>
                                      </p:cBhvr>
                                      <p:to>
                                        <p:strVal val="visible"/>
                                      </p:to>
                                    </p:set>
                                    <p:animEffect transition="in" filter="fade">
                                      <p:cBhvr>
                                        <p:cTn id="42" dur="2000"/>
                                        <p:tgtEl>
                                          <p:spTgt spid="1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158187" y="1844824"/>
            <a:ext cx="464167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en-US" sz="4000">
                <a:solidFill>
                  <a:srgbClr val="FF0000"/>
                </a:solidFill>
                <a:latin typeface="Arial"/>
                <a:ea typeface="Arial"/>
                <a:cs typeface="Arial"/>
                <a:sym typeface="Arial"/>
              </a:rPr>
              <a:t>पीडित को उठाने या हिलाने से पहले</a:t>
            </a:r>
            <a:endParaRPr/>
          </a:p>
        </p:txBody>
      </p:sp>
      <p:sp>
        <p:nvSpPr>
          <p:cNvPr id="164" name="Google Shape;164;p22"/>
          <p:cNvSpPr txBox="1">
            <a:spLocks noGrp="1"/>
          </p:cNvSpPr>
          <p:nvPr>
            <p:ph type="body" idx="1"/>
          </p:nvPr>
        </p:nvSpPr>
        <p:spPr>
          <a:xfrm>
            <a:off x="5447928" y="1166018"/>
            <a:ext cx="5774432"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200000"/>
              </a:lnSpc>
              <a:spcBef>
                <a:spcPts val="0"/>
              </a:spcBef>
              <a:spcAft>
                <a:spcPts val="0"/>
              </a:spcAft>
              <a:buClr>
                <a:schemeClr val="dk1"/>
              </a:buClr>
              <a:buSzPts val="4000"/>
              <a:buNone/>
            </a:pPr>
            <a:r>
              <a:rPr lang="en-US" sz="4000">
                <a:latin typeface="Arial"/>
                <a:ea typeface="Arial"/>
                <a:cs typeface="Arial"/>
                <a:sym typeface="Arial"/>
              </a:rPr>
              <a:t> </a:t>
            </a:r>
            <a:r>
              <a:rPr lang="en-US" sz="3900">
                <a:latin typeface="Arial"/>
                <a:ea typeface="Arial"/>
                <a:cs typeface="Arial"/>
                <a:sym typeface="Arial"/>
              </a:rPr>
              <a:t>iwoZ </a:t>
            </a:r>
            <a:r>
              <a:rPr lang="en-US" sz="2600">
                <a:latin typeface="Times New Roman"/>
                <a:ea typeface="Times New Roman"/>
                <a:cs typeface="Times New Roman"/>
                <a:sym typeface="Times New Roman"/>
              </a:rPr>
              <a:t>योजना बनाना महत्वपूर्ण है</a:t>
            </a:r>
            <a:endParaRPr/>
          </a:p>
          <a:p>
            <a:pPr marL="914400" lvl="1" indent="-514350" algn="l" rtl="0">
              <a:lnSpc>
                <a:spcPct val="200000"/>
              </a:lnSpc>
              <a:spcBef>
                <a:spcPts val="481"/>
              </a:spcBef>
              <a:spcAft>
                <a:spcPts val="0"/>
              </a:spcAft>
              <a:buClr>
                <a:schemeClr val="dk1"/>
              </a:buClr>
              <a:buSzPts val="2600"/>
              <a:buFont typeface="Calibri"/>
              <a:buAutoNum type="arabicPeriod"/>
            </a:pPr>
            <a:r>
              <a:rPr lang="en-US" sz="2600">
                <a:latin typeface="Times New Roman"/>
                <a:ea typeface="Times New Roman"/>
                <a:cs typeface="Times New Roman"/>
                <a:sym typeface="Times New Roman"/>
              </a:rPr>
              <a:t>आप क्या करेंगे </a:t>
            </a:r>
            <a:endParaRPr/>
          </a:p>
          <a:p>
            <a:pPr marL="914400" lvl="1" indent="-514350" algn="l" rtl="0">
              <a:lnSpc>
                <a:spcPct val="200000"/>
              </a:lnSpc>
              <a:spcBef>
                <a:spcPts val="481"/>
              </a:spcBef>
              <a:spcAft>
                <a:spcPts val="0"/>
              </a:spcAft>
              <a:buClr>
                <a:schemeClr val="dk1"/>
              </a:buClr>
              <a:buSzPts val="2600"/>
              <a:buFont typeface="Calibri"/>
              <a:buAutoNum type="arabicPeriod"/>
            </a:pPr>
            <a:r>
              <a:rPr lang="en-US" sz="2600">
                <a:latin typeface="Times New Roman"/>
                <a:ea typeface="Times New Roman"/>
                <a:cs typeface="Times New Roman"/>
                <a:sym typeface="Times New Roman"/>
              </a:rPr>
              <a:t>आप यह कैसे करेंगे</a:t>
            </a:r>
            <a:endParaRPr sz="2600">
              <a:latin typeface="Times New Roman"/>
              <a:ea typeface="Times New Roman"/>
              <a:cs typeface="Times New Roman"/>
              <a:sym typeface="Times New Roman"/>
            </a:endParaRPr>
          </a:p>
          <a:p>
            <a:pPr marL="914400" lvl="1" indent="-514350" algn="l" rtl="0">
              <a:lnSpc>
                <a:spcPct val="200000"/>
              </a:lnSpc>
              <a:spcBef>
                <a:spcPts val="481"/>
              </a:spcBef>
              <a:spcAft>
                <a:spcPts val="0"/>
              </a:spcAft>
              <a:buClr>
                <a:schemeClr val="dk1"/>
              </a:buClr>
              <a:buSzPts val="2600"/>
              <a:buFont typeface="Calibri"/>
              <a:buAutoNum type="arabicPeriod"/>
            </a:pPr>
            <a:r>
              <a:rPr lang="en-US" sz="2600">
                <a:latin typeface="Times New Roman"/>
                <a:ea typeface="Times New Roman"/>
                <a:cs typeface="Times New Roman"/>
                <a:sym typeface="Times New Roman"/>
              </a:rPr>
              <a:t>रोगी या वस्तु का वजन </a:t>
            </a:r>
            <a:endParaRPr/>
          </a:p>
          <a:p>
            <a:pPr marL="914400" lvl="1" indent="-514350" algn="l" rtl="0">
              <a:lnSpc>
                <a:spcPct val="200000"/>
              </a:lnSpc>
              <a:spcBef>
                <a:spcPts val="481"/>
              </a:spcBef>
              <a:spcAft>
                <a:spcPts val="0"/>
              </a:spcAft>
              <a:buClr>
                <a:schemeClr val="dk1"/>
              </a:buClr>
              <a:buSzPts val="2600"/>
              <a:buFont typeface="Calibri"/>
              <a:buAutoNum type="arabicPeriod"/>
            </a:pPr>
            <a:r>
              <a:rPr lang="en-US" sz="2600">
                <a:latin typeface="Times New Roman"/>
                <a:ea typeface="Times New Roman"/>
                <a:cs typeface="Times New Roman"/>
                <a:sym typeface="Times New Roman"/>
              </a:rPr>
              <a:t>अतिरिक्त सहायता</a:t>
            </a:r>
            <a:endParaRPr>
              <a:latin typeface="Times New Roman"/>
              <a:ea typeface="Times New Roman"/>
              <a:cs typeface="Times New Roman"/>
              <a:sym typeface="Times New Roman"/>
            </a:endParaRPr>
          </a:p>
        </p:txBody>
      </p:sp>
      <p:pic>
        <p:nvPicPr>
          <p:cNvPr id="165" name="Google Shape;165;p22"/>
          <p:cNvPicPr preferRelativeResize="0"/>
          <p:nvPr/>
        </p:nvPicPr>
        <p:blipFill rotWithShape="1">
          <a:blip r:embed="rId3">
            <a:alphaModFix/>
          </a:blip>
          <a:srcRect/>
          <a:stretch/>
        </p:blipFill>
        <p:spPr>
          <a:xfrm>
            <a:off x="-12700" y="0"/>
            <a:ext cx="1361684" cy="1090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2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2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2000"/>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2000"/>
                                        <p:tgtEl>
                                          <p:spTgt spid="1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4" end="4"/>
                                            </p:txEl>
                                          </p:spTgt>
                                        </p:tgtEl>
                                        <p:attrNameLst>
                                          <p:attrName>style.visibility</p:attrName>
                                        </p:attrNameLst>
                                      </p:cBhvr>
                                      <p:to>
                                        <p:strVal val="visible"/>
                                      </p:to>
                                    </p:set>
                                    <p:animEffect transition="in" filter="fade">
                                      <p:cBhvr>
                                        <p:cTn id="27" dur="2000"/>
                                        <p:tgtEl>
                                          <p:spTgt spid="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Widescreen</PresentationFormat>
  <Paragraphs>209</Paragraphs>
  <Slides>55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Open Sans</vt:lpstr>
      <vt:lpstr>Noto Sans Symbols</vt:lpstr>
      <vt:lpstr>Times New Roman</vt:lpstr>
      <vt:lpstr>Arial Black</vt:lpstr>
      <vt:lpstr>Calibri</vt:lpstr>
      <vt:lpstr>Open Sans SemiBold</vt:lpstr>
      <vt:lpstr>Arial</vt:lpstr>
      <vt:lpstr>Office Theme</vt:lpstr>
      <vt:lpstr>PowerPoint Presentation</vt:lpstr>
      <vt:lpstr>उद्देश्य</vt:lpstr>
      <vt:lpstr>बॉडी मैकेनिक्स (Body Mechanics)</vt:lpstr>
      <vt:lpstr>गलत तरीके से उठाना</vt:lpstr>
      <vt:lpstr>गलत तरीके से उठाना</vt:lpstr>
      <vt:lpstr>गलत तरीके से उठाना</vt:lpstr>
      <vt:lpstr>PowerPoint Presentation</vt:lpstr>
      <vt:lpstr>उचित बॉडी मैकेनिक्स का उपयोग न करने के खतरे (HAZARDS OF NOT USING PROPER BODY MECHANICS)</vt:lpstr>
      <vt:lpstr>पीडित को उठाने या हिलाने से पहले</vt:lpstr>
      <vt:lpstr>पीड़ित को उठाने या ले जाने के बुनियादी नियम</vt:lpstr>
      <vt:lpstr>पीडित को उठाने या ले जाने के बुनियादी नियम</vt:lpstr>
      <vt:lpstr>पीडित को उठाने या ले जाने के बुनियादी नियम</vt:lpstr>
      <vt:lpstr>स्थानांतरण के लिए सामान्य नियम</vt:lpstr>
      <vt:lpstr>आपातकालीन चालें</vt:lpstr>
      <vt:lpstr>आपातकाल</vt:lpstr>
      <vt:lpstr>आपातकाल</vt:lpstr>
      <vt:lpstr>आपातकालीन चालों के प्रकार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vkikrdkyhu pkyksa esa lqj{kk mik; </vt:lpstr>
      <vt:lpstr>PowerPoint Presentation</vt:lpstr>
      <vt:lpstr>गैर-आपातकालीन चालें</vt:lpstr>
      <vt:lpstr>        सीधे जमीन से उठाना        (Direct ground lift)</vt:lpstr>
      <vt:lpstr>PowerPoint Presentation</vt:lpstr>
      <vt:lpstr>एक्सट्रेमिटी लिफ्ट (Extremity lift)</vt:lpstr>
      <vt:lpstr>PowerPoint Presentation</vt:lpstr>
      <vt:lpstr>क्या मरीज़ में शॉक के लक्षण दिख रहे हैं? (PATIENT SHOWING SIGNS OF SHOCK)</vt:lpstr>
      <vt:lpstr>D;k ejht dks “olu laca/kh leL;k gS\</vt:lpstr>
      <vt:lpstr>PowerPoint Presentation</vt:lpstr>
      <vt:lpstr>एक प्रतिक्रियाशील रोगी, जिसे जी मिचलाना या उल्टी हो रही है</vt:lpstr>
      <vt:lpstr>    रोगी को ले जाने वाले उपकरण   </vt:lpstr>
      <vt:lpstr>  रोगी को ले जाने वाले उपकरण</vt:lpstr>
      <vt:lpstr>PowerPoint Presentation</vt:lpstr>
      <vt:lpstr>PowerPoint Presentation</vt:lpstr>
      <vt:lpstr>स्कूप स्ट्रेचर</vt:lpstr>
      <vt:lpstr>PowerPoint Presentation</vt:lpstr>
      <vt:lpstr>PowerPoint Presentation</vt:lpstr>
      <vt:lpstr>PowerPoint Presentation</vt:lpstr>
      <vt:lpstr>PowerPoint Presentation</vt:lpstr>
      <vt:lpstr>PowerPoint Presentation</vt:lpstr>
      <vt:lpstr>विशिष्ट उपकरण</vt:lpstr>
      <vt:lpstr>बैकबोर्ड</vt:lpstr>
      <vt:lpstr>PowerPoint Presentation</vt:lpstr>
      <vt:lpstr>समीक्षा</vt:lpstr>
      <vt:lpstr>PowerPoint Presentation</vt:lpstr>
      <vt:lpstr>PowerPoint Presentation</vt:lpstr>
      <vt:lpstr>मूल्यांकन के बाद</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2026-01-08T10:22:00Z</dcterms:modified>
</cp:coreProperties>
</file>