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24384000" cy="13716000"/>
  <p:notesSz cx="6858000" cy="9144000"/>
  <p:embeddedFontLst>
    <p:embeddedFont>
      <p:font typeface="Arial Black" panose="020B0A04020102020204" pitchFamily="34" charset="0"/>
      <p:bold r:id="rId36"/>
    </p:embeddedFont>
    <p:embeddedFont>
      <p:font typeface="Bookman Old Style" panose="02050604050505020204" pitchFamily="18" charset="0"/>
      <p:regular r:id="rId37"/>
      <p:bold r:id="rId38"/>
      <p:italic r:id="rId39"/>
      <p:boldItalic r:id="rId40"/>
    </p:embeddedFont>
    <p:embeddedFont>
      <p:font typeface="Helvetica Neue" panose="020B0604020202020204" charset="0"/>
      <p:regular r:id="rId41"/>
      <p:bold r:id="rId42"/>
      <p:italic r:id="rId43"/>
      <p:bold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Open Sans SemiBold" panose="020B0706030804020204" pitchFamily="34" charset="0"/>
      <p:regular r:id="rId49"/>
      <p:bold r:id="rId50"/>
      <p:italic r:id="rId51"/>
      <p:boldItalic r:id="rId52"/>
    </p:embeddedFont>
    <p:embeddedFont>
      <p:font typeface="Verdana" panose="020B060403050404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01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02">
  <p:cSld name="Default 0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03">
  <p:cSld name="Default 03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/>
        </p:nvSpPr>
        <p:spPr>
          <a:xfrm>
            <a:off x="6150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214511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2295633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with Caption">
  <p:cSld name="Table with 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None/>
              <a:defRPr sz="4200" b="1" i="0">
                <a:solidFill>
                  <a:srgbClr val="C00000"/>
                </a:solidFill>
              </a:defRPr>
            </a:lvl1pPr>
            <a:lvl2pPr marL="914400" lvl="1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>
                <a:solidFill>
                  <a:srgbClr val="C00000"/>
                </a:solidFill>
              </a:defRPr>
            </a:lvl2pPr>
            <a:lvl3pPr marL="1371600" lvl="2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•"/>
              <a:defRPr sz="4200" b="1" i="0">
                <a:solidFill>
                  <a:srgbClr val="C00000"/>
                </a:solidFill>
              </a:defRPr>
            </a:lvl3pPr>
            <a:lvl4pPr marL="1828800" lvl="3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>
                <a:solidFill>
                  <a:srgbClr val="C00000"/>
                </a:solidFill>
              </a:defRPr>
            </a:lvl4pPr>
            <a:lvl5pPr marL="2286000" lvl="4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»"/>
              <a:defRPr sz="4200" b="1" i="0">
                <a:solidFill>
                  <a:srgbClr val="C00000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d Section Header">
  <p:cSld name="1_Red 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3594" y="2825551"/>
            <a:ext cx="3793068" cy="269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2847" y="8184445"/>
            <a:ext cx="3781780" cy="334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None/>
              <a:defRPr sz="6400" i="0"/>
            </a:lvl1pPr>
            <a:lvl2pPr marL="914400" lvl="1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i="0"/>
            </a:lvl2pPr>
            <a:lvl3pPr marL="1371600" lvl="2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•"/>
              <a:defRPr sz="6400" i="0"/>
            </a:lvl3pPr>
            <a:lvl4pPr marL="1828800" lvl="3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i="0"/>
            </a:lvl4pPr>
            <a:lvl5pPr marL="2286000" lvl="4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»"/>
              <a:defRPr sz="6400" i="0"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- Urban Resilence">
  <p:cSld name="Cover Slide - Urban Resilenc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275171" y="152400"/>
            <a:ext cx="3108829" cy="228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.jp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50800" y="-128016"/>
            <a:ext cx="24434800" cy="1384401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/>
          <p:nvPr/>
        </p:nvSpPr>
        <p:spPr>
          <a:xfrm>
            <a:off x="1016001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50" tIns="78250" rIns="78250" bIns="78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50" tIns="78250" rIns="78250" bIns="78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4294967295"/>
          </p:nvPr>
        </p:nvSpPr>
        <p:spPr>
          <a:xfrm>
            <a:off x="22877860" y="12813339"/>
            <a:ext cx="386744" cy="6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550" tIns="156550" rIns="156550" bIns="1565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fld id="{00000000-1234-1234-1234-123412341234}" type="slidenum">
              <a:rPr lang="hi-IN"/>
              <a:t>1</a:t>
            </a:fld>
            <a:endParaRPr/>
          </a:p>
        </p:txBody>
      </p:sp>
      <p:pic>
        <p:nvPicPr>
          <p:cNvPr id="53" name="Google Shape;53;p8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49360" y="4082521"/>
            <a:ext cx="24006639" cy="3945390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65306" y="-38690"/>
            <a:ext cx="2639684" cy="233172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029855" y="4137972"/>
            <a:ext cx="22927423" cy="3925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Open Sans"/>
              <a:buNone/>
            </a:pPr>
            <a:endParaRPr sz="6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pen Sans"/>
              <a:buNone/>
            </a:pPr>
            <a:r>
              <a:rPr lang="hi-IN" sz="8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प्रसव आपात स्थिति</a:t>
            </a:r>
            <a:endParaRPr sz="8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pen Sans"/>
              <a:buNone/>
            </a:pPr>
            <a:r>
              <a:rPr lang="hi-IN" sz="8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(CHILD BIRTH EMERGENCIES)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"/>
              <a:buNone/>
            </a:pPr>
            <a:endParaRPr sz="8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9198864" y="473670"/>
            <a:ext cx="7424928" cy="155629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 Black"/>
              <a:buNone/>
            </a:pPr>
            <a:r>
              <a:rPr lang="hi-IN" sz="9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LESSON-18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/>
          <p:nvPr/>
        </p:nvSpPr>
        <p:spPr>
          <a:xfrm flipH="1">
            <a:off x="16623792" y="11484864"/>
            <a:ext cx="6795008" cy="8011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By:-INSP/GD-RISHI PRAKASH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/>
          <p:nvPr/>
        </p:nvSpPr>
        <p:spPr>
          <a:xfrm>
            <a:off x="9264988" y="1678196"/>
            <a:ext cx="12198473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वैश्विक सावधानी और सीन-सिक्‍योर करना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9264988" y="2784565"/>
            <a:ext cx="12331477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रोगी की गोपनीयता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9264988" y="3767584"/>
            <a:ext cx="13951953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हमेशा महिला सहयोगी/पति की मदद लें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7"/>
          <p:cNvSpPr/>
          <p:nvPr/>
        </p:nvSpPr>
        <p:spPr>
          <a:xfrm>
            <a:off x="9264988" y="4921516"/>
            <a:ext cx="14533844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माँ को उसकी पीठ के बल लिटाएं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9264988" y="5807600"/>
            <a:ext cx="12688419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ओबी (प्रसूति) किट तैयार और खोलकर रखें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9264988" y="7113768"/>
            <a:ext cx="13503066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माँ को ढकने के लिए साफ चादर या तौलिया रखें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17"/>
          <p:cNvSpPr/>
          <p:nvPr/>
        </p:nvSpPr>
        <p:spPr>
          <a:xfrm>
            <a:off x="9219801" y="8178104"/>
            <a:ext cx="13847298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संकुचन की आवृत्ति और अवधि का मूल्यांकन करें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17"/>
          <p:cNvSpPr/>
          <p:nvPr/>
        </p:nvSpPr>
        <p:spPr>
          <a:xfrm>
            <a:off x="9219801" y="9242440"/>
            <a:ext cx="10089946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दृश्य मूल्यांकन/क्राउनिंग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9197554" y="10155333"/>
            <a:ext cx="12040026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माँ को आश्वस्त करें। उसे धीरे-धीरे सांस लेने के लिए प्रोत्साहित करें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13639" y="56109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7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10</a:t>
            </a:fld>
            <a:endParaRPr/>
          </a:p>
        </p:txBody>
      </p:sp>
      <p:sp>
        <p:nvSpPr>
          <p:cNvPr id="212" name="Google Shape;212;p17"/>
          <p:cNvSpPr txBox="1"/>
          <p:nvPr/>
        </p:nvSpPr>
        <p:spPr>
          <a:xfrm>
            <a:off x="1485900" y="3767584"/>
            <a:ext cx="61767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hi-IN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माँ की प्री-हॉस्पिटल तैयारी </a:t>
            </a:r>
            <a:endParaRPr sz="6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5680" y="2390289"/>
            <a:ext cx="11906659" cy="782754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8"/>
          <p:cNvSpPr txBox="1"/>
          <p:nvPr/>
        </p:nvSpPr>
        <p:spPr>
          <a:xfrm>
            <a:off x="602390" y="4777339"/>
            <a:ext cx="9694808" cy="10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Open Sans"/>
              <a:buNone/>
            </a:pPr>
            <a:r>
              <a:rPr lang="hi-IN" sz="60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प्रसव के दौरान रोगी की स्थिति</a:t>
            </a:r>
            <a:endParaRPr sz="60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4" name="Google Shape;2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79787" y="82096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8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11</a:t>
            </a:fld>
            <a:endParaRPr/>
          </a:p>
        </p:txBody>
      </p:sp>
      <p:pic>
        <p:nvPicPr>
          <p:cNvPr id="226" name="Google Shape;22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/>
          <p:nvPr/>
        </p:nvSpPr>
        <p:spPr>
          <a:xfrm>
            <a:off x="9934161" y="3763150"/>
            <a:ext cx="12996130" cy="151231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hi-IN"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आकस्मिक प्रसव  से बचने के लिए हथेली का हल्का दबाव रखे . योनि के </a:t>
            </a:r>
            <a:r>
              <a:rPr lang="hi-IN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}kj</a:t>
            </a:r>
            <a:r>
              <a:rPr lang="hi-IN"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से शिशु को न खीचें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19"/>
          <p:cNvSpPr/>
          <p:nvPr/>
        </p:nvSpPr>
        <p:spPr>
          <a:xfrm>
            <a:off x="9934161" y="7174449"/>
            <a:ext cx="13017743" cy="2004754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hi-IN"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यदि एम्नोइटिक थैली फटी नहीं है तो अपनी उंगलियों से इसे चीरे या उगुंली से चुभाकर खोले. कभी भी नोकदार उपकरणों का प्रयोग न करें</a:t>
            </a:r>
            <a:endParaRPr sz="4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3" name="Google Shape;2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5171" y="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9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12</a:t>
            </a:fld>
            <a:endParaRPr/>
          </a:p>
        </p:txBody>
      </p:sp>
      <p:sp>
        <p:nvSpPr>
          <p:cNvPr id="235" name="Google Shape;235;p19"/>
          <p:cNvSpPr/>
          <p:nvPr/>
        </p:nvSpPr>
        <p:spPr>
          <a:xfrm>
            <a:off x="1664208" y="4378334"/>
            <a:ext cx="5541264" cy="105671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lang="hi-IN" sz="7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बच्चे का जन्म</a:t>
            </a:r>
            <a:r>
              <a:rPr lang="hi-IN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8578" y="2027583"/>
            <a:ext cx="8945880" cy="885842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0"/>
          <p:cNvSpPr txBox="1"/>
          <p:nvPr/>
        </p:nvSpPr>
        <p:spPr>
          <a:xfrm>
            <a:off x="1649893" y="8102714"/>
            <a:ext cx="8853174" cy="89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बच्चे की गर्दन से गर्भनाल निकालें</a:t>
            </a:r>
            <a:endParaRPr sz="4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7" name="Google Shape;24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42738" y="151023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0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13</a:t>
            </a:fld>
            <a:endParaRPr/>
          </a:p>
        </p:txBody>
      </p:sp>
      <p:sp>
        <p:nvSpPr>
          <p:cNvPr id="249" name="Google Shape;249;p20"/>
          <p:cNvSpPr txBox="1"/>
          <p:nvPr/>
        </p:nvSpPr>
        <p:spPr>
          <a:xfrm>
            <a:off x="1398194" y="4213107"/>
            <a:ext cx="10262104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hi-IN" sz="4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आप डिसलॉज नहीं कर सकते हैं तो दो क्लैंप 7-8 सेमी (3 इंच) की दुरी पर लगाये, फिर क्लैंप के बीच से काटें</a:t>
            </a:r>
            <a:endParaRPr sz="4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1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74745" y="2718096"/>
            <a:ext cx="10287594" cy="918963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1"/>
          <p:cNvSpPr txBox="1"/>
          <p:nvPr/>
        </p:nvSpPr>
        <p:spPr>
          <a:xfrm>
            <a:off x="1875606" y="5767660"/>
            <a:ext cx="11425741" cy="117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Open Sans"/>
              <a:buNone/>
            </a:pPr>
            <a:r>
              <a:rPr lang="hi-IN" sz="6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बच्चे के सिर को सहारा दें</a:t>
            </a:r>
            <a:endParaRPr sz="66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1" name="Google Shape;26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24585" y="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14</a:t>
            </a:fld>
            <a:endParaRPr/>
          </a:p>
        </p:txBody>
      </p:sp>
      <p:pic>
        <p:nvPicPr>
          <p:cNvPr id="263" name="Google Shape;26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 txBox="1"/>
          <p:nvPr/>
        </p:nvSpPr>
        <p:spPr>
          <a:xfrm>
            <a:off x="602390" y="12876838"/>
            <a:ext cx="4642558" cy="65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200"/>
              <a:buFont typeface="Open Sans SemiBold"/>
              <a:buNone/>
            </a:pPr>
            <a:r>
              <a:rPr lang="hi-IN" sz="3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32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5490" y="1224734"/>
            <a:ext cx="15750768" cy="1044233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2"/>
          <p:cNvSpPr txBox="1"/>
          <p:nvPr/>
        </p:nvSpPr>
        <p:spPr>
          <a:xfrm>
            <a:off x="10576044" y="10933343"/>
            <a:ext cx="13074182" cy="89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पूरी प्रक्रिया के दौरान बच्चे को सहारा  दे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2"/>
          <p:cNvSpPr txBox="1"/>
          <p:nvPr/>
        </p:nvSpPr>
        <p:spPr>
          <a:xfrm>
            <a:off x="1421094" y="5368409"/>
            <a:ext cx="9767837" cy="292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Open Sans"/>
              <a:buNone/>
            </a:pPr>
            <a:r>
              <a:rPr lang="hi-IN" sz="60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कंधे  बाहर आते समय  सहायता के लिए बच्चे के सिर का बचाव करें</a:t>
            </a:r>
            <a:endParaRPr sz="60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5" name="Google Shape;27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75171" y="59541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2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15</a:t>
            </a:fld>
            <a:endParaRPr/>
          </a:p>
        </p:txBody>
      </p:sp>
      <p:pic>
        <p:nvPicPr>
          <p:cNvPr id="277" name="Google Shape;27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7933" y="3078029"/>
            <a:ext cx="10274531" cy="885459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3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84" name="Google Shape;284;p23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3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3"/>
          <p:cNvSpPr txBox="1"/>
          <p:nvPr/>
        </p:nvSpPr>
        <p:spPr>
          <a:xfrm>
            <a:off x="1471734" y="4837738"/>
            <a:ext cx="9933328" cy="138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Open Sans SemiBold"/>
              <a:buNone/>
            </a:pPr>
            <a:r>
              <a:rPr lang="hi-IN" sz="8000" b="1" i="0" u="none" strike="noStrike" cap="none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वायुमार्ग को खुला रखें</a:t>
            </a:r>
            <a:endParaRPr sz="8000" b="1" i="0" u="none" strike="noStrike" cap="none">
              <a:solidFill>
                <a:srgbClr val="FF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88" name="Google Shape;28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34651" y="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3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16</a:t>
            </a:fld>
            <a:endParaRPr/>
          </a:p>
        </p:txBody>
      </p:sp>
      <p:pic>
        <p:nvPicPr>
          <p:cNvPr id="290" name="Google Shape;29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26203" y="2027583"/>
            <a:ext cx="12357797" cy="104624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4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 txBox="1"/>
          <p:nvPr/>
        </p:nvSpPr>
        <p:spPr>
          <a:xfrm>
            <a:off x="1061635" y="4227433"/>
            <a:ext cx="8685870" cy="373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Open Sans SemiBold"/>
              <a:buNone/>
            </a:pPr>
            <a:r>
              <a:rPr lang="hi-IN" sz="7200" b="1" i="0" u="none" strike="noStrike" cap="none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नवजात शिशु का मुंह </a:t>
            </a:r>
            <a:endParaRPr sz="7200" b="1" i="0" u="none" strike="noStrike" cap="none">
              <a:solidFill>
                <a:srgbClr val="FF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Open Sans SemiBold"/>
              <a:buNone/>
            </a:pPr>
            <a:r>
              <a:rPr lang="hi-IN" sz="7200" b="1" i="0" u="none" strike="noStrike" cap="none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और नाक शक्‍सन से साफ करे  </a:t>
            </a:r>
            <a:endParaRPr sz="7200" b="1" i="0" u="none" strike="noStrike" cap="none">
              <a:solidFill>
                <a:srgbClr val="FF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01" name="Google Shape;3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34651" y="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4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17</a:t>
            </a:fld>
            <a:endParaRPr/>
          </a:p>
        </p:txBody>
      </p:sp>
      <p:pic>
        <p:nvPicPr>
          <p:cNvPr id="303" name="Google Shape;30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44058" y="2231084"/>
            <a:ext cx="7819499" cy="984902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5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10" name="Google Shape;310;p25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5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5"/>
          <p:cNvSpPr txBox="1"/>
          <p:nvPr/>
        </p:nvSpPr>
        <p:spPr>
          <a:xfrm>
            <a:off x="1016000" y="4412099"/>
            <a:ext cx="12045143" cy="244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Open Sans"/>
              <a:buNone/>
            </a:pPr>
            <a:r>
              <a:rPr lang="hi-IN" sz="6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गर्भनाल को काटने की तैयारी </a:t>
            </a:r>
            <a:endParaRPr sz="66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Open Sans"/>
              <a:buNone/>
            </a:pPr>
            <a:r>
              <a:rPr lang="hi-IN" sz="6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में नवजात शिशु की स्थिति</a:t>
            </a:r>
            <a:endParaRPr sz="66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4" name="Google Shape;31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98075" y="151023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5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18</a:t>
            </a:fld>
            <a:endParaRPr/>
          </a:p>
        </p:txBody>
      </p:sp>
      <p:pic>
        <p:nvPicPr>
          <p:cNvPr id="316" name="Google Shape;31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6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6"/>
          <p:cNvSpPr txBox="1"/>
          <p:nvPr/>
        </p:nvSpPr>
        <p:spPr>
          <a:xfrm>
            <a:off x="5497702" y="3120910"/>
            <a:ext cx="4642558" cy="295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पहले क्लैंप को नवजात शिशु की नाभि से 25 सेमी रखें</a:t>
            </a:r>
            <a:br>
              <a:rPr lang="hi-IN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hi-IN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6"/>
          <p:cNvSpPr txBox="1"/>
          <p:nvPr/>
        </p:nvSpPr>
        <p:spPr>
          <a:xfrm>
            <a:off x="16819701" y="1650790"/>
            <a:ext cx="4844910" cy="20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pen Sans"/>
              <a:buNone/>
            </a:pPr>
            <a:r>
              <a:rPr lang="hi-IN" sz="4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दुसरे क्लैंप को पहले क्लैंप से 8 से. मी. नवजात की और लगाये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26" descr="image.png"/>
          <p:cNvPicPr preferRelativeResize="0"/>
          <p:nvPr/>
        </p:nvPicPr>
        <p:blipFill rotWithShape="1">
          <a:blip r:embed="rId3">
            <a:alphaModFix/>
          </a:blip>
          <a:srcRect t="3945" b="3126"/>
          <a:stretch/>
        </p:blipFill>
        <p:spPr>
          <a:xfrm>
            <a:off x="11185608" y="3555283"/>
            <a:ext cx="9717280" cy="9128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p26"/>
          <p:cNvCxnSpPr/>
          <p:nvPr/>
        </p:nvCxnSpPr>
        <p:spPr>
          <a:xfrm flipH="1">
            <a:off x="15388774" y="3798678"/>
            <a:ext cx="5514114" cy="3307371"/>
          </a:xfrm>
          <a:prstGeom prst="straightConnector1">
            <a:avLst/>
          </a:prstGeom>
          <a:noFill/>
          <a:ln w="635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9" name="Google Shape;329;p26"/>
          <p:cNvCxnSpPr/>
          <p:nvPr/>
        </p:nvCxnSpPr>
        <p:spPr>
          <a:xfrm>
            <a:off x="10003536" y="4908865"/>
            <a:ext cx="4475389" cy="2475173"/>
          </a:xfrm>
          <a:prstGeom prst="straightConnector1">
            <a:avLst/>
          </a:prstGeom>
          <a:noFill/>
          <a:ln w="635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0" name="Google Shape;330;p26"/>
          <p:cNvSpPr/>
          <p:nvPr/>
        </p:nvSpPr>
        <p:spPr>
          <a:xfrm>
            <a:off x="13569076" y="5852434"/>
            <a:ext cx="2475172" cy="2475173"/>
          </a:xfrm>
          <a:prstGeom prst="ellipse">
            <a:avLst/>
          </a:prstGeom>
          <a:noFill/>
          <a:ln w="1016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6"/>
          <p:cNvSpPr txBox="1"/>
          <p:nvPr/>
        </p:nvSpPr>
        <p:spPr>
          <a:xfrm>
            <a:off x="1779308" y="6607452"/>
            <a:ext cx="8936565" cy="151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Open Sans SemiBold"/>
              <a:buNone/>
            </a:pPr>
            <a:r>
              <a:rPr lang="hi-IN" sz="8800" b="1" i="0" u="none" strike="noStrike" cap="none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गर्भनाल काटना</a:t>
            </a:r>
            <a:endParaRPr sz="8800" b="1" i="0" u="none" strike="noStrike" cap="none">
              <a:solidFill>
                <a:srgbClr val="FF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32" name="Google Shape;33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75171" y="-53697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6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19</a:t>
            </a:fld>
            <a:endParaRPr/>
          </a:p>
        </p:txBody>
      </p:sp>
      <p:pic>
        <p:nvPicPr>
          <p:cNvPr id="334" name="Google Shape;33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body" idx="4294967295"/>
          </p:nvPr>
        </p:nvSpPr>
        <p:spPr>
          <a:xfrm>
            <a:off x="408432" y="4981688"/>
            <a:ext cx="8518559" cy="29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इस पाठ के पूरा होने पर आप निम्न कार्य करने में सक्षम होंगे: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2405270" y="3715597"/>
            <a:ext cx="2806256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उद्देश्य</a:t>
            </a:r>
            <a:endParaRPr sz="72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9537227" y="3627979"/>
            <a:ext cx="14182309" cy="718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914400" marR="0" lvl="0" indent="-914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AutoNum type="arabicPeriod"/>
            </a:pPr>
            <a:r>
              <a:rPr lang="hi-IN" sz="4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माँ के मूल्यांकन के चरणों की सूची बनाना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914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AutoNum type="arabicPeriod"/>
            </a:pPr>
            <a:r>
              <a:rPr lang="hi-IN" sz="4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माँ की प्री-हॉस्पिटल तैयारी के चरणों की सूची बनाना</a:t>
            </a:r>
            <a:endParaRPr sz="4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914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AutoNum type="arabicPeriod"/>
            </a:pPr>
            <a:r>
              <a:rPr lang="hi-IN" sz="4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बच्चे के जन्म के चरणों की सूची बनाना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914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AutoNum type="arabicPeriod"/>
            </a:pPr>
            <a:r>
              <a:rPr lang="hi-IN" sz="4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गर्भावस्था की तीन जटिलताओं की सूची बनाना और उनका वर्णन करना</a:t>
            </a:r>
            <a:endParaRPr sz="4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914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AutoNum type="arabicPeriod"/>
            </a:pPr>
            <a:r>
              <a:rPr lang="hi-IN" sz="4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प्रसव की छह जटिलताओं की सूची बनाना और उनका वर्णन करना </a:t>
            </a:r>
            <a:endParaRPr sz="4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5171" y="104289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</a:t>
            </a:fld>
            <a:endParaRPr/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79787" y="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7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20</a:t>
            </a:fld>
            <a:endParaRPr/>
          </a:p>
        </p:txBody>
      </p:sp>
      <p:sp>
        <p:nvSpPr>
          <p:cNvPr id="341" name="Google Shape;341;p27"/>
          <p:cNvSpPr txBox="1"/>
          <p:nvPr/>
        </p:nvSpPr>
        <p:spPr>
          <a:xfrm>
            <a:off x="5321808" y="3174538"/>
            <a:ext cx="13697712" cy="83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⮚"/>
            </a:pPr>
            <a:r>
              <a:rPr lang="hi-IN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डिलीवरी का सही समय नोट करें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7"/>
          <p:cNvSpPr txBox="1"/>
          <p:nvPr/>
        </p:nvSpPr>
        <p:spPr>
          <a:xfrm>
            <a:off x="5321808" y="4341675"/>
            <a:ext cx="15416784" cy="172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Noto Sans Symbols"/>
              <a:buChar char="⮚"/>
            </a:pPr>
            <a:r>
              <a:rPr lang="hi-IN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नवजात को सही स्थिति में रखे और बच्चे को सूखे कपडे में लपेटें.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7"/>
          <p:cNvSpPr txBox="1"/>
          <p:nvPr/>
        </p:nvSpPr>
        <p:spPr>
          <a:xfrm>
            <a:off x="8540496" y="15681529"/>
            <a:ext cx="5888736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7"/>
          <p:cNvSpPr/>
          <p:nvPr/>
        </p:nvSpPr>
        <p:spPr>
          <a:xfrm>
            <a:off x="5321808" y="6803201"/>
            <a:ext cx="14410944" cy="1895407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4400"/>
              <a:buFont typeface="Noto Sans Symbols"/>
              <a:buChar char="⮚"/>
            </a:pPr>
            <a:r>
              <a:rPr lang="hi-IN" sz="44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नवजात शिशु की सांस लेने की क्षमता, अन्य विवरणों का आकलन करें तथा अपगार स्कोर भरें</a:t>
            </a:r>
            <a:r>
              <a:rPr lang="hi-IN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487" y="1930948"/>
            <a:ext cx="11293489" cy="9815667"/>
          </a:xfrm>
          <a:prstGeom prst="rect">
            <a:avLst/>
          </a:prstGeom>
          <a:solidFill>
            <a:srgbClr val="FDE9D8"/>
          </a:solidFill>
          <a:ln>
            <a:noFill/>
          </a:ln>
        </p:spPr>
      </p:pic>
      <p:sp>
        <p:nvSpPr>
          <p:cNvPr id="351" name="Google Shape;351;p28"/>
          <p:cNvSpPr/>
          <p:nvPr/>
        </p:nvSpPr>
        <p:spPr>
          <a:xfrm>
            <a:off x="12192001" y="2615184"/>
            <a:ext cx="10448544" cy="902206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469900" marR="670560" lvl="0" indent="0" algn="just" rtl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</a:pPr>
            <a:r>
              <a:rPr lang="hi-IN" sz="32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आदर्श रूप से, स्कोर जन्म के एक मिनट और पांच मिनट बाद लिए जाते हैं यदि नवजात शिशु सांस नहीं ले रहा है, तो APGAR स्कोर पर ध्यान न देकर पुनर्जीवन की प्रकिर्या करे,  कुल स्कोर  निम्नलिखित को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0" algn="just" rtl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</a:pPr>
            <a:r>
              <a:rPr lang="hi-IN" sz="32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इंगित करता है:</a:t>
            </a:r>
            <a:br>
              <a:rPr lang="hi-IN" sz="32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hi-IN" sz="32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7-10- एक सक्रिय और स्‍वस्‍थ नवजात शिशु को इंगित करता है जिसे नियमित देखभाल की आवश्यकता होती है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0" algn="just" rtl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</a:pPr>
            <a:r>
              <a:rPr lang="hi-IN" sz="32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4-6- एक मध्यम उदास नवजात शिशु को इंगित करता है जिसे ऑक्सीजन की आवश्यकता होती है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0" algn="just" rtl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</a:pPr>
            <a:r>
              <a:rPr lang="hi-IN" sz="32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0-3- एक गंभीर रूप से उदास नवजात शिशु को इंगित करता है जिसके लिए तत्काल पुनर्जीवन प्रयासों की आवश्यकता होती है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51771" y="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8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21</a:t>
            </a:fld>
            <a:endParaRPr/>
          </a:p>
        </p:txBody>
      </p:sp>
      <p:pic>
        <p:nvPicPr>
          <p:cNvPr id="354" name="Google Shape;35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/>
          <p:nvPr/>
        </p:nvSpPr>
        <p:spPr>
          <a:xfrm>
            <a:off x="9752662" y="3415517"/>
            <a:ext cx="13491386" cy="2928084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742950" marR="0" lvl="0" indent="-742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AutoNum type="arabicPeriod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जन्म से पहले अत्यधिक रक्तस्राव               </a:t>
            </a:r>
            <a:endParaRPr sz="5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0" indent="-742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AutoNum type="arabicPeriod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(a) प्लेसेंटा प्रीविया      (b) एब्रप्‍यो प्लेसेंटा</a:t>
            </a:r>
            <a:r>
              <a:rPr lang="hi-IN" sz="6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6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9"/>
          <p:cNvSpPr/>
          <p:nvPr/>
        </p:nvSpPr>
        <p:spPr>
          <a:xfrm>
            <a:off x="9752662" y="8115650"/>
            <a:ext cx="13803461" cy="989092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hi-IN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स्पोंटेनियस एबोर्शन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29"/>
          <p:cNvSpPr/>
          <p:nvPr/>
        </p:nvSpPr>
        <p:spPr>
          <a:xfrm>
            <a:off x="9752662" y="10052197"/>
            <a:ext cx="13803461" cy="989092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hi-IN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इकटोपिक गर्भावस्था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9"/>
          <p:cNvSpPr/>
          <p:nvPr/>
        </p:nvSpPr>
        <p:spPr>
          <a:xfrm>
            <a:off x="705436" y="3415517"/>
            <a:ext cx="8591524" cy="18200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Open Sans"/>
              <a:buNone/>
            </a:pPr>
            <a:r>
              <a:rPr lang="hi-IN" sz="60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गर्भावस्था की जटिलता </a:t>
            </a:r>
            <a:br>
              <a:rPr lang="hi-IN" sz="48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48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3" name="Google Shape;36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5171" y="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9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22</a:t>
            </a:fld>
            <a:endParaRPr/>
          </a:p>
        </p:txBody>
      </p:sp>
      <p:pic>
        <p:nvPicPr>
          <p:cNvPr id="365" name="Google Shape;36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593" y="1804836"/>
            <a:ext cx="10779391" cy="10749316"/>
          </a:xfrm>
          <a:prstGeom prst="rect">
            <a:avLst/>
          </a:prstGeom>
          <a:solidFill>
            <a:srgbClr val="FDE9D8"/>
          </a:solidFill>
          <a:ln>
            <a:noFill/>
          </a:ln>
        </p:spPr>
      </p:pic>
      <p:sp>
        <p:nvSpPr>
          <p:cNvPr id="371" name="Google Shape;371;p30"/>
          <p:cNvSpPr txBox="1"/>
          <p:nvPr/>
        </p:nvSpPr>
        <p:spPr>
          <a:xfrm>
            <a:off x="21217566" y="12813338"/>
            <a:ext cx="2065669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18 -18</a:t>
            </a:r>
            <a:endParaRPr sz="3000" b="1" i="0" u="none" strike="noStrike" cap="none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30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0"/>
          <p:cNvSpPr/>
          <p:nvPr/>
        </p:nvSpPr>
        <p:spPr>
          <a:xfrm>
            <a:off x="1630318" y="5002644"/>
            <a:ext cx="6447692" cy="9890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i-IN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hi-IN" sz="5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प्लेसेंटा प्रीविया</a:t>
            </a:r>
            <a:endParaRPr sz="5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4" name="Google Shape;37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44872" y="151023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0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23</a:t>
            </a:fld>
            <a:endParaRPr/>
          </a:p>
        </p:txBody>
      </p:sp>
      <p:pic>
        <p:nvPicPr>
          <p:cNvPr id="376" name="Google Shape;37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24252" y="2454564"/>
            <a:ext cx="11440622" cy="111598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382" name="Google Shape;382;p31"/>
          <p:cNvSpPr txBox="1"/>
          <p:nvPr/>
        </p:nvSpPr>
        <p:spPr>
          <a:xfrm>
            <a:off x="21217566" y="12813338"/>
            <a:ext cx="2065669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18 -19</a:t>
            </a:r>
            <a:endParaRPr sz="3000" b="1" i="0" u="none" strike="noStrike" cap="none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31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1"/>
          <p:cNvSpPr/>
          <p:nvPr/>
        </p:nvSpPr>
        <p:spPr>
          <a:xfrm>
            <a:off x="3069356" y="4974336"/>
            <a:ext cx="6659860" cy="117375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Open Sans"/>
              <a:buNone/>
            </a:pPr>
            <a:r>
              <a:rPr lang="hi-IN" sz="6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एब्रप्‍यो प्लेसेंटा</a:t>
            </a:r>
            <a:endParaRPr sz="66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5" name="Google Shape;38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24585" y="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1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24</a:t>
            </a:fld>
            <a:endParaRPr/>
          </a:p>
        </p:txBody>
      </p:sp>
      <p:pic>
        <p:nvPicPr>
          <p:cNvPr id="387" name="Google Shape;38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"/>
          <p:cNvSpPr/>
          <p:nvPr/>
        </p:nvSpPr>
        <p:spPr>
          <a:xfrm>
            <a:off x="1283929" y="3328756"/>
            <a:ext cx="7750872" cy="24048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Open Sans"/>
              <a:buNone/>
            </a:pPr>
            <a:r>
              <a:rPr lang="hi-IN" sz="6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सहज गर्भपात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Open Sans"/>
              <a:buNone/>
            </a:pPr>
            <a:r>
              <a:rPr lang="hi-IN" sz="4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SPONTANEOUS</a:t>
            </a:r>
            <a:r>
              <a:rPr lang="hi-IN" sz="20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hi-IN" sz="4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ABORTION</a:t>
            </a:r>
            <a:endParaRPr sz="20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32"/>
          <p:cNvSpPr txBox="1"/>
          <p:nvPr/>
        </p:nvSpPr>
        <p:spPr>
          <a:xfrm>
            <a:off x="10515601" y="2795010"/>
            <a:ext cx="12243598" cy="6742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669925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hi-IN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गर्भावस्था के 20 वें सप्ताह से पहले हो सकता है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669925" lvl="0" indent="-2667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669925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hi-IN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यदि स्वाभाविक रूप से गर्भपात होता है तो सहज गर्भपात कहा जाता है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669925" lvl="0" indent="-2667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669925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hi-IN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प्रेरित गर्भपात / जानबूझकर गर्भपात अवैध है</a:t>
            </a:r>
            <a:endParaRPr sz="4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4" name="Google Shape;39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4784" y="151023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2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25</a:t>
            </a:fld>
            <a:endParaRPr/>
          </a:p>
        </p:txBody>
      </p:sp>
      <p:pic>
        <p:nvPicPr>
          <p:cNvPr id="396" name="Google Shape;39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644" y="2064159"/>
            <a:ext cx="17789236" cy="883108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3"/>
          <p:cNvSpPr txBox="1"/>
          <p:nvPr/>
        </p:nvSpPr>
        <p:spPr>
          <a:xfrm>
            <a:off x="21217566" y="12813338"/>
            <a:ext cx="2065669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18 -20</a:t>
            </a:r>
            <a:endParaRPr sz="3000" b="1" i="0" u="none" strike="noStrike" cap="none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3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3"/>
          <p:cNvSpPr/>
          <p:nvPr/>
        </p:nvSpPr>
        <p:spPr>
          <a:xfrm>
            <a:off x="12921302" y="11551603"/>
            <a:ext cx="7212890" cy="8967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pen Sans"/>
              <a:buNone/>
            </a:pPr>
            <a:r>
              <a:rPr lang="hi-IN" sz="4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hi-IN" sz="48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एक्‍टोपिक गर्भावस्था</a:t>
            </a:r>
            <a:endParaRPr sz="48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33"/>
          <p:cNvSpPr/>
          <p:nvPr/>
        </p:nvSpPr>
        <p:spPr>
          <a:xfrm>
            <a:off x="4413716" y="11551604"/>
            <a:ext cx="6447692" cy="8967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i-IN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hi-IN" sz="48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टिपिकल गर्भावस्था</a:t>
            </a:r>
            <a:endParaRPr sz="4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17566" y="151023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3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26</a:t>
            </a:fld>
            <a:endParaRPr/>
          </a:p>
        </p:txBody>
      </p:sp>
      <p:pic>
        <p:nvPicPr>
          <p:cNvPr id="408" name="Google Shape;40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4"/>
          <p:cNvSpPr/>
          <p:nvPr/>
        </p:nvSpPr>
        <p:spPr>
          <a:xfrm>
            <a:off x="11082653" y="2866530"/>
            <a:ext cx="10154927" cy="108142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⮚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अनब्रोकेन एमनियोटिक थैली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34"/>
          <p:cNvSpPr/>
          <p:nvPr/>
        </p:nvSpPr>
        <p:spPr>
          <a:xfrm>
            <a:off x="11099588" y="5141563"/>
            <a:ext cx="10154927" cy="108142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⮚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आगे बढ़ी हुई गर्भनाल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34"/>
          <p:cNvSpPr/>
          <p:nvPr/>
        </p:nvSpPr>
        <p:spPr>
          <a:xfrm>
            <a:off x="11082654" y="6222988"/>
            <a:ext cx="10171862" cy="89675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⮚"/>
            </a:pPr>
            <a:r>
              <a:rPr lang="hi-IN"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अंग प्रस्तुति</a:t>
            </a:r>
            <a:endParaRPr sz="4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34"/>
          <p:cNvSpPr/>
          <p:nvPr/>
        </p:nvSpPr>
        <p:spPr>
          <a:xfrm>
            <a:off x="11082653" y="8678357"/>
            <a:ext cx="10154927" cy="108142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⮚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समय से पहले जन्म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34"/>
          <p:cNvSpPr/>
          <p:nvPr/>
        </p:nvSpPr>
        <p:spPr>
          <a:xfrm>
            <a:off x="11099588" y="10000350"/>
            <a:ext cx="10137992" cy="108142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⮚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स्टिल बर्थ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34"/>
          <p:cNvSpPr/>
          <p:nvPr/>
        </p:nvSpPr>
        <p:spPr>
          <a:xfrm>
            <a:off x="11099588" y="7490858"/>
            <a:ext cx="10154927" cy="108142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⮚"/>
            </a:pPr>
            <a:r>
              <a:rPr lang="hi-IN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एक से अधिक बच्‍चो का जन्‍म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4"/>
          <p:cNvSpPr/>
          <p:nvPr/>
        </p:nvSpPr>
        <p:spPr>
          <a:xfrm>
            <a:off x="11082653" y="3899722"/>
            <a:ext cx="10154927" cy="108142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⮚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ब्रीच बर्थ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34"/>
          <p:cNvSpPr/>
          <p:nvPr/>
        </p:nvSpPr>
        <p:spPr>
          <a:xfrm>
            <a:off x="370748" y="4440434"/>
            <a:ext cx="7760676" cy="20970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"/>
              <a:buNone/>
            </a:pPr>
            <a:r>
              <a:rPr lang="hi-IN" sz="6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प्रसव की जटिलताऐ </a:t>
            </a:r>
            <a:br>
              <a:rPr lang="hi-IN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6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37580" y="-17987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4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27</a:t>
            </a:fld>
            <a:endParaRPr/>
          </a:p>
        </p:txBody>
      </p:sp>
      <p:pic>
        <p:nvPicPr>
          <p:cNvPr id="423" name="Google Shape;42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"/>
          <p:cNvSpPr/>
          <p:nvPr/>
        </p:nvSpPr>
        <p:spPr>
          <a:xfrm>
            <a:off x="706668" y="4667432"/>
            <a:ext cx="8908388" cy="126609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समय से पहले जन्म</a:t>
            </a:r>
            <a:endParaRPr sz="72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35"/>
          <p:cNvSpPr txBox="1"/>
          <p:nvPr/>
        </p:nvSpPr>
        <p:spPr>
          <a:xfrm>
            <a:off x="11082653" y="2812141"/>
            <a:ext cx="12995562" cy="660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669925" lvl="0" indent="-914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2.5 किलो से कम का बच्चा</a:t>
            </a:r>
            <a:endParaRPr sz="5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669925" lvl="0" indent="-9144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36वें सप्ताह से पहले पैदा हुआ</a:t>
            </a:r>
            <a:endParaRPr sz="5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669925" lvl="0" indent="-9144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सिर बाकी शरीर की तुलना में आनुपातिक रूप से बड़ा होता है</a:t>
            </a:r>
            <a:endParaRPr sz="54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669925" lvl="0" indent="-9144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संक्रमण के लिए अतिसंवेदनशील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0" name="Google Shape;43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95323" y="98902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5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28</a:t>
            </a:fld>
            <a:endParaRPr/>
          </a:p>
        </p:txBody>
      </p:sp>
      <p:pic>
        <p:nvPicPr>
          <p:cNvPr id="432" name="Google Shape;43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/>
          <p:nvPr/>
        </p:nvSpPr>
        <p:spPr>
          <a:xfrm>
            <a:off x="1865462" y="4094596"/>
            <a:ext cx="7760676" cy="138920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hi-IN" sz="8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स्टिल बर्थ</a:t>
            </a:r>
            <a:endParaRPr sz="8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6"/>
          <p:cNvSpPr txBox="1"/>
          <p:nvPr/>
        </p:nvSpPr>
        <p:spPr>
          <a:xfrm>
            <a:off x="10680193" y="3540335"/>
            <a:ext cx="12875930" cy="801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669925" lvl="0" indent="-685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4"/>
              <a:buFont typeface="Arial"/>
              <a:buChar char="•"/>
            </a:pPr>
            <a:r>
              <a:rPr lang="hi-IN"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गर्भ में कुछ घंटे, दिन या सप्ताह पहले मर जाना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669925" lvl="0" indent="-387096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704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marR="669925" lvl="0" indent="-6858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04"/>
              <a:buFont typeface="Arial"/>
              <a:buChar char="•"/>
            </a:pPr>
            <a:r>
              <a:rPr lang="hi-IN"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कभी-कभी जन्‍म के समय से ही शिशु के दिल या फेफडे काम नही कर रहे होते है, किन्‍तु  सीपीआर देने से शिशु को पुर्नजिवित किया जा सकता है</a:t>
            </a:r>
            <a:endParaRPr sz="4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9" name="Google Shape;43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5171" y="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6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29</a:t>
            </a:fld>
            <a:endParaRPr/>
          </a:p>
        </p:txBody>
      </p:sp>
      <p:pic>
        <p:nvPicPr>
          <p:cNvPr id="441" name="Google Shape;44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4" name="Google Shape;74;p10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0" descr="image.png"/>
          <p:cNvPicPr preferRelativeResize="0"/>
          <p:nvPr/>
        </p:nvPicPr>
        <p:blipFill rotWithShape="1">
          <a:blip r:embed="rId3">
            <a:alphaModFix/>
          </a:blip>
          <a:srcRect r="5476"/>
          <a:stretch/>
        </p:blipFill>
        <p:spPr>
          <a:xfrm>
            <a:off x="9351102" y="3536932"/>
            <a:ext cx="11212108" cy="868128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/>
        </p:nvSpPr>
        <p:spPr>
          <a:xfrm>
            <a:off x="17279528" y="2473430"/>
            <a:ext cx="2273480" cy="96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None/>
            </a:pP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गर्भाशय-ग्रीवा</a:t>
            </a: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20654129" y="3733960"/>
            <a:ext cx="2684543" cy="96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गुदा</a:t>
            </a: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20670136" y="6378224"/>
            <a:ext cx="3109729" cy="17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58"/>
              <a:buFont typeface="Open Sans"/>
              <a:buNone/>
            </a:pPr>
            <a:r>
              <a:rPr lang="hi-IN" sz="4158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योनि(जन्म नहर)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20582907" y="10461633"/>
            <a:ext cx="3284186" cy="96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पेरिनेम</a:t>
            </a: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0" name="Google Shape;80;p10"/>
          <p:cNvCxnSpPr/>
          <p:nvPr/>
        </p:nvCxnSpPr>
        <p:spPr>
          <a:xfrm rot="10800000" flipH="1">
            <a:off x="15006048" y="3194315"/>
            <a:ext cx="2273480" cy="2185836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81" name="Google Shape;81;p10"/>
          <p:cNvCxnSpPr/>
          <p:nvPr/>
        </p:nvCxnSpPr>
        <p:spPr>
          <a:xfrm rot="10800000" flipH="1">
            <a:off x="16606852" y="4336713"/>
            <a:ext cx="3716846" cy="101103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82" name="Google Shape;82;p10"/>
          <p:cNvCxnSpPr/>
          <p:nvPr/>
        </p:nvCxnSpPr>
        <p:spPr>
          <a:xfrm>
            <a:off x="14289899" y="6945310"/>
            <a:ext cx="6069446" cy="32406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83" name="Google Shape;83;p10"/>
          <p:cNvCxnSpPr/>
          <p:nvPr/>
        </p:nvCxnSpPr>
        <p:spPr>
          <a:xfrm>
            <a:off x="15430553" y="8840999"/>
            <a:ext cx="4961197" cy="2119283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84" name="Google Shape;84;p10"/>
          <p:cNvSpPr txBox="1"/>
          <p:nvPr/>
        </p:nvSpPr>
        <p:spPr>
          <a:xfrm>
            <a:off x="7164381" y="3536932"/>
            <a:ext cx="2347531" cy="96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गर्भाशय</a:t>
            </a: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5880124" y="6378224"/>
            <a:ext cx="3284185" cy="17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सिम्फिसिस </a:t>
            </a:r>
            <a:b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प्यूबिस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6093136" y="9163519"/>
            <a:ext cx="2947175" cy="17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मूत्रतंत्रीय </a:t>
            </a:r>
            <a:b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मूत्राशय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0"/>
          <p:cNvCxnSpPr/>
          <p:nvPr/>
        </p:nvCxnSpPr>
        <p:spPr>
          <a:xfrm rot="10800000" flipH="1">
            <a:off x="8296735" y="6031491"/>
            <a:ext cx="4133124" cy="3725597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" name="Google Shape;88;p10"/>
          <p:cNvCxnSpPr/>
          <p:nvPr/>
        </p:nvCxnSpPr>
        <p:spPr>
          <a:xfrm rot="10800000" flipH="1">
            <a:off x="8644961" y="6686071"/>
            <a:ext cx="2219739" cy="58977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9" name="Google Shape;89;p10"/>
          <p:cNvCxnSpPr/>
          <p:nvPr/>
        </p:nvCxnSpPr>
        <p:spPr>
          <a:xfrm>
            <a:off x="9164309" y="4083270"/>
            <a:ext cx="3159482" cy="618936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0" name="Google Shape;90;p10"/>
          <p:cNvSpPr txBox="1"/>
          <p:nvPr/>
        </p:nvSpPr>
        <p:spPr>
          <a:xfrm>
            <a:off x="7853807" y="947116"/>
            <a:ext cx="11755413" cy="97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Open Sans"/>
              <a:buNone/>
            </a:pPr>
            <a:r>
              <a:rPr lang="hi-IN" sz="6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गर्भावस्था की शारीरिक रचना</a:t>
            </a:r>
            <a:endParaRPr sz="66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86779" y="18743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3</a:t>
            </a:fld>
            <a:endParaRPr/>
          </a:p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7"/>
          <p:cNvSpPr txBox="1">
            <a:spLocks noGrp="1"/>
          </p:cNvSpPr>
          <p:nvPr>
            <p:ph type="body" idx="4294967295"/>
          </p:nvPr>
        </p:nvSpPr>
        <p:spPr>
          <a:xfrm>
            <a:off x="1890011" y="6157415"/>
            <a:ext cx="7982389" cy="140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pen Sans"/>
              <a:buNone/>
            </a:pPr>
            <a:r>
              <a:rPr lang="hi-IN" sz="4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अब, आप निम्न में सक्षम होंगे:</a:t>
            </a:r>
            <a:endParaRPr sz="7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37"/>
          <p:cNvSpPr txBox="1"/>
          <p:nvPr/>
        </p:nvSpPr>
        <p:spPr>
          <a:xfrm>
            <a:off x="2876178" y="3884928"/>
            <a:ext cx="3005028" cy="1389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Open Sans"/>
              <a:buNone/>
            </a:pPr>
            <a:r>
              <a:rPr lang="hi-IN" sz="80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समीक्षा</a:t>
            </a:r>
            <a:endParaRPr sz="80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37"/>
          <p:cNvSpPr txBox="1"/>
          <p:nvPr/>
        </p:nvSpPr>
        <p:spPr>
          <a:xfrm>
            <a:off x="10670757" y="2447077"/>
            <a:ext cx="12872666" cy="963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914400" marR="0" lvl="1" indent="-914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AutoNum type="arabicPeriod"/>
            </a:pPr>
            <a:r>
              <a:rPr lang="hi-IN" sz="4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माँ के मूल्यांकन के लिए चरणों की सूची बनाना</a:t>
            </a:r>
            <a:endParaRPr sz="4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914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AutoNum type="arabicPeriod"/>
            </a:pPr>
            <a:r>
              <a:rPr lang="hi-IN" sz="4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माँ की प्री-हॉस्पिटल तैयारी के चरणों की सूची बनाना</a:t>
            </a:r>
            <a:endParaRPr sz="4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914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AutoNum type="arabicPeriod"/>
            </a:pPr>
            <a:r>
              <a:rPr lang="hi-IN" sz="4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बच्चे के जन्म के लिए चरणों की सूची बनाना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914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AutoNum type="arabicPeriod"/>
            </a:pPr>
            <a:r>
              <a:rPr lang="hi-IN" sz="4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गर्भावस्था की तीन जटिलताओं की सूची बनाना और उनका वर्णन करना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914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AutoNum type="arabicPeriod"/>
            </a:pPr>
            <a:r>
              <a:rPr lang="hi-IN" sz="4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प्रसव की छह जटिलताओं की सूची बनाना और उनका वर्णन करना</a:t>
            </a:r>
            <a:endParaRPr sz="4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9" name="Google Shape;44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5171" y="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7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30</a:t>
            </a:fld>
            <a:endParaRPr/>
          </a:p>
        </p:txBody>
      </p:sp>
      <p:pic>
        <p:nvPicPr>
          <p:cNvPr id="451" name="Google Shape;45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8"/>
          <p:cNvSpPr/>
          <p:nvPr/>
        </p:nvSpPr>
        <p:spPr>
          <a:xfrm>
            <a:off x="7630361" y="5100568"/>
            <a:ext cx="6800533" cy="10814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hi-IN" sz="6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कोई प्रश्न?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5171" y="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8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31</a:t>
            </a:fld>
            <a:endParaRPr/>
          </a:p>
        </p:txBody>
      </p:sp>
      <p:pic>
        <p:nvPicPr>
          <p:cNvPr id="459" name="Google Shape;45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9"/>
          <p:cNvSpPr/>
          <p:nvPr/>
        </p:nvSpPr>
        <p:spPr>
          <a:xfrm>
            <a:off x="9096988" y="-29078"/>
            <a:ext cx="15389176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39"/>
          <p:cNvSpPr txBox="1"/>
          <p:nvPr/>
        </p:nvSpPr>
        <p:spPr>
          <a:xfrm>
            <a:off x="679133" y="6460427"/>
            <a:ext cx="7449138" cy="138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Open Sans"/>
              <a:buNone/>
            </a:pPr>
            <a:r>
              <a:rPr lang="hi-IN" sz="8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धन्यवाद</a:t>
            </a:r>
            <a:endParaRPr sz="80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39"/>
          <p:cNvSpPr txBox="1"/>
          <p:nvPr/>
        </p:nvSpPr>
        <p:spPr>
          <a:xfrm>
            <a:off x="10009830" y="2623046"/>
            <a:ext cx="13563492" cy="89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914400" marR="0" lvl="0" indent="-711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endParaRPr sz="4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7" name="Google Shape;46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987" y="12813338"/>
            <a:ext cx="1283274" cy="55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29918" y="12756271"/>
            <a:ext cx="3501080" cy="69623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9"/>
          <p:cNvSpPr/>
          <p:nvPr/>
        </p:nvSpPr>
        <p:spPr>
          <a:xfrm>
            <a:off x="0" y="12414719"/>
            <a:ext cx="9096988" cy="1301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75171" y="31986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9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32</a:t>
            </a:fld>
            <a:endParaRPr/>
          </a:p>
        </p:txBody>
      </p:sp>
      <p:pic>
        <p:nvPicPr>
          <p:cNvPr id="472" name="Google Shape;472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96988" y="21995"/>
            <a:ext cx="15389176" cy="1369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 txBox="1"/>
          <p:nvPr/>
        </p:nvSpPr>
        <p:spPr>
          <a:xfrm>
            <a:off x="4411528" y="4714897"/>
            <a:ext cx="3960418" cy="138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Open Sans"/>
              <a:buNone/>
            </a:pPr>
            <a:r>
              <a:rPr lang="hi-IN" sz="80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मूल्यांकन</a:t>
            </a:r>
            <a:endParaRPr sz="80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40"/>
          <p:cNvSpPr txBox="1"/>
          <p:nvPr/>
        </p:nvSpPr>
        <p:spPr>
          <a:xfrm>
            <a:off x="10094976" y="4714897"/>
            <a:ext cx="12051792" cy="34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hi-IN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Q1) </a:t>
            </a:r>
            <a:r>
              <a:rPr lang="hi-IN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जन्म से पहले अत्यधिक रक्तस्राव को क्या कहा जाता है? </a:t>
            </a:r>
            <a:br>
              <a:rPr lang="hi-IN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उत्तर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5171" y="151023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0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33</a:t>
            </a:fld>
            <a:endParaRPr/>
          </a:p>
        </p:txBody>
      </p:sp>
      <p:pic>
        <p:nvPicPr>
          <p:cNvPr id="482" name="Google Shape;48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11"/>
          <p:cNvGrpSpPr/>
          <p:nvPr/>
        </p:nvGrpSpPr>
        <p:grpSpPr>
          <a:xfrm>
            <a:off x="12654420" y="3061964"/>
            <a:ext cx="11729581" cy="8685852"/>
            <a:chOff x="0" y="0"/>
            <a:chExt cx="17495350" cy="11135631"/>
          </a:xfrm>
        </p:grpSpPr>
        <p:pic>
          <p:nvPicPr>
            <p:cNvPr id="103" name="Google Shape;103;p11" descr="image.png"/>
            <p:cNvPicPr preferRelativeResize="0"/>
            <p:nvPr/>
          </p:nvPicPr>
          <p:blipFill rotWithShape="1">
            <a:blip r:embed="rId3">
              <a:alphaModFix/>
            </a:blip>
            <a:srcRect t="27960"/>
            <a:stretch/>
          </p:blipFill>
          <p:spPr>
            <a:xfrm>
              <a:off x="1354282" y="0"/>
              <a:ext cx="12668509" cy="11135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1"/>
            <p:cNvSpPr txBox="1"/>
            <p:nvPr/>
          </p:nvSpPr>
          <p:spPr>
            <a:xfrm>
              <a:off x="14067150" y="1299412"/>
              <a:ext cx="2829718" cy="917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225" tIns="89225" rIns="89225" bIns="89225" anchor="t" anchorCtr="0">
              <a:normAutofit fontScale="92500" lnSpcReduction="100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Open Sans"/>
                <a:buNone/>
              </a:pPr>
              <a:r>
                <a:rPr lang="hi-IN" sz="44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प्लेसेंटा</a:t>
              </a:r>
              <a:endParaRPr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1"/>
            <p:cNvSpPr txBox="1"/>
            <p:nvPr/>
          </p:nvSpPr>
          <p:spPr>
            <a:xfrm>
              <a:off x="14098122" y="4209906"/>
              <a:ext cx="3397228" cy="16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225" tIns="89225" rIns="89225" bIns="89225" anchor="t" anchorCtr="0">
              <a:normAutofit lnSpcReduction="100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Open Sans"/>
                <a:buNone/>
              </a:pPr>
              <a:r>
                <a:rPr lang="hi-IN" sz="4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नाल </a:t>
              </a:r>
              <a:br>
                <a:rPr lang="hi-IN" sz="4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hi-IN" sz="4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रस्सी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 txBox="1"/>
            <p:nvPr/>
          </p:nvSpPr>
          <p:spPr>
            <a:xfrm>
              <a:off x="14484001" y="6798110"/>
              <a:ext cx="2842071" cy="1679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225" tIns="89225" rIns="89225" bIns="89225" anchor="t" anchorCtr="0">
              <a:normAutofit fontScale="77500" lnSpcReduction="200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Open Sans"/>
                <a:buNone/>
              </a:pPr>
              <a:r>
                <a:rPr lang="hi-IN" sz="4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एमनियोटिक </a:t>
              </a:r>
              <a:br>
                <a:rPr lang="hi-IN" sz="4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hi-IN" sz="4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थैली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1"/>
            <p:cNvSpPr txBox="1"/>
            <p:nvPr/>
          </p:nvSpPr>
          <p:spPr>
            <a:xfrm>
              <a:off x="662352" y="2398008"/>
              <a:ext cx="2295904" cy="917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225" tIns="89225" rIns="89225" bIns="89225" anchor="t" anchorCtr="0">
              <a:normAutofit lnSpcReduction="100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Open Sans"/>
                <a:buNone/>
              </a:pPr>
              <a:r>
                <a:rPr lang="hi-IN" sz="4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भ्रूण</a:t>
              </a:r>
              <a:endParaRPr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11"/>
            <p:cNvSpPr txBox="1"/>
            <p:nvPr/>
          </p:nvSpPr>
          <p:spPr>
            <a:xfrm>
              <a:off x="0" y="5034840"/>
              <a:ext cx="2225394" cy="917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225" tIns="89225" rIns="89225" bIns="89225" anchor="t" anchorCtr="0">
              <a:normAutofit fontScale="77500" lnSpcReduction="200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Open Sans"/>
                <a:buNone/>
              </a:pPr>
              <a:r>
                <a:rPr lang="hi-IN" sz="4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गर्भाशय</a:t>
              </a:r>
              <a:endParaRPr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09" name="Google Shape;109;p11"/>
            <p:cNvCxnSpPr/>
            <p:nvPr/>
          </p:nvCxnSpPr>
          <p:spPr>
            <a:xfrm rot="10800000" flipH="1">
              <a:off x="8825140" y="1833923"/>
              <a:ext cx="4942685" cy="1250263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110" name="Google Shape;110;p11"/>
            <p:cNvCxnSpPr/>
            <p:nvPr/>
          </p:nvCxnSpPr>
          <p:spPr>
            <a:xfrm>
              <a:off x="8662330" y="3572617"/>
              <a:ext cx="5197652" cy="122876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111" name="Google Shape;111;p11"/>
            <p:cNvCxnSpPr/>
            <p:nvPr/>
          </p:nvCxnSpPr>
          <p:spPr>
            <a:xfrm>
              <a:off x="8499519" y="5197650"/>
              <a:ext cx="5683012" cy="211039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112" name="Google Shape;112;p11"/>
            <p:cNvCxnSpPr/>
            <p:nvPr/>
          </p:nvCxnSpPr>
          <p:spPr>
            <a:xfrm>
              <a:off x="2629120" y="3007387"/>
              <a:ext cx="3922815" cy="23961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3" name="Google Shape;113;p11"/>
            <p:cNvCxnSpPr/>
            <p:nvPr/>
          </p:nvCxnSpPr>
          <p:spPr>
            <a:xfrm rot="10800000" flipH="1">
              <a:off x="2165264" y="5034840"/>
              <a:ext cx="4386671" cy="485361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114" name="Google Shape;114;p11"/>
          <p:cNvSpPr txBox="1"/>
          <p:nvPr/>
        </p:nvSpPr>
        <p:spPr>
          <a:xfrm>
            <a:off x="543951" y="5642029"/>
            <a:ext cx="11343249" cy="104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गर्भावस्था की शारीरिक रचना</a:t>
            </a:r>
            <a:endParaRPr sz="72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" name="Google Shape;115;p11"/>
          <p:cNvPicPr preferRelativeResize="0"/>
          <p:nvPr/>
        </p:nvPicPr>
        <p:blipFill rotWithShape="1">
          <a:blip r:embed="rId4">
            <a:alphaModFix/>
          </a:blip>
          <a:srcRect l="25000" r="23998"/>
          <a:stretch/>
        </p:blipFill>
        <p:spPr>
          <a:xfrm>
            <a:off x="21237580" y="1"/>
            <a:ext cx="3659038" cy="269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76183" y="76428"/>
            <a:ext cx="3607817" cy="278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4</a:t>
            </a:fld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/>
          <p:nvPr/>
        </p:nvSpPr>
        <p:spPr>
          <a:xfrm>
            <a:off x="3289510" y="5214259"/>
            <a:ext cx="17162584" cy="271264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600"/>
              <a:buFont typeface="Open Sans"/>
              <a:buNone/>
            </a:pPr>
            <a:r>
              <a:rPr lang="hi-IN" sz="166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प्रसव के चरण</a:t>
            </a:r>
            <a:endParaRPr sz="166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5171" y="104289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2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5</a:t>
            </a:fld>
            <a:endParaRPr/>
          </a:p>
        </p:txBody>
      </p:sp>
      <p:pic>
        <p:nvPicPr>
          <p:cNvPr id="126" name="Google Shape;12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2963623" y="2470172"/>
            <a:ext cx="6818244" cy="1681204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Open Sans"/>
              <a:buNone/>
            </a:pPr>
            <a:r>
              <a:rPr lang="hi-IN" sz="60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प्रसव का प्रथम चरण - (फैलाव)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12191997" y="2249996"/>
            <a:ext cx="9800493" cy="588982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संकुचन से शुरू होता है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12191997" y="3123301"/>
            <a:ext cx="9800493" cy="58898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जब शिशु जन्म नली  में प्रवेश करता है तब समाप्‍त होता है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12191997" y="4229256"/>
            <a:ext cx="9800493" cy="588982"/>
          </a:xfrm>
          <a:prstGeom prst="rect">
            <a:avLst/>
          </a:prstGeom>
          <a:solidFill>
            <a:srgbClr val="DCDCDC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सबसे लंबा चरण, गर्भाशय ग्रीवा पूरी तरह से फैला हुआ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1139" y="4773168"/>
            <a:ext cx="21031200" cy="7147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3"/>
          <p:cNvSpPr/>
          <p:nvPr/>
        </p:nvSpPr>
        <p:spPr>
          <a:xfrm>
            <a:off x="10497728" y="3044952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52903" y="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6</a:t>
            </a:fld>
            <a:endParaRPr/>
          </a:p>
        </p:txBody>
      </p:sp>
      <p:pic>
        <p:nvPicPr>
          <p:cNvPr id="143" name="Google Shape;14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14"/>
          <p:cNvGrpSpPr/>
          <p:nvPr/>
        </p:nvGrpSpPr>
        <p:grpSpPr>
          <a:xfrm>
            <a:off x="1575905" y="4428969"/>
            <a:ext cx="22104711" cy="7532831"/>
            <a:chOff x="0" y="0"/>
            <a:chExt cx="21622905" cy="7532829"/>
          </a:xfrm>
        </p:grpSpPr>
        <p:pic>
          <p:nvPicPr>
            <p:cNvPr id="153" name="Google Shape;153;p14" descr="imag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95162" y="22341"/>
              <a:ext cx="12127743" cy="7462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4" descr="image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227064" cy="75328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14"/>
          <p:cNvSpPr txBox="1"/>
          <p:nvPr/>
        </p:nvSpPr>
        <p:spPr>
          <a:xfrm>
            <a:off x="20773235" y="7301148"/>
            <a:ext cx="3309929" cy="157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Open Sans SemiBold"/>
              <a:buNone/>
            </a:pPr>
            <a:br>
              <a:rPr lang="hi-IN" sz="4000" b="0" i="1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hi-IN" sz="4000" b="0" i="1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बच्चे के सिर  को सहारा  दे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4"/>
          <p:cNvSpPr txBox="1"/>
          <p:nvPr/>
        </p:nvSpPr>
        <p:spPr>
          <a:xfrm>
            <a:off x="2377841" y="2567212"/>
            <a:ext cx="7247405" cy="1528919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Open Sans"/>
              <a:buNone/>
            </a:pPr>
            <a:r>
              <a:rPr lang="hi-IN" sz="5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प्रसव का दूसरा चरण  - (निष्कासन</a:t>
            </a:r>
            <a:r>
              <a:rPr lang="hi-IN" sz="40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36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14"/>
          <p:cNvSpPr/>
          <p:nvPr/>
        </p:nvSpPr>
        <p:spPr>
          <a:xfrm>
            <a:off x="11594592" y="2310208"/>
            <a:ext cx="9044609" cy="588982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उस क्षण से शुरू होता है जब शिशु जन्म नली  में चला जाता है</a:t>
            </a:r>
            <a:endParaRPr sz="2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11594592" y="3086268"/>
            <a:ext cx="12694170" cy="58898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जन्म </a:t>
            </a:r>
            <a:r>
              <a:rPr lang="hi-IN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नली</a:t>
            </a:r>
            <a:r>
              <a:rPr lang="hi-I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के बाहरी हिस्से पर बच्चे का सिर दिखाई देता है- क्राउनिगं</a:t>
            </a:r>
            <a:endParaRPr sz="2800" b="0" i="0" u="none" strike="noStrike" cap="none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4"/>
          <p:cNvSpPr/>
          <p:nvPr/>
        </p:nvSpPr>
        <p:spPr>
          <a:xfrm>
            <a:off x="11594592" y="3986213"/>
            <a:ext cx="7315330" cy="588982"/>
          </a:xfrm>
          <a:prstGeom prst="rect">
            <a:avLst/>
          </a:prstGeom>
          <a:solidFill>
            <a:srgbClr val="DCDCDC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शिशु के जन्म के साथ समाप्त होता है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9977611" y="3138443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90832" y="49495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4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7</a:t>
            </a:fld>
            <a:endParaRPr/>
          </a:p>
        </p:txBody>
      </p:sp>
      <p:pic>
        <p:nvPicPr>
          <p:cNvPr id="163" name="Google Shape;16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2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1994334" y="2784740"/>
            <a:ext cx="7683914" cy="1528919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Open Sans"/>
              <a:buNone/>
            </a:pPr>
            <a:r>
              <a:rPr lang="hi-IN" sz="5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प्रसव का तीसरा चरण </a:t>
            </a:r>
            <a:br>
              <a:rPr lang="hi-IN" sz="5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hi-IN" sz="5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  - (प्लेसेंटल)</a:t>
            </a:r>
            <a:endParaRPr sz="54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3" name="Google Shape;1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423" y="5205045"/>
            <a:ext cx="8799678" cy="626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101" y="5266539"/>
            <a:ext cx="13826961" cy="626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"/>
          <p:cNvSpPr/>
          <p:nvPr/>
        </p:nvSpPr>
        <p:spPr>
          <a:xfrm>
            <a:off x="11279592" y="2314837"/>
            <a:ext cx="10503444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इस चरण के दौरान, प्लेसेंटा गर्भाशय की दीवार से अलग हो जाता है।</a:t>
            </a:r>
            <a:endParaRPr sz="2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11279592" y="3730172"/>
            <a:ext cx="10503444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यह आमतौर पर गर्भाशय से अनायास बाहर निकाल दिया जाता है।</a:t>
            </a:r>
            <a:endParaRPr sz="2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7" name="Google Shape;17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75171" y="0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5"/>
          <p:cNvSpPr txBox="1">
            <a:spLocks noGrp="1"/>
          </p:cNvSpPr>
          <p:nvPr>
            <p:ph type="sldNum" idx="1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8</a:t>
            </a:fld>
            <a:endParaRPr/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/>
          <p:nvPr/>
        </p:nvSpPr>
        <p:spPr>
          <a:xfrm>
            <a:off x="12397844" y="2548397"/>
            <a:ext cx="9409748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वैश्विक सावधानी और सीन-सिक्‍योर करना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12389532" y="3691221"/>
            <a:ext cx="9592628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रोगी की गोपनीयता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12389532" y="4677047"/>
            <a:ext cx="9592628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प्रारंभिक मूल्यांकन करें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2389532" y="5709126"/>
            <a:ext cx="9758884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प्रसवपूर्व देखभाल के बारे में विवरण, यदि कोई हो</a:t>
            </a:r>
            <a:r>
              <a:rPr lang="hi-IN" sz="2800" b="0" i="0" u="none" strike="noStrike" cap="non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12389531" y="6668204"/>
            <a:ext cx="9758885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पहली गर्भावस्था या अन्यथा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12401254" y="7576365"/>
            <a:ext cx="9747162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रेग एमनियोटिक थैली के सम्बन्ध में  पूछें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12397844" y="8659361"/>
            <a:ext cx="9758885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संकुचन निर्धारित करें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12397844" y="9470352"/>
            <a:ext cx="9963620" cy="5889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दृश्य मूल्यांकन/क्राउनिंग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6"/>
          <p:cNvSpPr/>
          <p:nvPr/>
        </p:nvSpPr>
        <p:spPr>
          <a:xfrm>
            <a:off x="12289942" y="10442553"/>
            <a:ext cx="10179423" cy="101986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निर्धारित करें कि प्रसव  घटनास्थल पर होगा या हेल्थ केयर  सेंटर / अस्पताल ले जाने के लिए  समय है।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5171" y="40388"/>
            <a:ext cx="310882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6"/>
          <p:cNvSpPr txBox="1">
            <a:spLocks noGrp="1"/>
          </p:cNvSpPr>
          <p:nvPr>
            <p:ph type="sldNum" idx="1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9</a:t>
            </a:fld>
            <a:endParaRPr/>
          </a:p>
        </p:txBody>
      </p:sp>
      <p:sp>
        <p:nvSpPr>
          <p:cNvPr id="195" name="Google Shape;195;p16"/>
          <p:cNvSpPr txBox="1"/>
          <p:nvPr/>
        </p:nvSpPr>
        <p:spPr>
          <a:xfrm>
            <a:off x="1773936" y="4280203"/>
            <a:ext cx="7498080" cy="200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hi-IN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माँ की प्री-हॉस्पिटल तैयारी </a:t>
            </a:r>
            <a:endParaRPr sz="6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0" y="-38690"/>
            <a:ext cx="282878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Microsoft Office PowerPoint</Application>
  <PresentationFormat>Custom</PresentationFormat>
  <Paragraphs>189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Verdana</vt:lpstr>
      <vt:lpstr>Helvetica Neue</vt:lpstr>
      <vt:lpstr>Arial Black</vt:lpstr>
      <vt:lpstr>Noto Sans Symbols</vt:lpstr>
      <vt:lpstr>Open Sans SemiBold</vt:lpstr>
      <vt:lpstr>Calibri</vt:lpstr>
      <vt:lpstr>Bookman Old Style</vt:lpstr>
      <vt:lpstr>Arial</vt:lpstr>
      <vt:lpstr>Open Sans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HQ</dc:creator>
  <cp:lastModifiedBy>NDRF HQ</cp:lastModifiedBy>
  <cp:revision>1</cp:revision>
  <dcterms:modified xsi:type="dcterms:W3CDTF">2026-01-08T10:21:42Z</dcterms:modified>
</cp:coreProperties>
</file>