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 id="2147483673" r:id="rId2"/>
  </p:sldMasterIdLst>
  <p:notesMasterIdLst>
    <p:notesMasterId r:id="rId4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12193588" cy="6858000"/>
  <p:notesSz cx="6858000" cy="9144000"/>
  <p:embeddedFontLst>
    <p:embeddedFont>
      <p:font typeface="Arial Black" panose="020B0A04020102020204" pitchFamily="34" charset="0"/>
      <p:regular r:id="rId46"/>
      <p:bold r:id="rId47"/>
    </p:embeddedFont>
    <p:embeddedFont>
      <p:font typeface="Open Sans" panose="020B0606030504020204" pitchFamily="34" charset="0"/>
      <p:regular r:id="rId48"/>
      <p:bold r:id="rId49"/>
      <p:italic r:id="rId50"/>
      <p:boldItalic r:id="rId51"/>
    </p:embeddedFont>
    <p:embeddedFont>
      <p:font typeface="Open Sans SemiBold" panose="020B0706030804020204" pitchFamily="34" charset="0"/>
      <p:regular r:id="rId52"/>
      <p:bold r:id="rId53"/>
      <p:italic r:id="rId54"/>
      <p:boldItalic r:id="rId5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font" Target="fonts/font2.fntdata"/><Relationship Id="rId50" Type="http://schemas.openxmlformats.org/officeDocument/2006/relationships/font" Target="fonts/font5.fntdata"/><Relationship Id="rId55" Type="http://schemas.openxmlformats.org/officeDocument/2006/relationships/font" Target="fonts/font10.fntdata"/><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3" Type="http://schemas.openxmlformats.org/officeDocument/2006/relationships/font" Target="fonts/font8.fntdata"/><Relationship Id="rId58" Type="http://schemas.openxmlformats.org/officeDocument/2006/relationships/theme" Target="theme/theme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font" Target="fonts/font3.fntdata"/><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font" Target="fonts/font6.fntdata"/><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font" Target="fonts/font1.fntdata"/><Relationship Id="rId59"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font" Target="fonts/font4.fntdata"/><Relationship Id="rId57" Type="http://schemas.openxmlformats.org/officeDocument/2006/relationships/viewProps" Target="view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2" name="Google Shape;12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8" name="Google Shape;208;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7" name="Google Shape;21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6" name="Google Shape;226;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1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5" name="Google Shape;235;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5" name="Google Shape;245;p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6" name="Google Shape;246;p1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1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5" name="Google Shape;255;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5" name="Google Shape;265;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1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4" name="Google Shape;274;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3" name="Google Shape;28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1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2" name="Google Shape;292;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2" name="Google Shape;13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2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1" name="Google Shape;301;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2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0" name="Google Shape;310;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p2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20" name="Google Shape;320;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2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29" name="Google Shape;329;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p2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9" name="Google Shape;339;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Google Shape;347;p2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8" name="Google Shape;348;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2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7" name="Google Shape;357;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Google Shape;365;p2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6" name="Google Shape;366;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p2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75" name="Google Shape;375;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Google Shape;383;p2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4" name="Google Shape;384;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3" name="Google Shape;14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p3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3" name="Google Shape;393;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0"/>
        <p:cNvGrpSpPr/>
        <p:nvPr/>
      </p:nvGrpSpPr>
      <p:grpSpPr>
        <a:xfrm>
          <a:off x="0" y="0"/>
          <a:ext cx="0" cy="0"/>
          <a:chOff x="0" y="0"/>
          <a:chExt cx="0" cy="0"/>
        </a:xfrm>
      </p:grpSpPr>
      <p:sp>
        <p:nvSpPr>
          <p:cNvPr id="401" name="Google Shape;401;p3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2" name="Google Shape;402;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p3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11" name="Google Shape;411;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8"/>
        <p:cNvGrpSpPr/>
        <p:nvPr/>
      </p:nvGrpSpPr>
      <p:grpSpPr>
        <a:xfrm>
          <a:off x="0" y="0"/>
          <a:ext cx="0" cy="0"/>
          <a:chOff x="0" y="0"/>
          <a:chExt cx="0" cy="0"/>
        </a:xfrm>
      </p:grpSpPr>
      <p:sp>
        <p:nvSpPr>
          <p:cNvPr id="419" name="Google Shape;419;p3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0" name="Google Shape;420;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p3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9" name="Google Shape;429;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Google Shape;437;p3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38" name="Google Shape;438;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5"/>
        <p:cNvGrpSpPr/>
        <p:nvPr/>
      </p:nvGrpSpPr>
      <p:grpSpPr>
        <a:xfrm>
          <a:off x="0" y="0"/>
          <a:ext cx="0" cy="0"/>
          <a:chOff x="0" y="0"/>
          <a:chExt cx="0" cy="0"/>
        </a:xfrm>
      </p:grpSpPr>
      <p:sp>
        <p:nvSpPr>
          <p:cNvPr id="446" name="Google Shape;446;p3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7" name="Google Shape;447;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p3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56" name="Google Shape;456;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p3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5" name="Google Shape;465;p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
        <p:cNvGrpSpPr/>
        <p:nvPr/>
      </p:nvGrpSpPr>
      <p:grpSpPr>
        <a:xfrm>
          <a:off x="0" y="0"/>
          <a:ext cx="0" cy="0"/>
          <a:chOff x="0" y="0"/>
          <a:chExt cx="0" cy="0"/>
        </a:xfrm>
      </p:grpSpPr>
      <p:sp>
        <p:nvSpPr>
          <p:cNvPr id="473" name="Google Shape;473;p3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74" name="Google Shape;474;p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3" name="Google Shape;15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p4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3" name="Google Shape;483;p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9"/>
        <p:cNvGrpSpPr/>
        <p:nvPr/>
      </p:nvGrpSpPr>
      <p:grpSpPr>
        <a:xfrm>
          <a:off x="0" y="0"/>
          <a:ext cx="0" cy="0"/>
          <a:chOff x="0" y="0"/>
          <a:chExt cx="0" cy="0"/>
        </a:xfrm>
      </p:grpSpPr>
      <p:sp>
        <p:nvSpPr>
          <p:cNvPr id="490" name="Google Shape;490;p4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91" name="Google Shape;491;p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0"/>
        <p:cNvGrpSpPr/>
        <p:nvPr/>
      </p:nvGrpSpPr>
      <p:grpSpPr>
        <a:xfrm>
          <a:off x="0" y="0"/>
          <a:ext cx="0" cy="0"/>
          <a:chOff x="0" y="0"/>
          <a:chExt cx="0" cy="0"/>
        </a:xfrm>
      </p:grpSpPr>
      <p:sp>
        <p:nvSpPr>
          <p:cNvPr id="501" name="Google Shape;501;p4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02" name="Google Shape;502;p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2" name="Google Shape;16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72" name="Google Shape;17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1" name="Google Shape;18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0" name="Google Shape;19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9" name="Google Shape;19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5"/>
        <p:cNvGrpSpPr/>
        <p:nvPr/>
      </p:nvGrpSpPr>
      <p:grpSpPr>
        <a:xfrm>
          <a:off x="0" y="0"/>
          <a:ext cx="0" cy="0"/>
          <a:chOff x="0" y="0"/>
          <a:chExt cx="0" cy="0"/>
        </a:xfrm>
      </p:grpSpPr>
      <p:sp>
        <p:nvSpPr>
          <p:cNvPr id="46" name="Google Shape;46;p11"/>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body" idx="1"/>
          </p:nvPr>
        </p:nvSpPr>
        <p:spPr>
          <a:xfrm>
            <a:off x="609480" y="1600200"/>
            <a:ext cx="1097280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1"/>
          <p:cNvSpPr txBox="1">
            <a:spLocks noGrp="1"/>
          </p:cNvSpPr>
          <p:nvPr>
            <p:ph type="body" idx="2"/>
          </p:nvPr>
        </p:nvSpPr>
        <p:spPr>
          <a:xfrm>
            <a:off x="609480" y="3964320"/>
            <a:ext cx="1097280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60948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 name="Google Shape;52;p12"/>
          <p:cNvSpPr txBox="1">
            <a:spLocks noGrp="1"/>
          </p:cNvSpPr>
          <p:nvPr>
            <p:ph type="body" idx="2"/>
          </p:nvPr>
        </p:nvSpPr>
        <p:spPr>
          <a:xfrm>
            <a:off x="623232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09480" y="396432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12"/>
          <p:cNvSpPr txBox="1">
            <a:spLocks noGrp="1"/>
          </p:cNvSpPr>
          <p:nvPr>
            <p:ph type="body" idx="4"/>
          </p:nvPr>
        </p:nvSpPr>
        <p:spPr>
          <a:xfrm>
            <a:off x="6232320" y="396432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body" idx="1"/>
          </p:nvPr>
        </p:nvSpPr>
        <p:spPr>
          <a:xfrm>
            <a:off x="609480" y="160020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13"/>
          <p:cNvSpPr txBox="1">
            <a:spLocks noGrp="1"/>
          </p:cNvSpPr>
          <p:nvPr>
            <p:ph type="body" idx="2"/>
          </p:nvPr>
        </p:nvSpPr>
        <p:spPr>
          <a:xfrm>
            <a:off x="4319640" y="160020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9" name="Google Shape;59;p13"/>
          <p:cNvSpPr txBox="1">
            <a:spLocks noGrp="1"/>
          </p:cNvSpPr>
          <p:nvPr>
            <p:ph type="body" idx="3"/>
          </p:nvPr>
        </p:nvSpPr>
        <p:spPr>
          <a:xfrm>
            <a:off x="8029800" y="160020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3"/>
          <p:cNvSpPr txBox="1">
            <a:spLocks noGrp="1"/>
          </p:cNvSpPr>
          <p:nvPr>
            <p:ph type="body" idx="4"/>
          </p:nvPr>
        </p:nvSpPr>
        <p:spPr>
          <a:xfrm>
            <a:off x="609480" y="396432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13"/>
          <p:cNvSpPr txBox="1">
            <a:spLocks noGrp="1"/>
          </p:cNvSpPr>
          <p:nvPr>
            <p:ph type="body" idx="5"/>
          </p:nvPr>
        </p:nvSpPr>
        <p:spPr>
          <a:xfrm>
            <a:off x="4319640" y="396432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3"/>
          <p:cNvSpPr txBox="1">
            <a:spLocks noGrp="1"/>
          </p:cNvSpPr>
          <p:nvPr>
            <p:ph type="body" idx="6"/>
          </p:nvPr>
        </p:nvSpPr>
        <p:spPr>
          <a:xfrm>
            <a:off x="8029800" y="396432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72"/>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73"/>
        <p:cNvGrpSpPr/>
        <p:nvPr/>
      </p:nvGrpSpPr>
      <p:grpSpPr>
        <a:xfrm>
          <a:off x="0" y="0"/>
          <a:ext cx="0" cy="0"/>
          <a:chOff x="0" y="0"/>
          <a:chExt cx="0" cy="0"/>
        </a:xfrm>
      </p:grpSpPr>
      <p:sp>
        <p:nvSpPr>
          <p:cNvPr id="74" name="Google Shape;74;p16"/>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16"/>
          <p:cNvSpPr txBox="1">
            <a:spLocks noGrp="1"/>
          </p:cNvSpPr>
          <p:nvPr>
            <p:ph type="subTitle" idx="1"/>
          </p:nvPr>
        </p:nvSpPr>
        <p:spPr>
          <a:xfrm>
            <a:off x="609480" y="1600200"/>
            <a:ext cx="10972800" cy="4525920"/>
          </a:xfrm>
          <a:prstGeom prst="rect">
            <a:avLst/>
          </a:prstGeom>
          <a:noFill/>
          <a:ln>
            <a:noFill/>
          </a:ln>
        </p:spPr>
        <p:txBody>
          <a:bodyPr spcFirstLastPara="1" wrap="square" lIns="0" tIns="0" rIns="0" bIns="0" anchor="ctr" anchorCtr="0">
            <a:no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7"/>
          <p:cNvSpPr txBox="1">
            <a:spLocks noGrp="1"/>
          </p:cNvSpPr>
          <p:nvPr>
            <p:ph type="body" idx="1"/>
          </p:nvPr>
        </p:nvSpPr>
        <p:spPr>
          <a:xfrm>
            <a:off x="609480" y="1600200"/>
            <a:ext cx="1097280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79"/>
        <p:cNvGrpSpPr/>
        <p:nvPr/>
      </p:nvGrpSpPr>
      <p:grpSpPr>
        <a:xfrm>
          <a:off x="0" y="0"/>
          <a:ext cx="0" cy="0"/>
          <a:chOff x="0" y="0"/>
          <a:chExt cx="0" cy="0"/>
        </a:xfrm>
      </p:grpSpPr>
      <p:sp>
        <p:nvSpPr>
          <p:cNvPr id="80" name="Google Shape;80;p18"/>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18"/>
          <p:cNvSpPr txBox="1">
            <a:spLocks noGrp="1"/>
          </p:cNvSpPr>
          <p:nvPr>
            <p:ph type="body" idx="1"/>
          </p:nvPr>
        </p:nvSpPr>
        <p:spPr>
          <a:xfrm>
            <a:off x="609480" y="1600200"/>
            <a:ext cx="535464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8"/>
          <p:cNvSpPr txBox="1">
            <a:spLocks noGrp="1"/>
          </p:cNvSpPr>
          <p:nvPr>
            <p:ph type="body" idx="2"/>
          </p:nvPr>
        </p:nvSpPr>
        <p:spPr>
          <a:xfrm>
            <a:off x="6232320" y="1600200"/>
            <a:ext cx="535464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3"/>
        <p:cNvGrpSpPr/>
        <p:nvPr/>
      </p:nvGrpSpPr>
      <p:grpSpPr>
        <a:xfrm>
          <a:off x="0" y="0"/>
          <a:ext cx="0" cy="0"/>
          <a:chOff x="0" y="0"/>
          <a:chExt cx="0" cy="0"/>
        </a:xfrm>
      </p:grpSpPr>
      <p:sp>
        <p:nvSpPr>
          <p:cNvPr id="84" name="Google Shape;84;p19"/>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85"/>
        <p:cNvGrpSpPr/>
        <p:nvPr/>
      </p:nvGrpSpPr>
      <p:grpSpPr>
        <a:xfrm>
          <a:off x="0" y="0"/>
          <a:ext cx="0" cy="0"/>
          <a:chOff x="0" y="0"/>
          <a:chExt cx="0" cy="0"/>
        </a:xfrm>
      </p:grpSpPr>
      <p:sp>
        <p:nvSpPr>
          <p:cNvPr id="86" name="Google Shape;86;p20"/>
          <p:cNvSpPr txBox="1">
            <a:spLocks noGrp="1"/>
          </p:cNvSpPr>
          <p:nvPr>
            <p:ph type="subTitle" idx="1"/>
          </p:nvPr>
        </p:nvSpPr>
        <p:spPr>
          <a:xfrm>
            <a:off x="609480" y="274320"/>
            <a:ext cx="10972800" cy="5299560"/>
          </a:xfrm>
          <a:prstGeom prst="rect">
            <a:avLst/>
          </a:prstGeom>
          <a:noFill/>
          <a:ln>
            <a:noFill/>
          </a:ln>
        </p:spPr>
        <p:txBody>
          <a:bodyPr spcFirstLastPara="1" wrap="square" lIns="0" tIns="0" rIns="0" bIns="0" anchor="ctr" anchorCtr="0">
            <a:no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87"/>
        <p:cNvGrpSpPr/>
        <p:nvPr/>
      </p:nvGrpSpPr>
      <p:grpSpPr>
        <a:xfrm>
          <a:off x="0" y="0"/>
          <a:ext cx="0" cy="0"/>
          <a:chOff x="0" y="0"/>
          <a:chExt cx="0" cy="0"/>
        </a:xfrm>
      </p:grpSpPr>
      <p:sp>
        <p:nvSpPr>
          <p:cNvPr id="88" name="Google Shape;88;p21"/>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21"/>
          <p:cNvSpPr txBox="1">
            <a:spLocks noGrp="1"/>
          </p:cNvSpPr>
          <p:nvPr>
            <p:ph type="body" idx="1"/>
          </p:nvPr>
        </p:nvSpPr>
        <p:spPr>
          <a:xfrm>
            <a:off x="60948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0" name="Google Shape;90;p21"/>
          <p:cNvSpPr txBox="1">
            <a:spLocks noGrp="1"/>
          </p:cNvSpPr>
          <p:nvPr>
            <p:ph type="body" idx="2"/>
          </p:nvPr>
        </p:nvSpPr>
        <p:spPr>
          <a:xfrm>
            <a:off x="6232320" y="1600200"/>
            <a:ext cx="535464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1" name="Google Shape;91;p21"/>
          <p:cNvSpPr txBox="1">
            <a:spLocks noGrp="1"/>
          </p:cNvSpPr>
          <p:nvPr>
            <p:ph type="body" idx="3"/>
          </p:nvPr>
        </p:nvSpPr>
        <p:spPr>
          <a:xfrm>
            <a:off x="609480" y="396432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6"/>
        <p:cNvGrpSpPr/>
        <p:nvPr/>
      </p:nvGrpSpPr>
      <p:grpSpPr>
        <a:xfrm>
          <a:off x="0" y="0"/>
          <a:ext cx="0" cy="0"/>
          <a:chOff x="0" y="0"/>
          <a:chExt cx="0" cy="0"/>
        </a:xfrm>
      </p:grpSpPr>
      <p:sp>
        <p:nvSpPr>
          <p:cNvPr id="17" name="Google Shape;17;p3"/>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3"/>
          <p:cNvSpPr txBox="1">
            <a:spLocks noGrp="1"/>
          </p:cNvSpPr>
          <p:nvPr>
            <p:ph type="subTitle" idx="1"/>
          </p:nvPr>
        </p:nvSpPr>
        <p:spPr>
          <a:xfrm>
            <a:off x="609480" y="1600200"/>
            <a:ext cx="10972800" cy="4525920"/>
          </a:xfrm>
          <a:prstGeom prst="rect">
            <a:avLst/>
          </a:prstGeom>
          <a:noFill/>
          <a:ln>
            <a:noFill/>
          </a:ln>
        </p:spPr>
        <p:txBody>
          <a:bodyPr spcFirstLastPara="1" wrap="square" lIns="0" tIns="0" rIns="0" bIns="0" anchor="ctr" anchorCtr="0">
            <a:no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92"/>
        <p:cNvGrpSpPr/>
        <p:nvPr/>
      </p:nvGrpSpPr>
      <p:grpSpPr>
        <a:xfrm>
          <a:off x="0" y="0"/>
          <a:ext cx="0" cy="0"/>
          <a:chOff x="0" y="0"/>
          <a:chExt cx="0" cy="0"/>
        </a:xfrm>
      </p:grpSpPr>
      <p:sp>
        <p:nvSpPr>
          <p:cNvPr id="93" name="Google Shape;93;p22"/>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22"/>
          <p:cNvSpPr txBox="1">
            <a:spLocks noGrp="1"/>
          </p:cNvSpPr>
          <p:nvPr>
            <p:ph type="body" idx="1"/>
          </p:nvPr>
        </p:nvSpPr>
        <p:spPr>
          <a:xfrm>
            <a:off x="609480" y="1600200"/>
            <a:ext cx="535464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5" name="Google Shape;95;p22"/>
          <p:cNvSpPr txBox="1">
            <a:spLocks noGrp="1"/>
          </p:cNvSpPr>
          <p:nvPr>
            <p:ph type="body" idx="2"/>
          </p:nvPr>
        </p:nvSpPr>
        <p:spPr>
          <a:xfrm>
            <a:off x="623232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6" name="Google Shape;96;p22"/>
          <p:cNvSpPr txBox="1">
            <a:spLocks noGrp="1"/>
          </p:cNvSpPr>
          <p:nvPr>
            <p:ph type="body" idx="3"/>
          </p:nvPr>
        </p:nvSpPr>
        <p:spPr>
          <a:xfrm>
            <a:off x="6232320" y="396432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97"/>
        <p:cNvGrpSpPr/>
        <p:nvPr/>
      </p:nvGrpSpPr>
      <p:grpSpPr>
        <a:xfrm>
          <a:off x="0" y="0"/>
          <a:ext cx="0" cy="0"/>
          <a:chOff x="0" y="0"/>
          <a:chExt cx="0" cy="0"/>
        </a:xfrm>
      </p:grpSpPr>
      <p:sp>
        <p:nvSpPr>
          <p:cNvPr id="98" name="Google Shape;98;p23"/>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9" name="Google Shape;99;p23"/>
          <p:cNvSpPr txBox="1">
            <a:spLocks noGrp="1"/>
          </p:cNvSpPr>
          <p:nvPr>
            <p:ph type="body" idx="1"/>
          </p:nvPr>
        </p:nvSpPr>
        <p:spPr>
          <a:xfrm>
            <a:off x="60948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0" name="Google Shape;100;p23"/>
          <p:cNvSpPr txBox="1">
            <a:spLocks noGrp="1"/>
          </p:cNvSpPr>
          <p:nvPr>
            <p:ph type="body" idx="2"/>
          </p:nvPr>
        </p:nvSpPr>
        <p:spPr>
          <a:xfrm>
            <a:off x="623232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1" name="Google Shape;101;p23"/>
          <p:cNvSpPr txBox="1">
            <a:spLocks noGrp="1"/>
          </p:cNvSpPr>
          <p:nvPr>
            <p:ph type="body" idx="3"/>
          </p:nvPr>
        </p:nvSpPr>
        <p:spPr>
          <a:xfrm>
            <a:off x="609480" y="3964320"/>
            <a:ext cx="1097280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102"/>
        <p:cNvGrpSpPr/>
        <p:nvPr/>
      </p:nvGrpSpPr>
      <p:grpSpPr>
        <a:xfrm>
          <a:off x="0" y="0"/>
          <a:ext cx="0" cy="0"/>
          <a:chOff x="0" y="0"/>
          <a:chExt cx="0" cy="0"/>
        </a:xfrm>
      </p:grpSpPr>
      <p:sp>
        <p:nvSpPr>
          <p:cNvPr id="103" name="Google Shape;103;p24"/>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24"/>
          <p:cNvSpPr txBox="1">
            <a:spLocks noGrp="1"/>
          </p:cNvSpPr>
          <p:nvPr>
            <p:ph type="body" idx="1"/>
          </p:nvPr>
        </p:nvSpPr>
        <p:spPr>
          <a:xfrm>
            <a:off x="609480" y="1600200"/>
            <a:ext cx="1097280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5" name="Google Shape;105;p24"/>
          <p:cNvSpPr txBox="1">
            <a:spLocks noGrp="1"/>
          </p:cNvSpPr>
          <p:nvPr>
            <p:ph type="body" idx="2"/>
          </p:nvPr>
        </p:nvSpPr>
        <p:spPr>
          <a:xfrm>
            <a:off x="609480" y="3964320"/>
            <a:ext cx="1097280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106"/>
        <p:cNvGrpSpPr/>
        <p:nvPr/>
      </p:nvGrpSpPr>
      <p:grpSpPr>
        <a:xfrm>
          <a:off x="0" y="0"/>
          <a:ext cx="0" cy="0"/>
          <a:chOff x="0" y="0"/>
          <a:chExt cx="0" cy="0"/>
        </a:xfrm>
      </p:grpSpPr>
      <p:sp>
        <p:nvSpPr>
          <p:cNvPr id="107" name="Google Shape;107;p25"/>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8" name="Google Shape;108;p25"/>
          <p:cNvSpPr txBox="1">
            <a:spLocks noGrp="1"/>
          </p:cNvSpPr>
          <p:nvPr>
            <p:ph type="body" idx="1"/>
          </p:nvPr>
        </p:nvSpPr>
        <p:spPr>
          <a:xfrm>
            <a:off x="60948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09" name="Google Shape;109;p25"/>
          <p:cNvSpPr txBox="1">
            <a:spLocks noGrp="1"/>
          </p:cNvSpPr>
          <p:nvPr>
            <p:ph type="body" idx="2"/>
          </p:nvPr>
        </p:nvSpPr>
        <p:spPr>
          <a:xfrm>
            <a:off x="623232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0" name="Google Shape;110;p25"/>
          <p:cNvSpPr txBox="1">
            <a:spLocks noGrp="1"/>
          </p:cNvSpPr>
          <p:nvPr>
            <p:ph type="body" idx="3"/>
          </p:nvPr>
        </p:nvSpPr>
        <p:spPr>
          <a:xfrm>
            <a:off x="609480" y="396432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1" name="Google Shape;111;p25"/>
          <p:cNvSpPr txBox="1">
            <a:spLocks noGrp="1"/>
          </p:cNvSpPr>
          <p:nvPr>
            <p:ph type="body" idx="4"/>
          </p:nvPr>
        </p:nvSpPr>
        <p:spPr>
          <a:xfrm>
            <a:off x="6232320" y="396432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112"/>
        <p:cNvGrpSpPr/>
        <p:nvPr/>
      </p:nvGrpSpPr>
      <p:grpSpPr>
        <a:xfrm>
          <a:off x="0" y="0"/>
          <a:ext cx="0" cy="0"/>
          <a:chOff x="0" y="0"/>
          <a:chExt cx="0" cy="0"/>
        </a:xfrm>
      </p:grpSpPr>
      <p:sp>
        <p:nvSpPr>
          <p:cNvPr id="113" name="Google Shape;113;p26"/>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26"/>
          <p:cNvSpPr txBox="1">
            <a:spLocks noGrp="1"/>
          </p:cNvSpPr>
          <p:nvPr>
            <p:ph type="body" idx="1"/>
          </p:nvPr>
        </p:nvSpPr>
        <p:spPr>
          <a:xfrm>
            <a:off x="609480" y="160020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5" name="Google Shape;115;p26"/>
          <p:cNvSpPr txBox="1">
            <a:spLocks noGrp="1"/>
          </p:cNvSpPr>
          <p:nvPr>
            <p:ph type="body" idx="2"/>
          </p:nvPr>
        </p:nvSpPr>
        <p:spPr>
          <a:xfrm>
            <a:off x="4319640" y="160020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6" name="Google Shape;116;p26"/>
          <p:cNvSpPr txBox="1">
            <a:spLocks noGrp="1"/>
          </p:cNvSpPr>
          <p:nvPr>
            <p:ph type="body" idx="3"/>
          </p:nvPr>
        </p:nvSpPr>
        <p:spPr>
          <a:xfrm>
            <a:off x="8029800" y="160020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7" name="Google Shape;117;p26"/>
          <p:cNvSpPr txBox="1">
            <a:spLocks noGrp="1"/>
          </p:cNvSpPr>
          <p:nvPr>
            <p:ph type="body" idx="4"/>
          </p:nvPr>
        </p:nvSpPr>
        <p:spPr>
          <a:xfrm>
            <a:off x="609480" y="396432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26"/>
          <p:cNvSpPr txBox="1">
            <a:spLocks noGrp="1"/>
          </p:cNvSpPr>
          <p:nvPr>
            <p:ph type="body" idx="5"/>
          </p:nvPr>
        </p:nvSpPr>
        <p:spPr>
          <a:xfrm>
            <a:off x="4319640" y="396432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9" name="Google Shape;119;p26"/>
          <p:cNvSpPr txBox="1">
            <a:spLocks noGrp="1"/>
          </p:cNvSpPr>
          <p:nvPr>
            <p:ph type="body" idx="6"/>
          </p:nvPr>
        </p:nvSpPr>
        <p:spPr>
          <a:xfrm>
            <a:off x="8029800" y="3964320"/>
            <a:ext cx="35330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body" idx="1"/>
          </p:nvPr>
        </p:nvSpPr>
        <p:spPr>
          <a:xfrm>
            <a:off x="609480" y="1600200"/>
            <a:ext cx="1097280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5"/>
          <p:cNvSpPr txBox="1">
            <a:spLocks noGrp="1"/>
          </p:cNvSpPr>
          <p:nvPr>
            <p:ph type="body" idx="1"/>
          </p:nvPr>
        </p:nvSpPr>
        <p:spPr>
          <a:xfrm>
            <a:off x="609480" y="1600200"/>
            <a:ext cx="535464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5"/>
          <p:cNvSpPr txBox="1">
            <a:spLocks noGrp="1"/>
          </p:cNvSpPr>
          <p:nvPr>
            <p:ph type="body" idx="2"/>
          </p:nvPr>
        </p:nvSpPr>
        <p:spPr>
          <a:xfrm>
            <a:off x="6232320" y="1600200"/>
            <a:ext cx="535464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28"/>
        <p:cNvGrpSpPr/>
        <p:nvPr/>
      </p:nvGrpSpPr>
      <p:grpSpPr>
        <a:xfrm>
          <a:off x="0" y="0"/>
          <a:ext cx="0" cy="0"/>
          <a:chOff x="0" y="0"/>
          <a:chExt cx="0" cy="0"/>
        </a:xfrm>
      </p:grpSpPr>
      <p:sp>
        <p:nvSpPr>
          <p:cNvPr id="29" name="Google Shape;29;p7"/>
          <p:cNvSpPr txBox="1">
            <a:spLocks noGrp="1"/>
          </p:cNvSpPr>
          <p:nvPr>
            <p:ph type="subTitle" idx="1"/>
          </p:nvPr>
        </p:nvSpPr>
        <p:spPr>
          <a:xfrm>
            <a:off x="609480" y="274320"/>
            <a:ext cx="10972800" cy="5299560"/>
          </a:xfrm>
          <a:prstGeom prst="rect">
            <a:avLst/>
          </a:prstGeom>
          <a:noFill/>
          <a:ln>
            <a:noFill/>
          </a:ln>
        </p:spPr>
        <p:txBody>
          <a:bodyPr spcFirstLastPara="1" wrap="square" lIns="0" tIns="0" rIns="0" bIns="0" anchor="ctr" anchorCtr="0">
            <a:noAutofit/>
          </a:bodyPr>
          <a:lstStyle>
            <a:lvl1pPr lvl="0" algn="l">
              <a:lnSpc>
                <a:spcPct val="90000"/>
              </a:lnSpc>
              <a:spcBef>
                <a:spcPts val="1000"/>
              </a:spcBef>
              <a:spcAft>
                <a:spcPts val="0"/>
              </a:spcAft>
              <a:buClr>
                <a:schemeClr val="dk1"/>
              </a:buClr>
              <a:buSzPts val="1800"/>
              <a:buChar char="•"/>
              <a:defRPr/>
            </a:lvl1pPr>
            <a:lvl2pPr lvl="1" algn="l">
              <a:lnSpc>
                <a:spcPct val="90000"/>
              </a:lnSpc>
              <a:spcBef>
                <a:spcPts val="500"/>
              </a:spcBef>
              <a:spcAft>
                <a:spcPts val="0"/>
              </a:spcAft>
              <a:buClr>
                <a:schemeClr val="dk1"/>
              </a:buClr>
              <a:buSzPts val="1800"/>
              <a:buChar char="•"/>
              <a:defRPr/>
            </a:lvl2pPr>
            <a:lvl3pPr lvl="2" algn="l">
              <a:lnSpc>
                <a:spcPct val="90000"/>
              </a:lnSpc>
              <a:spcBef>
                <a:spcPts val="500"/>
              </a:spcBef>
              <a:spcAft>
                <a:spcPts val="0"/>
              </a:spcAft>
              <a:buClr>
                <a:schemeClr val="dk1"/>
              </a:buClr>
              <a:buSzPts val="1800"/>
              <a:buChar char="•"/>
              <a:defRPr/>
            </a:lvl3pPr>
            <a:lvl4pPr lvl="3" algn="l">
              <a:lnSpc>
                <a:spcPct val="90000"/>
              </a:lnSpc>
              <a:spcBef>
                <a:spcPts val="500"/>
              </a:spcBef>
              <a:spcAft>
                <a:spcPts val="0"/>
              </a:spcAft>
              <a:buClr>
                <a:schemeClr val="dk1"/>
              </a:buClr>
              <a:buSzPts val="1800"/>
              <a:buChar char="•"/>
              <a:defRPr/>
            </a:lvl4pPr>
            <a:lvl5pPr lvl="4" algn="l">
              <a:lnSpc>
                <a:spcPct val="90000"/>
              </a:lnSpc>
              <a:spcBef>
                <a:spcPts val="50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30"/>
        <p:cNvGrpSpPr/>
        <p:nvPr/>
      </p:nvGrpSpPr>
      <p:grpSpPr>
        <a:xfrm>
          <a:off x="0" y="0"/>
          <a:ext cx="0" cy="0"/>
          <a:chOff x="0" y="0"/>
          <a:chExt cx="0" cy="0"/>
        </a:xfrm>
      </p:grpSpPr>
      <p:sp>
        <p:nvSpPr>
          <p:cNvPr id="31" name="Google Shape;31;p8"/>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8"/>
          <p:cNvSpPr txBox="1">
            <a:spLocks noGrp="1"/>
          </p:cNvSpPr>
          <p:nvPr>
            <p:ph type="body" idx="1"/>
          </p:nvPr>
        </p:nvSpPr>
        <p:spPr>
          <a:xfrm>
            <a:off x="60948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8"/>
          <p:cNvSpPr txBox="1">
            <a:spLocks noGrp="1"/>
          </p:cNvSpPr>
          <p:nvPr>
            <p:ph type="body" idx="2"/>
          </p:nvPr>
        </p:nvSpPr>
        <p:spPr>
          <a:xfrm>
            <a:off x="6232320" y="1600200"/>
            <a:ext cx="535464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8"/>
          <p:cNvSpPr txBox="1">
            <a:spLocks noGrp="1"/>
          </p:cNvSpPr>
          <p:nvPr>
            <p:ph type="body" idx="3"/>
          </p:nvPr>
        </p:nvSpPr>
        <p:spPr>
          <a:xfrm>
            <a:off x="609480" y="396432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5"/>
        <p:cNvGrpSpPr/>
        <p:nvPr/>
      </p:nvGrpSpPr>
      <p:grpSpPr>
        <a:xfrm>
          <a:off x="0" y="0"/>
          <a:ext cx="0" cy="0"/>
          <a:chOff x="0" y="0"/>
          <a:chExt cx="0" cy="0"/>
        </a:xfrm>
      </p:grpSpPr>
      <p:sp>
        <p:nvSpPr>
          <p:cNvPr id="36" name="Google Shape;36;p9"/>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9"/>
          <p:cNvSpPr txBox="1">
            <a:spLocks noGrp="1"/>
          </p:cNvSpPr>
          <p:nvPr>
            <p:ph type="body" idx="1"/>
          </p:nvPr>
        </p:nvSpPr>
        <p:spPr>
          <a:xfrm>
            <a:off x="609480" y="1600200"/>
            <a:ext cx="5354640" cy="452592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9"/>
          <p:cNvSpPr txBox="1">
            <a:spLocks noGrp="1"/>
          </p:cNvSpPr>
          <p:nvPr>
            <p:ph type="body" idx="2"/>
          </p:nvPr>
        </p:nvSpPr>
        <p:spPr>
          <a:xfrm>
            <a:off x="623232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9"/>
          <p:cNvSpPr txBox="1">
            <a:spLocks noGrp="1"/>
          </p:cNvSpPr>
          <p:nvPr>
            <p:ph type="body" idx="3"/>
          </p:nvPr>
        </p:nvSpPr>
        <p:spPr>
          <a:xfrm>
            <a:off x="6232320" y="396432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0"/>
          <p:cNvSpPr txBox="1">
            <a:spLocks noGrp="1"/>
          </p:cNvSpPr>
          <p:nvPr>
            <p:ph type="body" idx="1"/>
          </p:nvPr>
        </p:nvSpPr>
        <p:spPr>
          <a:xfrm>
            <a:off x="60948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10"/>
          <p:cNvSpPr txBox="1">
            <a:spLocks noGrp="1"/>
          </p:cNvSpPr>
          <p:nvPr>
            <p:ph type="body" idx="2"/>
          </p:nvPr>
        </p:nvSpPr>
        <p:spPr>
          <a:xfrm>
            <a:off x="6232320" y="1600200"/>
            <a:ext cx="535464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0"/>
          <p:cNvSpPr txBox="1">
            <a:spLocks noGrp="1"/>
          </p:cNvSpPr>
          <p:nvPr>
            <p:ph type="body" idx="3"/>
          </p:nvPr>
        </p:nvSpPr>
        <p:spPr>
          <a:xfrm>
            <a:off x="609480" y="3964320"/>
            <a:ext cx="10972800" cy="2158560"/>
          </a:xfrm>
          <a:prstGeom prst="rect">
            <a:avLst/>
          </a:prstGeom>
          <a:noFill/>
          <a:ln>
            <a:noFill/>
          </a:ln>
        </p:spPr>
        <p:txBody>
          <a:bodyPr spcFirstLastPara="1" wrap="square" lIns="90000" tIns="46800" rIns="90000" bIns="468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609480" y="1600200"/>
            <a:ext cx="10972800" cy="4525920"/>
          </a:xfrm>
          <a:prstGeom prst="rect">
            <a:avLst/>
          </a:prstGeom>
          <a:noFill/>
          <a:ln>
            <a:noFill/>
          </a:ln>
        </p:spPr>
        <p:txBody>
          <a:bodyPr spcFirstLastPara="1" wrap="square" lIns="90000" tIns="46800" rIns="90000" bIns="468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dt" idx="10"/>
          </p:nvPr>
        </p:nvSpPr>
        <p:spPr>
          <a:xfrm>
            <a:off x="609120" y="6244920"/>
            <a:ext cx="2845080" cy="476280"/>
          </a:xfrm>
          <a:prstGeom prst="rect">
            <a:avLst/>
          </a:prstGeom>
          <a:noFill/>
          <a:ln>
            <a:noFill/>
          </a:ln>
        </p:spPr>
        <p:txBody>
          <a:bodyPr spcFirstLastPara="1" wrap="square" lIns="90000" tIns="46800" rIns="90000" bIns="468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4165200" y="6244920"/>
            <a:ext cx="3861000" cy="476280"/>
          </a:xfrm>
          <a:prstGeom prst="rect">
            <a:avLst/>
          </a:prstGeom>
          <a:noFill/>
          <a:ln>
            <a:noFill/>
          </a:ln>
        </p:spPr>
        <p:txBody>
          <a:bodyPr spcFirstLastPara="1" wrap="square" lIns="90000" tIns="46800" rIns="90000" bIns="468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8737560" y="6244920"/>
            <a:ext cx="2844720" cy="476280"/>
          </a:xfrm>
          <a:prstGeom prst="rect">
            <a:avLst/>
          </a:prstGeom>
          <a:noFill/>
          <a:ln>
            <a:noFill/>
          </a:ln>
        </p:spPr>
        <p:txBody>
          <a:bodyPr spcFirstLastPara="1" wrap="square" lIns="90000" tIns="46800" rIns="90000" bIns="46800" anchor="t" anchorCtr="0">
            <a:noAutofit/>
          </a:bodyPr>
          <a:lstStyle>
            <a:lvl1pPr marL="0" marR="0" lvl="0" indent="0" algn="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3"/>
        <p:cNvGrpSpPr/>
        <p:nvPr/>
      </p:nvGrpSpPr>
      <p:grpSpPr>
        <a:xfrm>
          <a:off x="0" y="0"/>
          <a:ext cx="0" cy="0"/>
          <a:chOff x="0" y="0"/>
          <a:chExt cx="0" cy="0"/>
        </a:xfrm>
      </p:grpSpPr>
      <p:sp>
        <p:nvSpPr>
          <p:cNvPr id="64" name="Google Shape;64;p14"/>
          <p:cNvSpPr/>
          <p:nvPr/>
        </p:nvSpPr>
        <p:spPr>
          <a:xfrm>
            <a:off x="301680" y="6438960"/>
            <a:ext cx="2320920" cy="26136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39225" tIns="39225" rIns="39225" bIns="39225"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sz="1200" b="0" i="0" u="none" strike="noStrike" cap="none">
              <a:solidFill>
                <a:srgbClr val="000000"/>
              </a:solidFill>
              <a:latin typeface="Arial"/>
              <a:ea typeface="Arial"/>
              <a:cs typeface="Arial"/>
              <a:sym typeface="Arial"/>
            </a:endParaRPr>
          </a:p>
        </p:txBody>
      </p:sp>
      <p:sp>
        <p:nvSpPr>
          <p:cNvPr id="65" name="Google Shape;65;p14"/>
          <p:cNvSpPr/>
          <p:nvPr/>
        </p:nvSpPr>
        <p:spPr>
          <a:xfrm>
            <a:off x="507960" y="6756480"/>
            <a:ext cx="1908360" cy="101520"/>
          </a:xfrm>
          <a:prstGeom prst="rect">
            <a:avLst/>
          </a:prstGeom>
          <a:solidFill>
            <a:srgbClr val="C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 name="Google Shape;66;p14"/>
          <p:cNvSpPr/>
          <p:nvPr/>
        </p:nvSpPr>
        <p:spPr>
          <a:xfrm>
            <a:off x="10756800" y="6407280"/>
            <a:ext cx="698760" cy="30708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39225" tIns="39225" rIns="39225" bIns="39225" anchor="t" anchorCtr="0">
            <a:noAutofit/>
          </a:bodyPr>
          <a:lstStyle/>
          <a:p>
            <a:pPr marL="0" marR="0" lvl="0" indent="0" algn="ctr" rtl="0">
              <a:lnSpc>
                <a:spcPct val="100000"/>
              </a:lnSpc>
              <a:spcBef>
                <a:spcPts val="0"/>
              </a:spcBef>
              <a:spcAft>
                <a:spcPts val="0"/>
              </a:spcAft>
              <a:buClr>
                <a:srgbClr val="000000"/>
              </a:buClr>
              <a:buSzPts val="1500"/>
              <a:buFont typeface="Arial"/>
              <a:buNone/>
            </a:pPr>
            <a:r>
              <a:rPr lang="en-US" sz="1500" b="1" i="0" u="none" strike="noStrike" cap="none">
                <a:solidFill>
                  <a:srgbClr val="535353"/>
                </a:solidFill>
                <a:latin typeface="Open Sans"/>
                <a:ea typeface="Open Sans"/>
                <a:cs typeface="Open Sans"/>
                <a:sym typeface="Open Sans"/>
              </a:rPr>
              <a:t>PPT 2 -</a:t>
            </a:r>
            <a:endParaRPr sz="1500" b="0" i="0" u="none" strike="noStrike" cap="none">
              <a:solidFill>
                <a:srgbClr val="000000"/>
              </a:solidFill>
              <a:latin typeface="Arial"/>
              <a:ea typeface="Arial"/>
              <a:cs typeface="Arial"/>
              <a:sym typeface="Arial"/>
            </a:endParaRPr>
          </a:p>
        </p:txBody>
      </p:sp>
      <p:sp>
        <p:nvSpPr>
          <p:cNvPr id="67" name="Google Shape;67;p14"/>
          <p:cNvSpPr/>
          <p:nvPr/>
        </p:nvSpPr>
        <p:spPr>
          <a:xfrm>
            <a:off x="10769760" y="6756480"/>
            <a:ext cx="939600" cy="101520"/>
          </a:xfrm>
          <a:prstGeom prst="rect">
            <a:avLst/>
          </a:prstGeom>
          <a:solidFill>
            <a:srgbClr val="C0000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68" name="Google Shape;68;p14"/>
          <p:cNvPicPr preferRelativeResize="0"/>
          <p:nvPr/>
        </p:nvPicPr>
        <p:blipFill rotWithShape="1">
          <a:blip r:embed="rId14">
            <a:alphaModFix/>
          </a:blip>
          <a:srcRect/>
          <a:stretch/>
        </p:blipFill>
        <p:spPr>
          <a:xfrm>
            <a:off x="401760" y="282600"/>
            <a:ext cx="1525320" cy="1039680"/>
          </a:xfrm>
          <a:prstGeom prst="rect">
            <a:avLst/>
          </a:prstGeom>
          <a:noFill/>
          <a:ln>
            <a:noFill/>
          </a:ln>
        </p:spPr>
      </p:pic>
      <p:sp>
        <p:nvSpPr>
          <p:cNvPr id="69" name="Google Shape;69;p14"/>
          <p:cNvSpPr txBox="1">
            <a:spLocks noGrp="1"/>
          </p:cNvSpPr>
          <p:nvPr>
            <p:ph type="title"/>
          </p:nvPr>
        </p:nvSpPr>
        <p:spPr>
          <a:xfrm>
            <a:off x="609480" y="274320"/>
            <a:ext cx="10972800" cy="1143000"/>
          </a:xfrm>
          <a:prstGeom prst="rect">
            <a:avLst/>
          </a:prstGeom>
          <a:noFill/>
          <a:ln>
            <a:noFill/>
          </a:ln>
        </p:spPr>
        <p:txBody>
          <a:bodyPr spcFirstLastPara="1" wrap="square" lIns="90000" tIns="46800" rIns="90000" bIns="46800" anchor="ctr"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0" name="Google Shape;70;p14"/>
          <p:cNvSpPr txBox="1">
            <a:spLocks noGrp="1"/>
          </p:cNvSpPr>
          <p:nvPr>
            <p:ph type="body" idx="1"/>
          </p:nvPr>
        </p:nvSpPr>
        <p:spPr>
          <a:xfrm>
            <a:off x="609480" y="1600200"/>
            <a:ext cx="10972800" cy="4525920"/>
          </a:xfrm>
          <a:prstGeom prst="rect">
            <a:avLst/>
          </a:prstGeom>
          <a:noFill/>
          <a:ln>
            <a:noFill/>
          </a:ln>
        </p:spPr>
        <p:txBody>
          <a:bodyPr spcFirstLastPara="1" wrap="square" lIns="90000" tIns="46800" rIns="90000" bIns="468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71" name="Google Shape;71;p14"/>
          <p:cNvSpPr txBox="1">
            <a:spLocks noGrp="1"/>
          </p:cNvSpPr>
          <p:nvPr>
            <p:ph type="sldNum" idx="12"/>
          </p:nvPr>
        </p:nvSpPr>
        <p:spPr>
          <a:xfrm>
            <a:off x="11383920" y="6406920"/>
            <a:ext cx="303120" cy="338040"/>
          </a:xfrm>
          <a:prstGeom prst="rect">
            <a:avLst/>
          </a:prstGeom>
          <a:noFill/>
          <a:ln>
            <a:noFill/>
          </a:ln>
        </p:spPr>
        <p:txBody>
          <a:bodyPr spcFirstLastPara="1" wrap="square" lIns="78100" tIns="78100" rIns="78100" bIns="78100" anchor="t" anchorCtr="0">
            <a:noAutofit/>
          </a:bodyPr>
          <a:lstStyle>
            <a:lvl1pPr marL="0" marR="0" lvl="0" indent="0" algn="ctr" rtl="0">
              <a:lnSpc>
                <a:spcPct val="100000"/>
              </a:lnSpc>
              <a:spcBef>
                <a:spcPts val="0"/>
              </a:spcBef>
              <a:spcAft>
                <a:spcPts val="0"/>
              </a:spcAft>
              <a:buClr>
                <a:srgbClr val="000000"/>
              </a:buClr>
              <a:buSzPts val="1500"/>
              <a:buFont typeface="Arial"/>
              <a:buNone/>
              <a:defRPr sz="1500" b="1" i="0" u="none" strike="noStrike" cap="none">
                <a:solidFill>
                  <a:srgbClr val="535353"/>
                </a:solidFill>
                <a:latin typeface="Open Sans"/>
                <a:ea typeface="Open Sans"/>
                <a:cs typeface="Open Sans"/>
                <a:sym typeface="Open Sans"/>
              </a:defRPr>
            </a:lvl1pPr>
            <a:lvl2pPr marL="0" marR="0" lvl="1" indent="0" algn="ctr" rtl="0">
              <a:lnSpc>
                <a:spcPct val="100000"/>
              </a:lnSpc>
              <a:spcBef>
                <a:spcPts val="0"/>
              </a:spcBef>
              <a:spcAft>
                <a:spcPts val="0"/>
              </a:spcAft>
              <a:buClr>
                <a:srgbClr val="000000"/>
              </a:buClr>
              <a:buSzPts val="1500"/>
              <a:buFont typeface="Arial"/>
              <a:buNone/>
              <a:defRPr sz="1500" b="1" i="0" u="none" strike="noStrike" cap="none">
                <a:solidFill>
                  <a:srgbClr val="535353"/>
                </a:solidFill>
                <a:latin typeface="Open Sans"/>
                <a:ea typeface="Open Sans"/>
                <a:cs typeface="Open Sans"/>
                <a:sym typeface="Open Sans"/>
              </a:defRPr>
            </a:lvl2pPr>
            <a:lvl3pPr marL="0" marR="0" lvl="2" indent="0" algn="ctr" rtl="0">
              <a:lnSpc>
                <a:spcPct val="100000"/>
              </a:lnSpc>
              <a:spcBef>
                <a:spcPts val="0"/>
              </a:spcBef>
              <a:spcAft>
                <a:spcPts val="0"/>
              </a:spcAft>
              <a:buClr>
                <a:srgbClr val="000000"/>
              </a:buClr>
              <a:buSzPts val="1500"/>
              <a:buFont typeface="Arial"/>
              <a:buNone/>
              <a:defRPr sz="1500" b="1" i="0" u="none" strike="noStrike" cap="none">
                <a:solidFill>
                  <a:srgbClr val="535353"/>
                </a:solidFill>
                <a:latin typeface="Open Sans"/>
                <a:ea typeface="Open Sans"/>
                <a:cs typeface="Open Sans"/>
                <a:sym typeface="Open Sans"/>
              </a:defRPr>
            </a:lvl3pPr>
            <a:lvl4pPr marL="0" marR="0" lvl="3" indent="0" algn="ctr" rtl="0">
              <a:lnSpc>
                <a:spcPct val="100000"/>
              </a:lnSpc>
              <a:spcBef>
                <a:spcPts val="0"/>
              </a:spcBef>
              <a:spcAft>
                <a:spcPts val="0"/>
              </a:spcAft>
              <a:buClr>
                <a:srgbClr val="000000"/>
              </a:buClr>
              <a:buSzPts val="1500"/>
              <a:buFont typeface="Arial"/>
              <a:buNone/>
              <a:defRPr sz="1500" b="1" i="0" u="none" strike="noStrike" cap="none">
                <a:solidFill>
                  <a:srgbClr val="535353"/>
                </a:solidFill>
                <a:latin typeface="Open Sans"/>
                <a:ea typeface="Open Sans"/>
                <a:cs typeface="Open Sans"/>
                <a:sym typeface="Open Sans"/>
              </a:defRPr>
            </a:lvl4pPr>
            <a:lvl5pPr marL="0" marR="0" lvl="4" indent="0" algn="ctr" rtl="0">
              <a:lnSpc>
                <a:spcPct val="100000"/>
              </a:lnSpc>
              <a:spcBef>
                <a:spcPts val="0"/>
              </a:spcBef>
              <a:spcAft>
                <a:spcPts val="0"/>
              </a:spcAft>
              <a:buClr>
                <a:srgbClr val="000000"/>
              </a:buClr>
              <a:buSzPts val="1500"/>
              <a:buFont typeface="Arial"/>
              <a:buNone/>
              <a:defRPr sz="1500" b="1" i="0" u="none" strike="noStrike" cap="none">
                <a:solidFill>
                  <a:srgbClr val="535353"/>
                </a:solidFill>
                <a:latin typeface="Open Sans"/>
                <a:ea typeface="Open Sans"/>
                <a:cs typeface="Open Sans"/>
                <a:sym typeface="Open Sans"/>
              </a:defRPr>
            </a:lvl5pPr>
            <a:lvl6pPr marL="0" marR="0" lvl="5" indent="0" algn="ctr" rtl="0">
              <a:lnSpc>
                <a:spcPct val="100000"/>
              </a:lnSpc>
              <a:spcBef>
                <a:spcPts val="0"/>
              </a:spcBef>
              <a:spcAft>
                <a:spcPts val="0"/>
              </a:spcAft>
              <a:buClr>
                <a:srgbClr val="000000"/>
              </a:buClr>
              <a:buSzPts val="1500"/>
              <a:buFont typeface="Arial"/>
              <a:buNone/>
              <a:defRPr sz="1500" b="1" i="0" u="none" strike="noStrike" cap="none">
                <a:solidFill>
                  <a:srgbClr val="535353"/>
                </a:solidFill>
                <a:latin typeface="Open Sans"/>
                <a:ea typeface="Open Sans"/>
                <a:cs typeface="Open Sans"/>
                <a:sym typeface="Open Sans"/>
              </a:defRPr>
            </a:lvl6pPr>
            <a:lvl7pPr marL="0" marR="0" lvl="6" indent="0" algn="ctr" rtl="0">
              <a:lnSpc>
                <a:spcPct val="100000"/>
              </a:lnSpc>
              <a:spcBef>
                <a:spcPts val="0"/>
              </a:spcBef>
              <a:spcAft>
                <a:spcPts val="0"/>
              </a:spcAft>
              <a:buClr>
                <a:srgbClr val="000000"/>
              </a:buClr>
              <a:buSzPts val="1500"/>
              <a:buFont typeface="Arial"/>
              <a:buNone/>
              <a:defRPr sz="1500" b="1" i="0" u="none" strike="noStrike" cap="none">
                <a:solidFill>
                  <a:srgbClr val="535353"/>
                </a:solidFill>
                <a:latin typeface="Open Sans"/>
                <a:ea typeface="Open Sans"/>
                <a:cs typeface="Open Sans"/>
                <a:sym typeface="Open Sans"/>
              </a:defRPr>
            </a:lvl7pPr>
            <a:lvl8pPr marL="0" marR="0" lvl="7" indent="0" algn="ctr" rtl="0">
              <a:lnSpc>
                <a:spcPct val="100000"/>
              </a:lnSpc>
              <a:spcBef>
                <a:spcPts val="0"/>
              </a:spcBef>
              <a:spcAft>
                <a:spcPts val="0"/>
              </a:spcAft>
              <a:buClr>
                <a:srgbClr val="000000"/>
              </a:buClr>
              <a:buSzPts val="1500"/>
              <a:buFont typeface="Arial"/>
              <a:buNone/>
              <a:defRPr sz="1500" b="1" i="0" u="none" strike="noStrike" cap="none">
                <a:solidFill>
                  <a:srgbClr val="535353"/>
                </a:solidFill>
                <a:latin typeface="Open Sans"/>
                <a:ea typeface="Open Sans"/>
                <a:cs typeface="Open Sans"/>
                <a:sym typeface="Open Sans"/>
              </a:defRPr>
            </a:lvl8pPr>
            <a:lvl9pPr marL="0" marR="0" lvl="8" indent="0" algn="ctr" rtl="0">
              <a:lnSpc>
                <a:spcPct val="100000"/>
              </a:lnSpc>
              <a:spcBef>
                <a:spcPts val="0"/>
              </a:spcBef>
              <a:spcAft>
                <a:spcPts val="0"/>
              </a:spcAft>
              <a:buClr>
                <a:srgbClr val="000000"/>
              </a:buClr>
              <a:buSzPts val="1500"/>
              <a:buFont typeface="Arial"/>
              <a:buNone/>
              <a:defRPr sz="1500" b="1" i="0" u="none" strike="noStrike" cap="none">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b="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5.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124" name="Google Shape;124;p27"/>
          <p:cNvPicPr preferRelativeResize="0"/>
          <p:nvPr/>
        </p:nvPicPr>
        <p:blipFill rotWithShape="1">
          <a:blip r:embed="rId3">
            <a:alphaModFix/>
          </a:blip>
          <a:srcRect l="25004" r="24005"/>
          <a:stretch/>
        </p:blipFill>
        <p:spPr>
          <a:xfrm>
            <a:off x="10865520" y="36000"/>
            <a:ext cx="1211400" cy="1143000"/>
          </a:xfrm>
          <a:prstGeom prst="rect">
            <a:avLst/>
          </a:prstGeom>
          <a:noFill/>
          <a:ln>
            <a:noFill/>
          </a:ln>
        </p:spPr>
      </p:pic>
      <p:sp>
        <p:nvSpPr>
          <p:cNvPr id="125" name="Google Shape;125;p27"/>
          <p:cNvSpPr txBox="1"/>
          <p:nvPr/>
        </p:nvSpPr>
        <p:spPr>
          <a:xfrm>
            <a:off x="1374765" y="2067896"/>
            <a:ext cx="10094259" cy="1667435"/>
          </a:xfrm>
          <a:prstGeom prst="rect">
            <a:avLst/>
          </a:prstGeom>
          <a:solidFill>
            <a:srgbClr val="FF0000"/>
          </a:solidFill>
          <a:ln>
            <a:noFill/>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Clr>
                <a:srgbClr val="000000"/>
              </a:buClr>
              <a:buSzPts val="3600"/>
              <a:buFont typeface="Arial"/>
              <a:buNone/>
            </a:pPr>
            <a:r>
              <a:rPr lang="en-US" sz="3600" b="1" i="0" u="none" strike="noStrike" cap="none">
                <a:solidFill>
                  <a:schemeClr val="lt1"/>
                </a:solidFill>
                <a:latin typeface="Arial"/>
                <a:ea typeface="Arial"/>
                <a:cs typeface="Arial"/>
                <a:sym typeface="Arial"/>
              </a:rPr>
              <a:t>श्वसन, सीजर, मधुमेह संबंधी आपात स्थितियाँ </a:t>
            </a:r>
            <a:endParaRPr sz="3600" b="1" i="0" u="none" strike="noStrike" cap="none">
              <a:solidFill>
                <a:schemeClr val="lt1"/>
              </a:solidFill>
              <a:latin typeface="Arial"/>
              <a:ea typeface="Arial"/>
              <a:cs typeface="Arial"/>
              <a:sym typeface="Arial"/>
            </a:endParaRPr>
          </a:p>
          <a:p>
            <a:pPr marL="0" marR="0" lvl="0" indent="0" algn="ctr" rtl="0">
              <a:lnSpc>
                <a:spcPct val="150000"/>
              </a:lnSpc>
              <a:spcBef>
                <a:spcPts val="799"/>
              </a:spcBef>
              <a:spcAft>
                <a:spcPts val="0"/>
              </a:spcAft>
              <a:buClr>
                <a:srgbClr val="000000"/>
              </a:buClr>
              <a:buSzPts val="3600"/>
              <a:buFont typeface="Arial"/>
              <a:buNone/>
            </a:pPr>
            <a:r>
              <a:rPr lang="en-US" sz="3600" b="1" i="0" u="none" strike="noStrike" cap="none">
                <a:solidFill>
                  <a:schemeClr val="lt1"/>
                </a:solidFill>
                <a:latin typeface="Arial"/>
                <a:ea typeface="Arial"/>
                <a:cs typeface="Arial"/>
                <a:sym typeface="Arial"/>
              </a:rPr>
              <a:t>और पेट की परेशानी</a:t>
            </a:r>
            <a:endParaRPr sz="3600" b="0" i="0" u="none" strike="noStrike" cap="none">
              <a:solidFill>
                <a:schemeClr val="lt1"/>
              </a:solidFill>
              <a:latin typeface="Arial"/>
              <a:ea typeface="Arial"/>
              <a:cs typeface="Arial"/>
              <a:sym typeface="Arial"/>
            </a:endParaRPr>
          </a:p>
        </p:txBody>
      </p:sp>
      <p:sp>
        <p:nvSpPr>
          <p:cNvPr id="126" name="Google Shape;126;p27"/>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27" name="Google Shape;127;p27"/>
          <p:cNvPicPr preferRelativeResize="0"/>
          <p:nvPr/>
        </p:nvPicPr>
        <p:blipFill rotWithShape="1">
          <a:blip r:embed="rId4">
            <a:alphaModFix/>
          </a:blip>
          <a:srcRect/>
          <a:stretch/>
        </p:blipFill>
        <p:spPr>
          <a:xfrm>
            <a:off x="228600" y="152280"/>
            <a:ext cx="1211400" cy="1094314"/>
          </a:xfrm>
          <a:prstGeom prst="rect">
            <a:avLst/>
          </a:prstGeom>
          <a:noFill/>
          <a:ln>
            <a:noFill/>
          </a:ln>
        </p:spPr>
      </p:pic>
      <p:sp>
        <p:nvSpPr>
          <p:cNvPr id="128" name="Google Shape;128;p27"/>
          <p:cNvSpPr/>
          <p:nvPr/>
        </p:nvSpPr>
        <p:spPr>
          <a:xfrm>
            <a:off x="3756502" y="329328"/>
            <a:ext cx="4679116" cy="1094314"/>
          </a:xfrm>
          <a:prstGeom prst="roundRect">
            <a:avLst>
              <a:gd name="adj" fmla="val 16667"/>
            </a:avLst>
          </a:prstGeom>
          <a:solidFill>
            <a:schemeClr val="lt1"/>
          </a:solidFill>
          <a:ln w="25400" cap="flat" cmpd="sng">
            <a:solidFill>
              <a:schemeClr val="accent1"/>
            </a:solidFill>
            <a:prstDash val="solid"/>
            <a:round/>
            <a:headEnd type="none" w="sm" len="sm"/>
            <a:tailEnd type="none" w="sm" len="sm"/>
          </a:ln>
          <a:effectLst>
            <a:outerShdw blurRad="101600" dist="12700" dir="2700000" rotWithShape="0">
              <a:srgbClr val="000000"/>
            </a:outerShdw>
          </a:effectLst>
        </p:spPr>
        <p:txBody>
          <a:bodyPr spcFirstLastPara="1" wrap="square" lIns="78275" tIns="78275" rIns="78275" bIns="78275" anchor="t" anchorCtr="0">
            <a:noAutofit/>
          </a:bodyPr>
          <a:lstStyle/>
          <a:p>
            <a:pPr marL="0" marR="0" lvl="0" indent="0" algn="l" rtl="0">
              <a:lnSpc>
                <a:spcPct val="100000"/>
              </a:lnSpc>
              <a:spcBef>
                <a:spcPts val="0"/>
              </a:spcBef>
              <a:spcAft>
                <a:spcPts val="0"/>
              </a:spcAft>
              <a:buClr>
                <a:srgbClr val="000000"/>
              </a:buClr>
              <a:buSzPts val="5400"/>
              <a:buFont typeface="Arial"/>
              <a:buNone/>
            </a:pPr>
            <a:r>
              <a:rPr lang="en-US" sz="5400" b="0" i="0" u="none" strike="noStrike" cap="none">
                <a:solidFill>
                  <a:schemeClr val="dk1"/>
                </a:solidFill>
                <a:latin typeface="Arial Black"/>
                <a:ea typeface="Arial Black"/>
                <a:cs typeface="Arial Black"/>
                <a:sym typeface="Arial Black"/>
              </a:rPr>
              <a:t> </a:t>
            </a:r>
            <a:r>
              <a:rPr lang="en-US" sz="5400" b="1" i="0" u="none" strike="noStrike" cap="none">
                <a:solidFill>
                  <a:schemeClr val="dk1"/>
                </a:solidFill>
                <a:latin typeface="Arial"/>
                <a:ea typeface="Arial"/>
                <a:cs typeface="Arial"/>
                <a:sym typeface="Arial"/>
              </a:rPr>
              <a:t>LESSON-17</a:t>
            </a:r>
            <a:endParaRPr sz="4800" b="1" i="0" u="none" strike="noStrike" cap="none">
              <a:solidFill>
                <a:srgbClr val="000000"/>
              </a:solidFill>
              <a:latin typeface="Arial Black"/>
              <a:ea typeface="Arial Black"/>
              <a:cs typeface="Arial Black"/>
              <a:sym typeface="Arial Black"/>
            </a:endParaRPr>
          </a:p>
        </p:txBody>
      </p:sp>
      <p:sp>
        <p:nvSpPr>
          <p:cNvPr id="129" name="Google Shape;129;p27"/>
          <p:cNvSpPr/>
          <p:nvPr/>
        </p:nvSpPr>
        <p:spPr>
          <a:xfrm flipH="1">
            <a:off x="7845552" y="5551187"/>
            <a:ext cx="4231368" cy="46902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2000" b="1" i="0" u="none" strike="noStrike" cap="none">
                <a:solidFill>
                  <a:srgbClr val="000000"/>
                </a:solidFill>
                <a:latin typeface="Arial"/>
                <a:ea typeface="Arial"/>
                <a:cs typeface="Arial"/>
                <a:sym typeface="Arial"/>
              </a:rPr>
              <a:t>By:- INSP/GD-SHANTILAL JATIA</a:t>
            </a:r>
            <a:endParaRPr sz="1400" b="1" i="0"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pic>
        <p:nvPicPr>
          <p:cNvPr id="210" name="Google Shape;210;p36"/>
          <p:cNvPicPr preferRelativeResize="0"/>
          <p:nvPr/>
        </p:nvPicPr>
        <p:blipFill rotWithShape="1">
          <a:blip r:embed="rId3">
            <a:alphaModFix/>
          </a:blip>
          <a:srcRect l="25004" r="24005"/>
          <a:stretch/>
        </p:blipFill>
        <p:spPr>
          <a:xfrm>
            <a:off x="11064960" y="168120"/>
            <a:ext cx="1028520" cy="1143000"/>
          </a:xfrm>
          <a:prstGeom prst="rect">
            <a:avLst/>
          </a:prstGeom>
          <a:noFill/>
          <a:ln>
            <a:noFill/>
          </a:ln>
        </p:spPr>
      </p:pic>
      <p:sp>
        <p:nvSpPr>
          <p:cNvPr id="211" name="Google Shape;211;p36"/>
          <p:cNvSpPr txBox="1"/>
          <p:nvPr/>
        </p:nvSpPr>
        <p:spPr>
          <a:xfrm>
            <a:off x="5170140" y="1268280"/>
            <a:ext cx="6409080" cy="5169029"/>
          </a:xfrm>
          <a:prstGeom prst="rect">
            <a:avLst/>
          </a:prstGeom>
          <a:noFill/>
          <a:ln>
            <a:noFill/>
          </a:ln>
        </p:spPr>
        <p:txBody>
          <a:bodyPr spcFirstLastPara="1" wrap="square" lIns="91425" tIns="45700" rIns="91425" bIns="45700" anchor="t" anchorCtr="0">
            <a:normAutofit fontScale="95500"/>
          </a:bodyPr>
          <a:lstStyle/>
          <a:p>
            <a:pPr marL="342720" marR="0" lvl="0" indent="-342720" algn="just" rtl="0">
              <a:lnSpc>
                <a:spcPct val="15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06 वर्ष से कम उम्र के बच्चों में बुखार, सीजर का एक सामान्य कारण है।</a:t>
            </a:r>
            <a:endParaRPr sz="2400" b="0" i="0" u="none" strike="noStrike" cap="none">
              <a:solidFill>
                <a:srgbClr val="000000"/>
              </a:solidFill>
              <a:latin typeface="Arial"/>
              <a:ea typeface="Arial"/>
              <a:cs typeface="Arial"/>
              <a:sym typeface="Arial"/>
            </a:endParaRPr>
          </a:p>
          <a:p>
            <a:pPr marL="342720" marR="0" lvl="0" indent="-197178" algn="just" rtl="0">
              <a:lnSpc>
                <a:spcPct val="15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शरीर का तापमान तेज़ी से बढना सीजर का कारण बनती है, यह बार- बार हो सकता है।</a:t>
            </a:r>
            <a:endParaRPr sz="2400" b="0" i="0" u="none" strike="noStrike" cap="none">
              <a:solidFill>
                <a:srgbClr val="000000"/>
              </a:solidFill>
              <a:latin typeface="Arial"/>
              <a:ea typeface="Arial"/>
              <a:cs typeface="Arial"/>
              <a:sym typeface="Arial"/>
            </a:endParaRPr>
          </a:p>
          <a:p>
            <a:pPr marL="342720" marR="0" lvl="0" indent="-197178" algn="just" rtl="0">
              <a:lnSpc>
                <a:spcPct val="15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जिन बच्चों को सीजर आता है, उन सभी को चिकित्सीय मूल्यांकन की आवश्यकता होती है।</a:t>
            </a:r>
            <a:endParaRPr sz="2400" b="0" i="0" u="none" strike="noStrike" cap="none">
              <a:solidFill>
                <a:srgbClr val="000000"/>
              </a:solidFill>
              <a:latin typeface="Arial"/>
              <a:ea typeface="Arial"/>
              <a:cs typeface="Arial"/>
              <a:sym typeface="Arial"/>
            </a:endParaRPr>
          </a:p>
        </p:txBody>
      </p:sp>
      <p:sp>
        <p:nvSpPr>
          <p:cNvPr id="212" name="Google Shape;212;p36"/>
          <p:cNvSpPr txBox="1"/>
          <p:nvPr/>
        </p:nvSpPr>
        <p:spPr>
          <a:xfrm>
            <a:off x="434443" y="1510327"/>
            <a:ext cx="4290646" cy="14763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ज्वर संबंधी सीजर</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rgbClr val="FF0000"/>
                </a:solidFill>
                <a:latin typeface="Arial"/>
                <a:ea typeface="Arial"/>
                <a:cs typeface="Arial"/>
                <a:sym typeface="Arial"/>
              </a:rPr>
              <a:t>(FEBRILE SEIZURES)</a:t>
            </a:r>
            <a:endParaRPr sz="3200" b="0" i="0" u="none" strike="noStrike" cap="none">
              <a:solidFill>
                <a:srgbClr val="000000"/>
              </a:solidFill>
              <a:latin typeface="Arial"/>
              <a:ea typeface="Arial"/>
              <a:cs typeface="Arial"/>
              <a:sym typeface="Arial"/>
            </a:endParaRPr>
          </a:p>
        </p:txBody>
      </p:sp>
      <p:sp>
        <p:nvSpPr>
          <p:cNvPr id="213" name="Google Shape;213;p36"/>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14" name="Google Shape;214;p36"/>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pic>
        <p:nvPicPr>
          <p:cNvPr id="219" name="Google Shape;219;p37"/>
          <p:cNvPicPr preferRelativeResize="0"/>
          <p:nvPr/>
        </p:nvPicPr>
        <p:blipFill rotWithShape="1">
          <a:blip r:embed="rId3">
            <a:alphaModFix/>
          </a:blip>
          <a:srcRect l="25004" r="24005"/>
          <a:stretch/>
        </p:blipFill>
        <p:spPr>
          <a:xfrm>
            <a:off x="11172960" y="193680"/>
            <a:ext cx="1028520" cy="1143000"/>
          </a:xfrm>
          <a:prstGeom prst="rect">
            <a:avLst/>
          </a:prstGeom>
          <a:noFill/>
          <a:ln>
            <a:noFill/>
          </a:ln>
        </p:spPr>
      </p:pic>
      <p:sp>
        <p:nvSpPr>
          <p:cNvPr id="220" name="Google Shape;220;p37"/>
          <p:cNvSpPr txBox="1"/>
          <p:nvPr/>
        </p:nvSpPr>
        <p:spPr>
          <a:xfrm>
            <a:off x="4656240" y="1102659"/>
            <a:ext cx="6984720" cy="5334650"/>
          </a:xfrm>
          <a:prstGeom prst="rect">
            <a:avLst/>
          </a:prstGeom>
          <a:noFill/>
          <a:ln>
            <a:noFill/>
          </a:ln>
        </p:spPr>
        <p:txBody>
          <a:bodyPr spcFirstLastPara="1" wrap="square" lIns="91425" tIns="45700" rIns="91425" bIns="45700" anchor="t" anchorCtr="0">
            <a:noAutofit/>
          </a:bodyPr>
          <a:lstStyle/>
          <a:p>
            <a:pPr marL="342720" marR="0" lvl="0" indent="-342720" algn="just" rtl="0">
              <a:lnSpc>
                <a:spcPct val="15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मस्तिष्क की चोट वाले रोगी को तुरंत अथवा कुछ समय बाद सीजर पड़ सकता है।</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खोपड़ी के अंदर हेमेटोमा के कारण दबाव बढ़ने की स्थिति में सीजर पड़ सकता है।</a:t>
            </a:r>
            <a:endParaRPr sz="2400" b="0" i="0" u="none" strike="noStrike" cap="none">
              <a:solidFill>
                <a:srgbClr val="000000"/>
              </a:solidFill>
              <a:latin typeface="Arial"/>
              <a:ea typeface="Arial"/>
              <a:cs typeface="Arial"/>
              <a:sym typeface="Arial"/>
            </a:endParaRPr>
          </a:p>
          <a:p>
            <a:pPr marL="342720" marR="0" lvl="0" indent="-266520" algn="just" rtl="0">
              <a:lnSpc>
                <a:spcPct val="150000"/>
              </a:lnSpc>
              <a:spcBef>
                <a:spcPts val="697"/>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यह निर्धारित करने के लिए कि क्या रोगी गिर गया था या उसे किसी प्रकार का सीजर पड़ा था, उसका संपूर्ण चिकित्‍सक इतिहास प्राप्त करना बहुत महत्वपूर्ण है।</a:t>
            </a:r>
            <a:endParaRPr sz="2400" b="0" i="0" u="none" strike="noStrike" cap="none">
              <a:solidFill>
                <a:srgbClr val="000000"/>
              </a:solidFill>
              <a:latin typeface="Arial"/>
              <a:ea typeface="Arial"/>
              <a:cs typeface="Arial"/>
              <a:sym typeface="Arial"/>
            </a:endParaRPr>
          </a:p>
        </p:txBody>
      </p:sp>
      <p:sp>
        <p:nvSpPr>
          <p:cNvPr id="221" name="Google Shape;221;p37"/>
          <p:cNvSpPr txBox="1"/>
          <p:nvPr/>
        </p:nvSpPr>
        <p:spPr>
          <a:xfrm>
            <a:off x="228600" y="1523880"/>
            <a:ext cx="3635188" cy="1139484"/>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सिर में चोट</a:t>
            </a:r>
            <a:endParaRPr sz="4000" b="0" i="0" u="none" strike="noStrike" cap="none">
              <a:solidFill>
                <a:srgbClr val="000000"/>
              </a:solidFill>
              <a:latin typeface="Arial"/>
              <a:ea typeface="Arial"/>
              <a:cs typeface="Arial"/>
              <a:sym typeface="Arial"/>
            </a:endParaRPr>
          </a:p>
        </p:txBody>
      </p:sp>
      <p:sp>
        <p:nvSpPr>
          <p:cNvPr id="222" name="Google Shape;222;p37"/>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23" name="Google Shape;223;p37"/>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pic>
        <p:nvPicPr>
          <p:cNvPr id="228" name="Google Shape;228;p38"/>
          <p:cNvPicPr preferRelativeResize="0"/>
          <p:nvPr/>
        </p:nvPicPr>
        <p:blipFill rotWithShape="1">
          <a:blip r:embed="rId3">
            <a:alphaModFix/>
          </a:blip>
          <a:srcRect l="25004" r="24005"/>
          <a:stretch/>
        </p:blipFill>
        <p:spPr>
          <a:xfrm>
            <a:off x="11163240" y="0"/>
            <a:ext cx="1028880" cy="1143000"/>
          </a:xfrm>
          <a:prstGeom prst="rect">
            <a:avLst/>
          </a:prstGeom>
          <a:noFill/>
          <a:ln>
            <a:noFill/>
          </a:ln>
        </p:spPr>
      </p:pic>
      <p:sp>
        <p:nvSpPr>
          <p:cNvPr id="229" name="Google Shape;229;p38"/>
          <p:cNvSpPr txBox="1"/>
          <p:nvPr/>
        </p:nvSpPr>
        <p:spPr>
          <a:xfrm>
            <a:off x="5087520" y="1702190"/>
            <a:ext cx="6875640" cy="3858729"/>
          </a:xfrm>
          <a:prstGeom prst="rect">
            <a:avLst/>
          </a:prstGeom>
          <a:noFill/>
          <a:ln>
            <a:noFill/>
          </a:ln>
        </p:spPr>
        <p:txBody>
          <a:bodyPr spcFirstLastPara="1" wrap="square" lIns="91425" tIns="45700" rIns="91425" bIns="45700" anchor="t" anchorCtr="0">
            <a:normAutofit fontScale="89500" lnSpcReduction="20000"/>
          </a:bodyPr>
          <a:lstStyle/>
          <a:p>
            <a:pPr marL="342720" marR="0" lvl="0" indent="-342751" algn="just" rtl="0">
              <a:lnSpc>
                <a:spcPct val="100000"/>
              </a:lnSpc>
              <a:spcBef>
                <a:spcPts val="0"/>
              </a:spcBef>
              <a:spcAft>
                <a:spcPts val="0"/>
              </a:spcAft>
              <a:buClr>
                <a:srgbClr val="000000"/>
              </a:buClr>
              <a:buSzPct val="100000"/>
              <a:buFont typeface="Arial"/>
              <a:buChar char="•"/>
            </a:pPr>
            <a:r>
              <a:rPr lang="en-US" sz="2700" b="0" i="0" u="none" strike="noStrike" cap="none">
                <a:solidFill>
                  <a:srgbClr val="000000"/>
                </a:solidFill>
                <a:latin typeface="Arial"/>
                <a:ea typeface="Arial"/>
                <a:cs typeface="Arial"/>
                <a:sym typeface="Arial"/>
              </a:rPr>
              <a:t>सबसे आम प्रकार का सीजर जिसे ग्रैंड माल या सामान्यीकृत सीजर कहा जाता है।</a:t>
            </a:r>
            <a:endParaRPr sz="1400" b="0" i="0" u="none" strike="noStrike" cap="none">
              <a:solidFill>
                <a:srgbClr val="000000"/>
              </a:solidFill>
              <a:latin typeface="Arial"/>
              <a:ea typeface="Arial"/>
              <a:cs typeface="Arial"/>
              <a:sym typeface="Arial"/>
            </a:endParaRPr>
          </a:p>
          <a:p>
            <a:pPr marL="342720" marR="0" lvl="0" indent="-189304" algn="just" rtl="0">
              <a:lnSpc>
                <a:spcPct val="100000"/>
              </a:lnSpc>
              <a:spcBef>
                <a:spcPts val="697"/>
              </a:spcBef>
              <a:spcAft>
                <a:spcPts val="0"/>
              </a:spcAft>
              <a:buClr>
                <a:srgbClr val="000000"/>
              </a:buClr>
              <a:buSzPct val="100000"/>
              <a:buFont typeface="Arial"/>
              <a:buNone/>
            </a:pPr>
            <a:endParaRPr sz="2700" b="0" i="0" u="none" strike="noStrike" cap="none">
              <a:solidFill>
                <a:srgbClr val="000000"/>
              </a:solidFill>
              <a:latin typeface="Arial"/>
              <a:ea typeface="Arial"/>
              <a:cs typeface="Arial"/>
              <a:sym typeface="Arial"/>
            </a:endParaRPr>
          </a:p>
          <a:p>
            <a:pPr marL="342720" marR="0" lvl="0" indent="-342751" algn="just" rtl="0">
              <a:lnSpc>
                <a:spcPct val="100000"/>
              </a:lnSpc>
              <a:spcBef>
                <a:spcPts val="697"/>
              </a:spcBef>
              <a:spcAft>
                <a:spcPts val="0"/>
              </a:spcAft>
              <a:buClr>
                <a:srgbClr val="000000"/>
              </a:buClr>
              <a:buSzPct val="100000"/>
              <a:buFont typeface="Arial"/>
              <a:buChar char="•"/>
            </a:pPr>
            <a:r>
              <a:rPr lang="en-US" sz="2700" b="0" i="0" u="none" strike="noStrike" cap="none">
                <a:solidFill>
                  <a:srgbClr val="000000"/>
                </a:solidFill>
                <a:latin typeface="Arial"/>
                <a:ea typeface="Arial"/>
                <a:cs typeface="Arial"/>
                <a:sym typeface="Arial"/>
              </a:rPr>
              <a:t>इस प्रकार के सीजर में 4 चरण होते हैं।</a:t>
            </a:r>
            <a:endParaRPr sz="1400" b="0" i="0" u="none" strike="noStrike" cap="none">
              <a:solidFill>
                <a:srgbClr val="000000"/>
              </a:solidFill>
              <a:latin typeface="Arial"/>
              <a:ea typeface="Arial"/>
              <a:cs typeface="Arial"/>
              <a:sym typeface="Arial"/>
            </a:endParaRPr>
          </a:p>
          <a:p>
            <a:pPr marL="342720" marR="0" lvl="0" indent="-183589" algn="just" rtl="0">
              <a:lnSpc>
                <a:spcPct val="100000"/>
              </a:lnSpc>
              <a:spcBef>
                <a:spcPts val="697"/>
              </a:spcBef>
              <a:spcAft>
                <a:spcPts val="0"/>
              </a:spcAft>
              <a:buClr>
                <a:srgbClr val="000000"/>
              </a:buClr>
              <a:buSzPct val="100000"/>
              <a:buFont typeface="Arial"/>
              <a:buNone/>
            </a:pPr>
            <a:endParaRPr sz="2800" b="0" i="0" u="none" strike="noStrike" cap="none">
              <a:solidFill>
                <a:srgbClr val="000000"/>
              </a:solidFill>
              <a:latin typeface="Arial"/>
              <a:ea typeface="Arial"/>
              <a:cs typeface="Arial"/>
              <a:sym typeface="Arial"/>
            </a:endParaRPr>
          </a:p>
          <a:p>
            <a:pPr marL="342720" marR="0" lvl="0" indent="-342751" algn="just" rtl="0">
              <a:lnSpc>
                <a:spcPct val="110000"/>
              </a:lnSpc>
              <a:spcBef>
                <a:spcPts val="697"/>
              </a:spcBef>
              <a:spcAft>
                <a:spcPts val="0"/>
              </a:spcAft>
              <a:buClr>
                <a:srgbClr val="000000"/>
              </a:buClr>
              <a:buSzPct val="100000"/>
              <a:buFont typeface="Arial"/>
              <a:buChar char="•"/>
            </a:pPr>
            <a:r>
              <a:rPr lang="en-US" sz="2700" b="0" i="0" u="sng" strike="noStrike" cap="none">
                <a:solidFill>
                  <a:srgbClr val="000000"/>
                </a:solidFill>
                <a:latin typeface="Arial"/>
                <a:ea typeface="Arial"/>
                <a:cs typeface="Arial"/>
                <a:sym typeface="Arial"/>
              </a:rPr>
              <a:t>आभा चरण (</a:t>
            </a:r>
            <a:r>
              <a:rPr lang="en-US" sz="2700" b="1" i="0" u="sng" strike="noStrike" cap="none">
                <a:solidFill>
                  <a:schemeClr val="dk1"/>
                </a:solidFill>
                <a:latin typeface="Arial"/>
                <a:ea typeface="Arial"/>
                <a:cs typeface="Arial"/>
                <a:sym typeface="Arial"/>
              </a:rPr>
              <a:t>Aura phase )</a:t>
            </a:r>
            <a:r>
              <a:rPr lang="en-US" sz="2700" b="0" i="0" u="none" strike="noStrike" cap="none">
                <a:solidFill>
                  <a:srgbClr val="000000"/>
                </a:solidFill>
                <a:latin typeface="Arial"/>
                <a:ea typeface="Arial"/>
                <a:cs typeface="Arial"/>
                <a:sym typeface="Arial"/>
              </a:rPr>
              <a:t>:- इसमें रोगी को पता चल जाता है कि सीजर आने वाला है, जिसमें आमतौर पर एक असामान्य गंध या प्रकाश की चमक के रूप में वर्णित किया जाता है, जो केवल एक सेकंड तक रहता है।</a:t>
            </a:r>
            <a:endParaRPr sz="2700" b="0" i="0" u="none" strike="noStrike" cap="none">
              <a:solidFill>
                <a:srgbClr val="000000"/>
              </a:solidFill>
              <a:latin typeface="Arial"/>
              <a:ea typeface="Arial"/>
              <a:cs typeface="Arial"/>
              <a:sym typeface="Arial"/>
            </a:endParaRPr>
          </a:p>
        </p:txBody>
      </p:sp>
      <p:sp>
        <p:nvSpPr>
          <p:cNvPr id="230" name="Google Shape;230;p38"/>
          <p:cNvSpPr txBox="1"/>
          <p:nvPr/>
        </p:nvSpPr>
        <p:spPr>
          <a:xfrm>
            <a:off x="0" y="1460235"/>
            <a:ext cx="5072040" cy="14781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संकेत और लक्षण</a:t>
            </a:r>
            <a:endParaRPr sz="4000" b="1" i="0" u="none" strike="noStrike" cap="none">
              <a:solidFill>
                <a:srgbClr val="FF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rgbClr val="FF0000"/>
                </a:solidFill>
                <a:latin typeface="Arial"/>
                <a:ea typeface="Arial"/>
                <a:cs typeface="Arial"/>
                <a:sym typeface="Arial"/>
              </a:rPr>
              <a:t>(Signs &amp; symptoms)</a:t>
            </a:r>
            <a:endParaRPr sz="1200" b="0" i="0" u="none" strike="noStrike" cap="none">
              <a:solidFill>
                <a:srgbClr val="000000"/>
              </a:solidFill>
              <a:latin typeface="Arial"/>
              <a:ea typeface="Arial"/>
              <a:cs typeface="Arial"/>
              <a:sym typeface="Arial"/>
            </a:endParaRPr>
          </a:p>
        </p:txBody>
      </p:sp>
      <p:sp>
        <p:nvSpPr>
          <p:cNvPr id="231" name="Google Shape;231;p38"/>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32" name="Google Shape;232;p38"/>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pic>
        <p:nvPicPr>
          <p:cNvPr id="237" name="Google Shape;237;p39"/>
          <p:cNvPicPr preferRelativeResize="0"/>
          <p:nvPr/>
        </p:nvPicPr>
        <p:blipFill rotWithShape="1">
          <a:blip r:embed="rId3">
            <a:alphaModFix/>
          </a:blip>
          <a:srcRect l="25004" r="24005"/>
          <a:stretch/>
        </p:blipFill>
        <p:spPr>
          <a:xfrm>
            <a:off x="11010960" y="119160"/>
            <a:ext cx="1028520" cy="1143000"/>
          </a:xfrm>
          <a:prstGeom prst="rect">
            <a:avLst/>
          </a:prstGeom>
          <a:noFill/>
          <a:ln>
            <a:noFill/>
          </a:ln>
        </p:spPr>
      </p:pic>
      <p:sp>
        <p:nvSpPr>
          <p:cNvPr id="238" name="Google Shape;238;p39"/>
          <p:cNvSpPr txBox="1"/>
          <p:nvPr/>
        </p:nvSpPr>
        <p:spPr>
          <a:xfrm>
            <a:off x="4769224" y="1648828"/>
            <a:ext cx="6897112" cy="4205160"/>
          </a:xfrm>
          <a:prstGeom prst="rect">
            <a:avLst/>
          </a:prstGeom>
          <a:noFill/>
          <a:ln>
            <a:noFill/>
          </a:ln>
        </p:spPr>
        <p:txBody>
          <a:bodyPr spcFirstLastPara="1" wrap="square" lIns="91425" tIns="45700" rIns="91425" bIns="45700" anchor="t" anchorCtr="0">
            <a:normAutofit/>
          </a:bodyPr>
          <a:lstStyle/>
          <a:p>
            <a:pPr marL="342720" marR="0" lvl="0" indent="-342720" algn="just" rtl="0">
              <a:lnSpc>
                <a:spcPct val="150000"/>
              </a:lnSpc>
              <a:spcBef>
                <a:spcPts val="0"/>
              </a:spcBef>
              <a:spcAft>
                <a:spcPts val="0"/>
              </a:spcAft>
              <a:buClr>
                <a:srgbClr val="FF0000"/>
              </a:buClr>
              <a:buSzPts val="2400"/>
              <a:buFont typeface="Arial"/>
              <a:buChar char="•"/>
            </a:pPr>
            <a:r>
              <a:rPr lang="en-US" sz="2400" b="1" i="0" u="none" strike="noStrike" cap="none">
                <a:solidFill>
                  <a:srgbClr val="FF0000"/>
                </a:solidFill>
                <a:latin typeface="Arial"/>
                <a:ea typeface="Arial"/>
                <a:cs typeface="Arial"/>
                <a:sym typeface="Arial"/>
              </a:rPr>
              <a:t>टॉनिक चरण </a:t>
            </a:r>
            <a:r>
              <a:rPr lang="en-US" sz="2000" b="1" i="0" u="none" strike="noStrike" cap="none">
                <a:solidFill>
                  <a:srgbClr val="FF0000"/>
                </a:solidFill>
                <a:latin typeface="Arial"/>
                <a:ea typeface="Arial"/>
                <a:cs typeface="Arial"/>
                <a:sym typeface="Arial"/>
              </a:rPr>
              <a:t>(TONIC PHASE) </a:t>
            </a:r>
            <a:r>
              <a:rPr lang="en-US" sz="2800" b="1" i="0" u="none" strike="noStrike" cap="none">
                <a:solidFill>
                  <a:srgbClr val="000000"/>
                </a:solidFill>
                <a:latin typeface="Arial"/>
                <a:ea typeface="Arial"/>
                <a:cs typeface="Arial"/>
                <a:sym typeface="Arial"/>
              </a:rPr>
              <a:t>:-</a:t>
            </a:r>
            <a:r>
              <a:rPr lang="en-US" sz="2800" b="0" i="0" u="none" strike="noStrike" cap="none">
                <a:solidFill>
                  <a:srgbClr val="000000"/>
                </a:solidFill>
                <a:latin typeface="Arial"/>
                <a:ea typeface="Arial"/>
                <a:cs typeface="Arial"/>
                <a:sym typeface="Arial"/>
              </a:rPr>
              <a:t> </a:t>
            </a:r>
            <a:r>
              <a:rPr lang="en-US" sz="2400" b="0" i="0" u="none" strike="noStrike" cap="none">
                <a:solidFill>
                  <a:srgbClr val="000000"/>
                </a:solidFill>
                <a:latin typeface="Arial"/>
                <a:ea typeface="Arial"/>
                <a:cs typeface="Arial"/>
                <a:sym typeface="Arial"/>
              </a:rPr>
              <a:t>इस चरण में रोगी अस्थिर होकर गिर जाता है और शरीर की सभी मांसपेशियाँ सिकुड़/ अकड़ जाने के कारण रोगी की साँस रुक/ असंयमित हो सकती है।</a:t>
            </a:r>
            <a:endParaRPr sz="2400" b="0" i="0" u="none" strike="noStrike" cap="none">
              <a:solidFill>
                <a:srgbClr val="000000"/>
              </a:solidFill>
              <a:latin typeface="Arial"/>
              <a:ea typeface="Arial"/>
              <a:cs typeface="Arial"/>
              <a:sym typeface="Arial"/>
            </a:endParaRPr>
          </a:p>
        </p:txBody>
      </p:sp>
      <p:sp>
        <p:nvSpPr>
          <p:cNvPr id="239" name="Google Shape;239;p39"/>
          <p:cNvSpPr txBox="1"/>
          <p:nvPr/>
        </p:nvSpPr>
        <p:spPr>
          <a:xfrm>
            <a:off x="340341" y="1465740"/>
            <a:ext cx="3415871" cy="1477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सीजर के चरण</a:t>
            </a:r>
            <a:endParaRPr sz="4000" b="0" i="0" u="none" strike="noStrike" cap="none">
              <a:solidFill>
                <a:srgbClr val="000000"/>
              </a:solidFill>
              <a:latin typeface="Arial"/>
              <a:ea typeface="Arial"/>
              <a:cs typeface="Arial"/>
              <a:sym typeface="Arial"/>
            </a:endParaRPr>
          </a:p>
        </p:txBody>
      </p:sp>
      <p:sp>
        <p:nvSpPr>
          <p:cNvPr id="240" name="Google Shape;240;p39"/>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1" name="Google Shape;241;p39"/>
          <p:cNvSpPr txBox="1"/>
          <p:nvPr/>
        </p:nvSpPr>
        <p:spPr>
          <a:xfrm>
            <a:off x="6008496" y="6160310"/>
            <a:ext cx="73930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chemeClr val="dk1"/>
                </a:solidFill>
                <a:latin typeface="Arial"/>
                <a:ea typeface="Arial"/>
                <a:cs typeface="Arial"/>
                <a:sym typeface="Arial"/>
              </a:rPr>
              <a:t>7 NDRF</a:t>
            </a:r>
            <a:endParaRPr sz="1400" b="0" i="0" u="none" strike="noStrike" cap="none">
              <a:solidFill>
                <a:srgbClr val="000000"/>
              </a:solidFill>
              <a:latin typeface="Arial"/>
              <a:ea typeface="Arial"/>
              <a:cs typeface="Arial"/>
              <a:sym typeface="Arial"/>
            </a:endParaRPr>
          </a:p>
        </p:txBody>
      </p:sp>
      <p:pic>
        <p:nvPicPr>
          <p:cNvPr id="242" name="Google Shape;242;p39"/>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pic>
        <p:nvPicPr>
          <p:cNvPr id="248" name="Google Shape;248;p40"/>
          <p:cNvPicPr preferRelativeResize="0"/>
          <p:nvPr/>
        </p:nvPicPr>
        <p:blipFill rotWithShape="1">
          <a:blip r:embed="rId3">
            <a:alphaModFix/>
          </a:blip>
          <a:srcRect l="25004" r="24005"/>
          <a:stretch/>
        </p:blipFill>
        <p:spPr>
          <a:xfrm>
            <a:off x="10982160" y="22320"/>
            <a:ext cx="1028880" cy="1143000"/>
          </a:xfrm>
          <a:prstGeom prst="rect">
            <a:avLst/>
          </a:prstGeom>
          <a:noFill/>
          <a:ln>
            <a:noFill/>
          </a:ln>
        </p:spPr>
      </p:pic>
      <p:sp>
        <p:nvSpPr>
          <p:cNvPr id="249" name="Google Shape;249;p40"/>
          <p:cNvSpPr txBox="1"/>
          <p:nvPr/>
        </p:nvSpPr>
        <p:spPr>
          <a:xfrm>
            <a:off x="5011270" y="1514519"/>
            <a:ext cx="6999769" cy="4715951"/>
          </a:xfrm>
          <a:prstGeom prst="rect">
            <a:avLst/>
          </a:prstGeom>
          <a:noFill/>
          <a:ln>
            <a:noFill/>
          </a:ln>
        </p:spPr>
        <p:txBody>
          <a:bodyPr spcFirstLastPara="1" wrap="square" lIns="91425" tIns="45700" rIns="91425" bIns="45700" anchor="t" anchorCtr="0">
            <a:noAutofit/>
          </a:bodyPr>
          <a:lstStyle/>
          <a:p>
            <a:pPr marL="342720" marR="0" lvl="0" indent="-342720" algn="just" rtl="0">
              <a:lnSpc>
                <a:spcPct val="150000"/>
              </a:lnSpc>
              <a:spcBef>
                <a:spcPts val="0"/>
              </a:spcBef>
              <a:spcAft>
                <a:spcPts val="0"/>
              </a:spcAft>
              <a:buClr>
                <a:srgbClr val="000000"/>
              </a:buClr>
              <a:buSzPts val="2400"/>
              <a:buFont typeface="Arial"/>
              <a:buChar char="•"/>
            </a:pPr>
            <a:r>
              <a:rPr lang="en-US" sz="2400" b="0" i="0" u="none" strike="noStrike" cap="none">
                <a:solidFill>
                  <a:srgbClr val="FF0000"/>
                </a:solidFill>
                <a:latin typeface="Arial"/>
                <a:ea typeface="Arial"/>
                <a:cs typeface="Arial"/>
                <a:sym typeface="Arial"/>
              </a:rPr>
              <a:t>क्लोनिक चरण (CLONIC PHASE):- </a:t>
            </a:r>
            <a:r>
              <a:rPr lang="en-US" sz="2400" b="0" i="0" u="none" strike="noStrike" cap="none">
                <a:solidFill>
                  <a:srgbClr val="000000"/>
                </a:solidFill>
                <a:latin typeface="Arial"/>
                <a:ea typeface="Arial"/>
                <a:cs typeface="Arial"/>
                <a:sym typeface="Arial"/>
              </a:rPr>
              <a:t>इस चरण में रोगी  को ऐंठन, मुँह से झाग या लार टपकना और नीलापन (साईनोसिस) हो सकता है।</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ts val="2400"/>
              <a:buFont typeface="Arial"/>
              <a:buChar char="•"/>
            </a:pPr>
            <a:r>
              <a:rPr lang="en-US" sz="2400" b="0" i="0" u="none" strike="noStrike" cap="none">
                <a:solidFill>
                  <a:srgbClr val="FF0000"/>
                </a:solidFill>
                <a:latin typeface="Arial"/>
                <a:ea typeface="Arial"/>
                <a:cs typeface="Arial"/>
                <a:sym typeface="Arial"/>
              </a:rPr>
              <a:t>पोस्टिकटल चरण (POSTICTAL PHASE):- </a:t>
            </a:r>
            <a:r>
              <a:rPr lang="en-US" sz="2400" b="0" i="0" u="none" strike="noStrike" cap="none">
                <a:solidFill>
                  <a:srgbClr val="000000"/>
                </a:solidFill>
                <a:latin typeface="Arial"/>
                <a:ea typeface="Arial"/>
                <a:cs typeface="Arial"/>
                <a:sym typeface="Arial"/>
              </a:rPr>
              <a:t>यह चरण ऐंठन समाप्‍त होने पर शुरू होता है, इसमें मरीज़ के धीरे-धीरे होश में  आने के साथ-साथ सिर दर्द का होना आम बात है।</a:t>
            </a:r>
            <a:endParaRPr sz="2400" b="0" i="0" u="none" strike="noStrike" cap="none">
              <a:solidFill>
                <a:srgbClr val="000000"/>
              </a:solidFill>
              <a:latin typeface="Arial"/>
              <a:ea typeface="Arial"/>
              <a:cs typeface="Arial"/>
              <a:sym typeface="Arial"/>
            </a:endParaRPr>
          </a:p>
        </p:txBody>
      </p:sp>
      <p:sp>
        <p:nvSpPr>
          <p:cNvPr id="250" name="Google Shape;250;p40"/>
          <p:cNvSpPr txBox="1"/>
          <p:nvPr/>
        </p:nvSpPr>
        <p:spPr>
          <a:xfrm>
            <a:off x="519954" y="1691803"/>
            <a:ext cx="3191434" cy="128268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सीजर के चरण</a:t>
            </a:r>
            <a:endParaRPr sz="4000" b="0" i="0" u="none" strike="noStrike" cap="none">
              <a:solidFill>
                <a:srgbClr val="000000"/>
              </a:solidFill>
              <a:latin typeface="Arial"/>
              <a:ea typeface="Arial"/>
              <a:cs typeface="Arial"/>
              <a:sym typeface="Arial"/>
            </a:endParaRPr>
          </a:p>
        </p:txBody>
      </p:sp>
      <p:sp>
        <p:nvSpPr>
          <p:cNvPr id="251" name="Google Shape;251;p40"/>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52" name="Google Shape;252;p40"/>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pic>
        <p:nvPicPr>
          <p:cNvPr id="257" name="Google Shape;257;p41"/>
          <p:cNvPicPr preferRelativeResize="0"/>
          <p:nvPr/>
        </p:nvPicPr>
        <p:blipFill rotWithShape="1">
          <a:blip r:embed="rId3">
            <a:alphaModFix/>
          </a:blip>
          <a:srcRect l="25004" r="24005"/>
          <a:stretch/>
        </p:blipFill>
        <p:spPr>
          <a:xfrm>
            <a:off x="10991880" y="117360"/>
            <a:ext cx="1028520" cy="1143000"/>
          </a:xfrm>
          <a:prstGeom prst="rect">
            <a:avLst/>
          </a:prstGeom>
          <a:noFill/>
          <a:ln>
            <a:noFill/>
          </a:ln>
        </p:spPr>
      </p:pic>
      <p:sp>
        <p:nvSpPr>
          <p:cNvPr id="258" name="Google Shape;258;p41"/>
          <p:cNvSpPr txBox="1"/>
          <p:nvPr/>
        </p:nvSpPr>
        <p:spPr>
          <a:xfrm>
            <a:off x="5114305" y="1576430"/>
            <a:ext cx="6391835" cy="4525920"/>
          </a:xfrm>
          <a:prstGeom prst="rect">
            <a:avLst/>
          </a:prstGeom>
          <a:noFill/>
          <a:ln>
            <a:noFill/>
          </a:ln>
        </p:spPr>
        <p:txBody>
          <a:bodyPr spcFirstLastPara="1" wrap="square" lIns="91425" tIns="45700" rIns="91425" bIns="45700" anchor="t" anchorCtr="0">
            <a:normAutofit fontScale="94000"/>
          </a:bodyPr>
          <a:lstStyle/>
          <a:p>
            <a:pPr marL="0" marR="0" lvl="0" indent="0" algn="just" rtl="0">
              <a:lnSpc>
                <a:spcPct val="100000"/>
              </a:lnSpc>
              <a:spcBef>
                <a:spcPts val="0"/>
              </a:spcBef>
              <a:spcAft>
                <a:spcPts val="0"/>
              </a:spcAft>
              <a:buClr>
                <a:srgbClr val="000000"/>
              </a:buClr>
              <a:buSzPct val="100000"/>
              <a:buFont typeface="Arial"/>
              <a:buNone/>
            </a:pPr>
            <a:r>
              <a:rPr lang="en-US" sz="2600" b="0" i="0" u="none" strike="noStrike" cap="none">
                <a:solidFill>
                  <a:srgbClr val="000000"/>
                </a:solidFill>
                <a:latin typeface="Arial"/>
                <a:ea typeface="Arial"/>
                <a:cs typeface="Arial"/>
                <a:sym typeface="Arial"/>
              </a:rPr>
              <a:t>          </a:t>
            </a:r>
            <a:r>
              <a:rPr lang="en-US" sz="2600" b="1" i="0" u="none" strike="noStrike" cap="none">
                <a:solidFill>
                  <a:schemeClr val="dk1"/>
                </a:solidFill>
                <a:latin typeface="Arial"/>
                <a:ea typeface="Arial"/>
                <a:cs typeface="Arial"/>
                <a:sym typeface="Arial"/>
              </a:rPr>
              <a:t>गंभीर सीजर के अन्य संकेत और लक्षण: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697"/>
              </a:spcBef>
              <a:spcAft>
                <a:spcPts val="0"/>
              </a:spcAft>
              <a:buClr>
                <a:srgbClr val="000000"/>
              </a:buClr>
              <a:buSzPct val="100000"/>
              <a:buFont typeface="Arial"/>
              <a:buNone/>
            </a:pPr>
            <a:endParaRPr sz="2600" b="1" i="0" u="none" strike="noStrike" cap="none">
              <a:solidFill>
                <a:schemeClr val="dk1"/>
              </a:solidFill>
              <a:latin typeface="Arial"/>
              <a:ea typeface="Arial"/>
              <a:cs typeface="Arial"/>
              <a:sym typeface="Arial"/>
            </a:endParaRPr>
          </a:p>
          <a:p>
            <a:pPr marL="742680" marR="0" lvl="1" indent="-285480" algn="just" rtl="0">
              <a:lnSpc>
                <a:spcPct val="100000"/>
              </a:lnSpc>
              <a:spcBef>
                <a:spcPts val="697"/>
              </a:spcBef>
              <a:spcAft>
                <a:spcPts val="0"/>
              </a:spcAft>
              <a:buClr>
                <a:srgbClr val="000000"/>
              </a:buClr>
              <a:buSzPct val="100000"/>
              <a:buFont typeface="Arial"/>
              <a:buChar char="–"/>
            </a:pPr>
            <a:r>
              <a:rPr lang="en-US" sz="2600" b="0" i="0" u="none" strike="noStrike" cap="none">
                <a:solidFill>
                  <a:srgbClr val="000000"/>
                </a:solidFill>
                <a:latin typeface="Arial"/>
                <a:ea typeface="Arial"/>
                <a:cs typeface="Arial"/>
                <a:sym typeface="Arial"/>
              </a:rPr>
              <a:t>कुछ समय के लिए एकाग्रता /जागरूकता का ना होना</a:t>
            </a:r>
            <a:endParaRPr sz="1400" b="0" i="0" u="none" strike="noStrike" cap="none">
              <a:solidFill>
                <a:srgbClr val="000000"/>
              </a:solidFill>
              <a:latin typeface="Arial"/>
              <a:ea typeface="Arial"/>
              <a:cs typeface="Arial"/>
              <a:sym typeface="Arial"/>
            </a:endParaRPr>
          </a:p>
          <a:p>
            <a:pPr marL="742680" marR="0" lvl="1" indent="-130285" algn="just" rtl="0">
              <a:lnSpc>
                <a:spcPct val="100000"/>
              </a:lnSpc>
              <a:spcBef>
                <a:spcPts val="697"/>
              </a:spcBef>
              <a:spcAft>
                <a:spcPts val="0"/>
              </a:spcAft>
              <a:buClr>
                <a:srgbClr val="000000"/>
              </a:buClr>
              <a:buSzPct val="100000"/>
              <a:buFont typeface="Arial"/>
              <a:buNone/>
            </a:pPr>
            <a:endParaRPr sz="2600" b="0" i="0" u="none" strike="noStrike" cap="none">
              <a:solidFill>
                <a:srgbClr val="000000"/>
              </a:solidFill>
              <a:latin typeface="Arial"/>
              <a:ea typeface="Arial"/>
              <a:cs typeface="Arial"/>
              <a:sym typeface="Arial"/>
            </a:endParaRPr>
          </a:p>
          <a:p>
            <a:pPr marL="742680" marR="0" lvl="1" indent="-285480" algn="just" rtl="0">
              <a:lnSpc>
                <a:spcPct val="100000"/>
              </a:lnSpc>
              <a:spcBef>
                <a:spcPts val="697"/>
              </a:spcBef>
              <a:spcAft>
                <a:spcPts val="0"/>
              </a:spcAft>
              <a:buClr>
                <a:srgbClr val="000000"/>
              </a:buClr>
              <a:buSzPct val="100000"/>
              <a:buFont typeface="Arial"/>
              <a:buChar char="–"/>
            </a:pPr>
            <a:r>
              <a:rPr lang="en-US" sz="2600" b="0" i="0" u="none" strike="noStrike" cap="none">
                <a:solidFill>
                  <a:srgbClr val="000000"/>
                </a:solidFill>
                <a:latin typeface="Arial"/>
                <a:ea typeface="Arial"/>
                <a:cs typeface="Arial"/>
                <a:sym typeface="Arial"/>
              </a:rPr>
              <a:t>असामान्य व्यवहार</a:t>
            </a:r>
            <a:endParaRPr sz="2600" b="0" i="0" u="none" strike="noStrike" cap="none">
              <a:solidFill>
                <a:srgbClr val="000000"/>
              </a:solidFill>
              <a:latin typeface="Arial"/>
              <a:ea typeface="Arial"/>
              <a:cs typeface="Arial"/>
              <a:sym typeface="Arial"/>
            </a:endParaRPr>
          </a:p>
          <a:p>
            <a:pPr marL="742680" marR="0" lvl="1" indent="-130285" algn="just" rtl="0">
              <a:lnSpc>
                <a:spcPct val="100000"/>
              </a:lnSpc>
              <a:spcBef>
                <a:spcPts val="697"/>
              </a:spcBef>
              <a:spcAft>
                <a:spcPts val="0"/>
              </a:spcAft>
              <a:buClr>
                <a:srgbClr val="000000"/>
              </a:buClr>
              <a:buSzPct val="100000"/>
              <a:buFont typeface="Arial"/>
              <a:buNone/>
            </a:pPr>
            <a:endParaRPr sz="2600" b="0" i="0" u="none" strike="noStrike" cap="none">
              <a:solidFill>
                <a:srgbClr val="000000"/>
              </a:solidFill>
              <a:latin typeface="Arial"/>
              <a:ea typeface="Arial"/>
              <a:cs typeface="Arial"/>
              <a:sym typeface="Arial"/>
            </a:endParaRPr>
          </a:p>
          <a:p>
            <a:pPr marL="742680" marR="0" lvl="1" indent="-285480" algn="just" rtl="0">
              <a:lnSpc>
                <a:spcPct val="100000"/>
              </a:lnSpc>
              <a:spcBef>
                <a:spcPts val="697"/>
              </a:spcBef>
              <a:spcAft>
                <a:spcPts val="0"/>
              </a:spcAft>
              <a:buClr>
                <a:srgbClr val="000000"/>
              </a:buClr>
              <a:buSzPct val="100000"/>
              <a:buFont typeface="Arial"/>
              <a:buChar char="–"/>
            </a:pPr>
            <a:r>
              <a:rPr lang="en-US" sz="2600" b="0" i="0" u="none" strike="noStrike" cap="none">
                <a:solidFill>
                  <a:srgbClr val="000000"/>
                </a:solidFill>
                <a:latin typeface="Arial"/>
                <a:ea typeface="Arial"/>
                <a:cs typeface="Arial"/>
                <a:sym typeface="Arial"/>
              </a:rPr>
              <a:t>शरीर के एक हिस्से में झनझनाहट, अकड़न  तथा झटके लगना, जो धीरे-धीरे बढ सकते है।</a:t>
            </a:r>
            <a:endParaRPr sz="2600" b="0" i="0" u="none" strike="noStrike" cap="none">
              <a:solidFill>
                <a:srgbClr val="000000"/>
              </a:solidFill>
              <a:latin typeface="Arial"/>
              <a:ea typeface="Arial"/>
              <a:cs typeface="Arial"/>
              <a:sym typeface="Arial"/>
            </a:endParaRPr>
          </a:p>
        </p:txBody>
      </p:sp>
      <p:sp>
        <p:nvSpPr>
          <p:cNvPr id="259" name="Google Shape;259;p41"/>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0" name="Google Shape;260;p41"/>
          <p:cNvSpPr txBox="1"/>
          <p:nvPr/>
        </p:nvSpPr>
        <p:spPr>
          <a:xfrm>
            <a:off x="485682" y="1445206"/>
            <a:ext cx="3091236" cy="128268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सीजर के चरण</a:t>
            </a:r>
            <a:endParaRPr sz="4000" b="0" i="0" u="none" strike="noStrike" cap="none">
              <a:solidFill>
                <a:srgbClr val="000000"/>
              </a:solidFill>
              <a:latin typeface="Arial"/>
              <a:ea typeface="Arial"/>
              <a:cs typeface="Arial"/>
              <a:sym typeface="Arial"/>
            </a:endParaRPr>
          </a:p>
        </p:txBody>
      </p:sp>
      <p:sp>
        <p:nvSpPr>
          <p:cNvPr id="261" name="Google Shape;261;p41"/>
          <p:cNvSpPr txBox="1"/>
          <p:nvPr/>
        </p:nvSpPr>
        <p:spPr>
          <a:xfrm>
            <a:off x="6008496" y="6160310"/>
            <a:ext cx="739305"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chemeClr val="dk1"/>
                </a:solidFill>
                <a:latin typeface="Arial"/>
                <a:ea typeface="Arial"/>
                <a:cs typeface="Arial"/>
                <a:sym typeface="Arial"/>
              </a:rPr>
              <a:t>7 NDRF</a:t>
            </a:r>
            <a:endParaRPr sz="1400" b="0" i="0" u="none" strike="noStrike" cap="none">
              <a:solidFill>
                <a:srgbClr val="000000"/>
              </a:solidFill>
              <a:latin typeface="Arial"/>
              <a:ea typeface="Arial"/>
              <a:cs typeface="Arial"/>
              <a:sym typeface="Arial"/>
            </a:endParaRPr>
          </a:p>
        </p:txBody>
      </p:sp>
      <p:pic>
        <p:nvPicPr>
          <p:cNvPr id="262" name="Google Shape;262;p41"/>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pic>
        <p:nvPicPr>
          <p:cNvPr id="267" name="Google Shape;267;p42"/>
          <p:cNvPicPr preferRelativeResize="0"/>
          <p:nvPr/>
        </p:nvPicPr>
        <p:blipFill rotWithShape="1">
          <a:blip r:embed="rId3">
            <a:alphaModFix/>
          </a:blip>
          <a:srcRect l="25004" r="24005"/>
          <a:stretch/>
        </p:blipFill>
        <p:spPr>
          <a:xfrm>
            <a:off x="11053800" y="0"/>
            <a:ext cx="1028520" cy="1143000"/>
          </a:xfrm>
          <a:prstGeom prst="rect">
            <a:avLst/>
          </a:prstGeom>
          <a:noFill/>
          <a:ln>
            <a:noFill/>
          </a:ln>
        </p:spPr>
      </p:pic>
      <p:sp>
        <p:nvSpPr>
          <p:cNvPr id="268" name="Google Shape;268;p42"/>
          <p:cNvSpPr txBox="1"/>
          <p:nvPr/>
        </p:nvSpPr>
        <p:spPr>
          <a:xfrm>
            <a:off x="4823012" y="1772889"/>
            <a:ext cx="6657483" cy="4525920"/>
          </a:xfrm>
          <a:prstGeom prst="rect">
            <a:avLst/>
          </a:prstGeom>
          <a:noFill/>
          <a:ln>
            <a:noFill/>
          </a:ln>
        </p:spPr>
        <p:txBody>
          <a:bodyPr spcFirstLastPara="1" wrap="square" lIns="91425" tIns="45700" rIns="91425" bIns="45700" anchor="t" anchorCtr="0">
            <a:normAutofit/>
          </a:bodyPr>
          <a:lstStyle/>
          <a:p>
            <a:pPr marL="342720" marR="0" lvl="0" indent="-342720" algn="just" rtl="0">
              <a:lnSpc>
                <a:spcPct val="15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बिना प्रतिक्रिया के दो या अधिक लगातार सीजर को हैस्टेटस एपिलेप्टिकस कहा जाता है।</a:t>
            </a:r>
            <a:endParaRPr sz="2400" b="0" i="0" u="none" strike="noStrike" cap="none">
              <a:solidFill>
                <a:srgbClr val="000000"/>
              </a:solidFill>
              <a:latin typeface="Arial"/>
              <a:ea typeface="Arial"/>
              <a:cs typeface="Arial"/>
              <a:sym typeface="Arial"/>
            </a:endParaRPr>
          </a:p>
          <a:p>
            <a:pPr marL="342720" marR="0" lvl="0" indent="-190320" algn="just" rtl="0">
              <a:lnSpc>
                <a:spcPct val="150000"/>
              </a:lnSpc>
              <a:spcBef>
                <a:spcPts val="799"/>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799"/>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इसे चिकित्सा आपातकाल माना जाता है, यह घातक भी हो सकता है।</a:t>
            </a:r>
            <a:endParaRPr sz="1400" b="0" i="0" u="none" strike="noStrike" cap="none">
              <a:solidFill>
                <a:srgbClr val="000000"/>
              </a:solidFill>
              <a:latin typeface="Arial"/>
              <a:ea typeface="Arial"/>
              <a:cs typeface="Arial"/>
              <a:sym typeface="Arial"/>
            </a:endParaRPr>
          </a:p>
          <a:p>
            <a:pPr marL="342720" marR="0" lvl="0" indent="-342720" algn="just" rtl="0">
              <a:lnSpc>
                <a:spcPct val="150000"/>
              </a:lnSpc>
              <a:spcBef>
                <a:spcPts val="799"/>
              </a:spcBef>
              <a:spcAft>
                <a:spcPts val="0"/>
              </a:spcAft>
              <a:buClr>
                <a:srgbClr val="000000"/>
              </a:buClr>
              <a:buSzPts val="2400"/>
              <a:buFont typeface="Arial"/>
              <a:buNone/>
            </a:pPr>
            <a:r>
              <a:rPr lang="en-US" sz="24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342720" marR="0" lvl="0" indent="-342720" algn="just" rtl="0">
              <a:lnSpc>
                <a:spcPct val="150000"/>
              </a:lnSpc>
              <a:spcBef>
                <a:spcPts val="799"/>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रोगी को तुरंत अस्‍पताल लेकर जाएं।</a:t>
            </a:r>
            <a:endParaRPr sz="2400" b="0" i="0" u="none" strike="noStrike" cap="none">
              <a:solidFill>
                <a:srgbClr val="000000"/>
              </a:solidFill>
              <a:latin typeface="Arial"/>
              <a:ea typeface="Arial"/>
              <a:cs typeface="Arial"/>
              <a:sym typeface="Arial"/>
            </a:endParaRPr>
          </a:p>
          <a:p>
            <a:pPr marL="342720" marR="0" lvl="0" indent="-342720" algn="ctr" rtl="0">
              <a:lnSpc>
                <a:spcPct val="150000"/>
              </a:lnSpc>
              <a:spcBef>
                <a:spcPts val="799"/>
              </a:spcBef>
              <a:spcAft>
                <a:spcPts val="0"/>
              </a:spcAft>
              <a:buClr>
                <a:srgbClr val="000000"/>
              </a:buClr>
              <a:buSzPts val="3200"/>
              <a:buFont typeface="Arial"/>
              <a:buNone/>
            </a:pPr>
            <a:endParaRPr sz="3200" b="0" i="0" u="none" strike="noStrike" cap="none">
              <a:solidFill>
                <a:srgbClr val="000000"/>
              </a:solidFill>
              <a:latin typeface="Arial"/>
              <a:ea typeface="Arial"/>
              <a:cs typeface="Arial"/>
              <a:sym typeface="Arial"/>
            </a:endParaRPr>
          </a:p>
        </p:txBody>
      </p:sp>
      <p:sp>
        <p:nvSpPr>
          <p:cNvPr id="269" name="Google Shape;269;p42"/>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0" name="Google Shape;270;p42"/>
          <p:cNvSpPr txBox="1"/>
          <p:nvPr/>
        </p:nvSpPr>
        <p:spPr>
          <a:xfrm>
            <a:off x="379931" y="1994040"/>
            <a:ext cx="3214916" cy="128268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सीजर के चरण</a:t>
            </a:r>
            <a:endParaRPr sz="4000" b="1" i="0" u="none" strike="noStrike" cap="none">
              <a:solidFill>
                <a:srgbClr val="000000"/>
              </a:solidFill>
              <a:latin typeface="Arial"/>
              <a:ea typeface="Arial"/>
              <a:cs typeface="Arial"/>
              <a:sym typeface="Arial"/>
            </a:endParaRPr>
          </a:p>
        </p:txBody>
      </p:sp>
      <p:pic>
        <p:nvPicPr>
          <p:cNvPr id="271" name="Google Shape;271;p42"/>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pic>
        <p:nvPicPr>
          <p:cNvPr id="276" name="Google Shape;276;p43"/>
          <p:cNvPicPr preferRelativeResize="0"/>
          <p:nvPr/>
        </p:nvPicPr>
        <p:blipFill rotWithShape="1">
          <a:blip r:embed="rId3">
            <a:alphaModFix/>
          </a:blip>
          <a:srcRect l="25004" r="24005"/>
          <a:stretch/>
        </p:blipFill>
        <p:spPr>
          <a:xfrm>
            <a:off x="10833120" y="136440"/>
            <a:ext cx="1028520" cy="1143000"/>
          </a:xfrm>
          <a:prstGeom prst="rect">
            <a:avLst/>
          </a:prstGeom>
          <a:noFill/>
          <a:ln>
            <a:noFill/>
          </a:ln>
        </p:spPr>
      </p:pic>
      <p:sp>
        <p:nvSpPr>
          <p:cNvPr id="277" name="Google Shape;277;p43"/>
          <p:cNvSpPr txBox="1"/>
          <p:nvPr/>
        </p:nvSpPr>
        <p:spPr>
          <a:xfrm>
            <a:off x="4365812" y="1192306"/>
            <a:ext cx="7676908" cy="5119214"/>
          </a:xfrm>
          <a:prstGeom prst="rect">
            <a:avLst/>
          </a:prstGeom>
          <a:noFill/>
          <a:ln>
            <a:noFill/>
          </a:ln>
        </p:spPr>
        <p:txBody>
          <a:bodyPr spcFirstLastPara="1" wrap="square" lIns="91425" tIns="45700" rIns="91425" bIns="45700" anchor="t" anchorCtr="0">
            <a:normAutofit fontScale="88000"/>
          </a:bodyPr>
          <a:lstStyle/>
          <a:p>
            <a:pPr marL="457200" marR="0" lvl="0" indent="-457200" algn="l" rtl="0">
              <a:lnSpc>
                <a:spcPct val="150000"/>
              </a:lnSpc>
              <a:spcBef>
                <a:spcPts val="0"/>
              </a:spcBef>
              <a:spcAft>
                <a:spcPts val="0"/>
              </a:spcAft>
              <a:buClr>
                <a:srgbClr val="000000"/>
              </a:buClr>
              <a:buSzPct val="100000"/>
              <a:buFont typeface="Arial"/>
              <a:buNone/>
            </a:pPr>
            <a:r>
              <a:rPr lang="en-US" sz="2400" b="0" i="0" u="none" strike="noStrike" cap="none">
                <a:solidFill>
                  <a:srgbClr val="000000"/>
                </a:solidFill>
                <a:latin typeface="Arial"/>
                <a:ea typeface="Arial"/>
                <a:cs typeface="Arial"/>
                <a:sym typeface="Arial"/>
              </a:rPr>
              <a:t>वैश्‍विक सावधानियों का प्रयोग करें और घटनास्थल को सुरक्षित रखें</a:t>
            </a:r>
            <a:endParaRPr sz="2400" b="0" i="0" u="none" strike="noStrike" cap="none">
              <a:solidFill>
                <a:srgbClr val="000000"/>
              </a:solidFill>
              <a:latin typeface="Arial"/>
              <a:ea typeface="Arial"/>
              <a:cs typeface="Arial"/>
              <a:sym typeface="Arial"/>
            </a:endParaRPr>
          </a:p>
          <a:p>
            <a:pPr marL="457200" marR="0" lvl="0" indent="-457200" algn="l" rtl="0">
              <a:lnSpc>
                <a:spcPct val="150000"/>
              </a:lnSpc>
              <a:spcBef>
                <a:spcPts val="598"/>
              </a:spcBef>
              <a:spcAft>
                <a:spcPts val="0"/>
              </a:spcAft>
              <a:buClr>
                <a:srgbClr val="000000"/>
              </a:buClr>
              <a:buSzPct val="100000"/>
              <a:buFont typeface="Arial"/>
              <a:buNone/>
            </a:pPr>
            <a:r>
              <a:rPr lang="en-US" sz="2400" b="0" i="0" u="none" strike="noStrike" cap="none">
                <a:solidFill>
                  <a:srgbClr val="000000"/>
                </a:solidFill>
                <a:latin typeface="Arial"/>
                <a:ea typeface="Arial"/>
                <a:cs typeface="Arial"/>
                <a:sym typeface="Arial"/>
              </a:rPr>
              <a:t>     यदि आप उस समय पहुंचते हैं जब रोगी को सीजर आ रहा हो, तो पहले चरण से शुरू करें:</a:t>
            </a:r>
            <a:endParaRPr sz="2400" b="0" i="0" u="none" strike="noStrike" cap="none">
              <a:solidFill>
                <a:srgbClr val="000000"/>
              </a:solidFill>
              <a:latin typeface="Arial"/>
              <a:ea typeface="Arial"/>
              <a:cs typeface="Arial"/>
              <a:sym typeface="Arial"/>
            </a:endParaRPr>
          </a:p>
          <a:p>
            <a:pPr marL="457200" marR="0" lvl="0" indent="-457200" algn="l" rtl="0">
              <a:lnSpc>
                <a:spcPct val="150000"/>
              </a:lnSpc>
              <a:spcBef>
                <a:spcPts val="598"/>
              </a:spcBef>
              <a:spcAft>
                <a:spcPts val="0"/>
              </a:spcAft>
              <a:buClr>
                <a:srgbClr val="000000"/>
              </a:buClr>
              <a:buSzPct val="100000"/>
              <a:buFont typeface="Arial"/>
              <a:buAutoNum type="arabicPeriod"/>
            </a:pPr>
            <a:r>
              <a:rPr lang="en-US" sz="2400" b="0" i="0" u="none" strike="noStrike" cap="none">
                <a:solidFill>
                  <a:srgbClr val="000000"/>
                </a:solidFill>
                <a:latin typeface="Arial"/>
                <a:ea typeface="Arial"/>
                <a:cs typeface="Arial"/>
                <a:sym typeface="Arial"/>
              </a:rPr>
              <a:t>रोगी को धीरे से फर्श पर लिटाएं और</a:t>
            </a:r>
            <a:r>
              <a:rPr lang="en-US" sz="2400" b="0" i="0" u="none" strike="noStrike" cap="none">
                <a:solidFill>
                  <a:srgbClr val="66FF33"/>
                </a:solidFill>
                <a:latin typeface="Arial"/>
                <a:ea typeface="Arial"/>
                <a:cs typeface="Arial"/>
                <a:sym typeface="Arial"/>
              </a:rPr>
              <a:t> </a:t>
            </a:r>
            <a:r>
              <a:rPr lang="en-US" sz="2400" b="0" i="0" u="none" strike="noStrike" cap="none">
                <a:solidFill>
                  <a:srgbClr val="000000"/>
                </a:solidFill>
                <a:latin typeface="Arial"/>
                <a:ea typeface="Arial"/>
                <a:cs typeface="Arial"/>
                <a:sym typeface="Arial"/>
              </a:rPr>
              <a:t>ऐसी किसी भी वस्तु को हटा दें जिससे रोगी टकरा सकता है।</a:t>
            </a:r>
            <a:endParaRPr sz="2400" b="0" i="0" u="none" strike="noStrike" cap="none">
              <a:solidFill>
                <a:srgbClr val="000000"/>
              </a:solidFill>
              <a:latin typeface="Arial"/>
              <a:ea typeface="Arial"/>
              <a:cs typeface="Arial"/>
              <a:sym typeface="Arial"/>
            </a:endParaRPr>
          </a:p>
          <a:p>
            <a:pPr marL="457200" marR="0" lvl="0" indent="-457200" algn="l" rtl="0">
              <a:lnSpc>
                <a:spcPct val="150000"/>
              </a:lnSpc>
              <a:spcBef>
                <a:spcPts val="598"/>
              </a:spcBef>
              <a:spcAft>
                <a:spcPts val="0"/>
              </a:spcAft>
              <a:buClr>
                <a:srgbClr val="000000"/>
              </a:buClr>
              <a:buSzPct val="100000"/>
              <a:buFont typeface="Arial"/>
              <a:buAutoNum type="arabicPeriod"/>
            </a:pPr>
            <a:r>
              <a:rPr lang="en-US" sz="2400" b="0" i="0" u="none" strike="noStrike" cap="none">
                <a:solidFill>
                  <a:srgbClr val="000000"/>
                </a:solidFill>
                <a:latin typeface="Arial"/>
                <a:ea typeface="Arial"/>
                <a:cs typeface="Arial"/>
                <a:sym typeface="Arial"/>
              </a:rPr>
              <a:t>सीजर कुछ ही मिनटों में खत्म हो जाता है इसलिए शांत रहें और इंतज़ार करें तथा मरीज़ के मुँह में ज़बरदस्ती कोई भी चीज़ न डालें ।</a:t>
            </a:r>
            <a:endParaRPr sz="2400" b="0" i="0" u="none" strike="noStrike" cap="none">
              <a:solidFill>
                <a:srgbClr val="000000"/>
              </a:solidFill>
              <a:latin typeface="Arial"/>
              <a:ea typeface="Arial"/>
              <a:cs typeface="Arial"/>
              <a:sym typeface="Arial"/>
            </a:endParaRPr>
          </a:p>
          <a:p>
            <a:pPr marL="457200" marR="0" lvl="0" indent="-457200" algn="l" rtl="0">
              <a:lnSpc>
                <a:spcPct val="150000"/>
              </a:lnSpc>
              <a:spcBef>
                <a:spcPts val="598"/>
              </a:spcBef>
              <a:spcAft>
                <a:spcPts val="0"/>
              </a:spcAft>
              <a:buClr>
                <a:srgbClr val="000000"/>
              </a:buClr>
              <a:buSzPct val="100000"/>
              <a:buFont typeface="Arial"/>
              <a:buAutoNum type="arabicPeriod"/>
            </a:pPr>
            <a:r>
              <a:rPr lang="en-US" sz="2400" b="0" i="0" u="none" strike="noStrike" cap="none">
                <a:solidFill>
                  <a:srgbClr val="000000"/>
                </a:solidFill>
                <a:latin typeface="Arial"/>
                <a:ea typeface="Arial"/>
                <a:cs typeface="Arial"/>
                <a:sym typeface="Arial"/>
              </a:rPr>
              <a:t>रोगी के कपड़े ढीले कर दें, मरीज़ को न रोकें।</a:t>
            </a:r>
            <a:endParaRPr sz="2400" b="0" i="0" u="none" strike="noStrike" cap="none">
              <a:solidFill>
                <a:srgbClr val="000000"/>
              </a:solidFill>
              <a:latin typeface="Arial"/>
              <a:ea typeface="Arial"/>
              <a:cs typeface="Arial"/>
              <a:sym typeface="Arial"/>
            </a:endParaRPr>
          </a:p>
          <a:p>
            <a:pPr marL="457200" marR="0" lvl="0" indent="-457200" algn="l" rtl="0">
              <a:lnSpc>
                <a:spcPct val="150000"/>
              </a:lnSpc>
              <a:spcBef>
                <a:spcPts val="598"/>
              </a:spcBef>
              <a:spcAft>
                <a:spcPts val="0"/>
              </a:spcAft>
              <a:buClr>
                <a:srgbClr val="000000"/>
              </a:buClr>
              <a:buSzPct val="100000"/>
              <a:buFont typeface="Arial"/>
              <a:buAutoNum type="arabicPeriod"/>
            </a:pPr>
            <a:r>
              <a:rPr lang="en-US" sz="2400" b="0" i="0" u="none" strike="noStrike" cap="none">
                <a:solidFill>
                  <a:srgbClr val="000000"/>
                </a:solidFill>
                <a:latin typeface="Arial"/>
                <a:ea typeface="Arial"/>
                <a:cs typeface="Arial"/>
                <a:sym typeface="Arial"/>
              </a:rPr>
              <a:t>एस्पिरेशन को रोकने के लिए रोगी को करवट लेकर लिटाएं।</a:t>
            </a:r>
            <a:endParaRPr sz="2400" b="0" i="0" u="none" strike="noStrike" cap="none">
              <a:solidFill>
                <a:srgbClr val="000000"/>
              </a:solidFill>
              <a:latin typeface="Arial"/>
              <a:ea typeface="Arial"/>
              <a:cs typeface="Arial"/>
              <a:sym typeface="Arial"/>
            </a:endParaRPr>
          </a:p>
        </p:txBody>
      </p:sp>
      <p:sp>
        <p:nvSpPr>
          <p:cNvPr id="278" name="Google Shape;278;p43"/>
          <p:cNvSpPr txBox="1"/>
          <p:nvPr/>
        </p:nvSpPr>
        <p:spPr>
          <a:xfrm>
            <a:off x="150868" y="1700767"/>
            <a:ext cx="4183412" cy="10206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प्री-हॉस्पिटल उपचार</a:t>
            </a:r>
            <a:endParaRPr sz="4000" b="0" i="0" u="none" strike="noStrike" cap="none">
              <a:solidFill>
                <a:srgbClr val="000000"/>
              </a:solidFill>
              <a:latin typeface="Arial"/>
              <a:ea typeface="Arial"/>
              <a:cs typeface="Arial"/>
              <a:sym typeface="Arial"/>
            </a:endParaRPr>
          </a:p>
        </p:txBody>
      </p:sp>
      <p:sp>
        <p:nvSpPr>
          <p:cNvPr id="279" name="Google Shape;279;p43"/>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80" name="Google Shape;280;p43"/>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pic>
        <p:nvPicPr>
          <p:cNvPr id="285" name="Google Shape;285;p44"/>
          <p:cNvPicPr preferRelativeResize="0"/>
          <p:nvPr/>
        </p:nvPicPr>
        <p:blipFill rotWithShape="1">
          <a:blip r:embed="rId3">
            <a:alphaModFix/>
          </a:blip>
          <a:srcRect l="25004" r="24005"/>
          <a:stretch/>
        </p:blipFill>
        <p:spPr>
          <a:xfrm>
            <a:off x="11064960" y="0"/>
            <a:ext cx="1028520" cy="1143000"/>
          </a:xfrm>
          <a:prstGeom prst="rect">
            <a:avLst/>
          </a:prstGeom>
          <a:noFill/>
          <a:ln>
            <a:noFill/>
          </a:ln>
        </p:spPr>
      </p:pic>
      <p:sp>
        <p:nvSpPr>
          <p:cNvPr id="286" name="Google Shape;286;p44"/>
          <p:cNvSpPr txBox="1"/>
          <p:nvPr/>
        </p:nvSpPr>
        <p:spPr>
          <a:xfrm>
            <a:off x="4876800" y="1335741"/>
            <a:ext cx="7082118" cy="5208622"/>
          </a:xfrm>
          <a:prstGeom prst="rect">
            <a:avLst/>
          </a:prstGeom>
          <a:noFill/>
          <a:ln>
            <a:noFill/>
          </a:ln>
        </p:spPr>
        <p:txBody>
          <a:bodyPr spcFirstLastPara="1" wrap="square" lIns="91425" tIns="45700" rIns="91425" bIns="45700" anchor="t" anchorCtr="0">
            <a:normAutofit/>
          </a:bodyPr>
          <a:lstStyle/>
          <a:p>
            <a:pPr marL="342720" marR="0" lvl="0" indent="-342720" algn="l" rtl="0">
              <a:lnSpc>
                <a:spcPct val="90000"/>
              </a:lnSpc>
              <a:spcBef>
                <a:spcPts val="0"/>
              </a:spcBef>
              <a:spcAft>
                <a:spcPts val="0"/>
              </a:spcAft>
              <a:buClr>
                <a:srgbClr val="000000"/>
              </a:buClr>
              <a:buSzPts val="2000"/>
              <a:buFont typeface="Arial"/>
              <a:buNone/>
            </a:pPr>
            <a:r>
              <a:rPr lang="en-US" sz="2000" b="0" i="0" u="none" strike="noStrike" cap="none">
                <a:solidFill>
                  <a:srgbClr val="000000"/>
                </a:solidFill>
                <a:latin typeface="Arial"/>
                <a:ea typeface="Arial"/>
                <a:cs typeface="Arial"/>
                <a:sym typeface="Arial"/>
              </a:rPr>
              <a:t>5.</a:t>
            </a:r>
            <a:r>
              <a:rPr lang="en-US" sz="2400" b="0" i="0" u="none" strike="noStrike" cap="none">
                <a:solidFill>
                  <a:srgbClr val="FF6600"/>
                </a:solidFill>
                <a:latin typeface="Arial"/>
                <a:ea typeface="Arial"/>
                <a:cs typeface="Arial"/>
                <a:sym typeface="Arial"/>
              </a:rPr>
              <a:t> </a:t>
            </a:r>
            <a:r>
              <a:rPr lang="en-US" sz="2400" b="0" i="0" u="none" strike="noStrike" cap="none">
                <a:solidFill>
                  <a:srgbClr val="000000"/>
                </a:solidFill>
                <a:latin typeface="Arial"/>
                <a:ea typeface="Arial"/>
                <a:cs typeface="Arial"/>
                <a:sym typeface="Arial"/>
              </a:rPr>
              <a:t>वायुमार्ग और श्वास का आकलन और निगरानी करें।</a:t>
            </a:r>
            <a:endParaRPr sz="1400" b="0" i="0" u="none" strike="noStrike" cap="none">
              <a:solidFill>
                <a:srgbClr val="000000"/>
              </a:solidFill>
              <a:latin typeface="Arial"/>
              <a:ea typeface="Arial"/>
              <a:cs typeface="Arial"/>
              <a:sym typeface="Arial"/>
            </a:endParaRPr>
          </a:p>
          <a:p>
            <a:pPr marL="342720" marR="0" lvl="0" indent="-342720" algn="l" rtl="0">
              <a:lnSpc>
                <a:spcPct val="90000"/>
              </a:lnSpc>
              <a:spcBef>
                <a:spcPts val="598"/>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a:p>
            <a:pPr marL="342720" marR="0" lvl="0" indent="-342720" algn="l" rtl="0">
              <a:lnSpc>
                <a:spcPct val="90000"/>
              </a:lnSpc>
              <a:spcBef>
                <a:spcPts val="598"/>
              </a:spcBef>
              <a:spcAft>
                <a:spcPts val="0"/>
              </a:spcAft>
              <a:buClr>
                <a:srgbClr val="000000"/>
              </a:buClr>
              <a:buSzPts val="1800"/>
              <a:buFont typeface="Arial"/>
              <a:buNone/>
            </a:pPr>
            <a:r>
              <a:rPr lang="en-US" sz="1800" b="0" i="0" u="none" strike="noStrike" cap="none">
                <a:solidFill>
                  <a:srgbClr val="000000"/>
                </a:solidFill>
                <a:latin typeface="Arial"/>
                <a:ea typeface="Arial"/>
                <a:cs typeface="Arial"/>
                <a:sym typeface="Arial"/>
              </a:rPr>
              <a:t>6</a:t>
            </a:r>
            <a:r>
              <a:rPr lang="en-US" sz="2400" b="0" i="0" u="none" strike="noStrike" cap="none">
                <a:solidFill>
                  <a:srgbClr val="000000"/>
                </a:solidFill>
                <a:latin typeface="Arial"/>
                <a:ea typeface="Arial"/>
                <a:cs typeface="Arial"/>
                <a:sym typeface="Arial"/>
              </a:rPr>
              <a:t>. कन्‍वलसन के दौरान रोगी को लगी किसी भी चोट का इलाज करें।</a:t>
            </a:r>
            <a:endParaRPr sz="1400" b="0" i="0" u="none" strike="noStrike" cap="none">
              <a:solidFill>
                <a:srgbClr val="000000"/>
              </a:solidFill>
              <a:latin typeface="Arial"/>
              <a:ea typeface="Arial"/>
              <a:cs typeface="Arial"/>
              <a:sym typeface="Arial"/>
            </a:endParaRPr>
          </a:p>
          <a:p>
            <a:pPr marL="342720" marR="0" lvl="0" indent="-342720" algn="l" rtl="0">
              <a:lnSpc>
                <a:spcPct val="90000"/>
              </a:lnSpc>
              <a:spcBef>
                <a:spcPts val="598"/>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a:p>
            <a:pPr marL="342720" marR="0" lvl="0" indent="-342720" algn="l" rtl="0">
              <a:lnSpc>
                <a:spcPct val="90000"/>
              </a:lnSpc>
              <a:spcBef>
                <a:spcPts val="598"/>
              </a:spcBef>
              <a:spcAft>
                <a:spcPts val="0"/>
              </a:spcAft>
              <a:buClr>
                <a:srgbClr val="000000"/>
              </a:buClr>
              <a:buSzPts val="2000"/>
              <a:buFont typeface="Arial"/>
              <a:buNone/>
            </a:pPr>
            <a:r>
              <a:rPr lang="en-US" sz="2000" b="0" i="0" u="none" strike="noStrike" cap="none">
                <a:solidFill>
                  <a:srgbClr val="000000"/>
                </a:solidFill>
                <a:latin typeface="Arial"/>
                <a:ea typeface="Arial"/>
                <a:cs typeface="Arial"/>
                <a:sym typeface="Arial"/>
              </a:rPr>
              <a:t>7</a:t>
            </a:r>
            <a:r>
              <a:rPr lang="en-US" sz="2400" b="0" i="0" u="none" strike="noStrike" cap="none">
                <a:solidFill>
                  <a:srgbClr val="000000"/>
                </a:solidFill>
                <a:latin typeface="Arial"/>
                <a:ea typeface="Arial"/>
                <a:cs typeface="Arial"/>
                <a:sym typeface="Arial"/>
              </a:rPr>
              <a:t>. रोगी को रिकवरी पोजिशन में रखें (यदि आपको रीढ़ की हड्डी में चोट का संदेह न हो)</a:t>
            </a:r>
            <a:endParaRPr sz="2400" b="0" i="0" u="none" strike="noStrike" cap="none">
              <a:solidFill>
                <a:srgbClr val="000000"/>
              </a:solidFill>
              <a:latin typeface="Arial"/>
              <a:ea typeface="Arial"/>
              <a:cs typeface="Arial"/>
              <a:sym typeface="Arial"/>
            </a:endParaRPr>
          </a:p>
          <a:p>
            <a:pPr marL="342720" marR="0" lvl="0" indent="-342720" algn="l" rtl="0">
              <a:lnSpc>
                <a:spcPct val="90000"/>
              </a:lnSpc>
              <a:spcBef>
                <a:spcPts val="598"/>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a:p>
            <a:pPr marL="342720" marR="0" lvl="0" indent="-342720" algn="l" rtl="0">
              <a:lnSpc>
                <a:spcPct val="90000"/>
              </a:lnSpc>
              <a:spcBef>
                <a:spcPts val="598"/>
              </a:spcBef>
              <a:spcAft>
                <a:spcPts val="0"/>
              </a:spcAft>
              <a:buClr>
                <a:srgbClr val="000000"/>
              </a:buClr>
              <a:buSzPts val="2000"/>
              <a:buFont typeface="Arial"/>
              <a:buNone/>
            </a:pPr>
            <a:r>
              <a:rPr lang="en-US" sz="2000" b="0" i="0" u="none" strike="noStrike" cap="none">
                <a:solidFill>
                  <a:srgbClr val="000000"/>
                </a:solidFill>
                <a:latin typeface="Arial"/>
                <a:ea typeface="Arial"/>
                <a:cs typeface="Arial"/>
                <a:sym typeface="Arial"/>
              </a:rPr>
              <a:t>8</a:t>
            </a:r>
            <a:r>
              <a:rPr lang="en-US" sz="2400" b="0" i="0" u="none" strike="noStrike" cap="none">
                <a:solidFill>
                  <a:srgbClr val="000000"/>
                </a:solidFill>
                <a:latin typeface="Arial"/>
                <a:ea typeface="Arial"/>
                <a:cs typeface="Arial"/>
                <a:sym typeface="Arial"/>
              </a:rPr>
              <a:t>. लोकल प्रोटोकॉल के अनुसार ऑक्सीजन अप्‍लाई करें।</a:t>
            </a:r>
            <a:endParaRPr sz="1400" b="0" i="0" u="none" strike="noStrike" cap="none">
              <a:solidFill>
                <a:srgbClr val="000000"/>
              </a:solidFill>
              <a:latin typeface="Arial"/>
              <a:ea typeface="Arial"/>
              <a:cs typeface="Arial"/>
              <a:sym typeface="Arial"/>
            </a:endParaRPr>
          </a:p>
          <a:p>
            <a:pPr marL="342720" marR="0" lvl="0" indent="-342720" algn="l" rtl="0">
              <a:lnSpc>
                <a:spcPct val="90000"/>
              </a:lnSpc>
              <a:spcBef>
                <a:spcPts val="598"/>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a:p>
            <a:pPr marL="342720" marR="0" lvl="0" indent="-342720" algn="l" rtl="0">
              <a:lnSpc>
                <a:spcPct val="90000"/>
              </a:lnSpc>
              <a:spcBef>
                <a:spcPts val="598"/>
              </a:spcBef>
              <a:spcAft>
                <a:spcPts val="0"/>
              </a:spcAft>
              <a:buClr>
                <a:srgbClr val="000000"/>
              </a:buClr>
              <a:buSzPts val="2000"/>
              <a:buFont typeface="Arial"/>
              <a:buNone/>
            </a:pPr>
            <a:r>
              <a:rPr lang="en-US" sz="2000" b="0" i="0" u="none" strike="noStrike" cap="none">
                <a:solidFill>
                  <a:srgbClr val="000000"/>
                </a:solidFill>
                <a:latin typeface="Arial"/>
                <a:ea typeface="Arial"/>
                <a:cs typeface="Arial"/>
                <a:sym typeface="Arial"/>
              </a:rPr>
              <a:t>9</a:t>
            </a:r>
            <a:r>
              <a:rPr lang="en-US" sz="2400" b="0" i="0" u="none" strike="noStrike" cap="none">
                <a:solidFill>
                  <a:srgbClr val="000000"/>
                </a:solidFill>
                <a:latin typeface="Arial"/>
                <a:ea typeface="Arial"/>
                <a:cs typeface="Arial"/>
                <a:sym typeface="Arial"/>
              </a:rPr>
              <a:t>. रोगी को आराम और आश्वस्त करें।</a:t>
            </a:r>
            <a:endParaRPr sz="2400" b="0" i="0" u="none" strike="noStrike" cap="none">
              <a:solidFill>
                <a:srgbClr val="000000"/>
              </a:solidFill>
              <a:latin typeface="Arial"/>
              <a:ea typeface="Arial"/>
              <a:cs typeface="Arial"/>
              <a:sym typeface="Arial"/>
            </a:endParaRPr>
          </a:p>
        </p:txBody>
      </p:sp>
      <p:sp>
        <p:nvSpPr>
          <p:cNvPr id="287" name="Google Shape;287;p44"/>
          <p:cNvSpPr txBox="1"/>
          <p:nvPr/>
        </p:nvSpPr>
        <p:spPr>
          <a:xfrm>
            <a:off x="156882" y="1660680"/>
            <a:ext cx="4415118" cy="16160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i="0" u="none" strike="noStrike" cap="none">
                <a:solidFill>
                  <a:srgbClr val="FF0000"/>
                </a:solidFill>
                <a:latin typeface="Arial"/>
                <a:ea typeface="Arial"/>
                <a:cs typeface="Arial"/>
                <a:sym typeface="Arial"/>
              </a:rPr>
              <a:t>यदि आप सीजर पड़ने के बाद पहुँचते हैं तो चरण पॉच से शुरू करें:-</a:t>
            </a:r>
            <a:endParaRPr sz="2800" b="0" i="0" u="none" strike="noStrike" cap="none">
              <a:solidFill>
                <a:srgbClr val="000000"/>
              </a:solidFill>
              <a:latin typeface="Arial"/>
              <a:ea typeface="Arial"/>
              <a:cs typeface="Arial"/>
              <a:sym typeface="Arial"/>
            </a:endParaRPr>
          </a:p>
        </p:txBody>
      </p:sp>
      <p:sp>
        <p:nvSpPr>
          <p:cNvPr id="288" name="Google Shape;288;p44"/>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89" name="Google Shape;289;p44"/>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pic>
        <p:nvPicPr>
          <p:cNvPr id="294" name="Google Shape;294;p45"/>
          <p:cNvPicPr preferRelativeResize="0"/>
          <p:nvPr/>
        </p:nvPicPr>
        <p:blipFill rotWithShape="1">
          <a:blip r:embed="rId3">
            <a:alphaModFix/>
          </a:blip>
          <a:srcRect l="25004" r="24005"/>
          <a:stretch/>
        </p:blipFill>
        <p:spPr>
          <a:xfrm>
            <a:off x="11147400" y="-17640"/>
            <a:ext cx="1028880" cy="1143000"/>
          </a:xfrm>
          <a:prstGeom prst="rect">
            <a:avLst/>
          </a:prstGeom>
          <a:noFill/>
          <a:ln>
            <a:noFill/>
          </a:ln>
        </p:spPr>
      </p:pic>
      <p:sp>
        <p:nvSpPr>
          <p:cNvPr id="295" name="Google Shape;295;p45"/>
          <p:cNvSpPr txBox="1"/>
          <p:nvPr/>
        </p:nvSpPr>
        <p:spPr>
          <a:xfrm>
            <a:off x="5513294" y="1317600"/>
            <a:ext cx="6526306" cy="4525920"/>
          </a:xfrm>
          <a:prstGeom prst="rect">
            <a:avLst/>
          </a:prstGeom>
          <a:noFill/>
          <a:ln>
            <a:noFill/>
          </a:ln>
        </p:spPr>
        <p:txBody>
          <a:bodyPr spcFirstLastPara="1" wrap="square" lIns="91425" tIns="45700" rIns="91425" bIns="45700" anchor="t" anchorCtr="0">
            <a:normAutofit/>
          </a:bodyPr>
          <a:lstStyle/>
          <a:p>
            <a:pPr marL="0" marR="0" lvl="0" indent="0" algn="l" rtl="0">
              <a:lnSpc>
                <a:spcPct val="150000"/>
              </a:lnSpc>
              <a:spcBef>
                <a:spcPts val="0"/>
              </a:spcBef>
              <a:spcAft>
                <a:spcPts val="0"/>
              </a:spcAft>
              <a:buClr>
                <a:srgbClr val="000000"/>
              </a:buClr>
              <a:buSzPts val="2400"/>
              <a:buFont typeface="Arial"/>
              <a:buNone/>
            </a:pPr>
            <a:r>
              <a:rPr lang="en-US" sz="2400" b="0" i="0" u="none" strike="noStrike" cap="none">
                <a:solidFill>
                  <a:srgbClr val="000000"/>
                </a:solidFill>
                <a:latin typeface="Arial"/>
                <a:ea typeface="Arial"/>
                <a:cs typeface="Arial"/>
                <a:sym typeface="Arial"/>
              </a:rPr>
              <a:t>10</a:t>
            </a:r>
            <a:r>
              <a:rPr lang="en-US" sz="3200" b="0" i="0" u="none" strike="noStrike" cap="none">
                <a:solidFill>
                  <a:srgbClr val="000000"/>
                </a:solidFill>
                <a:latin typeface="Arial"/>
                <a:ea typeface="Arial"/>
                <a:cs typeface="Arial"/>
                <a:sym typeface="Arial"/>
              </a:rPr>
              <a:t>. </a:t>
            </a:r>
            <a:r>
              <a:rPr lang="en-US" sz="2400" b="0" i="0" u="none" strike="noStrike" cap="none">
                <a:solidFill>
                  <a:srgbClr val="000000"/>
                </a:solidFill>
                <a:latin typeface="Arial"/>
                <a:ea typeface="Arial"/>
                <a:cs typeface="Arial"/>
                <a:sym typeface="Arial"/>
              </a:rPr>
              <a:t>बच्चों में ज्वर संबंधी सीजर के लिए, नहाने के स्पंज या कपड़े को गुनगुने पानी से रोगी का तापमान कम करें।</a:t>
            </a:r>
            <a:endParaRPr sz="1400" b="0" i="0" u="none" strike="noStrike" cap="none">
              <a:solidFill>
                <a:srgbClr val="000000"/>
              </a:solidFill>
              <a:latin typeface="Arial"/>
              <a:ea typeface="Arial"/>
              <a:cs typeface="Arial"/>
              <a:sym typeface="Arial"/>
            </a:endParaRPr>
          </a:p>
          <a:p>
            <a:pPr marL="0" marR="0" lvl="0" indent="0" algn="l" rtl="0">
              <a:lnSpc>
                <a:spcPct val="150000"/>
              </a:lnSpc>
              <a:spcBef>
                <a:spcPts val="697"/>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a:p>
            <a:pPr marL="0" marR="0" lvl="0" indent="0" algn="l" rtl="0">
              <a:lnSpc>
                <a:spcPct val="150000"/>
              </a:lnSpc>
              <a:spcBef>
                <a:spcPts val="697"/>
              </a:spcBef>
              <a:spcAft>
                <a:spcPts val="0"/>
              </a:spcAft>
              <a:buClr>
                <a:srgbClr val="000000"/>
              </a:buClr>
              <a:buSzPts val="2000"/>
              <a:buFont typeface="Arial"/>
              <a:buNone/>
            </a:pPr>
            <a:r>
              <a:rPr lang="en-US" sz="2000" b="0" i="0" u="none" strike="noStrike" cap="none">
                <a:solidFill>
                  <a:srgbClr val="000000"/>
                </a:solidFill>
                <a:latin typeface="Arial"/>
                <a:ea typeface="Arial"/>
                <a:cs typeface="Arial"/>
                <a:sym typeface="Arial"/>
              </a:rPr>
              <a:t>11</a:t>
            </a:r>
            <a:r>
              <a:rPr lang="en-US" sz="2800" b="0" i="0" u="none" strike="noStrike" cap="none">
                <a:solidFill>
                  <a:srgbClr val="000000"/>
                </a:solidFill>
                <a:latin typeface="Arial"/>
                <a:ea typeface="Arial"/>
                <a:cs typeface="Arial"/>
                <a:sym typeface="Arial"/>
              </a:rPr>
              <a:t>. </a:t>
            </a:r>
            <a:r>
              <a:rPr lang="en-US" sz="2400" b="0" i="0" u="none" strike="noStrike" cap="none">
                <a:solidFill>
                  <a:srgbClr val="000000"/>
                </a:solidFill>
                <a:latin typeface="Arial"/>
                <a:ea typeface="Arial"/>
                <a:cs typeface="Arial"/>
                <a:sym typeface="Arial"/>
              </a:rPr>
              <a:t>मरीज को अस्पताल ले जाएं।</a:t>
            </a:r>
            <a:endParaRPr sz="2400" b="0" i="0" u="none" strike="noStrike" cap="none">
              <a:solidFill>
                <a:srgbClr val="000000"/>
              </a:solidFill>
              <a:latin typeface="Arial"/>
              <a:ea typeface="Arial"/>
              <a:cs typeface="Arial"/>
              <a:sym typeface="Arial"/>
            </a:endParaRPr>
          </a:p>
        </p:txBody>
      </p:sp>
      <p:sp>
        <p:nvSpPr>
          <p:cNvPr id="296" name="Google Shape;296;p45"/>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7" name="Google Shape;297;p45"/>
          <p:cNvSpPr txBox="1"/>
          <p:nvPr/>
        </p:nvSpPr>
        <p:spPr>
          <a:xfrm>
            <a:off x="228600" y="2163238"/>
            <a:ext cx="4558553" cy="8654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i="0" u="none" strike="noStrike" cap="none">
                <a:solidFill>
                  <a:srgbClr val="FF0000"/>
                </a:solidFill>
                <a:latin typeface="Arial"/>
                <a:ea typeface="Arial"/>
                <a:cs typeface="Arial"/>
                <a:sym typeface="Arial"/>
              </a:rPr>
              <a:t>यदि आप सीजर पड़ने के बाद पहुँचते हैं तो चरण पॉच से शुरू करें:-</a:t>
            </a:r>
            <a:endParaRPr sz="2800" b="0" i="0" u="none" strike="noStrike" cap="none">
              <a:solidFill>
                <a:srgbClr val="000000"/>
              </a:solidFill>
              <a:latin typeface="Arial"/>
              <a:ea typeface="Arial"/>
              <a:cs typeface="Arial"/>
              <a:sym typeface="Arial"/>
            </a:endParaRPr>
          </a:p>
        </p:txBody>
      </p:sp>
      <p:pic>
        <p:nvPicPr>
          <p:cNvPr id="298" name="Google Shape;298;p45"/>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pic>
        <p:nvPicPr>
          <p:cNvPr id="134" name="Google Shape;134;p28"/>
          <p:cNvPicPr preferRelativeResize="0"/>
          <p:nvPr/>
        </p:nvPicPr>
        <p:blipFill rotWithShape="1">
          <a:blip r:embed="rId3">
            <a:alphaModFix/>
          </a:blip>
          <a:srcRect l="25004" r="24005"/>
          <a:stretch/>
        </p:blipFill>
        <p:spPr>
          <a:xfrm>
            <a:off x="10920240" y="131760"/>
            <a:ext cx="1028880" cy="1143000"/>
          </a:xfrm>
          <a:prstGeom prst="rect">
            <a:avLst/>
          </a:prstGeom>
          <a:noFill/>
          <a:ln>
            <a:noFill/>
          </a:ln>
        </p:spPr>
      </p:pic>
      <p:sp>
        <p:nvSpPr>
          <p:cNvPr id="135" name="Google Shape;135;p28"/>
          <p:cNvSpPr/>
          <p:nvPr/>
        </p:nvSpPr>
        <p:spPr>
          <a:xfrm>
            <a:off x="228600" y="152280"/>
            <a:ext cx="12072960" cy="6705720"/>
          </a:xfrm>
          <a:prstGeom prst="rect">
            <a:avLst/>
          </a:prstGeom>
          <a:noFill/>
          <a:ln w="25550" cap="flat" cmpd="sng">
            <a:solidFill>
              <a:srgbClr val="314B65"/>
            </a:solidFill>
            <a:prstDash val="solid"/>
            <a:miter lim="8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6" name="Google Shape;136;p28"/>
          <p:cNvSpPr txBox="1"/>
          <p:nvPr/>
        </p:nvSpPr>
        <p:spPr>
          <a:xfrm>
            <a:off x="5451773" y="1622388"/>
            <a:ext cx="6602428" cy="4774680"/>
          </a:xfrm>
          <a:prstGeom prst="rect">
            <a:avLst/>
          </a:prstGeom>
          <a:noFill/>
          <a:ln>
            <a:noFill/>
          </a:ln>
        </p:spPr>
        <p:txBody>
          <a:bodyPr spcFirstLastPara="1" wrap="square" lIns="91425" tIns="45700" rIns="91425" bIns="45700" anchor="t" anchorCtr="0">
            <a:normAutofit fontScale="93000"/>
          </a:bodyPr>
          <a:lstStyle/>
          <a:p>
            <a:pPr marL="342720" marR="0" lvl="0" indent="-342720" algn="just" rtl="0">
              <a:lnSpc>
                <a:spcPct val="15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सीजर को परिभाषित करना।</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None/>
            </a:pPr>
            <a:r>
              <a:rPr lang="en-US" sz="2400" b="0" i="0" u="none" strike="noStrike" cap="none">
                <a:solidFill>
                  <a:srgbClr val="000000"/>
                </a:solidFill>
                <a:latin typeface="Arial"/>
                <a:ea typeface="Arial"/>
                <a:cs typeface="Arial"/>
                <a:sym typeface="Arial"/>
              </a:rPr>
              <a:t> </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सीजर के लिए प्री-हॉस्पिटल उपचार के चार चरणों की सूची बनाना।</a:t>
            </a:r>
            <a:endParaRPr sz="2400" b="0" i="0" u="none" strike="noStrike" cap="none">
              <a:solidFill>
                <a:srgbClr val="000000"/>
              </a:solidFill>
              <a:latin typeface="Arial"/>
              <a:ea typeface="Arial"/>
              <a:cs typeface="Arial"/>
              <a:sym typeface="Arial"/>
            </a:endParaRPr>
          </a:p>
          <a:p>
            <a:pPr marL="342720" marR="0" lvl="0" indent="-200988" algn="just" rtl="0">
              <a:lnSpc>
                <a:spcPct val="15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सीजर समाप्त होने के बाद प्री-हॉस्पिटल उपचार के लिए पाँच अतिरिक्त कदम बताना।</a:t>
            </a:r>
            <a:endParaRPr sz="2400" b="0" i="0" u="none" strike="noStrike" cap="none">
              <a:solidFill>
                <a:srgbClr val="000000"/>
              </a:solidFill>
              <a:latin typeface="Arial"/>
              <a:ea typeface="Arial"/>
              <a:cs typeface="Arial"/>
              <a:sym typeface="Arial"/>
            </a:endParaRPr>
          </a:p>
        </p:txBody>
      </p:sp>
      <p:sp>
        <p:nvSpPr>
          <p:cNvPr id="137" name="Google Shape;137;p28"/>
          <p:cNvSpPr txBox="1"/>
          <p:nvPr/>
        </p:nvSpPr>
        <p:spPr>
          <a:xfrm>
            <a:off x="487440" y="1861920"/>
            <a:ext cx="3887640" cy="8654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उद्देश्य</a:t>
            </a:r>
            <a:endParaRPr sz="4000" b="0" i="0" u="none" strike="noStrike" cap="none">
              <a:solidFill>
                <a:srgbClr val="000000"/>
              </a:solidFill>
              <a:latin typeface="Arial"/>
              <a:ea typeface="Arial"/>
              <a:cs typeface="Arial"/>
              <a:sym typeface="Arial"/>
            </a:endParaRPr>
          </a:p>
        </p:txBody>
      </p:sp>
      <p:sp>
        <p:nvSpPr>
          <p:cNvPr id="138" name="Google Shape;138;p28"/>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9" name="Google Shape;139;p28"/>
          <p:cNvSpPr/>
          <p:nvPr/>
        </p:nvSpPr>
        <p:spPr>
          <a:xfrm>
            <a:off x="469553" y="2684825"/>
            <a:ext cx="4945567" cy="1154035"/>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t" anchorCtr="0">
            <a:noAutofit/>
          </a:bodyPr>
          <a:lstStyle/>
          <a:p>
            <a:pPr marL="0" marR="0" lvl="0" indent="0" algn="l" rtl="0">
              <a:lnSpc>
                <a:spcPct val="150000"/>
              </a:lnSpc>
              <a:spcBef>
                <a:spcPts val="0"/>
              </a:spcBef>
              <a:spcAft>
                <a:spcPts val="0"/>
              </a:spcAft>
              <a:buClr>
                <a:srgbClr val="000000"/>
              </a:buClr>
              <a:buSzPts val="2400"/>
              <a:buFont typeface="Arial"/>
              <a:buNone/>
            </a:pPr>
            <a:r>
              <a:rPr lang="en-US" sz="2400" b="0" i="0" u="none" strike="noStrike" cap="none">
                <a:solidFill>
                  <a:srgbClr val="000000"/>
                </a:solidFill>
                <a:latin typeface="Arial"/>
                <a:ea typeface="Arial"/>
                <a:cs typeface="Arial"/>
                <a:sym typeface="Arial"/>
              </a:rPr>
              <a:t>इस पाठ के पूरा होने पर आप निम्न कार्य करने में सक्षम होंगे:</a:t>
            </a:r>
            <a:endParaRPr sz="2400" b="0" i="0" u="none" strike="noStrike" cap="none">
              <a:solidFill>
                <a:srgbClr val="000000"/>
              </a:solidFill>
              <a:latin typeface="Arial"/>
              <a:ea typeface="Arial"/>
              <a:cs typeface="Arial"/>
              <a:sym typeface="Arial"/>
            </a:endParaRPr>
          </a:p>
        </p:txBody>
      </p:sp>
      <p:pic>
        <p:nvPicPr>
          <p:cNvPr id="140" name="Google Shape;140;p28"/>
          <p:cNvPicPr preferRelativeResize="0"/>
          <p:nvPr/>
        </p:nvPicPr>
        <p:blipFill rotWithShape="1">
          <a:blip r:embed="rId4">
            <a:alphaModFix/>
          </a:blip>
          <a:srcRect/>
          <a:stretch/>
        </p:blipFill>
        <p:spPr>
          <a:xfrm>
            <a:off x="365760" y="210189"/>
            <a:ext cx="1211400" cy="1094314"/>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pic>
        <p:nvPicPr>
          <p:cNvPr id="303" name="Google Shape;303;p46"/>
          <p:cNvPicPr preferRelativeResize="0"/>
          <p:nvPr/>
        </p:nvPicPr>
        <p:blipFill rotWithShape="1">
          <a:blip r:embed="rId3">
            <a:alphaModFix/>
          </a:blip>
          <a:srcRect l="25004" r="24005"/>
          <a:stretch/>
        </p:blipFill>
        <p:spPr>
          <a:xfrm>
            <a:off x="10998360" y="44280"/>
            <a:ext cx="1028520" cy="1143000"/>
          </a:xfrm>
          <a:prstGeom prst="rect">
            <a:avLst/>
          </a:prstGeom>
          <a:noFill/>
          <a:ln>
            <a:noFill/>
          </a:ln>
        </p:spPr>
      </p:pic>
      <p:sp>
        <p:nvSpPr>
          <p:cNvPr id="304" name="Google Shape;304;p46"/>
          <p:cNvSpPr txBox="1"/>
          <p:nvPr/>
        </p:nvSpPr>
        <p:spPr>
          <a:xfrm>
            <a:off x="4105836" y="1200184"/>
            <a:ext cx="7929918" cy="4525920"/>
          </a:xfrm>
          <a:prstGeom prst="rect">
            <a:avLst/>
          </a:prstGeom>
          <a:noFill/>
          <a:ln>
            <a:noFill/>
          </a:ln>
        </p:spPr>
        <p:txBody>
          <a:bodyPr spcFirstLastPara="1" wrap="square" lIns="91425" tIns="45700" rIns="91425" bIns="45700" anchor="t" anchorCtr="0">
            <a:normAutofit fontScale="88000"/>
          </a:bodyPr>
          <a:lstStyle/>
          <a:p>
            <a:pPr marL="342720" marR="0" lvl="0" indent="-342720" algn="just" rtl="0">
              <a:lnSpc>
                <a:spcPct val="110000"/>
              </a:lnSpc>
              <a:spcBef>
                <a:spcPts val="0"/>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मधुमेह एक बीमारी है जो शरीर में इंसुलिन के उत्पादन की कमी के कारण होती है।</a:t>
            </a:r>
            <a:endParaRPr sz="2800" b="0" i="0" u="none" strike="noStrike" cap="none">
              <a:solidFill>
                <a:srgbClr val="000000"/>
              </a:solidFill>
              <a:latin typeface="Arial"/>
              <a:ea typeface="Arial"/>
              <a:cs typeface="Arial"/>
              <a:sym typeface="Arial"/>
            </a:endParaRPr>
          </a:p>
          <a:p>
            <a:pPr marL="342720" marR="0" lvl="0" indent="-186256" algn="just" rtl="0">
              <a:lnSpc>
                <a:spcPct val="110000"/>
              </a:lnSpc>
              <a:spcBef>
                <a:spcPts val="697"/>
              </a:spcBef>
              <a:spcAft>
                <a:spcPts val="0"/>
              </a:spcAft>
              <a:buClr>
                <a:srgbClr val="000000"/>
              </a:buClr>
              <a:buSzPct val="100000"/>
              <a:buFont typeface="Arial"/>
              <a:buNone/>
            </a:pPr>
            <a:endParaRPr sz="2800" b="0" i="0" u="none" strike="noStrike" cap="none">
              <a:solidFill>
                <a:srgbClr val="000000"/>
              </a:solidFill>
              <a:latin typeface="Arial"/>
              <a:ea typeface="Arial"/>
              <a:cs typeface="Arial"/>
              <a:sym typeface="Arial"/>
            </a:endParaRPr>
          </a:p>
          <a:p>
            <a:pPr marL="342720" marR="0" lvl="0" indent="-342720" algn="just" rtl="0">
              <a:lnSpc>
                <a:spcPct val="110000"/>
              </a:lnSpc>
              <a:spcBef>
                <a:spcPts val="697"/>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एमएफआर के रूप में आपका काम मधुमेह का निदान या उपचार करना नहीं है, ब्‍लकी मधुमेह के कारण उत्पन्न स्थितियो को पहचानें का है ।</a:t>
            </a:r>
            <a:endParaRPr sz="2800" b="0" i="0" u="none" strike="noStrike" cap="none">
              <a:solidFill>
                <a:srgbClr val="000000"/>
              </a:solidFill>
              <a:latin typeface="Arial"/>
              <a:ea typeface="Arial"/>
              <a:cs typeface="Arial"/>
              <a:sym typeface="Arial"/>
            </a:endParaRPr>
          </a:p>
          <a:p>
            <a:pPr marL="342720" marR="0" lvl="0" indent="-186256" algn="just" rtl="0">
              <a:lnSpc>
                <a:spcPct val="110000"/>
              </a:lnSpc>
              <a:spcBef>
                <a:spcPts val="697"/>
              </a:spcBef>
              <a:spcAft>
                <a:spcPts val="0"/>
              </a:spcAft>
              <a:buClr>
                <a:srgbClr val="000000"/>
              </a:buClr>
              <a:buSzPct val="100000"/>
              <a:buFont typeface="Arial"/>
              <a:buNone/>
            </a:pPr>
            <a:endParaRPr sz="2800" b="0" i="0" u="none" strike="noStrike" cap="none">
              <a:solidFill>
                <a:srgbClr val="000000"/>
              </a:solidFill>
              <a:latin typeface="Arial"/>
              <a:ea typeface="Arial"/>
              <a:cs typeface="Arial"/>
              <a:sym typeface="Arial"/>
            </a:endParaRPr>
          </a:p>
          <a:p>
            <a:pPr marL="342720" marR="0" lvl="0" indent="-342720" algn="just" rtl="0">
              <a:lnSpc>
                <a:spcPct val="110000"/>
              </a:lnSpc>
              <a:spcBef>
                <a:spcPts val="697"/>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इन स्थितियों को हाइपरग्‍लाइस्मिया (हाई ब्‍लड शुगर) और हाइपोग्लाइसीमिया (लो ब्‍लड शुगर) से जाना जाता है।</a:t>
            </a:r>
            <a:endParaRPr sz="2800" b="0" i="0" u="none" strike="noStrike" cap="none">
              <a:solidFill>
                <a:srgbClr val="000000"/>
              </a:solidFill>
              <a:latin typeface="Arial"/>
              <a:ea typeface="Arial"/>
              <a:cs typeface="Arial"/>
              <a:sym typeface="Arial"/>
            </a:endParaRPr>
          </a:p>
        </p:txBody>
      </p:sp>
      <p:sp>
        <p:nvSpPr>
          <p:cNvPr id="305" name="Google Shape;305;p46"/>
          <p:cNvSpPr txBox="1"/>
          <p:nvPr/>
        </p:nvSpPr>
        <p:spPr>
          <a:xfrm>
            <a:off x="157835" y="1789907"/>
            <a:ext cx="3445977" cy="1715293"/>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मधुमेह संबंधी आपात स्थिति</a:t>
            </a:r>
            <a:endParaRPr sz="3600" b="1" i="0" u="none" strike="noStrike" cap="none">
              <a:solidFill>
                <a:srgbClr val="FF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FF0000"/>
                </a:solidFill>
                <a:latin typeface="Arial"/>
                <a:ea typeface="Arial"/>
                <a:cs typeface="Arial"/>
                <a:sym typeface="Arial"/>
              </a:rPr>
              <a:t>(DIABETIC EMERGENCIES)</a:t>
            </a:r>
            <a:endParaRPr sz="2400" b="0" i="0" u="none" strike="noStrike" cap="none">
              <a:solidFill>
                <a:srgbClr val="000000"/>
              </a:solidFill>
              <a:latin typeface="Arial"/>
              <a:ea typeface="Arial"/>
              <a:cs typeface="Arial"/>
              <a:sym typeface="Arial"/>
            </a:endParaRPr>
          </a:p>
        </p:txBody>
      </p:sp>
      <p:sp>
        <p:nvSpPr>
          <p:cNvPr id="306" name="Google Shape;306;p46"/>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07" name="Google Shape;307;p46"/>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pic>
        <p:nvPicPr>
          <p:cNvPr id="312" name="Google Shape;312;p47"/>
          <p:cNvPicPr preferRelativeResize="0"/>
          <p:nvPr/>
        </p:nvPicPr>
        <p:blipFill rotWithShape="1">
          <a:blip r:embed="rId3">
            <a:alphaModFix/>
          </a:blip>
          <a:srcRect l="25004" r="24005"/>
          <a:stretch/>
        </p:blipFill>
        <p:spPr>
          <a:xfrm>
            <a:off x="11044080" y="0"/>
            <a:ext cx="1028880" cy="1143000"/>
          </a:xfrm>
          <a:prstGeom prst="rect">
            <a:avLst/>
          </a:prstGeom>
          <a:noFill/>
          <a:ln>
            <a:noFill/>
          </a:ln>
        </p:spPr>
      </p:pic>
      <p:sp>
        <p:nvSpPr>
          <p:cNvPr id="313" name="Google Shape;313;p47"/>
          <p:cNvSpPr txBox="1"/>
          <p:nvPr/>
        </p:nvSpPr>
        <p:spPr>
          <a:xfrm>
            <a:off x="3693459" y="1073870"/>
            <a:ext cx="8379501" cy="5086440"/>
          </a:xfrm>
          <a:prstGeom prst="rect">
            <a:avLst/>
          </a:prstGeom>
          <a:noFill/>
          <a:ln>
            <a:noFill/>
          </a:ln>
        </p:spPr>
        <p:txBody>
          <a:bodyPr spcFirstLastPara="1" wrap="square" lIns="91425" tIns="45700" rIns="91425" bIns="45700" anchor="t" anchorCtr="0">
            <a:noAutofit/>
          </a:bodyPr>
          <a:lstStyle/>
          <a:p>
            <a:pPr marL="342720" marR="0" lvl="0" indent="-342720" algn="just" rtl="0">
              <a:lnSpc>
                <a:spcPct val="150000"/>
              </a:lnSpc>
              <a:spcBef>
                <a:spcPts val="0"/>
              </a:spcBef>
              <a:spcAft>
                <a:spcPts val="0"/>
              </a:spcAft>
              <a:buClr>
                <a:srgbClr val="000000"/>
              </a:buClr>
              <a:buSzPts val="2400"/>
              <a:buFont typeface="Arial"/>
              <a:buChar char="•"/>
            </a:pPr>
            <a:r>
              <a:rPr lang="en-US" sz="2400" b="0" i="0" u="none" strike="noStrike" cap="none">
                <a:solidFill>
                  <a:schemeClr val="dk1"/>
                </a:solidFill>
                <a:latin typeface="Arial"/>
                <a:ea typeface="Arial"/>
                <a:cs typeface="Arial"/>
                <a:sym typeface="Arial"/>
              </a:rPr>
              <a:t>रोगी की मानसिक स्थिति में बदलाव होना मधुमह संबंधी आपातकालिन स्थिति का संकेत है।</a:t>
            </a:r>
            <a:endParaRPr sz="100" b="0" i="0" u="none" strike="noStrike" cap="none">
              <a:solidFill>
                <a:schemeClr val="dk1"/>
              </a:solidFill>
              <a:latin typeface="Arial"/>
              <a:ea typeface="Arial"/>
              <a:cs typeface="Arial"/>
              <a:sym typeface="Arial"/>
            </a:endParaRPr>
          </a:p>
          <a:p>
            <a:pPr marL="342720" marR="0" lvl="0" indent="-342720" algn="just" rtl="0">
              <a:lnSpc>
                <a:spcPct val="150000"/>
              </a:lnSpc>
              <a:spcBef>
                <a:spcPts val="598"/>
              </a:spcBef>
              <a:spcAft>
                <a:spcPts val="0"/>
              </a:spcAft>
              <a:buClr>
                <a:srgbClr val="000000"/>
              </a:buClr>
              <a:buSzPts val="2400"/>
              <a:buFont typeface="Arial"/>
              <a:buChar char="•"/>
            </a:pPr>
            <a:r>
              <a:rPr lang="en-US" sz="2400" b="0" i="0" u="none" strike="noStrike" cap="none">
                <a:solidFill>
                  <a:schemeClr val="dk1"/>
                </a:solidFill>
                <a:latin typeface="Arial"/>
                <a:ea typeface="Arial"/>
                <a:cs typeface="Arial"/>
                <a:sym typeface="Arial"/>
              </a:rPr>
              <a:t>अन्य जानकारी जैसे कि हार, कंगन, दवा या दूसरों के द्वारा दी गई जानकारी भी महत्वपूर्ण हो सकती है। </a:t>
            </a:r>
            <a:endParaRPr sz="2400" b="0" i="0" u="none" strike="noStrike" cap="none">
              <a:solidFill>
                <a:schemeClr val="dk1"/>
              </a:solidFill>
              <a:latin typeface="Arial"/>
              <a:ea typeface="Arial"/>
              <a:cs typeface="Arial"/>
              <a:sym typeface="Arial"/>
            </a:endParaRPr>
          </a:p>
          <a:p>
            <a:pPr marL="342720" marR="0" lvl="0" indent="-342720" algn="just" rtl="0">
              <a:lnSpc>
                <a:spcPct val="150000"/>
              </a:lnSpc>
              <a:spcBef>
                <a:spcPts val="598"/>
              </a:spcBef>
              <a:spcAft>
                <a:spcPts val="0"/>
              </a:spcAft>
              <a:buClr>
                <a:srgbClr val="000000"/>
              </a:buClr>
              <a:buSzPts val="100"/>
              <a:buFont typeface="Arial"/>
              <a:buNone/>
            </a:pPr>
            <a:endParaRPr sz="100" b="0" i="0" u="none" strike="noStrike" cap="none">
              <a:solidFill>
                <a:schemeClr val="dk1"/>
              </a:solidFill>
              <a:latin typeface="Arial"/>
              <a:ea typeface="Arial"/>
              <a:cs typeface="Arial"/>
              <a:sym typeface="Arial"/>
            </a:endParaRPr>
          </a:p>
          <a:p>
            <a:pPr marL="342720" marR="0" lvl="0" indent="-342720" algn="just" rtl="0">
              <a:lnSpc>
                <a:spcPct val="150000"/>
              </a:lnSpc>
              <a:spcBef>
                <a:spcPts val="598"/>
              </a:spcBef>
              <a:spcAft>
                <a:spcPts val="0"/>
              </a:spcAft>
              <a:buClr>
                <a:srgbClr val="000000"/>
              </a:buClr>
              <a:buSzPts val="2400"/>
              <a:buFont typeface="Arial"/>
              <a:buChar char="•"/>
            </a:pPr>
            <a:r>
              <a:rPr lang="en-US" sz="2400" b="0" i="0" u="none" strike="noStrike" cap="none">
                <a:solidFill>
                  <a:schemeClr val="dk1"/>
                </a:solidFill>
                <a:latin typeface="Arial"/>
                <a:ea typeface="Arial"/>
                <a:cs typeface="Arial"/>
                <a:sym typeface="Arial"/>
              </a:rPr>
              <a:t>कुछ रोगी शराब के नशे में होने जैसे दिख सकते हैं उन्‍हे हमेशा मधुमेह का रोगी समझ कर शक करें, भले ही वे केवल शराब या नशीली दवाओं से संबंधित जैसे लगें रक्त शर्करा की समस्या हमेशा मधुमेह से संबंधित नहीं होती है।</a:t>
            </a:r>
            <a:endParaRPr sz="100" b="0" i="0" u="none" strike="noStrike" cap="none">
              <a:solidFill>
                <a:schemeClr val="dk1"/>
              </a:solidFill>
              <a:latin typeface="Arial"/>
              <a:ea typeface="Arial"/>
              <a:cs typeface="Arial"/>
              <a:sym typeface="Arial"/>
            </a:endParaRPr>
          </a:p>
        </p:txBody>
      </p:sp>
      <p:sp>
        <p:nvSpPr>
          <p:cNvPr id="314" name="Google Shape;314;p47"/>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5" name="Google Shape;315;p47"/>
          <p:cNvSpPr txBox="1"/>
          <p:nvPr/>
        </p:nvSpPr>
        <p:spPr>
          <a:xfrm>
            <a:off x="81753" y="1707656"/>
            <a:ext cx="3736830" cy="1815353"/>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मधुमेह संबंधी आपात स्थिति</a:t>
            </a:r>
            <a:endParaRPr sz="3600" b="1" i="0" u="none" strike="noStrike" cap="none">
              <a:solidFill>
                <a:srgbClr val="FF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FF0000"/>
                </a:solidFill>
                <a:latin typeface="Arial"/>
                <a:ea typeface="Arial"/>
                <a:cs typeface="Arial"/>
                <a:sym typeface="Arial"/>
              </a:rPr>
              <a:t>(DIABETIC EMERGENCIES)</a:t>
            </a:r>
            <a:endParaRPr sz="2400" b="0" i="0" u="none" strike="noStrike" cap="none">
              <a:solidFill>
                <a:srgbClr val="000000"/>
              </a:solidFill>
              <a:latin typeface="Arial"/>
              <a:ea typeface="Arial"/>
              <a:cs typeface="Arial"/>
              <a:sym typeface="Arial"/>
            </a:endParaRPr>
          </a:p>
        </p:txBody>
      </p:sp>
      <p:sp>
        <p:nvSpPr>
          <p:cNvPr id="316" name="Google Shape;316;p47"/>
          <p:cNvSpPr/>
          <p:nvPr/>
        </p:nvSpPr>
        <p:spPr>
          <a:xfrm>
            <a:off x="0" y="79837"/>
            <a:ext cx="163506" cy="297525"/>
          </a:xfrm>
          <a:prstGeom prst="rect">
            <a:avLst/>
          </a:prstGeom>
          <a:solidFill>
            <a:srgbClr val="F8F9FA"/>
          </a:solid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1F1F1F"/>
              </a:buClr>
              <a:buSzPts val="2100"/>
              <a:buFont typeface="Arial"/>
              <a:buNone/>
            </a:pPr>
            <a:r>
              <a:rPr lang="en-US" sz="2100" b="0" i="0" u="none" strike="noStrike" cap="none">
                <a:solidFill>
                  <a:srgbClr val="1F1F1F"/>
                </a:solidFill>
                <a:latin typeface="Arial"/>
                <a:ea typeface="Arial"/>
                <a:cs typeface="Arial"/>
                <a:sym typeface="Arial"/>
              </a:rPr>
              <a:t>।</a:t>
            </a:r>
            <a:r>
              <a:rPr lang="en-US" sz="800" b="0" i="0" u="none" strike="noStrike" cap="none">
                <a:solidFill>
                  <a:schemeClr val="dk1"/>
                </a:solidFill>
                <a:latin typeface="Arial"/>
                <a:ea typeface="Arial"/>
                <a:cs typeface="Arial"/>
                <a:sym typeface="Arial"/>
              </a:rPr>
              <a:t> </a:t>
            </a:r>
            <a:endParaRPr sz="1800" b="0" i="0" u="none" strike="noStrike" cap="none">
              <a:solidFill>
                <a:schemeClr val="dk1"/>
              </a:solidFill>
              <a:latin typeface="Arial"/>
              <a:ea typeface="Arial"/>
              <a:cs typeface="Arial"/>
              <a:sym typeface="Arial"/>
            </a:endParaRPr>
          </a:p>
        </p:txBody>
      </p:sp>
      <p:pic>
        <p:nvPicPr>
          <p:cNvPr id="317" name="Google Shape;317;p47"/>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pic>
        <p:nvPicPr>
          <p:cNvPr id="322" name="Google Shape;322;p48"/>
          <p:cNvPicPr preferRelativeResize="0"/>
          <p:nvPr/>
        </p:nvPicPr>
        <p:blipFill rotWithShape="1">
          <a:blip r:embed="rId3">
            <a:alphaModFix/>
          </a:blip>
          <a:srcRect l="25004" r="24005"/>
          <a:stretch/>
        </p:blipFill>
        <p:spPr>
          <a:xfrm>
            <a:off x="10991880" y="46080"/>
            <a:ext cx="1028520" cy="1143000"/>
          </a:xfrm>
          <a:prstGeom prst="rect">
            <a:avLst/>
          </a:prstGeom>
          <a:noFill/>
          <a:ln>
            <a:noFill/>
          </a:ln>
        </p:spPr>
      </p:pic>
      <p:sp>
        <p:nvSpPr>
          <p:cNvPr id="323" name="Google Shape;323;p48"/>
          <p:cNvSpPr txBox="1"/>
          <p:nvPr/>
        </p:nvSpPr>
        <p:spPr>
          <a:xfrm>
            <a:off x="5369859" y="1158839"/>
            <a:ext cx="6649129" cy="5278469"/>
          </a:xfrm>
          <a:prstGeom prst="rect">
            <a:avLst/>
          </a:prstGeom>
          <a:noFill/>
          <a:ln>
            <a:noFill/>
          </a:ln>
        </p:spPr>
        <p:txBody>
          <a:bodyPr spcFirstLastPara="1" wrap="square" lIns="91425" tIns="45700" rIns="91425" bIns="45700" anchor="t" anchorCtr="0">
            <a:normAutofit fontScale="96000"/>
          </a:bodyPr>
          <a:lstStyle/>
          <a:p>
            <a:pPr marL="342720" marR="0" lvl="0" indent="-342720" algn="just" rtl="0">
              <a:lnSpc>
                <a:spcPct val="15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मधुमेह रोगियों को ब्‍लड शुगर में वृद्धि या हाइपरग्‍लाइस्मिक  हो सकता है यह स्थिति मूलतः बहुत अधिक शर्करा और बहुत कम इंसुलिन की होती है हाइपरग्‍लाइस्मिक  के सामान्य कारणों में शामिल हैं:</a:t>
            </a:r>
            <a:endParaRPr sz="1400" b="0" i="0" u="none" strike="noStrike" cap="none">
              <a:solidFill>
                <a:srgbClr val="000000"/>
              </a:solidFill>
              <a:latin typeface="Arial"/>
              <a:ea typeface="Arial"/>
              <a:cs typeface="Arial"/>
              <a:sym typeface="Arial"/>
            </a:endParaRPr>
          </a:p>
          <a:p>
            <a:pPr marL="742680" marR="0" lvl="1" indent="-285480" algn="l" rtl="0">
              <a:lnSpc>
                <a:spcPct val="150000"/>
              </a:lnSpc>
              <a:spcBef>
                <a:spcPts val="598"/>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संक्रमण</a:t>
            </a:r>
            <a:endParaRPr sz="2400" b="0" i="0" u="none" strike="noStrike" cap="none">
              <a:solidFill>
                <a:srgbClr val="000000"/>
              </a:solidFill>
              <a:latin typeface="Arial"/>
              <a:ea typeface="Arial"/>
              <a:cs typeface="Arial"/>
              <a:sym typeface="Arial"/>
            </a:endParaRPr>
          </a:p>
          <a:p>
            <a:pPr marL="742680" marR="0" lvl="1" indent="-285480" algn="l" rtl="0">
              <a:lnSpc>
                <a:spcPct val="150000"/>
              </a:lnSpc>
              <a:spcBef>
                <a:spcPts val="598"/>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रोगी द्वारा इंसुलिन न लेना, या अपर्याप्त मात्रा लेना</a:t>
            </a:r>
            <a:endParaRPr sz="2400" b="0" i="0" u="none" strike="noStrike" cap="none">
              <a:solidFill>
                <a:srgbClr val="000000"/>
              </a:solidFill>
              <a:latin typeface="Arial"/>
              <a:ea typeface="Arial"/>
              <a:cs typeface="Arial"/>
              <a:sym typeface="Arial"/>
            </a:endParaRPr>
          </a:p>
          <a:p>
            <a:pPr marL="742680" marR="0" lvl="1" indent="-285480" algn="l" rtl="0">
              <a:lnSpc>
                <a:spcPct val="150000"/>
              </a:lnSpc>
              <a:spcBef>
                <a:spcPts val="598"/>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अत्यधिक चीनी खाना</a:t>
            </a:r>
            <a:endParaRPr sz="2400" b="0" i="0" u="none" strike="noStrike" cap="none">
              <a:solidFill>
                <a:srgbClr val="000000"/>
              </a:solidFill>
              <a:latin typeface="Arial"/>
              <a:ea typeface="Arial"/>
              <a:cs typeface="Arial"/>
              <a:sym typeface="Arial"/>
            </a:endParaRPr>
          </a:p>
          <a:p>
            <a:pPr marL="742680" marR="0" lvl="1" indent="-285480" algn="l" rtl="0">
              <a:lnSpc>
                <a:spcPct val="150000"/>
              </a:lnSpc>
              <a:spcBef>
                <a:spcPts val="598"/>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बढ़ा हुआ या लंबे समय तक तनाव</a:t>
            </a:r>
            <a:endParaRPr sz="2400" b="0" i="0" u="none" strike="noStrike" cap="none">
              <a:solidFill>
                <a:srgbClr val="000000"/>
              </a:solidFill>
              <a:latin typeface="Arial"/>
              <a:ea typeface="Arial"/>
              <a:cs typeface="Arial"/>
              <a:sym typeface="Arial"/>
            </a:endParaRPr>
          </a:p>
        </p:txBody>
      </p:sp>
      <p:sp>
        <p:nvSpPr>
          <p:cNvPr id="324" name="Google Shape;324;p48"/>
          <p:cNvSpPr txBox="1"/>
          <p:nvPr/>
        </p:nvSpPr>
        <p:spPr>
          <a:xfrm>
            <a:off x="70797" y="1628280"/>
            <a:ext cx="5297649" cy="10191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हाई ब्‍लड शुगर</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800"/>
              <a:buFont typeface="Arial"/>
              <a:buNone/>
            </a:pPr>
            <a:r>
              <a:rPr lang="en-US" sz="2800" b="1" i="0" u="none" strike="noStrike" cap="none">
                <a:solidFill>
                  <a:srgbClr val="FF0000"/>
                </a:solidFill>
                <a:latin typeface="Arial"/>
                <a:ea typeface="Arial"/>
                <a:cs typeface="Arial"/>
                <a:sym typeface="Arial"/>
              </a:rPr>
              <a:t>(Hyperglycemia)</a:t>
            </a:r>
            <a:endParaRPr sz="2800" b="0" i="0" u="none" strike="noStrike" cap="none">
              <a:solidFill>
                <a:srgbClr val="000000"/>
              </a:solidFill>
              <a:latin typeface="Arial"/>
              <a:ea typeface="Arial"/>
              <a:cs typeface="Arial"/>
              <a:sym typeface="Arial"/>
            </a:endParaRPr>
          </a:p>
        </p:txBody>
      </p:sp>
      <p:sp>
        <p:nvSpPr>
          <p:cNvPr id="325" name="Google Shape;325;p48"/>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26" name="Google Shape;326;p48"/>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pic>
        <p:nvPicPr>
          <p:cNvPr id="331" name="Google Shape;331;p49"/>
          <p:cNvPicPr preferRelativeResize="0"/>
          <p:nvPr/>
        </p:nvPicPr>
        <p:blipFill rotWithShape="1">
          <a:blip r:embed="rId3">
            <a:alphaModFix/>
          </a:blip>
          <a:srcRect l="25004" r="24005"/>
          <a:stretch/>
        </p:blipFill>
        <p:spPr>
          <a:xfrm>
            <a:off x="10991880" y="147600"/>
            <a:ext cx="1028520" cy="1143000"/>
          </a:xfrm>
          <a:prstGeom prst="rect">
            <a:avLst/>
          </a:prstGeom>
          <a:noFill/>
          <a:ln>
            <a:noFill/>
          </a:ln>
        </p:spPr>
      </p:pic>
      <p:sp>
        <p:nvSpPr>
          <p:cNvPr id="332" name="Google Shape;332;p49"/>
          <p:cNvSpPr txBox="1"/>
          <p:nvPr/>
        </p:nvSpPr>
        <p:spPr>
          <a:xfrm>
            <a:off x="5479023" y="877840"/>
            <a:ext cx="6714565" cy="5759598"/>
          </a:xfrm>
          <a:prstGeom prst="rect">
            <a:avLst/>
          </a:prstGeom>
          <a:noFill/>
          <a:ln>
            <a:noFill/>
          </a:ln>
        </p:spPr>
        <p:txBody>
          <a:bodyPr spcFirstLastPara="1" wrap="square" lIns="91425" tIns="45700" rIns="91425" bIns="45700" anchor="t" anchorCtr="0">
            <a:normAutofit fontScale="95500"/>
          </a:bodyPr>
          <a:lstStyle/>
          <a:p>
            <a:pPr marL="342720" marR="0" lvl="0" indent="-342720" algn="l" rtl="0">
              <a:lnSpc>
                <a:spcPct val="150000"/>
              </a:lnSpc>
              <a:spcBef>
                <a:spcPts val="0"/>
              </a:spcBef>
              <a:spcAft>
                <a:spcPts val="0"/>
              </a:spcAft>
              <a:buClr>
                <a:srgbClr val="000000"/>
              </a:buClr>
              <a:buSzPct val="100000"/>
              <a:buFont typeface="Arial"/>
              <a:buNone/>
            </a:pPr>
            <a:r>
              <a:rPr lang="en-US" sz="2400" b="1" i="1" u="none" strike="noStrike" cap="none">
                <a:solidFill>
                  <a:srgbClr val="000000"/>
                </a:solidFill>
                <a:latin typeface="Arial"/>
                <a:ea typeface="Arial"/>
                <a:cs typeface="Arial"/>
                <a:sym typeface="Arial"/>
              </a:rPr>
              <a:t> </a:t>
            </a:r>
            <a:r>
              <a:rPr lang="en-US" sz="2800" b="0" i="0" u="none" strike="noStrike" cap="none">
                <a:solidFill>
                  <a:srgbClr val="000000"/>
                </a:solidFill>
                <a:latin typeface="Arial"/>
                <a:ea typeface="Arial"/>
                <a:cs typeface="Arial"/>
                <a:sym typeface="Arial"/>
              </a:rPr>
              <a:t>संकेत और लक्षण</a:t>
            </a:r>
            <a:endParaRPr sz="28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क्रमिक शुरुआत</a:t>
            </a:r>
            <a:r>
              <a:rPr lang="en-US" sz="2800" b="0" i="0" u="none" strike="noStrike" cap="none">
                <a:solidFill>
                  <a:schemeClr val="dk1"/>
                </a:solidFill>
                <a:latin typeface="Arial"/>
                <a:ea typeface="Arial"/>
                <a:cs typeface="Arial"/>
                <a:sym typeface="Arial"/>
              </a:rPr>
              <a:t> (Gradual onset)</a:t>
            </a:r>
            <a:endParaRPr sz="28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मीठी फल जैसी सांस</a:t>
            </a:r>
            <a:endParaRPr sz="28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लाल सूखी त्वचा</a:t>
            </a:r>
            <a:endParaRPr sz="28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प्यास या भूख</a:t>
            </a:r>
            <a:endParaRPr sz="28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तेज़ कमजोर नाड़ी</a:t>
            </a:r>
            <a:endParaRPr sz="28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जल्दी पेशाब आना</a:t>
            </a:r>
            <a:endParaRPr sz="28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800" b="0" i="0" u="none" strike="noStrike" cap="none">
                <a:solidFill>
                  <a:srgbClr val="000000"/>
                </a:solidFill>
                <a:latin typeface="Arial"/>
                <a:ea typeface="Arial"/>
                <a:cs typeface="Arial"/>
                <a:sym typeface="Arial"/>
              </a:rPr>
              <a:t>नशे में दिखना, लड़खड़ाना, अस्पष्ट भाषण</a:t>
            </a:r>
            <a:endParaRPr sz="2800" b="0" i="0" u="none" strike="noStrike" cap="none">
              <a:solidFill>
                <a:srgbClr val="000000"/>
              </a:solidFill>
              <a:latin typeface="Arial"/>
              <a:ea typeface="Arial"/>
              <a:cs typeface="Arial"/>
              <a:sym typeface="Arial"/>
            </a:endParaRPr>
          </a:p>
        </p:txBody>
      </p:sp>
      <p:sp>
        <p:nvSpPr>
          <p:cNvPr id="333" name="Google Shape;333;p49"/>
          <p:cNvSpPr txBox="1"/>
          <p:nvPr/>
        </p:nvSpPr>
        <p:spPr>
          <a:xfrm>
            <a:off x="228600" y="1290600"/>
            <a:ext cx="4226860" cy="1789484"/>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0000"/>
                </a:solidFill>
                <a:latin typeface="Arial"/>
                <a:ea typeface="Arial"/>
                <a:cs typeface="Arial"/>
                <a:sym typeface="Arial"/>
              </a:rPr>
              <a:t>हाई ब्‍लड शुगर</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(Hyperglycemia)</a:t>
            </a:r>
            <a:endParaRPr sz="3600" b="0" i="0" u="none" strike="noStrike" cap="none">
              <a:solidFill>
                <a:srgbClr val="000000"/>
              </a:solidFill>
              <a:latin typeface="Arial"/>
              <a:ea typeface="Arial"/>
              <a:cs typeface="Arial"/>
              <a:sym typeface="Arial"/>
            </a:endParaRPr>
          </a:p>
        </p:txBody>
      </p:sp>
      <p:sp>
        <p:nvSpPr>
          <p:cNvPr id="334" name="Google Shape;334;p49"/>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5" name="Google Shape;335;p49"/>
          <p:cNvSpPr txBox="1"/>
          <p:nvPr/>
        </p:nvSpPr>
        <p:spPr>
          <a:xfrm>
            <a:off x="4455460" y="6391590"/>
            <a:ext cx="1297700"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chemeClr val="dk1"/>
                </a:solidFill>
                <a:latin typeface="Arial"/>
                <a:ea typeface="Arial"/>
                <a:cs typeface="Arial"/>
                <a:sym typeface="Arial"/>
              </a:rPr>
              <a:t>7 NDRF</a:t>
            </a:r>
            <a:endParaRPr sz="1400" b="0" i="0" u="none" strike="noStrike" cap="none">
              <a:solidFill>
                <a:srgbClr val="000000"/>
              </a:solidFill>
              <a:latin typeface="Arial"/>
              <a:ea typeface="Arial"/>
              <a:cs typeface="Arial"/>
              <a:sym typeface="Arial"/>
            </a:endParaRPr>
          </a:p>
        </p:txBody>
      </p:sp>
      <p:pic>
        <p:nvPicPr>
          <p:cNvPr id="336" name="Google Shape;336;p49"/>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pic>
        <p:nvPicPr>
          <p:cNvPr id="341" name="Google Shape;341;p50"/>
          <p:cNvPicPr preferRelativeResize="0"/>
          <p:nvPr/>
        </p:nvPicPr>
        <p:blipFill rotWithShape="1">
          <a:blip r:embed="rId3">
            <a:alphaModFix/>
          </a:blip>
          <a:srcRect l="25004" r="24005"/>
          <a:stretch/>
        </p:blipFill>
        <p:spPr>
          <a:xfrm>
            <a:off x="11163240" y="125280"/>
            <a:ext cx="1028880" cy="1143000"/>
          </a:xfrm>
          <a:prstGeom prst="rect">
            <a:avLst/>
          </a:prstGeom>
          <a:noFill/>
          <a:ln>
            <a:noFill/>
          </a:ln>
        </p:spPr>
      </p:pic>
      <p:sp>
        <p:nvSpPr>
          <p:cNvPr id="342" name="Google Shape;342;p50"/>
          <p:cNvSpPr txBox="1"/>
          <p:nvPr/>
        </p:nvSpPr>
        <p:spPr>
          <a:xfrm>
            <a:off x="4688541" y="1268280"/>
            <a:ext cx="7135906" cy="5229360"/>
          </a:xfrm>
          <a:prstGeom prst="rect">
            <a:avLst/>
          </a:prstGeom>
          <a:noFill/>
          <a:ln>
            <a:noFill/>
          </a:ln>
        </p:spPr>
        <p:txBody>
          <a:bodyPr spcFirstLastPara="1" wrap="square" lIns="91425" tIns="45700" rIns="91425" bIns="45700" anchor="t" anchorCtr="0">
            <a:normAutofit/>
          </a:bodyPr>
          <a:lstStyle/>
          <a:p>
            <a:pPr marL="342720" marR="0" lvl="0" indent="-342720" algn="l" rtl="0">
              <a:lnSpc>
                <a:spcPct val="15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गंभीर हाइपरग्‍लाइस्मिक  की शुरुआत धीरे-धीरे होती है अधिकांश मामलों में यह एक निश्चित अवधि 12-24 घंटो में विकसित होता है</a:t>
            </a:r>
            <a:r>
              <a:rPr lang="en-US" sz="2400" b="0" i="0" u="none" strike="noStrike" cap="none">
                <a:solidFill>
                  <a:schemeClr val="dk1"/>
                </a:solidFill>
                <a:latin typeface="Arial"/>
                <a:ea typeface="Arial"/>
                <a:cs typeface="Arial"/>
                <a:sym typeface="Arial"/>
              </a:rPr>
              <a:t>।</a:t>
            </a:r>
            <a:r>
              <a:rPr lang="en-US" sz="2400" b="0" i="0" u="none" strike="noStrike" cap="none">
                <a:solidFill>
                  <a:srgbClr val="000000"/>
                </a:solidFill>
                <a:latin typeface="Arial"/>
                <a:ea typeface="Arial"/>
                <a:cs typeface="Arial"/>
                <a:sym typeface="Arial"/>
              </a:rPr>
              <a:t>  </a:t>
            </a:r>
            <a:endParaRPr sz="2400" b="0" i="0" u="none" strike="noStrike" cap="none">
              <a:solidFill>
                <a:srgbClr val="000000"/>
              </a:solidFill>
              <a:latin typeface="Arial"/>
              <a:ea typeface="Arial"/>
              <a:cs typeface="Arial"/>
              <a:sym typeface="Arial"/>
            </a:endParaRPr>
          </a:p>
          <a:p>
            <a:pPr marL="342720" marR="0" lvl="0" indent="-266520" algn="l" rtl="0">
              <a:lnSpc>
                <a:spcPct val="150000"/>
              </a:lnSpc>
              <a:spcBef>
                <a:spcPts val="598"/>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a:p>
            <a:pPr marL="342720" marR="0" lvl="0" indent="-342720" algn="l" rtl="0">
              <a:lnSpc>
                <a:spcPct val="150000"/>
              </a:lnSpc>
              <a:spcBef>
                <a:spcPts val="598"/>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सबसे पहले, रोगी को अत्यधिक भूख, प्यास और पेशाब का अनुभव होता है</a:t>
            </a:r>
            <a:r>
              <a:rPr lang="en-US" sz="2400" b="0" i="0" u="none" strike="noStrike" cap="none">
                <a:solidFill>
                  <a:schemeClr val="dk1"/>
                </a:solidFill>
                <a:latin typeface="Arial"/>
                <a:ea typeface="Arial"/>
                <a:cs typeface="Arial"/>
                <a:sym typeface="Arial"/>
              </a:rPr>
              <a:t>।</a:t>
            </a:r>
            <a:endParaRPr sz="2400" b="0" i="0" u="none" strike="noStrike" cap="none">
              <a:solidFill>
                <a:srgbClr val="000000"/>
              </a:solidFill>
              <a:latin typeface="Arial"/>
              <a:ea typeface="Arial"/>
              <a:cs typeface="Arial"/>
              <a:sym typeface="Arial"/>
            </a:endParaRPr>
          </a:p>
          <a:p>
            <a:pPr marL="342720" marR="0" lvl="0" indent="-266520" algn="l" rtl="0">
              <a:lnSpc>
                <a:spcPct val="150000"/>
              </a:lnSpc>
              <a:spcBef>
                <a:spcPts val="598"/>
              </a:spcBef>
              <a:spcAft>
                <a:spcPts val="0"/>
              </a:spcAft>
              <a:buClr>
                <a:srgbClr val="000000"/>
              </a:buClr>
              <a:buSzPts val="1200"/>
              <a:buFont typeface="Arial"/>
              <a:buNone/>
            </a:pPr>
            <a:endParaRPr sz="1200" b="0" i="0" u="none" strike="noStrike" cap="none">
              <a:solidFill>
                <a:srgbClr val="000000"/>
              </a:solidFill>
              <a:latin typeface="Arial"/>
              <a:ea typeface="Arial"/>
              <a:cs typeface="Arial"/>
              <a:sym typeface="Arial"/>
            </a:endParaRPr>
          </a:p>
          <a:p>
            <a:pPr marL="342720" marR="0" lvl="0" indent="-342720" algn="l" rtl="0">
              <a:lnSpc>
                <a:spcPct val="150000"/>
              </a:lnSpc>
              <a:spcBef>
                <a:spcPts val="598"/>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रोगी बहुत बीमार दिखाई देता है, और उसकी हालत बिगड़ने के साथ-साथ वह कमजोर होता जाता है</a:t>
            </a:r>
            <a:r>
              <a:rPr lang="en-US" sz="2400" b="0" i="0" u="none" strike="noStrike" cap="none">
                <a:solidFill>
                  <a:schemeClr val="dk1"/>
                </a:solidFill>
                <a:latin typeface="Arial"/>
                <a:ea typeface="Arial"/>
                <a:cs typeface="Arial"/>
                <a:sym typeface="Arial"/>
              </a:rPr>
              <a:t>।</a:t>
            </a:r>
            <a:endParaRPr sz="2400" b="0" i="0" u="none" strike="noStrike" cap="none">
              <a:solidFill>
                <a:srgbClr val="000000"/>
              </a:solidFill>
              <a:latin typeface="Arial"/>
              <a:ea typeface="Arial"/>
              <a:cs typeface="Arial"/>
              <a:sym typeface="Arial"/>
            </a:endParaRPr>
          </a:p>
        </p:txBody>
      </p:sp>
      <p:sp>
        <p:nvSpPr>
          <p:cNvPr id="343" name="Google Shape;343;p50"/>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4" name="Google Shape;344;p50"/>
          <p:cNvSpPr txBox="1"/>
          <p:nvPr/>
        </p:nvSpPr>
        <p:spPr>
          <a:xfrm>
            <a:off x="438953" y="1708038"/>
            <a:ext cx="3666882" cy="1388088"/>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0000"/>
                </a:solidFill>
                <a:latin typeface="Arial"/>
                <a:ea typeface="Arial"/>
                <a:cs typeface="Arial"/>
                <a:sym typeface="Arial"/>
              </a:rPr>
              <a:t>हाई ब्‍लड शुगर</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(Hyperglycemia)</a:t>
            </a:r>
            <a:endParaRPr sz="3600" b="0" i="0" u="none" strike="noStrike" cap="none">
              <a:solidFill>
                <a:srgbClr val="000000"/>
              </a:solidFill>
              <a:latin typeface="Arial"/>
              <a:ea typeface="Arial"/>
              <a:cs typeface="Arial"/>
              <a:sym typeface="Arial"/>
            </a:endParaRPr>
          </a:p>
        </p:txBody>
      </p:sp>
      <p:pic>
        <p:nvPicPr>
          <p:cNvPr id="345" name="Google Shape;345;p50"/>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49"/>
        <p:cNvGrpSpPr/>
        <p:nvPr/>
      </p:nvGrpSpPr>
      <p:grpSpPr>
        <a:xfrm>
          <a:off x="0" y="0"/>
          <a:ext cx="0" cy="0"/>
          <a:chOff x="0" y="0"/>
          <a:chExt cx="0" cy="0"/>
        </a:xfrm>
      </p:grpSpPr>
      <p:pic>
        <p:nvPicPr>
          <p:cNvPr id="350" name="Google Shape;350;p51"/>
          <p:cNvPicPr preferRelativeResize="0"/>
          <p:nvPr/>
        </p:nvPicPr>
        <p:blipFill rotWithShape="1">
          <a:blip r:embed="rId3">
            <a:alphaModFix/>
          </a:blip>
          <a:srcRect l="25004" r="24005"/>
          <a:stretch/>
        </p:blipFill>
        <p:spPr>
          <a:xfrm>
            <a:off x="11167920" y="20520"/>
            <a:ext cx="1028880" cy="1143000"/>
          </a:xfrm>
          <a:prstGeom prst="rect">
            <a:avLst/>
          </a:prstGeom>
          <a:noFill/>
          <a:ln>
            <a:noFill/>
          </a:ln>
        </p:spPr>
      </p:pic>
      <p:sp>
        <p:nvSpPr>
          <p:cNvPr id="351" name="Google Shape;351;p51"/>
          <p:cNvSpPr txBox="1"/>
          <p:nvPr/>
        </p:nvSpPr>
        <p:spPr>
          <a:xfrm>
            <a:off x="3944472" y="1223640"/>
            <a:ext cx="8020516" cy="4714920"/>
          </a:xfrm>
          <a:prstGeom prst="rect">
            <a:avLst/>
          </a:prstGeom>
          <a:noFill/>
          <a:ln>
            <a:noFill/>
          </a:ln>
        </p:spPr>
        <p:txBody>
          <a:bodyPr spcFirstLastPara="1" wrap="square" lIns="91425" tIns="45700" rIns="91425" bIns="45700" anchor="t" anchorCtr="0">
            <a:normAutofit/>
          </a:bodyPr>
          <a:lstStyle/>
          <a:p>
            <a:pPr marL="342720" marR="0" lvl="0" indent="-342720" algn="l" rtl="0">
              <a:lnSpc>
                <a:spcPct val="15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अगर इलाज न किया जाए, तो मरीज़ की मौत हो सकती है, इंसुलिन और आई वी </a:t>
            </a:r>
            <a:r>
              <a:rPr lang="en-US" sz="2400" b="0" i="0" u="none" strike="noStrike" cap="none">
                <a:solidFill>
                  <a:srgbClr val="1F1F1F"/>
                </a:solidFill>
                <a:latin typeface="Arial"/>
                <a:ea typeface="Arial"/>
                <a:cs typeface="Arial"/>
                <a:sym typeface="Arial"/>
              </a:rPr>
              <a:t>फ्लुड</a:t>
            </a:r>
            <a:r>
              <a:rPr lang="en-US" sz="2400" b="0" i="0" u="none" strike="noStrike" cap="none">
                <a:solidFill>
                  <a:srgbClr val="000000"/>
                </a:solidFill>
                <a:latin typeface="Arial"/>
                <a:ea typeface="Arial"/>
                <a:cs typeface="Arial"/>
                <a:sym typeface="Arial"/>
              </a:rPr>
              <a:t> दिए जाने के बावजूद मरीज की हालात में 6-12 घंटे के बाद सुधार होता है ।</a:t>
            </a:r>
            <a:endParaRPr sz="1400" b="0" i="0" u="none" strike="noStrike" cap="none">
              <a:solidFill>
                <a:srgbClr val="000000"/>
              </a:solidFill>
              <a:latin typeface="Arial"/>
              <a:ea typeface="Arial"/>
              <a:cs typeface="Arial"/>
              <a:sym typeface="Arial"/>
            </a:endParaRPr>
          </a:p>
          <a:p>
            <a:pPr marL="342720" marR="0" lvl="0" indent="-190320" algn="l" rtl="0">
              <a:lnSpc>
                <a:spcPct val="150000"/>
              </a:lnSpc>
              <a:spcBef>
                <a:spcPts val="697"/>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हाइपरग्लाइस्मिक आपातकाल को डायबिटिक कोमा भी कहा जाता है, हालांकि आमतौर पर मरीज कोमा में नहीं जाते हैं ।</a:t>
            </a:r>
            <a:endParaRPr sz="2400" b="0" i="0" u="none" strike="noStrike" cap="none">
              <a:solidFill>
                <a:srgbClr val="000000"/>
              </a:solidFill>
              <a:latin typeface="Arial"/>
              <a:ea typeface="Arial"/>
              <a:cs typeface="Arial"/>
              <a:sym typeface="Arial"/>
            </a:endParaRPr>
          </a:p>
        </p:txBody>
      </p:sp>
      <p:sp>
        <p:nvSpPr>
          <p:cNvPr id="352" name="Google Shape;352;p51"/>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3" name="Google Shape;353;p51"/>
          <p:cNvSpPr txBox="1"/>
          <p:nvPr/>
        </p:nvSpPr>
        <p:spPr>
          <a:xfrm>
            <a:off x="228600" y="1689805"/>
            <a:ext cx="3613094" cy="10191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a:solidFill>
                  <a:srgbClr val="FF0000"/>
                </a:solidFill>
                <a:latin typeface="Arial"/>
                <a:ea typeface="Arial"/>
                <a:cs typeface="Arial"/>
                <a:sym typeface="Arial"/>
              </a:rPr>
              <a:t>हाई ब्‍लड शुगर</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(Hyperglycemia)</a:t>
            </a:r>
            <a:endParaRPr sz="3600" b="0" i="0" u="none" strike="noStrike" cap="none">
              <a:solidFill>
                <a:srgbClr val="000000"/>
              </a:solidFill>
              <a:latin typeface="Arial"/>
              <a:ea typeface="Arial"/>
              <a:cs typeface="Arial"/>
              <a:sym typeface="Arial"/>
            </a:endParaRPr>
          </a:p>
        </p:txBody>
      </p:sp>
      <p:pic>
        <p:nvPicPr>
          <p:cNvPr id="354" name="Google Shape;354;p51"/>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pic>
        <p:nvPicPr>
          <p:cNvPr id="359" name="Google Shape;359;p52"/>
          <p:cNvPicPr preferRelativeResize="0"/>
          <p:nvPr/>
        </p:nvPicPr>
        <p:blipFill rotWithShape="1">
          <a:blip r:embed="rId3">
            <a:alphaModFix/>
          </a:blip>
          <a:srcRect l="25004" r="24005"/>
          <a:stretch/>
        </p:blipFill>
        <p:spPr>
          <a:xfrm>
            <a:off x="11163240" y="92160"/>
            <a:ext cx="1028880" cy="1143000"/>
          </a:xfrm>
          <a:prstGeom prst="rect">
            <a:avLst/>
          </a:prstGeom>
          <a:noFill/>
          <a:ln>
            <a:noFill/>
          </a:ln>
        </p:spPr>
      </p:pic>
      <p:sp>
        <p:nvSpPr>
          <p:cNvPr id="360" name="Google Shape;360;p52"/>
          <p:cNvSpPr txBox="1"/>
          <p:nvPr/>
        </p:nvSpPr>
        <p:spPr>
          <a:xfrm>
            <a:off x="4598894" y="1120589"/>
            <a:ext cx="7366094" cy="5039722"/>
          </a:xfrm>
          <a:prstGeom prst="rect">
            <a:avLst/>
          </a:prstGeom>
          <a:noFill/>
          <a:ln>
            <a:noFill/>
          </a:ln>
        </p:spPr>
        <p:txBody>
          <a:bodyPr spcFirstLastPara="1" wrap="square" lIns="91425" tIns="45700" rIns="91425" bIns="45700" anchor="t" anchorCtr="0">
            <a:normAutofit fontScale="90500"/>
          </a:bodyPr>
          <a:lstStyle/>
          <a:p>
            <a:pPr marL="342720" marR="0" lvl="0" indent="-342720" algn="just" rtl="0">
              <a:lnSpc>
                <a:spcPct val="15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वैश्‍विक सावधानियाँ बरतें और घटनास्थल को सुरक्षित रखें तथा स्थानीय आपातकालीन सेवा प्रदाताओं को सूचित करें जो मरीज़ अपनी श्वास नलियों को नियंत्रित नहीं कर सकते, उन्हें कभी भी खाने/पीने के लिए कुछ न दें।</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प्रारंभिक मूल्यांकन करें और रोगी का चिकितसिय इतिहास प्राप्त करें।</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लोकल प्रोटोकॉल के अनुसार ग्लूकोज़ दें संदेह होने पर चीनी दें।</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रोगी का पुनः आकलन कर अस्‍पताल ले जाएँ रोगी को सही पोजिशन में रखें।</a:t>
            </a:r>
            <a:endParaRPr sz="2800" b="0" i="0" u="none" strike="noStrike" cap="none">
              <a:solidFill>
                <a:srgbClr val="000000"/>
              </a:solidFill>
              <a:latin typeface="Arial"/>
              <a:ea typeface="Arial"/>
              <a:cs typeface="Arial"/>
              <a:sym typeface="Arial"/>
            </a:endParaRPr>
          </a:p>
        </p:txBody>
      </p:sp>
      <p:sp>
        <p:nvSpPr>
          <p:cNvPr id="361" name="Google Shape;361;p52"/>
          <p:cNvSpPr txBox="1"/>
          <p:nvPr/>
        </p:nvSpPr>
        <p:spPr>
          <a:xfrm>
            <a:off x="228600" y="1773360"/>
            <a:ext cx="3814482" cy="7776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प्री-हॉस्पिटल उपचार</a:t>
            </a:r>
            <a:endParaRPr sz="3600" b="0" i="0" u="none" strike="noStrike" cap="none">
              <a:solidFill>
                <a:srgbClr val="000000"/>
              </a:solidFill>
              <a:latin typeface="Arial"/>
              <a:ea typeface="Arial"/>
              <a:cs typeface="Arial"/>
              <a:sym typeface="Arial"/>
            </a:endParaRPr>
          </a:p>
        </p:txBody>
      </p:sp>
      <p:sp>
        <p:nvSpPr>
          <p:cNvPr id="362" name="Google Shape;362;p52"/>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63" name="Google Shape;363;p52"/>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pic>
        <p:nvPicPr>
          <p:cNvPr id="368" name="Google Shape;368;p53"/>
          <p:cNvPicPr preferRelativeResize="0"/>
          <p:nvPr/>
        </p:nvPicPr>
        <p:blipFill rotWithShape="1">
          <a:blip r:embed="rId3">
            <a:alphaModFix/>
          </a:blip>
          <a:srcRect l="25004" r="24005"/>
          <a:stretch/>
        </p:blipFill>
        <p:spPr>
          <a:xfrm>
            <a:off x="10991880" y="54000"/>
            <a:ext cx="1028520" cy="1143000"/>
          </a:xfrm>
          <a:prstGeom prst="rect">
            <a:avLst/>
          </a:prstGeom>
          <a:noFill/>
          <a:ln>
            <a:noFill/>
          </a:ln>
        </p:spPr>
      </p:pic>
      <p:sp>
        <p:nvSpPr>
          <p:cNvPr id="369" name="Google Shape;369;p53"/>
          <p:cNvSpPr txBox="1"/>
          <p:nvPr/>
        </p:nvSpPr>
        <p:spPr>
          <a:xfrm>
            <a:off x="4105835" y="1193400"/>
            <a:ext cx="7400485" cy="4994280"/>
          </a:xfrm>
          <a:prstGeom prst="rect">
            <a:avLst/>
          </a:prstGeom>
          <a:noFill/>
          <a:ln>
            <a:noFill/>
          </a:ln>
        </p:spPr>
        <p:txBody>
          <a:bodyPr spcFirstLastPara="1" wrap="square" lIns="91425" tIns="45700" rIns="91425" bIns="45700" anchor="t" anchorCtr="0">
            <a:normAutofit fontScale="96000"/>
          </a:bodyPr>
          <a:lstStyle/>
          <a:p>
            <a:pPr marL="342720" marR="0" lvl="0" indent="-342720" algn="l" rtl="0">
              <a:lnSpc>
                <a:spcPct val="15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इस स्थिति में ब्‍लड शुगर स्तर कम हो जाता है और यह एक या दो स्थितियों का परिणाम हो सकता है ।</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1749"/>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यह रक्तप्रवाह में इंसुलिन की अधिकता है और दूसरा रक्तप्रवाह में शुगर की बहुत कम मात्रा है ।</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1749"/>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यह शराब पीने वाले, किसी भी प्रकार का जहर खाने वाले  और बीमार व्यक्ति के लिए जोखिम  हैं।</a:t>
            </a:r>
            <a:endParaRPr sz="2400" b="0" i="0" u="none" strike="noStrike" cap="none">
              <a:solidFill>
                <a:srgbClr val="000000"/>
              </a:solidFill>
              <a:latin typeface="Arial"/>
              <a:ea typeface="Arial"/>
              <a:cs typeface="Arial"/>
              <a:sym typeface="Arial"/>
            </a:endParaRPr>
          </a:p>
        </p:txBody>
      </p:sp>
      <p:sp>
        <p:nvSpPr>
          <p:cNvPr id="370" name="Google Shape;370;p53"/>
          <p:cNvSpPr txBox="1"/>
          <p:nvPr/>
        </p:nvSpPr>
        <p:spPr>
          <a:xfrm>
            <a:off x="304800" y="1483920"/>
            <a:ext cx="3541059" cy="7779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हाईपोग्‍लेसिमिया</a:t>
            </a:r>
            <a:endParaRPr sz="3600" b="0" i="0" u="none" strike="noStrike" cap="none">
              <a:solidFill>
                <a:srgbClr val="000000"/>
              </a:solidFill>
              <a:latin typeface="Arial"/>
              <a:ea typeface="Arial"/>
              <a:cs typeface="Arial"/>
              <a:sym typeface="Arial"/>
            </a:endParaRPr>
          </a:p>
        </p:txBody>
      </p:sp>
      <p:sp>
        <p:nvSpPr>
          <p:cNvPr id="371" name="Google Shape;371;p53"/>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72" name="Google Shape;372;p53"/>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pic>
        <p:nvPicPr>
          <p:cNvPr id="377" name="Google Shape;377;p54"/>
          <p:cNvPicPr preferRelativeResize="0"/>
          <p:nvPr/>
        </p:nvPicPr>
        <p:blipFill rotWithShape="1">
          <a:blip r:embed="rId3">
            <a:alphaModFix/>
          </a:blip>
          <a:srcRect l="25004" r="24005"/>
          <a:stretch/>
        </p:blipFill>
        <p:spPr>
          <a:xfrm>
            <a:off x="10991880" y="0"/>
            <a:ext cx="1028520" cy="1143000"/>
          </a:xfrm>
          <a:prstGeom prst="rect">
            <a:avLst/>
          </a:prstGeom>
          <a:noFill/>
          <a:ln>
            <a:noFill/>
          </a:ln>
        </p:spPr>
      </p:pic>
      <p:sp>
        <p:nvSpPr>
          <p:cNvPr id="378" name="Google Shape;378;p54"/>
          <p:cNvSpPr txBox="1"/>
          <p:nvPr/>
        </p:nvSpPr>
        <p:spPr>
          <a:xfrm>
            <a:off x="4625788" y="1362240"/>
            <a:ext cx="7394252" cy="5190960"/>
          </a:xfrm>
          <a:prstGeom prst="rect">
            <a:avLst/>
          </a:prstGeom>
          <a:noFill/>
          <a:ln>
            <a:noFill/>
          </a:ln>
        </p:spPr>
        <p:txBody>
          <a:bodyPr spcFirstLastPara="1" wrap="square" lIns="91425" tIns="45700" rIns="91425" bIns="45700" anchor="t" anchorCtr="0">
            <a:normAutofit fontScale="98500"/>
          </a:bodyPr>
          <a:lstStyle/>
          <a:p>
            <a:pPr marL="342720" marR="0" lvl="0" indent="-342720" algn="l" rtl="0">
              <a:lnSpc>
                <a:spcPct val="15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भोजन छोड़ना, विशेष रूप से मधुमेह रोगियों के लिए</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बीमारी के साथ उल्टी</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कठोर व्यायाम</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अत्यधिक गर्मी या ठंड से शारीरिक तनाव</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भावनात्मक तनाव</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इंसुलिन का आकस्मिक ओवरडोज़</a:t>
            </a:r>
            <a:endParaRPr sz="2400" b="0" i="0" u="none" strike="noStrike" cap="none">
              <a:solidFill>
                <a:srgbClr val="000000"/>
              </a:solidFill>
              <a:latin typeface="Arial"/>
              <a:ea typeface="Arial"/>
              <a:cs typeface="Arial"/>
              <a:sym typeface="Arial"/>
            </a:endParaRPr>
          </a:p>
        </p:txBody>
      </p:sp>
      <p:sp>
        <p:nvSpPr>
          <p:cNvPr id="379" name="Google Shape;379;p54"/>
          <p:cNvSpPr txBox="1"/>
          <p:nvPr/>
        </p:nvSpPr>
        <p:spPr>
          <a:xfrm>
            <a:off x="-95400" y="1613647"/>
            <a:ext cx="4452247" cy="1663073"/>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लो ब्‍लड शुगर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के कुछ सामान्य कारण</a:t>
            </a:r>
            <a:br>
              <a:rPr lang="en-US" sz="1800" b="0" i="0" u="none" strike="noStrike" cap="none">
                <a:solidFill>
                  <a:schemeClr val="dk1"/>
                </a:solidFill>
                <a:latin typeface="Arial"/>
                <a:ea typeface="Arial"/>
                <a:cs typeface="Arial"/>
                <a:sym typeface="Arial"/>
              </a:rPr>
            </a:br>
            <a:endParaRPr sz="3600" b="0" i="0" u="none" strike="noStrike" cap="none">
              <a:solidFill>
                <a:srgbClr val="000000"/>
              </a:solidFill>
              <a:latin typeface="Arial"/>
              <a:ea typeface="Arial"/>
              <a:cs typeface="Arial"/>
              <a:sym typeface="Arial"/>
            </a:endParaRPr>
          </a:p>
        </p:txBody>
      </p:sp>
      <p:sp>
        <p:nvSpPr>
          <p:cNvPr id="380" name="Google Shape;380;p54"/>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81" name="Google Shape;381;p54"/>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pic>
        <p:nvPicPr>
          <p:cNvPr id="386" name="Google Shape;386;p55"/>
          <p:cNvPicPr preferRelativeResize="0"/>
          <p:nvPr/>
        </p:nvPicPr>
        <p:blipFill rotWithShape="1">
          <a:blip r:embed="rId3">
            <a:alphaModFix/>
          </a:blip>
          <a:srcRect l="25004" r="24005"/>
          <a:stretch/>
        </p:blipFill>
        <p:spPr>
          <a:xfrm>
            <a:off x="10991880" y="44280"/>
            <a:ext cx="1028520" cy="1143000"/>
          </a:xfrm>
          <a:prstGeom prst="rect">
            <a:avLst/>
          </a:prstGeom>
          <a:noFill/>
          <a:ln>
            <a:noFill/>
          </a:ln>
        </p:spPr>
      </p:pic>
      <p:sp>
        <p:nvSpPr>
          <p:cNvPr id="387" name="Google Shape;387;p55"/>
          <p:cNvSpPr txBox="1"/>
          <p:nvPr/>
        </p:nvSpPr>
        <p:spPr>
          <a:xfrm>
            <a:off x="4667991" y="1187280"/>
            <a:ext cx="6951311" cy="5835706"/>
          </a:xfrm>
          <a:prstGeom prst="rect">
            <a:avLst/>
          </a:prstGeom>
          <a:noFill/>
          <a:ln>
            <a:noFill/>
          </a:ln>
        </p:spPr>
        <p:txBody>
          <a:bodyPr spcFirstLastPara="1" wrap="square" lIns="91425" tIns="45700" rIns="91425" bIns="45700" anchor="t" anchorCtr="0">
            <a:normAutofit fontScale="96500"/>
          </a:bodyPr>
          <a:lstStyle/>
          <a:p>
            <a:pPr marL="342720" marR="0" lvl="0" indent="-342720" algn="just" rtl="0">
              <a:lnSpc>
                <a:spcPct val="15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गंभीर हाइपोग्लाइसीमिया की शुरुआत अचानक होती है, हाइपोग्लाइसीमिया का सबसे आम कारण मधुमेह के रोगी द्वारा इंसुलिन की आकस्मिक अधिक मात्रा लेना है।</a:t>
            </a:r>
            <a:endParaRPr sz="1400" b="0" i="0" u="none" strike="noStrike" cap="none">
              <a:solidFill>
                <a:srgbClr val="000000"/>
              </a:solidFill>
              <a:latin typeface="Arial"/>
              <a:ea typeface="Arial"/>
              <a:cs typeface="Arial"/>
              <a:sym typeface="Arial"/>
            </a:endParaRPr>
          </a:p>
          <a:p>
            <a:pPr marL="0" marR="0" lvl="0" indent="0" algn="just" rtl="0">
              <a:lnSpc>
                <a:spcPct val="15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कुछ समय बाद, मधुमेह रोगियों में दृष्टि दोष उत्पन्न कर देता है, इससे रोगियों के लिए स्वयं को उचित मात्रा में इंसुलिन देना बहुत कठिन हो जाता है परिणामस्वरूप इंसुलिन की अधिक मात्रा और हाइपोग्लाइसीमिया हो सकता है।</a:t>
            </a:r>
            <a:endParaRPr sz="2400" b="0" i="0" u="none" strike="noStrike" cap="none">
              <a:solidFill>
                <a:srgbClr val="000000"/>
              </a:solidFill>
              <a:latin typeface="Arial"/>
              <a:ea typeface="Arial"/>
              <a:cs typeface="Arial"/>
              <a:sym typeface="Arial"/>
            </a:endParaRPr>
          </a:p>
        </p:txBody>
      </p:sp>
      <p:sp>
        <p:nvSpPr>
          <p:cNvPr id="388" name="Google Shape;388;p55"/>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9" name="Google Shape;389;p55"/>
          <p:cNvSpPr txBox="1"/>
          <p:nvPr/>
        </p:nvSpPr>
        <p:spPr>
          <a:xfrm>
            <a:off x="295834" y="1756715"/>
            <a:ext cx="4294095" cy="132960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लो ब्‍लड शुगर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के कुछ सामान्य कारण</a:t>
            </a:r>
            <a:br>
              <a:rPr lang="en-US" sz="3600" b="0" i="0" u="none" strike="noStrike" cap="none">
                <a:solidFill>
                  <a:schemeClr val="dk1"/>
                </a:solidFill>
                <a:latin typeface="Arial"/>
                <a:ea typeface="Arial"/>
                <a:cs typeface="Arial"/>
                <a:sym typeface="Arial"/>
              </a:rPr>
            </a:br>
            <a:endParaRPr sz="3600" b="0" i="0" u="none" strike="noStrike" cap="none">
              <a:solidFill>
                <a:srgbClr val="000000"/>
              </a:solidFill>
              <a:latin typeface="Arial"/>
              <a:ea typeface="Arial"/>
              <a:cs typeface="Arial"/>
              <a:sym typeface="Arial"/>
            </a:endParaRPr>
          </a:p>
        </p:txBody>
      </p:sp>
      <p:pic>
        <p:nvPicPr>
          <p:cNvPr id="390" name="Google Shape;390;p55"/>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pic>
        <p:nvPicPr>
          <p:cNvPr id="145" name="Google Shape;145;p29"/>
          <p:cNvPicPr preferRelativeResize="0"/>
          <p:nvPr/>
        </p:nvPicPr>
        <p:blipFill rotWithShape="1">
          <a:blip r:embed="rId3">
            <a:alphaModFix/>
          </a:blip>
          <a:srcRect l="25004" r="24005"/>
          <a:stretch/>
        </p:blipFill>
        <p:spPr>
          <a:xfrm>
            <a:off x="11001240" y="115920"/>
            <a:ext cx="1028880" cy="1143000"/>
          </a:xfrm>
          <a:prstGeom prst="rect">
            <a:avLst/>
          </a:prstGeom>
          <a:noFill/>
          <a:ln>
            <a:noFill/>
          </a:ln>
        </p:spPr>
      </p:pic>
      <p:sp>
        <p:nvSpPr>
          <p:cNvPr id="146" name="Google Shape;146;p29"/>
          <p:cNvSpPr txBox="1"/>
          <p:nvPr/>
        </p:nvSpPr>
        <p:spPr>
          <a:xfrm>
            <a:off x="5038166" y="1509485"/>
            <a:ext cx="6878064" cy="4900279"/>
          </a:xfrm>
          <a:prstGeom prst="rect">
            <a:avLst/>
          </a:prstGeom>
          <a:noFill/>
          <a:ln>
            <a:noFill/>
          </a:ln>
        </p:spPr>
        <p:txBody>
          <a:bodyPr spcFirstLastPara="1" wrap="square" lIns="91425" tIns="45700" rIns="91425" bIns="45700" anchor="t" anchorCtr="0">
            <a:normAutofit fontScale="73500" lnSpcReduction="20000"/>
          </a:bodyPr>
          <a:lstStyle/>
          <a:p>
            <a:pPr marL="342720" marR="0" lvl="0" indent="-342751" algn="just" rtl="0">
              <a:lnSpc>
                <a:spcPct val="170000"/>
              </a:lnSpc>
              <a:spcBef>
                <a:spcPts val="0"/>
              </a:spcBef>
              <a:spcAft>
                <a:spcPts val="0"/>
              </a:spcAft>
              <a:buClr>
                <a:srgbClr val="000000"/>
              </a:buClr>
              <a:buSzPct val="100000"/>
              <a:buFont typeface="Arial"/>
              <a:buChar char="•"/>
            </a:pPr>
            <a:r>
              <a:rPr lang="en-US" sz="3300" b="0" i="0" u="none" strike="noStrike" cap="none">
                <a:solidFill>
                  <a:srgbClr val="000000"/>
                </a:solidFill>
                <a:latin typeface="Arial"/>
                <a:ea typeface="Arial"/>
                <a:cs typeface="Arial"/>
                <a:sym typeface="Arial"/>
              </a:rPr>
              <a:t>हाइपरग्‍लाइस्मिया के सात संकेत, लक्षण औ प्री-हॉस्पिटल उपचार के तीन चरण सूचीबद्ध करना।</a:t>
            </a:r>
            <a:endParaRPr sz="3300" b="0" i="0" u="none" strike="noStrike" cap="none">
              <a:solidFill>
                <a:srgbClr val="000000"/>
              </a:solidFill>
              <a:latin typeface="Arial"/>
              <a:ea typeface="Arial"/>
              <a:cs typeface="Arial"/>
              <a:sym typeface="Arial"/>
            </a:endParaRPr>
          </a:p>
          <a:p>
            <a:pPr marL="342720" marR="0" lvl="0" indent="-188732" algn="just" rtl="0">
              <a:lnSpc>
                <a:spcPct val="170000"/>
              </a:lnSpc>
              <a:spcBef>
                <a:spcPts val="697"/>
              </a:spcBef>
              <a:spcAft>
                <a:spcPts val="0"/>
              </a:spcAft>
              <a:buClr>
                <a:srgbClr val="000000"/>
              </a:buClr>
              <a:buSzPct val="100000"/>
              <a:buFont typeface="Arial"/>
              <a:buNone/>
            </a:pPr>
            <a:endParaRPr sz="3300" b="0" i="0" u="none" strike="noStrike" cap="none">
              <a:solidFill>
                <a:srgbClr val="000000"/>
              </a:solidFill>
              <a:latin typeface="Arial"/>
              <a:ea typeface="Arial"/>
              <a:cs typeface="Arial"/>
              <a:sym typeface="Arial"/>
            </a:endParaRPr>
          </a:p>
          <a:p>
            <a:pPr marL="342720" marR="0" lvl="0" indent="-342751" algn="just" rtl="0">
              <a:lnSpc>
                <a:spcPct val="170000"/>
              </a:lnSpc>
              <a:spcBef>
                <a:spcPts val="697"/>
              </a:spcBef>
              <a:spcAft>
                <a:spcPts val="0"/>
              </a:spcAft>
              <a:buClr>
                <a:srgbClr val="000000"/>
              </a:buClr>
              <a:buSzPct val="100000"/>
              <a:buFont typeface="Arial"/>
              <a:buChar char="•"/>
            </a:pPr>
            <a:r>
              <a:rPr lang="en-US" sz="3300" b="0" i="0" u="none" strike="noStrike" cap="none">
                <a:solidFill>
                  <a:srgbClr val="000000"/>
                </a:solidFill>
                <a:latin typeface="Arial"/>
                <a:ea typeface="Arial"/>
                <a:cs typeface="Arial"/>
                <a:sym typeface="Arial"/>
              </a:rPr>
              <a:t>हाइपोग्लाइसीमिया के नौ संकेतों और लक्षणों की सूची और प्री-हॉस्पिटल उपचार का वर्णन करना।</a:t>
            </a:r>
            <a:endParaRPr sz="3300" b="0" i="0" u="none" strike="noStrike" cap="none">
              <a:solidFill>
                <a:srgbClr val="000000"/>
              </a:solidFill>
              <a:latin typeface="Arial"/>
              <a:ea typeface="Arial"/>
              <a:cs typeface="Arial"/>
              <a:sym typeface="Arial"/>
            </a:endParaRPr>
          </a:p>
          <a:p>
            <a:pPr marL="342720" marR="0" lvl="0" indent="-188732" algn="just" rtl="0">
              <a:lnSpc>
                <a:spcPct val="170000"/>
              </a:lnSpc>
              <a:spcBef>
                <a:spcPts val="697"/>
              </a:spcBef>
              <a:spcAft>
                <a:spcPts val="0"/>
              </a:spcAft>
              <a:buClr>
                <a:srgbClr val="000000"/>
              </a:buClr>
              <a:buSzPct val="100000"/>
              <a:buFont typeface="Arial"/>
              <a:buNone/>
            </a:pPr>
            <a:endParaRPr sz="3300" b="0" i="0" u="none" strike="noStrike" cap="none">
              <a:solidFill>
                <a:srgbClr val="000000"/>
              </a:solidFill>
              <a:latin typeface="Arial"/>
              <a:ea typeface="Arial"/>
              <a:cs typeface="Arial"/>
              <a:sym typeface="Arial"/>
            </a:endParaRPr>
          </a:p>
          <a:p>
            <a:pPr marL="342720" marR="0" lvl="0" indent="-342751" algn="just" rtl="0">
              <a:lnSpc>
                <a:spcPct val="170000"/>
              </a:lnSpc>
              <a:spcBef>
                <a:spcPts val="697"/>
              </a:spcBef>
              <a:spcAft>
                <a:spcPts val="0"/>
              </a:spcAft>
              <a:buClr>
                <a:srgbClr val="000000"/>
              </a:buClr>
              <a:buSzPct val="100000"/>
              <a:buFont typeface="Arial"/>
              <a:buChar char="•"/>
            </a:pPr>
            <a:r>
              <a:rPr lang="en-US" sz="3300" b="0" i="0" u="none" strike="noStrike" cap="none">
                <a:solidFill>
                  <a:srgbClr val="000000"/>
                </a:solidFill>
                <a:latin typeface="Arial"/>
                <a:ea typeface="Arial"/>
                <a:cs typeface="Arial"/>
                <a:sym typeface="Arial"/>
              </a:rPr>
              <a:t>पेट की परेशानी के दस संकेत, लक्षण और प्री-हॉस्पिटल उपचार के पाँच चरण सूचीबद्ध करना।</a:t>
            </a:r>
            <a:endParaRPr sz="3300" b="0" i="0" u="none" strike="noStrike" cap="none">
              <a:solidFill>
                <a:srgbClr val="000000"/>
              </a:solidFill>
              <a:latin typeface="Arial"/>
              <a:ea typeface="Arial"/>
              <a:cs typeface="Arial"/>
              <a:sym typeface="Arial"/>
            </a:endParaRPr>
          </a:p>
          <a:p>
            <a:pPr marL="342720" marR="0" lvl="0" indent="-342720" algn="ctr" rtl="0">
              <a:lnSpc>
                <a:spcPct val="150000"/>
              </a:lnSpc>
              <a:spcBef>
                <a:spcPts val="697"/>
              </a:spcBef>
              <a:spcAft>
                <a:spcPts val="0"/>
              </a:spcAft>
              <a:buClr>
                <a:srgbClr val="000000"/>
              </a:buClr>
              <a:buSzPct val="100000"/>
              <a:buFont typeface="Arial"/>
              <a:buNone/>
            </a:pPr>
            <a:endParaRPr sz="2800" b="0" i="0" u="none" strike="noStrike" cap="none">
              <a:solidFill>
                <a:srgbClr val="000000"/>
              </a:solidFill>
              <a:latin typeface="Arial"/>
              <a:ea typeface="Arial"/>
              <a:cs typeface="Arial"/>
              <a:sym typeface="Arial"/>
            </a:endParaRPr>
          </a:p>
        </p:txBody>
      </p:sp>
      <p:sp>
        <p:nvSpPr>
          <p:cNvPr id="147" name="Google Shape;147;p29"/>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8" name="Google Shape;148;p29"/>
          <p:cNvSpPr txBox="1"/>
          <p:nvPr/>
        </p:nvSpPr>
        <p:spPr>
          <a:xfrm>
            <a:off x="277359" y="990543"/>
            <a:ext cx="4614840" cy="14763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उद्देश्य</a:t>
            </a:r>
            <a:endParaRPr sz="4000" b="0" i="0" u="none" strike="noStrike" cap="none">
              <a:solidFill>
                <a:srgbClr val="000000"/>
              </a:solidFill>
              <a:latin typeface="Arial"/>
              <a:ea typeface="Arial"/>
              <a:cs typeface="Arial"/>
              <a:sym typeface="Arial"/>
            </a:endParaRPr>
          </a:p>
        </p:txBody>
      </p:sp>
      <p:sp>
        <p:nvSpPr>
          <p:cNvPr id="149" name="Google Shape;149;p29"/>
          <p:cNvSpPr/>
          <p:nvPr/>
        </p:nvSpPr>
        <p:spPr>
          <a:xfrm>
            <a:off x="228599" y="2297584"/>
            <a:ext cx="4663599" cy="833178"/>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rgbClr val="000000"/>
                </a:solidFill>
                <a:latin typeface="Arial"/>
                <a:ea typeface="Arial"/>
                <a:cs typeface="Arial"/>
                <a:sym typeface="Arial"/>
              </a:rPr>
              <a:t>इस पाठ के पूरा होने पर आप निम्न कार्य करने में सक्षम होंगे:</a:t>
            </a:r>
            <a:endParaRPr sz="2400" b="0" i="0" u="none" strike="noStrike" cap="none">
              <a:solidFill>
                <a:srgbClr val="000000"/>
              </a:solidFill>
              <a:latin typeface="Arial"/>
              <a:ea typeface="Arial"/>
              <a:cs typeface="Arial"/>
              <a:sym typeface="Arial"/>
            </a:endParaRPr>
          </a:p>
        </p:txBody>
      </p:sp>
      <p:pic>
        <p:nvPicPr>
          <p:cNvPr id="150" name="Google Shape;150;p29"/>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pic>
        <p:nvPicPr>
          <p:cNvPr id="395" name="Google Shape;395;p56"/>
          <p:cNvPicPr preferRelativeResize="0"/>
          <p:nvPr/>
        </p:nvPicPr>
        <p:blipFill rotWithShape="1">
          <a:blip r:embed="rId3">
            <a:alphaModFix/>
          </a:blip>
          <a:srcRect l="25004" r="24005"/>
          <a:stretch/>
        </p:blipFill>
        <p:spPr>
          <a:xfrm>
            <a:off x="11064960" y="152280"/>
            <a:ext cx="1028520" cy="1143000"/>
          </a:xfrm>
          <a:prstGeom prst="rect">
            <a:avLst/>
          </a:prstGeom>
          <a:noFill/>
          <a:ln>
            <a:noFill/>
          </a:ln>
        </p:spPr>
      </p:pic>
      <p:sp>
        <p:nvSpPr>
          <p:cNvPr id="396" name="Google Shape;396;p56"/>
          <p:cNvSpPr txBox="1"/>
          <p:nvPr/>
        </p:nvSpPr>
        <p:spPr>
          <a:xfrm>
            <a:off x="4957482" y="723780"/>
            <a:ext cx="6813177" cy="5348266"/>
          </a:xfrm>
          <a:prstGeom prst="rect">
            <a:avLst/>
          </a:prstGeom>
          <a:noFill/>
          <a:ln>
            <a:noFill/>
          </a:ln>
        </p:spPr>
        <p:txBody>
          <a:bodyPr spcFirstLastPara="1" wrap="square" lIns="91425" tIns="45700" rIns="91425" bIns="45700" anchor="t" anchorCtr="0">
            <a:noAutofit/>
          </a:bodyPr>
          <a:lstStyle/>
          <a:p>
            <a:pPr marL="342720" marR="0" lvl="0" indent="-342720" algn="l" rtl="0">
              <a:lnSpc>
                <a:spcPct val="15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मानसिक स्थिति में तेजी से बदलाव आना</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असामान्य व्यवहार</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नशे में दिखना, लड़खड़ाना, अस्पष्ट भाषण</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भूख</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लड़ाकूपन और चिंता</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तेज़ नाड़ी दर</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सिरदर्द</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ठंडी नम त्वचा</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सीजर</a:t>
            </a:r>
            <a:endParaRPr sz="2400" b="0" i="0" u="none" strike="noStrike" cap="none">
              <a:solidFill>
                <a:srgbClr val="000000"/>
              </a:solidFill>
              <a:latin typeface="Arial"/>
              <a:ea typeface="Arial"/>
              <a:cs typeface="Arial"/>
              <a:sym typeface="Arial"/>
            </a:endParaRPr>
          </a:p>
        </p:txBody>
      </p:sp>
      <p:sp>
        <p:nvSpPr>
          <p:cNvPr id="397" name="Google Shape;397;p56"/>
          <p:cNvSpPr txBox="1"/>
          <p:nvPr/>
        </p:nvSpPr>
        <p:spPr>
          <a:xfrm>
            <a:off x="316510" y="1295280"/>
            <a:ext cx="3896901" cy="9432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संकेत और लक्षण</a:t>
            </a:r>
            <a:endParaRPr sz="3600" b="0" i="0" u="none" strike="noStrike" cap="none">
              <a:solidFill>
                <a:srgbClr val="000000"/>
              </a:solidFill>
              <a:latin typeface="Arial"/>
              <a:ea typeface="Arial"/>
              <a:cs typeface="Arial"/>
              <a:sym typeface="Arial"/>
            </a:endParaRPr>
          </a:p>
        </p:txBody>
      </p:sp>
      <p:sp>
        <p:nvSpPr>
          <p:cNvPr id="398" name="Google Shape;398;p56"/>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99" name="Google Shape;399;p56"/>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03"/>
        <p:cNvGrpSpPr/>
        <p:nvPr/>
      </p:nvGrpSpPr>
      <p:grpSpPr>
        <a:xfrm>
          <a:off x="0" y="0"/>
          <a:ext cx="0" cy="0"/>
          <a:chOff x="0" y="0"/>
          <a:chExt cx="0" cy="0"/>
        </a:xfrm>
      </p:grpSpPr>
      <p:pic>
        <p:nvPicPr>
          <p:cNvPr id="404" name="Google Shape;404;p57"/>
          <p:cNvPicPr preferRelativeResize="0"/>
          <p:nvPr/>
        </p:nvPicPr>
        <p:blipFill rotWithShape="1">
          <a:blip r:embed="rId3">
            <a:alphaModFix/>
          </a:blip>
          <a:srcRect l="25004" r="24005"/>
          <a:stretch/>
        </p:blipFill>
        <p:spPr>
          <a:xfrm>
            <a:off x="11163240" y="0"/>
            <a:ext cx="1028880" cy="1143000"/>
          </a:xfrm>
          <a:prstGeom prst="rect">
            <a:avLst/>
          </a:prstGeom>
          <a:noFill/>
          <a:ln>
            <a:noFill/>
          </a:ln>
        </p:spPr>
      </p:pic>
      <p:sp>
        <p:nvSpPr>
          <p:cNvPr id="405" name="Google Shape;405;p57"/>
          <p:cNvSpPr txBox="1"/>
          <p:nvPr/>
        </p:nvSpPr>
        <p:spPr>
          <a:xfrm>
            <a:off x="4792959" y="1399419"/>
            <a:ext cx="7037823" cy="5022748"/>
          </a:xfrm>
          <a:prstGeom prst="rect">
            <a:avLst/>
          </a:prstGeom>
          <a:noFill/>
          <a:ln>
            <a:noFill/>
          </a:ln>
        </p:spPr>
        <p:txBody>
          <a:bodyPr spcFirstLastPara="1" wrap="square" lIns="91425" tIns="45700" rIns="91425" bIns="45700" anchor="t" anchorCtr="0">
            <a:normAutofit fontScale="99000"/>
          </a:bodyPr>
          <a:lstStyle/>
          <a:p>
            <a:pPr marL="342720" marR="0" lvl="0" indent="-342720" algn="l" rtl="0">
              <a:lnSpc>
                <a:spcPct val="8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परिभाषा: तीव्र, गंभीर पेट दर्द।</a:t>
            </a:r>
            <a:endParaRPr sz="2400" b="0" i="0" u="none" strike="noStrike" cap="none">
              <a:solidFill>
                <a:srgbClr val="000000"/>
              </a:solidFill>
              <a:latin typeface="Arial"/>
              <a:ea typeface="Arial"/>
              <a:cs typeface="Arial"/>
              <a:sym typeface="Arial"/>
            </a:endParaRPr>
          </a:p>
          <a:p>
            <a:pPr marL="342720" marR="0" lvl="0" indent="-191844" algn="l" rtl="0">
              <a:lnSpc>
                <a:spcPct val="8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पेट दर्द अचानक शुरू हो सकता है या समय के साथ धीरे-धीरे भी बढ़ सकता है।</a:t>
            </a:r>
            <a:endParaRPr sz="2400" b="0" i="0" u="none" strike="noStrike" cap="none">
              <a:solidFill>
                <a:srgbClr val="000000"/>
              </a:solidFill>
              <a:latin typeface="Arial"/>
              <a:ea typeface="Arial"/>
              <a:cs typeface="Arial"/>
              <a:sym typeface="Arial"/>
            </a:endParaRPr>
          </a:p>
          <a:p>
            <a:pPr marL="342720" marR="0" lvl="0" indent="-191844" algn="l" rtl="0">
              <a:lnSpc>
                <a:spcPct val="8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गंभीर पेट दर्द हमेशा गंभीर स्थिति को नहीं दर्शाता है, लेकिन एमएफआर द्वारा इसे हमेशा गंभीर माना जाना चाहिए जब तक कि डॉक्टर द्वारा पूर्ण निदान नहीं किया जाता है।</a:t>
            </a:r>
            <a:endParaRPr sz="2400" b="0" i="0" u="none" strike="noStrike" cap="none">
              <a:solidFill>
                <a:srgbClr val="000000"/>
              </a:solidFill>
              <a:latin typeface="Arial"/>
              <a:ea typeface="Arial"/>
              <a:cs typeface="Arial"/>
              <a:sym typeface="Arial"/>
            </a:endParaRPr>
          </a:p>
        </p:txBody>
      </p:sp>
      <p:sp>
        <p:nvSpPr>
          <p:cNvPr id="406" name="Google Shape;406;p57"/>
          <p:cNvSpPr txBox="1"/>
          <p:nvPr/>
        </p:nvSpPr>
        <p:spPr>
          <a:xfrm>
            <a:off x="270001" y="1412640"/>
            <a:ext cx="3611718" cy="94284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पेट की परेशानी</a:t>
            </a:r>
            <a:endParaRPr sz="3600" b="0" i="0" u="none" strike="noStrike" cap="none">
              <a:solidFill>
                <a:srgbClr val="000000"/>
              </a:solidFill>
              <a:latin typeface="Arial"/>
              <a:ea typeface="Arial"/>
              <a:cs typeface="Arial"/>
              <a:sym typeface="Arial"/>
            </a:endParaRPr>
          </a:p>
        </p:txBody>
      </p:sp>
      <p:sp>
        <p:nvSpPr>
          <p:cNvPr id="407" name="Google Shape;407;p57"/>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08" name="Google Shape;408;p57"/>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pic>
        <p:nvPicPr>
          <p:cNvPr id="413" name="Google Shape;413;p58"/>
          <p:cNvPicPr preferRelativeResize="0"/>
          <p:nvPr/>
        </p:nvPicPr>
        <p:blipFill rotWithShape="1">
          <a:blip r:embed="rId3">
            <a:alphaModFix/>
          </a:blip>
          <a:srcRect l="25004" r="24005"/>
          <a:stretch/>
        </p:blipFill>
        <p:spPr>
          <a:xfrm>
            <a:off x="11138040" y="115920"/>
            <a:ext cx="1028520" cy="1143000"/>
          </a:xfrm>
          <a:prstGeom prst="rect">
            <a:avLst/>
          </a:prstGeom>
          <a:noFill/>
          <a:ln>
            <a:noFill/>
          </a:ln>
        </p:spPr>
      </p:pic>
      <p:sp>
        <p:nvSpPr>
          <p:cNvPr id="414" name="Google Shape;414;p58"/>
          <p:cNvSpPr txBox="1"/>
          <p:nvPr/>
        </p:nvSpPr>
        <p:spPr>
          <a:xfrm>
            <a:off x="5160996" y="1242548"/>
            <a:ext cx="6613560" cy="5153040"/>
          </a:xfrm>
          <a:prstGeom prst="rect">
            <a:avLst/>
          </a:prstGeom>
          <a:noFill/>
          <a:ln>
            <a:noFill/>
          </a:ln>
        </p:spPr>
        <p:txBody>
          <a:bodyPr spcFirstLastPara="1" wrap="square" lIns="91425" tIns="45700" rIns="91425" bIns="45700" anchor="t" anchorCtr="0">
            <a:normAutofit fontScale="95500"/>
          </a:bodyPr>
          <a:lstStyle/>
          <a:p>
            <a:pPr marL="457200" marR="0" lvl="0" indent="-457231" algn="l" rtl="0">
              <a:lnSpc>
                <a:spcPct val="90000"/>
              </a:lnSpc>
              <a:spcBef>
                <a:spcPts val="0"/>
              </a:spcBef>
              <a:spcAft>
                <a:spcPts val="0"/>
              </a:spcAft>
              <a:buClr>
                <a:srgbClr val="000000"/>
              </a:buClr>
              <a:buSzPct val="100000"/>
              <a:buFont typeface="Arial"/>
              <a:buChar char="•"/>
            </a:pPr>
            <a:r>
              <a:rPr lang="en-US" sz="2500" b="0" i="0" u="none" strike="noStrike" cap="none">
                <a:solidFill>
                  <a:srgbClr val="000000"/>
                </a:solidFill>
                <a:latin typeface="Arial"/>
                <a:ea typeface="Arial"/>
                <a:cs typeface="Arial"/>
                <a:sym typeface="Arial"/>
              </a:rPr>
              <a:t>पेट दर्द के कई कारण होते हैं, जिन पर तुरंत ध्यान देने की आवश्यकता होती है।</a:t>
            </a:r>
            <a:endParaRPr sz="2500" b="0" i="0" u="none" strike="noStrike" cap="none">
              <a:solidFill>
                <a:srgbClr val="000000"/>
              </a:solidFill>
              <a:latin typeface="Arial"/>
              <a:ea typeface="Arial"/>
              <a:cs typeface="Arial"/>
              <a:sym typeface="Arial"/>
            </a:endParaRPr>
          </a:p>
          <a:p>
            <a:pPr marL="457200" marR="0" lvl="0" indent="-281368" algn="l" rtl="0">
              <a:lnSpc>
                <a:spcPct val="90000"/>
              </a:lnSpc>
              <a:spcBef>
                <a:spcPts val="799"/>
              </a:spcBef>
              <a:spcAft>
                <a:spcPts val="0"/>
              </a:spcAft>
              <a:buClr>
                <a:srgbClr val="000000"/>
              </a:buClr>
              <a:buSzPct val="100000"/>
              <a:buFont typeface="Arial"/>
              <a:buNone/>
            </a:pPr>
            <a:endParaRPr sz="2900" b="0" i="0" u="none" strike="noStrike" cap="none">
              <a:solidFill>
                <a:srgbClr val="000000"/>
              </a:solidFill>
              <a:latin typeface="Arial"/>
              <a:ea typeface="Arial"/>
              <a:cs typeface="Arial"/>
              <a:sym typeface="Arial"/>
            </a:endParaRPr>
          </a:p>
          <a:p>
            <a:pPr marL="457200" marR="0" lvl="0" indent="-457231" algn="l" rtl="0">
              <a:lnSpc>
                <a:spcPct val="150000"/>
              </a:lnSpc>
              <a:spcBef>
                <a:spcPts val="799"/>
              </a:spcBef>
              <a:spcAft>
                <a:spcPts val="0"/>
              </a:spcAft>
              <a:buClr>
                <a:srgbClr val="000000"/>
              </a:buClr>
              <a:buSzPct val="100000"/>
              <a:buFont typeface="Arial"/>
              <a:buChar char="•"/>
            </a:pPr>
            <a:r>
              <a:rPr lang="en-US" sz="2900" b="0" i="0" u="none" strike="noStrike" cap="none">
                <a:solidFill>
                  <a:srgbClr val="000000"/>
                </a:solidFill>
                <a:latin typeface="Arial"/>
                <a:ea typeface="Arial"/>
                <a:cs typeface="Arial"/>
                <a:sym typeface="Arial"/>
              </a:rPr>
              <a:t> </a:t>
            </a:r>
            <a:r>
              <a:rPr lang="en-US" sz="2500" b="0" i="0" u="none" strike="noStrike" cap="none">
                <a:solidFill>
                  <a:srgbClr val="000000"/>
                </a:solidFill>
                <a:latin typeface="Arial"/>
                <a:ea typeface="Arial"/>
                <a:cs typeface="Arial"/>
                <a:sym typeface="Arial"/>
              </a:rPr>
              <a:t>इन विकारों के चार सामान्य कारण हैं:</a:t>
            </a:r>
            <a:endParaRPr sz="2500" b="0" i="0" u="none" strike="noStrike" cap="none">
              <a:solidFill>
                <a:srgbClr val="000000"/>
              </a:solidFill>
              <a:latin typeface="Arial"/>
              <a:ea typeface="Arial"/>
              <a:cs typeface="Arial"/>
              <a:sym typeface="Arial"/>
            </a:endParaRPr>
          </a:p>
          <a:p>
            <a:pPr marL="457200" marR="0" lvl="1" indent="0" algn="l" rtl="0">
              <a:lnSpc>
                <a:spcPct val="150000"/>
              </a:lnSpc>
              <a:spcBef>
                <a:spcPts val="799"/>
              </a:spcBef>
              <a:spcAft>
                <a:spcPts val="0"/>
              </a:spcAft>
              <a:buClr>
                <a:srgbClr val="000000"/>
              </a:buClr>
              <a:buSzPct val="100000"/>
              <a:buFont typeface="Arial"/>
              <a:buNone/>
            </a:pPr>
            <a:r>
              <a:rPr lang="en-US" sz="2500" b="0" i="0" u="none" strike="noStrike" cap="none">
                <a:solidFill>
                  <a:srgbClr val="000000"/>
                </a:solidFill>
                <a:latin typeface="Arial"/>
                <a:ea typeface="Arial"/>
                <a:cs typeface="Arial"/>
                <a:sym typeface="Arial"/>
              </a:rPr>
              <a:t>- सूजन और जलन,</a:t>
            </a:r>
            <a:endParaRPr sz="2500" b="0" i="0" u="none" strike="noStrike" cap="none">
              <a:solidFill>
                <a:srgbClr val="000000"/>
              </a:solidFill>
              <a:latin typeface="Arial"/>
              <a:ea typeface="Arial"/>
              <a:cs typeface="Arial"/>
              <a:sym typeface="Arial"/>
            </a:endParaRPr>
          </a:p>
          <a:p>
            <a:pPr marL="457200" marR="0" lvl="1" indent="0" algn="l" rtl="0">
              <a:lnSpc>
                <a:spcPct val="150000"/>
              </a:lnSpc>
              <a:spcBef>
                <a:spcPts val="799"/>
              </a:spcBef>
              <a:spcAft>
                <a:spcPts val="0"/>
              </a:spcAft>
              <a:buClr>
                <a:srgbClr val="000000"/>
              </a:buClr>
              <a:buSzPct val="100000"/>
              <a:buFont typeface="Arial"/>
              <a:buNone/>
            </a:pPr>
            <a:r>
              <a:rPr lang="en-US" sz="2500" b="0" i="0" u="none" strike="noStrike" cap="none">
                <a:solidFill>
                  <a:srgbClr val="000000"/>
                </a:solidFill>
                <a:latin typeface="Arial"/>
                <a:ea typeface="Arial"/>
                <a:cs typeface="Arial"/>
                <a:sym typeface="Arial"/>
              </a:rPr>
              <a:t>- संक्रमण,</a:t>
            </a:r>
            <a:endParaRPr sz="2500" b="0" i="0" u="none" strike="noStrike" cap="none">
              <a:solidFill>
                <a:srgbClr val="000000"/>
              </a:solidFill>
              <a:latin typeface="Arial"/>
              <a:ea typeface="Arial"/>
              <a:cs typeface="Arial"/>
              <a:sym typeface="Arial"/>
            </a:endParaRPr>
          </a:p>
          <a:p>
            <a:pPr marL="457200" marR="0" lvl="1" indent="0" algn="l" rtl="0">
              <a:lnSpc>
                <a:spcPct val="150000"/>
              </a:lnSpc>
              <a:spcBef>
                <a:spcPts val="799"/>
              </a:spcBef>
              <a:spcAft>
                <a:spcPts val="0"/>
              </a:spcAft>
              <a:buClr>
                <a:srgbClr val="000000"/>
              </a:buClr>
              <a:buSzPct val="100000"/>
              <a:buFont typeface="Arial"/>
              <a:buNone/>
            </a:pPr>
            <a:r>
              <a:rPr lang="en-US" sz="2500" b="0" i="0" u="none" strike="noStrike" cap="none">
                <a:solidFill>
                  <a:srgbClr val="000000"/>
                </a:solidFill>
                <a:latin typeface="Arial"/>
                <a:ea typeface="Arial"/>
                <a:cs typeface="Arial"/>
                <a:sym typeface="Arial"/>
              </a:rPr>
              <a:t>-  रूकावट</a:t>
            </a:r>
            <a:endParaRPr sz="2500" b="0" i="0" u="none" strike="noStrike" cap="none">
              <a:solidFill>
                <a:srgbClr val="000000"/>
              </a:solidFill>
              <a:latin typeface="Arial"/>
              <a:ea typeface="Arial"/>
              <a:cs typeface="Arial"/>
              <a:sym typeface="Arial"/>
            </a:endParaRPr>
          </a:p>
          <a:p>
            <a:pPr marL="457200" marR="0" lvl="1" indent="0" algn="l" rtl="0">
              <a:lnSpc>
                <a:spcPct val="150000"/>
              </a:lnSpc>
              <a:spcBef>
                <a:spcPts val="598"/>
              </a:spcBef>
              <a:spcAft>
                <a:spcPts val="0"/>
              </a:spcAft>
              <a:buClr>
                <a:srgbClr val="000000"/>
              </a:buClr>
              <a:buSzPct val="100000"/>
              <a:buFont typeface="Arial"/>
              <a:buNone/>
            </a:pPr>
            <a:r>
              <a:rPr lang="en-US" sz="2500" b="0" i="0" u="none" strike="noStrike" cap="none">
                <a:solidFill>
                  <a:srgbClr val="000000"/>
                </a:solidFill>
                <a:latin typeface="Arial"/>
                <a:ea typeface="Arial"/>
                <a:cs typeface="Arial"/>
                <a:sym typeface="Arial"/>
              </a:rPr>
              <a:t>-  नाक से रक्‍त का बहना.(</a:t>
            </a:r>
            <a:r>
              <a:rPr lang="en-US" sz="2500" b="0" i="0" u="none" strike="noStrike" cap="none">
                <a:solidFill>
                  <a:schemeClr val="dk1"/>
                </a:solidFill>
                <a:latin typeface="Arial"/>
                <a:ea typeface="Arial"/>
                <a:cs typeface="Arial"/>
                <a:sym typeface="Arial"/>
              </a:rPr>
              <a:t>Hemorrhage)</a:t>
            </a:r>
            <a:endParaRPr sz="1400" b="0" i="0" u="none" strike="noStrike" cap="none">
              <a:solidFill>
                <a:srgbClr val="000000"/>
              </a:solidFill>
              <a:latin typeface="Arial"/>
              <a:ea typeface="Arial"/>
              <a:cs typeface="Arial"/>
              <a:sym typeface="Arial"/>
            </a:endParaRPr>
          </a:p>
          <a:p>
            <a:pPr marL="457200" marR="0" lvl="1" indent="0" algn="l" rtl="0">
              <a:lnSpc>
                <a:spcPct val="150000"/>
              </a:lnSpc>
              <a:spcBef>
                <a:spcPts val="598"/>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p:txBody>
      </p:sp>
      <p:sp>
        <p:nvSpPr>
          <p:cNvPr id="415" name="Google Shape;415;p58"/>
          <p:cNvSpPr txBox="1"/>
          <p:nvPr/>
        </p:nvSpPr>
        <p:spPr>
          <a:xfrm>
            <a:off x="493059" y="1773360"/>
            <a:ext cx="3630706" cy="105408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पेट की परेशानी के कारण</a:t>
            </a:r>
            <a:endParaRPr sz="4000" b="0" i="0" u="none" strike="noStrike" cap="none">
              <a:solidFill>
                <a:srgbClr val="000000"/>
              </a:solidFill>
              <a:latin typeface="Arial"/>
              <a:ea typeface="Arial"/>
              <a:cs typeface="Arial"/>
              <a:sym typeface="Arial"/>
            </a:endParaRPr>
          </a:p>
        </p:txBody>
      </p:sp>
      <p:sp>
        <p:nvSpPr>
          <p:cNvPr id="416" name="Google Shape;416;p58"/>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17" name="Google Shape;417;p58"/>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21"/>
        <p:cNvGrpSpPr/>
        <p:nvPr/>
      </p:nvGrpSpPr>
      <p:grpSpPr>
        <a:xfrm>
          <a:off x="0" y="0"/>
          <a:ext cx="0" cy="0"/>
          <a:chOff x="0" y="0"/>
          <a:chExt cx="0" cy="0"/>
        </a:xfrm>
      </p:grpSpPr>
      <p:sp>
        <p:nvSpPr>
          <p:cNvPr id="422" name="Google Shape;422;p59"/>
          <p:cNvSpPr txBox="1"/>
          <p:nvPr/>
        </p:nvSpPr>
        <p:spPr>
          <a:xfrm>
            <a:off x="5827059" y="1455480"/>
            <a:ext cx="6193341" cy="4704830"/>
          </a:xfrm>
          <a:prstGeom prst="rect">
            <a:avLst/>
          </a:prstGeom>
          <a:noFill/>
          <a:ln>
            <a:noFill/>
          </a:ln>
        </p:spPr>
        <p:txBody>
          <a:bodyPr spcFirstLastPara="1" wrap="square" lIns="91425" tIns="45700" rIns="91425" bIns="45700" anchor="t" anchorCtr="0">
            <a:normAutofit fontScale="97000"/>
          </a:bodyPr>
          <a:lstStyle/>
          <a:p>
            <a:pPr marL="342720" marR="0" lvl="0" indent="-342720" algn="l" rtl="0">
              <a:lnSpc>
                <a:spcPct val="200000"/>
              </a:lnSpc>
              <a:spcBef>
                <a:spcPts val="0"/>
              </a:spcBef>
              <a:spcAft>
                <a:spcPts val="0"/>
              </a:spcAft>
              <a:buClr>
                <a:srgbClr val="000000"/>
              </a:buClr>
              <a:buSzPct val="100000"/>
              <a:buFont typeface="Arial"/>
              <a:buChar char="•"/>
            </a:pPr>
            <a:r>
              <a:rPr lang="en-US" sz="2500" b="0" i="0" u="none" strike="noStrike" cap="none">
                <a:solidFill>
                  <a:srgbClr val="000000"/>
                </a:solidFill>
                <a:latin typeface="Arial"/>
                <a:ea typeface="Arial"/>
                <a:cs typeface="Arial"/>
                <a:sym typeface="Arial"/>
              </a:rPr>
              <a:t>पेट दर्द, स्थानीय या फैला हुआ</a:t>
            </a:r>
            <a:endParaRPr sz="2500" b="0" i="0" u="none" strike="noStrike" cap="none">
              <a:solidFill>
                <a:srgbClr val="000000"/>
              </a:solidFill>
              <a:latin typeface="Arial"/>
              <a:ea typeface="Arial"/>
              <a:cs typeface="Arial"/>
              <a:sym typeface="Arial"/>
            </a:endParaRPr>
          </a:p>
          <a:p>
            <a:pPr marL="342720" marR="0" lvl="0" indent="-342720" algn="l" rtl="0">
              <a:lnSpc>
                <a:spcPct val="200000"/>
              </a:lnSpc>
              <a:spcBef>
                <a:spcPts val="697"/>
              </a:spcBef>
              <a:spcAft>
                <a:spcPts val="0"/>
              </a:spcAft>
              <a:buClr>
                <a:srgbClr val="000000"/>
              </a:buClr>
              <a:buSzPct val="100000"/>
              <a:buFont typeface="Arial"/>
              <a:buChar char="•"/>
            </a:pPr>
            <a:r>
              <a:rPr lang="en-US" sz="2500" b="0" i="0" u="none" strike="noStrike" cap="none">
                <a:solidFill>
                  <a:srgbClr val="000000"/>
                </a:solidFill>
                <a:latin typeface="Arial"/>
                <a:ea typeface="Arial"/>
                <a:cs typeface="Arial"/>
                <a:sym typeface="Arial"/>
              </a:rPr>
              <a:t>पेट दर्द (ऐंठन जो लहर की तरह  होती है)</a:t>
            </a:r>
            <a:endParaRPr sz="2500" b="0" i="0" u="none" strike="noStrike" cap="none">
              <a:solidFill>
                <a:srgbClr val="000000"/>
              </a:solidFill>
              <a:latin typeface="Arial"/>
              <a:ea typeface="Arial"/>
              <a:cs typeface="Arial"/>
              <a:sym typeface="Arial"/>
            </a:endParaRPr>
          </a:p>
          <a:p>
            <a:pPr marL="342720" marR="0" lvl="0" indent="-342720" algn="l" rtl="0">
              <a:lnSpc>
                <a:spcPct val="200000"/>
              </a:lnSpc>
              <a:spcBef>
                <a:spcPts val="697"/>
              </a:spcBef>
              <a:spcAft>
                <a:spcPts val="0"/>
              </a:spcAft>
              <a:buClr>
                <a:srgbClr val="000000"/>
              </a:buClr>
              <a:buSzPct val="100000"/>
              <a:buFont typeface="Arial"/>
              <a:buChar char="•"/>
            </a:pPr>
            <a:r>
              <a:rPr lang="en-US" sz="2500" b="0" i="0" u="none" strike="noStrike" cap="none">
                <a:solidFill>
                  <a:srgbClr val="000000"/>
                </a:solidFill>
                <a:latin typeface="Arial"/>
                <a:ea typeface="Arial"/>
                <a:cs typeface="Arial"/>
                <a:sym typeface="Arial"/>
              </a:rPr>
              <a:t>पेट में कोमलता, स्थानीय या फैली हुई</a:t>
            </a:r>
            <a:endParaRPr sz="2500" b="0" i="0" u="none" strike="noStrike" cap="none">
              <a:solidFill>
                <a:srgbClr val="000000"/>
              </a:solidFill>
              <a:latin typeface="Arial"/>
              <a:ea typeface="Arial"/>
              <a:cs typeface="Arial"/>
              <a:sym typeface="Arial"/>
            </a:endParaRPr>
          </a:p>
          <a:p>
            <a:pPr marL="342720" marR="0" lvl="0" indent="-342720" algn="l" rtl="0">
              <a:lnSpc>
                <a:spcPct val="200000"/>
              </a:lnSpc>
              <a:spcBef>
                <a:spcPts val="697"/>
              </a:spcBef>
              <a:spcAft>
                <a:spcPts val="0"/>
              </a:spcAft>
              <a:buClr>
                <a:srgbClr val="000000"/>
              </a:buClr>
              <a:buSzPct val="100000"/>
              <a:buFont typeface="Arial"/>
              <a:buChar char="•"/>
            </a:pPr>
            <a:r>
              <a:rPr lang="en-US" sz="2500" b="0" i="0" u="none" strike="noStrike" cap="none">
                <a:solidFill>
                  <a:srgbClr val="000000"/>
                </a:solidFill>
                <a:latin typeface="Arial"/>
                <a:ea typeface="Arial"/>
                <a:cs typeface="Arial"/>
                <a:sym typeface="Arial"/>
              </a:rPr>
              <a:t>घबराहट, हिलने-डुलने में अनिच्छा</a:t>
            </a:r>
            <a:endParaRPr sz="2500" b="0" i="0" u="none" strike="noStrike" cap="none">
              <a:solidFill>
                <a:srgbClr val="000000"/>
              </a:solidFill>
              <a:latin typeface="Arial"/>
              <a:ea typeface="Arial"/>
              <a:cs typeface="Arial"/>
              <a:sym typeface="Arial"/>
            </a:endParaRPr>
          </a:p>
          <a:p>
            <a:pPr marL="342720" marR="0" lvl="0" indent="-342720" algn="l" rtl="0">
              <a:lnSpc>
                <a:spcPct val="200000"/>
              </a:lnSpc>
              <a:spcBef>
                <a:spcPts val="697"/>
              </a:spcBef>
              <a:spcAft>
                <a:spcPts val="0"/>
              </a:spcAft>
              <a:buClr>
                <a:srgbClr val="000000"/>
              </a:buClr>
              <a:buSzPct val="100000"/>
              <a:buFont typeface="Arial"/>
              <a:buChar char="•"/>
            </a:pPr>
            <a:r>
              <a:rPr lang="en-US" sz="2500" b="0" i="0" u="none" strike="noStrike" cap="none">
                <a:solidFill>
                  <a:srgbClr val="000000"/>
                </a:solidFill>
                <a:latin typeface="Arial"/>
                <a:ea typeface="Arial"/>
                <a:cs typeface="Arial"/>
                <a:sym typeface="Arial"/>
              </a:rPr>
              <a:t>भूख न लगना, जी मिचलाना, उल्टी</a:t>
            </a:r>
            <a:endParaRPr sz="2500" b="0" i="0" u="none" strike="noStrike" cap="none">
              <a:solidFill>
                <a:srgbClr val="000000"/>
              </a:solidFill>
              <a:latin typeface="Arial"/>
              <a:ea typeface="Arial"/>
              <a:cs typeface="Arial"/>
              <a:sym typeface="Arial"/>
            </a:endParaRPr>
          </a:p>
          <a:p>
            <a:pPr marL="342720" marR="0" lvl="0" indent="-342720" algn="ctr" rtl="0">
              <a:lnSpc>
                <a:spcPct val="150000"/>
              </a:lnSpc>
              <a:spcBef>
                <a:spcPts val="697"/>
              </a:spcBef>
              <a:spcAft>
                <a:spcPts val="0"/>
              </a:spcAft>
              <a:buClr>
                <a:srgbClr val="000000"/>
              </a:buClr>
              <a:buSzPct val="100000"/>
              <a:buFont typeface="Arial"/>
              <a:buNone/>
            </a:pPr>
            <a:endParaRPr sz="2800" b="0" i="0" u="none" strike="noStrike" cap="none">
              <a:solidFill>
                <a:srgbClr val="000000"/>
              </a:solidFill>
              <a:latin typeface="Arial"/>
              <a:ea typeface="Arial"/>
              <a:cs typeface="Arial"/>
              <a:sym typeface="Arial"/>
            </a:endParaRPr>
          </a:p>
        </p:txBody>
      </p:sp>
      <p:sp>
        <p:nvSpPr>
          <p:cNvPr id="423" name="Google Shape;423;p59"/>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24" name="Google Shape;424;p59"/>
          <p:cNvPicPr preferRelativeResize="0"/>
          <p:nvPr/>
        </p:nvPicPr>
        <p:blipFill rotWithShape="1">
          <a:blip r:embed="rId3">
            <a:alphaModFix/>
          </a:blip>
          <a:srcRect l="25004" r="24005"/>
          <a:stretch/>
        </p:blipFill>
        <p:spPr>
          <a:xfrm>
            <a:off x="10991880" y="115920"/>
            <a:ext cx="1028520" cy="1143000"/>
          </a:xfrm>
          <a:prstGeom prst="rect">
            <a:avLst/>
          </a:prstGeom>
          <a:noFill/>
          <a:ln>
            <a:noFill/>
          </a:ln>
        </p:spPr>
      </p:pic>
      <p:sp>
        <p:nvSpPr>
          <p:cNvPr id="425" name="Google Shape;425;p59"/>
          <p:cNvSpPr txBox="1"/>
          <p:nvPr/>
        </p:nvSpPr>
        <p:spPr>
          <a:xfrm>
            <a:off x="453600" y="1734840"/>
            <a:ext cx="4476988" cy="16635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पेट की परेशानी के संकेत और लक्षण</a:t>
            </a:r>
            <a:endParaRPr sz="3600" b="0" i="0" u="none" strike="noStrike" cap="none">
              <a:solidFill>
                <a:srgbClr val="000000"/>
              </a:solidFill>
              <a:latin typeface="Arial"/>
              <a:ea typeface="Arial"/>
              <a:cs typeface="Arial"/>
              <a:sym typeface="Arial"/>
            </a:endParaRPr>
          </a:p>
        </p:txBody>
      </p:sp>
      <p:pic>
        <p:nvPicPr>
          <p:cNvPr id="426" name="Google Shape;426;p59"/>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pic>
        <p:nvPicPr>
          <p:cNvPr id="431" name="Google Shape;431;p60"/>
          <p:cNvPicPr preferRelativeResize="0"/>
          <p:nvPr/>
        </p:nvPicPr>
        <p:blipFill rotWithShape="1">
          <a:blip r:embed="rId3">
            <a:alphaModFix/>
          </a:blip>
          <a:srcRect l="25004" r="24005"/>
          <a:stretch/>
        </p:blipFill>
        <p:spPr>
          <a:xfrm>
            <a:off x="11064960" y="115920"/>
            <a:ext cx="1028520" cy="1143000"/>
          </a:xfrm>
          <a:prstGeom prst="rect">
            <a:avLst/>
          </a:prstGeom>
          <a:noFill/>
          <a:ln>
            <a:noFill/>
          </a:ln>
        </p:spPr>
      </p:pic>
      <p:sp>
        <p:nvSpPr>
          <p:cNvPr id="432" name="Google Shape;432;p60"/>
          <p:cNvSpPr txBox="1"/>
          <p:nvPr/>
        </p:nvSpPr>
        <p:spPr>
          <a:xfrm>
            <a:off x="5737412" y="1258920"/>
            <a:ext cx="5852788" cy="4751280"/>
          </a:xfrm>
          <a:prstGeom prst="rect">
            <a:avLst/>
          </a:prstGeom>
          <a:noFill/>
          <a:ln>
            <a:noFill/>
          </a:ln>
        </p:spPr>
        <p:txBody>
          <a:bodyPr spcFirstLastPara="1" wrap="square" lIns="91425" tIns="45700" rIns="91425" bIns="45700" anchor="t" anchorCtr="0">
            <a:normAutofit/>
          </a:bodyPr>
          <a:lstStyle/>
          <a:p>
            <a:pPr marL="342720" marR="0" lvl="0" indent="-342720" algn="l" rtl="0">
              <a:lnSpc>
                <a:spcPct val="15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बुखार</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कठोर, तनावपूर्ण या फैला हुआ पेट</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शॉक के संकेत</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खून की उल्टी, चमकदार लाल या गहरे भूरे रंग की कॉफी के दाने जैसी</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मल में रक्त, चमकीला लाल या तारकोल जैसा काला</a:t>
            </a:r>
            <a:endParaRPr sz="2400" b="0" i="0" u="none" strike="noStrike" cap="none">
              <a:solidFill>
                <a:srgbClr val="000000"/>
              </a:solidFill>
              <a:latin typeface="Arial"/>
              <a:ea typeface="Arial"/>
              <a:cs typeface="Arial"/>
              <a:sym typeface="Arial"/>
            </a:endParaRPr>
          </a:p>
        </p:txBody>
      </p:sp>
      <p:sp>
        <p:nvSpPr>
          <p:cNvPr id="433" name="Google Shape;433;p60"/>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4" name="Google Shape;434;p60"/>
          <p:cNvSpPr txBox="1"/>
          <p:nvPr/>
        </p:nvSpPr>
        <p:spPr>
          <a:xfrm>
            <a:off x="509760" y="1763640"/>
            <a:ext cx="4376005" cy="16653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पेट की परेशानी के संकेत और लक्षण</a:t>
            </a:r>
            <a:endParaRPr sz="3600" b="0" i="0" u="none" strike="noStrike" cap="none">
              <a:solidFill>
                <a:srgbClr val="000000"/>
              </a:solidFill>
              <a:latin typeface="Arial"/>
              <a:ea typeface="Arial"/>
              <a:cs typeface="Arial"/>
              <a:sym typeface="Arial"/>
            </a:endParaRPr>
          </a:p>
        </p:txBody>
      </p:sp>
      <p:pic>
        <p:nvPicPr>
          <p:cNvPr id="435" name="Google Shape;435;p60"/>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39"/>
        <p:cNvGrpSpPr/>
        <p:nvPr/>
      </p:nvGrpSpPr>
      <p:grpSpPr>
        <a:xfrm>
          <a:off x="0" y="0"/>
          <a:ext cx="0" cy="0"/>
          <a:chOff x="0" y="0"/>
          <a:chExt cx="0" cy="0"/>
        </a:xfrm>
      </p:grpSpPr>
      <p:pic>
        <p:nvPicPr>
          <p:cNvPr id="440" name="Google Shape;440;p61"/>
          <p:cNvPicPr preferRelativeResize="0"/>
          <p:nvPr/>
        </p:nvPicPr>
        <p:blipFill rotWithShape="1">
          <a:blip r:embed="rId3">
            <a:alphaModFix/>
          </a:blip>
          <a:srcRect l="25004" r="24005"/>
          <a:stretch/>
        </p:blipFill>
        <p:spPr>
          <a:xfrm>
            <a:off x="11133000" y="115920"/>
            <a:ext cx="1028880" cy="1143000"/>
          </a:xfrm>
          <a:prstGeom prst="rect">
            <a:avLst/>
          </a:prstGeom>
          <a:noFill/>
          <a:ln>
            <a:noFill/>
          </a:ln>
        </p:spPr>
      </p:pic>
      <p:sp>
        <p:nvSpPr>
          <p:cNvPr id="441" name="Google Shape;441;p61"/>
          <p:cNvSpPr txBox="1"/>
          <p:nvPr/>
        </p:nvSpPr>
        <p:spPr>
          <a:xfrm>
            <a:off x="5628022" y="2181725"/>
            <a:ext cx="6389640" cy="3500069"/>
          </a:xfrm>
          <a:prstGeom prst="rect">
            <a:avLst/>
          </a:prstGeom>
          <a:noFill/>
          <a:ln>
            <a:noFill/>
          </a:ln>
        </p:spPr>
        <p:txBody>
          <a:bodyPr spcFirstLastPara="1" wrap="square" lIns="91425" tIns="45700" rIns="91425" bIns="45700" anchor="t" anchorCtr="0">
            <a:normAutofit/>
          </a:bodyPr>
          <a:lstStyle/>
          <a:p>
            <a:pPr marL="342720" marR="0" lvl="0" indent="-342720" algn="ctr" rtl="0">
              <a:lnSpc>
                <a:spcPct val="100000"/>
              </a:lnSpc>
              <a:spcBef>
                <a:spcPts val="0"/>
              </a:spcBef>
              <a:spcAft>
                <a:spcPts val="0"/>
              </a:spcAft>
              <a:buClr>
                <a:srgbClr val="000000"/>
              </a:buClr>
              <a:buSzPts val="2400"/>
              <a:buFont typeface="Arial"/>
              <a:buNone/>
            </a:pPr>
            <a:r>
              <a:rPr lang="en-US" sz="2400" b="0" i="0" u="none" strike="noStrike" cap="none">
                <a:solidFill>
                  <a:srgbClr val="000000"/>
                </a:solidFill>
                <a:latin typeface="Arial"/>
                <a:ea typeface="Arial"/>
                <a:cs typeface="Arial"/>
                <a:sym typeface="Arial"/>
              </a:rPr>
              <a:t>कई बार पेट दर्द से पीड़ित मरीज़ </a:t>
            </a:r>
            <a:endParaRPr sz="1400" b="0" i="0" u="none" strike="noStrike" cap="none">
              <a:solidFill>
                <a:srgbClr val="000000"/>
              </a:solidFill>
              <a:latin typeface="Arial"/>
              <a:ea typeface="Arial"/>
              <a:cs typeface="Arial"/>
              <a:sym typeface="Arial"/>
            </a:endParaRPr>
          </a:p>
          <a:p>
            <a:pPr marL="342720" marR="0" lvl="0" indent="-342720" algn="ctr" rtl="0">
              <a:lnSpc>
                <a:spcPct val="150000"/>
              </a:lnSpc>
              <a:spcBef>
                <a:spcPts val="697"/>
              </a:spcBef>
              <a:spcAft>
                <a:spcPts val="0"/>
              </a:spcAft>
              <a:buClr>
                <a:srgbClr val="000000"/>
              </a:buClr>
              <a:buSzPts val="2400"/>
              <a:buFont typeface="Arial"/>
              <a:buNone/>
            </a:pPr>
            <a:r>
              <a:rPr lang="en-US" sz="2400" b="0" i="0" u="none" strike="noStrike" cap="none">
                <a:solidFill>
                  <a:srgbClr val="000000"/>
                </a:solidFill>
                <a:latin typeface="Arial"/>
                <a:ea typeface="Arial"/>
                <a:cs typeface="Arial"/>
                <a:sym typeface="Arial"/>
              </a:rPr>
              <a:t>   "गार्डिंग पोज़िशन" में पाया जाता है।</a:t>
            </a:r>
            <a:endParaRPr sz="2400" b="0" i="0" u="none" strike="noStrike" cap="none">
              <a:solidFill>
                <a:srgbClr val="000000"/>
              </a:solidFill>
              <a:latin typeface="Arial"/>
              <a:ea typeface="Arial"/>
              <a:cs typeface="Arial"/>
              <a:sym typeface="Arial"/>
            </a:endParaRPr>
          </a:p>
        </p:txBody>
      </p:sp>
      <p:sp>
        <p:nvSpPr>
          <p:cNvPr id="442" name="Google Shape;442;p61"/>
          <p:cNvSpPr txBox="1"/>
          <p:nvPr/>
        </p:nvSpPr>
        <p:spPr>
          <a:xfrm>
            <a:off x="107576" y="1927080"/>
            <a:ext cx="4805083" cy="166392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पेट की परेशानी के संकेत और लक्षण</a:t>
            </a:r>
            <a:endParaRPr sz="3600" b="0" i="0" u="none" strike="noStrike" cap="none">
              <a:solidFill>
                <a:srgbClr val="000000"/>
              </a:solidFill>
              <a:latin typeface="Arial"/>
              <a:ea typeface="Arial"/>
              <a:cs typeface="Arial"/>
              <a:sym typeface="Arial"/>
            </a:endParaRPr>
          </a:p>
        </p:txBody>
      </p:sp>
      <p:sp>
        <p:nvSpPr>
          <p:cNvPr id="443" name="Google Shape;443;p61"/>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44" name="Google Shape;444;p61"/>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48"/>
        <p:cNvGrpSpPr/>
        <p:nvPr/>
      </p:nvGrpSpPr>
      <p:grpSpPr>
        <a:xfrm>
          <a:off x="0" y="0"/>
          <a:ext cx="0" cy="0"/>
          <a:chOff x="0" y="0"/>
          <a:chExt cx="0" cy="0"/>
        </a:xfrm>
      </p:grpSpPr>
      <p:pic>
        <p:nvPicPr>
          <p:cNvPr id="449" name="Google Shape;449;p62"/>
          <p:cNvPicPr preferRelativeResize="0"/>
          <p:nvPr/>
        </p:nvPicPr>
        <p:blipFill rotWithShape="1">
          <a:blip r:embed="rId3">
            <a:alphaModFix/>
          </a:blip>
          <a:srcRect l="25004" r="24005"/>
          <a:stretch/>
        </p:blipFill>
        <p:spPr>
          <a:xfrm>
            <a:off x="10848960" y="44280"/>
            <a:ext cx="1028880" cy="1143000"/>
          </a:xfrm>
          <a:prstGeom prst="rect">
            <a:avLst/>
          </a:prstGeom>
          <a:noFill/>
          <a:ln>
            <a:noFill/>
          </a:ln>
        </p:spPr>
      </p:pic>
      <p:sp>
        <p:nvSpPr>
          <p:cNvPr id="450" name="Google Shape;450;p62"/>
          <p:cNvSpPr txBox="1"/>
          <p:nvPr/>
        </p:nvSpPr>
        <p:spPr>
          <a:xfrm>
            <a:off x="4858476" y="1421131"/>
            <a:ext cx="7019364" cy="5060351"/>
          </a:xfrm>
          <a:prstGeom prst="rect">
            <a:avLst/>
          </a:prstGeom>
          <a:noFill/>
          <a:ln>
            <a:noFill/>
          </a:ln>
        </p:spPr>
        <p:txBody>
          <a:bodyPr spcFirstLastPara="1" wrap="square" lIns="91425" tIns="45700" rIns="91425" bIns="45700" anchor="t" anchorCtr="0">
            <a:normAutofit fontScale="97500"/>
          </a:bodyPr>
          <a:lstStyle/>
          <a:p>
            <a:pPr marL="342720" marR="0" lvl="0" indent="-342720" algn="l" rtl="0">
              <a:lnSpc>
                <a:spcPct val="15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वैश्‍विक सावधानियों का प्रयोग करें और घटनास्थल को सुरक्षित रखें।</a:t>
            </a:r>
            <a:endParaRPr sz="2400" b="0" i="0" u="none" strike="noStrike" cap="none">
              <a:solidFill>
                <a:srgbClr val="000000"/>
              </a:solidFill>
              <a:latin typeface="Arial"/>
              <a:ea typeface="Arial"/>
              <a:cs typeface="Arial"/>
              <a:sym typeface="Arial"/>
            </a:endParaRPr>
          </a:p>
          <a:p>
            <a:pPr marL="342720" marR="0" lvl="0" indent="-194130" algn="l" rtl="0">
              <a:lnSpc>
                <a:spcPct val="15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रोगी का वायुमार्ग खुला रखें और उल्टी को बाहर आने से रोकें।</a:t>
            </a:r>
            <a:endParaRPr sz="2400" b="0" i="0" u="none" strike="noStrike" cap="none">
              <a:solidFill>
                <a:srgbClr val="000000"/>
              </a:solidFill>
              <a:latin typeface="Arial"/>
              <a:ea typeface="Arial"/>
              <a:cs typeface="Arial"/>
              <a:sym typeface="Arial"/>
            </a:endParaRPr>
          </a:p>
          <a:p>
            <a:pPr marL="342720" marR="0" lvl="0" indent="-194130" algn="l" rtl="0">
              <a:lnSpc>
                <a:spcPct val="15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रोगी को आरामदायक स्थिति में लिटाएं, यदि रोगी का जी मिचलाये तो बायीं ओर लिटाएं।</a:t>
            </a:r>
            <a:endParaRPr sz="2400" b="0" i="0" u="none" strike="noStrike" cap="none">
              <a:solidFill>
                <a:srgbClr val="000000"/>
              </a:solidFill>
              <a:latin typeface="Arial"/>
              <a:ea typeface="Arial"/>
              <a:cs typeface="Arial"/>
              <a:sym typeface="Arial"/>
            </a:endParaRPr>
          </a:p>
        </p:txBody>
      </p:sp>
      <p:sp>
        <p:nvSpPr>
          <p:cNvPr id="451" name="Google Shape;451;p62"/>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2" name="Google Shape;452;p62"/>
          <p:cNvSpPr txBox="1"/>
          <p:nvPr/>
        </p:nvSpPr>
        <p:spPr>
          <a:xfrm>
            <a:off x="295836" y="1699920"/>
            <a:ext cx="4213412" cy="109692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प्री-हॉस्पिटल उपचार</a:t>
            </a:r>
            <a:endParaRPr sz="3600" b="0" i="0" u="none" strike="noStrike" cap="none">
              <a:solidFill>
                <a:srgbClr val="000000"/>
              </a:solidFill>
              <a:latin typeface="Arial"/>
              <a:ea typeface="Arial"/>
              <a:cs typeface="Arial"/>
              <a:sym typeface="Arial"/>
            </a:endParaRPr>
          </a:p>
        </p:txBody>
      </p:sp>
      <p:pic>
        <p:nvPicPr>
          <p:cNvPr id="453" name="Google Shape;453;p62"/>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pic>
        <p:nvPicPr>
          <p:cNvPr id="458" name="Google Shape;458;p63"/>
          <p:cNvPicPr preferRelativeResize="0"/>
          <p:nvPr/>
        </p:nvPicPr>
        <p:blipFill rotWithShape="1">
          <a:blip r:embed="rId3">
            <a:alphaModFix/>
          </a:blip>
          <a:srcRect l="25004" r="24005"/>
          <a:stretch/>
        </p:blipFill>
        <p:spPr>
          <a:xfrm>
            <a:off x="10793520" y="115920"/>
            <a:ext cx="1028520" cy="1143000"/>
          </a:xfrm>
          <a:prstGeom prst="rect">
            <a:avLst/>
          </a:prstGeom>
          <a:noFill/>
          <a:ln>
            <a:noFill/>
          </a:ln>
        </p:spPr>
      </p:pic>
      <p:sp>
        <p:nvSpPr>
          <p:cNvPr id="459" name="Google Shape;459;p63"/>
          <p:cNvSpPr txBox="1"/>
          <p:nvPr/>
        </p:nvSpPr>
        <p:spPr>
          <a:xfrm>
            <a:off x="4894729" y="1416424"/>
            <a:ext cx="6962231" cy="5020884"/>
          </a:xfrm>
          <a:prstGeom prst="rect">
            <a:avLst/>
          </a:prstGeom>
          <a:noFill/>
          <a:ln>
            <a:noFill/>
          </a:ln>
        </p:spPr>
        <p:txBody>
          <a:bodyPr spcFirstLastPara="1" wrap="square" lIns="91425" tIns="45700" rIns="91425" bIns="45700" anchor="t" anchorCtr="0">
            <a:normAutofit/>
          </a:bodyPr>
          <a:lstStyle/>
          <a:p>
            <a:pPr marL="342720" marR="0" lvl="0" indent="-342720" algn="l" rtl="0">
              <a:lnSpc>
                <a:spcPct val="15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लोकल प्रोटोकॉल के अनुसार ऑक्सीजन का प्रबंध करें।</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शॉक का इलाज करें।</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खाने के लिए वस्‍तु ना दे।</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विश्लेषण के लिए उल्टी का नमूना रखें (कन्‍टामिनेशन से बचने के लिए सावधानी बरतें)</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रोगी को ले जाते समय वाइटल साइन की निरंतर निगरानी करें।</a:t>
            </a:r>
            <a:endParaRPr sz="2400" b="0" i="0" u="none" strike="noStrike" cap="none">
              <a:solidFill>
                <a:srgbClr val="000000"/>
              </a:solidFill>
              <a:latin typeface="Arial"/>
              <a:ea typeface="Arial"/>
              <a:cs typeface="Arial"/>
              <a:sym typeface="Arial"/>
            </a:endParaRPr>
          </a:p>
        </p:txBody>
      </p:sp>
      <p:sp>
        <p:nvSpPr>
          <p:cNvPr id="460" name="Google Shape;460;p63"/>
          <p:cNvSpPr txBox="1"/>
          <p:nvPr/>
        </p:nvSpPr>
        <p:spPr>
          <a:xfrm>
            <a:off x="118801" y="1699920"/>
            <a:ext cx="4076682" cy="109692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  </a:t>
            </a:r>
            <a:r>
              <a:rPr lang="en-US" sz="3600" b="1" i="0" u="none" strike="noStrike" cap="none">
                <a:solidFill>
                  <a:srgbClr val="FF0000"/>
                </a:solidFill>
                <a:latin typeface="Arial"/>
                <a:ea typeface="Arial"/>
                <a:cs typeface="Arial"/>
                <a:sym typeface="Arial"/>
              </a:rPr>
              <a:t>प्री-हॉस्पिटल उपचार</a:t>
            </a:r>
            <a:endParaRPr sz="4000" b="0" i="0" u="none" strike="noStrike" cap="none">
              <a:solidFill>
                <a:srgbClr val="000000"/>
              </a:solidFill>
              <a:latin typeface="Arial"/>
              <a:ea typeface="Arial"/>
              <a:cs typeface="Arial"/>
              <a:sym typeface="Arial"/>
            </a:endParaRPr>
          </a:p>
        </p:txBody>
      </p:sp>
      <p:sp>
        <p:nvSpPr>
          <p:cNvPr id="461" name="Google Shape;461;p63"/>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62" name="Google Shape;462;p63"/>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66"/>
        <p:cNvGrpSpPr/>
        <p:nvPr/>
      </p:nvGrpSpPr>
      <p:grpSpPr>
        <a:xfrm>
          <a:off x="0" y="0"/>
          <a:ext cx="0" cy="0"/>
          <a:chOff x="0" y="0"/>
          <a:chExt cx="0" cy="0"/>
        </a:xfrm>
      </p:grpSpPr>
      <p:pic>
        <p:nvPicPr>
          <p:cNvPr id="467" name="Google Shape;467;p64"/>
          <p:cNvPicPr preferRelativeResize="0"/>
          <p:nvPr/>
        </p:nvPicPr>
        <p:blipFill rotWithShape="1">
          <a:blip r:embed="rId3">
            <a:alphaModFix/>
          </a:blip>
          <a:srcRect l="25004" r="24005"/>
          <a:stretch/>
        </p:blipFill>
        <p:spPr>
          <a:xfrm>
            <a:off x="11111040" y="152280"/>
            <a:ext cx="1028520" cy="1143000"/>
          </a:xfrm>
          <a:prstGeom prst="rect">
            <a:avLst/>
          </a:prstGeom>
          <a:noFill/>
          <a:ln>
            <a:noFill/>
          </a:ln>
        </p:spPr>
      </p:pic>
      <p:sp>
        <p:nvSpPr>
          <p:cNvPr id="468" name="Google Shape;468;p64"/>
          <p:cNvSpPr txBox="1"/>
          <p:nvPr/>
        </p:nvSpPr>
        <p:spPr>
          <a:xfrm>
            <a:off x="4285129" y="1271520"/>
            <a:ext cx="7611035" cy="4175280"/>
          </a:xfrm>
          <a:prstGeom prst="rect">
            <a:avLst/>
          </a:prstGeom>
          <a:noFill/>
          <a:ln>
            <a:noFill/>
          </a:ln>
        </p:spPr>
        <p:txBody>
          <a:bodyPr spcFirstLastPara="1" wrap="square" lIns="91425" tIns="45700" rIns="91425" bIns="45700" anchor="t" anchorCtr="0">
            <a:normAutofit fontScale="95500"/>
          </a:bodyPr>
          <a:lstStyle/>
          <a:p>
            <a:pPr marL="0" marR="0" lvl="0" indent="0" algn="l" rtl="0">
              <a:lnSpc>
                <a:spcPct val="90000"/>
              </a:lnSpc>
              <a:spcBef>
                <a:spcPts val="0"/>
              </a:spcBef>
              <a:spcAft>
                <a:spcPts val="0"/>
              </a:spcAft>
              <a:buClr>
                <a:srgbClr val="000000"/>
              </a:buClr>
              <a:buSzPct val="100000"/>
              <a:buFont typeface="Arial"/>
              <a:buNone/>
            </a:pPr>
            <a:r>
              <a:rPr lang="en-US" sz="2500" b="0" i="0" u="none" strike="noStrike" cap="none">
                <a:solidFill>
                  <a:srgbClr val="000000"/>
                </a:solidFill>
                <a:latin typeface="Arial"/>
                <a:ea typeface="Arial"/>
                <a:cs typeface="Arial"/>
                <a:sym typeface="Arial"/>
              </a:rPr>
              <a:t>इस पाठ के पूरा होने के बाद आप निम्‍नलिखित मे </a:t>
            </a:r>
            <a:r>
              <a:rPr lang="en-US" sz="2400" b="0" i="0" u="none" strike="noStrike" cap="none">
                <a:solidFill>
                  <a:srgbClr val="000000"/>
                </a:solidFill>
                <a:latin typeface="Arial"/>
                <a:ea typeface="Arial"/>
                <a:cs typeface="Arial"/>
                <a:sym typeface="Arial"/>
              </a:rPr>
              <a:t>सक्षम है:-</a:t>
            </a:r>
            <a:endParaRPr sz="2400" b="0" i="0" u="none" strike="noStrike" cap="none">
              <a:solidFill>
                <a:srgbClr val="000000"/>
              </a:solidFill>
              <a:latin typeface="Arial"/>
              <a:ea typeface="Arial"/>
              <a:cs typeface="Arial"/>
              <a:sym typeface="Arial"/>
            </a:endParaRPr>
          </a:p>
          <a:p>
            <a:pPr marL="0" marR="0" lvl="0" indent="0" algn="l" rtl="0">
              <a:lnSpc>
                <a:spcPct val="90000"/>
              </a:lnSpc>
              <a:spcBef>
                <a:spcPts val="697"/>
              </a:spcBef>
              <a:spcAft>
                <a:spcPts val="0"/>
              </a:spcAft>
              <a:buClr>
                <a:srgbClr val="000000"/>
              </a:buClr>
              <a:buSzPct val="100000"/>
              <a:buFont typeface="Arial"/>
              <a:buNone/>
            </a:pPr>
            <a:endParaRPr sz="2100" b="0" i="0" u="none" strike="noStrike" cap="none">
              <a:solidFill>
                <a:srgbClr val="000000"/>
              </a:solidFill>
              <a:latin typeface="Arial"/>
              <a:ea typeface="Arial"/>
              <a:cs typeface="Arial"/>
              <a:sym typeface="Arial"/>
            </a:endParaRPr>
          </a:p>
          <a:p>
            <a:pPr marL="0" marR="0" lvl="0" indent="-145542" algn="l" rtl="0">
              <a:lnSpc>
                <a:spcPct val="150000"/>
              </a:lnSpc>
              <a:spcBef>
                <a:spcPts val="598"/>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 सीजर को परिभाषित करना। </a:t>
            </a:r>
            <a:r>
              <a:rPr lang="en-US" sz="2400" b="0" i="0" u="none" strike="noStrike" cap="none">
                <a:solidFill>
                  <a:srgbClr val="66FF33"/>
                </a:solidFill>
                <a:latin typeface="Arial"/>
                <a:ea typeface="Arial"/>
                <a:cs typeface="Arial"/>
                <a:sym typeface="Arial"/>
              </a:rPr>
              <a:t> </a:t>
            </a:r>
            <a:endParaRPr sz="2400" b="0" i="0" u="none" strike="noStrike" cap="none">
              <a:solidFill>
                <a:srgbClr val="000000"/>
              </a:solidFill>
              <a:latin typeface="Arial"/>
              <a:ea typeface="Arial"/>
              <a:cs typeface="Arial"/>
              <a:sym typeface="Arial"/>
            </a:endParaRPr>
          </a:p>
          <a:p>
            <a:pPr marL="0" marR="0" lvl="0" indent="-145542" algn="l" rtl="0">
              <a:lnSpc>
                <a:spcPct val="150000"/>
              </a:lnSpc>
              <a:spcBef>
                <a:spcPts val="598"/>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 जब मरीज को सीजर पड़ रहा हो तो प्री-हॉस्पिटल उपचार के चार चरणों की सूची बनाना।</a:t>
            </a:r>
            <a:endParaRPr sz="2400" b="0" i="0" u="none" strike="noStrike" cap="none">
              <a:solidFill>
                <a:srgbClr val="000000"/>
              </a:solidFill>
              <a:latin typeface="Arial"/>
              <a:ea typeface="Arial"/>
              <a:cs typeface="Arial"/>
              <a:sym typeface="Arial"/>
            </a:endParaRPr>
          </a:p>
          <a:p>
            <a:pPr marL="0" marR="0" lvl="0" indent="-145542" algn="l" rtl="0">
              <a:lnSpc>
                <a:spcPct val="150000"/>
              </a:lnSpc>
              <a:spcBef>
                <a:spcPts val="598"/>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 सीजर खत्म होने के बाद प्री-हॉस्पिटल उपचार के पॉच चरणों की सूची बनाना।</a:t>
            </a:r>
            <a:endParaRPr sz="2400" b="0" i="0" u="none" strike="noStrike" cap="none">
              <a:solidFill>
                <a:srgbClr val="000000"/>
              </a:solidFill>
              <a:latin typeface="Arial"/>
              <a:ea typeface="Arial"/>
              <a:cs typeface="Arial"/>
              <a:sym typeface="Arial"/>
            </a:endParaRPr>
          </a:p>
        </p:txBody>
      </p:sp>
      <p:sp>
        <p:nvSpPr>
          <p:cNvPr id="469" name="Google Shape;469;p64"/>
          <p:cNvSpPr txBox="1"/>
          <p:nvPr/>
        </p:nvSpPr>
        <p:spPr>
          <a:xfrm>
            <a:off x="531000" y="1530249"/>
            <a:ext cx="1934294" cy="14781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समीक्षा</a:t>
            </a:r>
            <a:endParaRPr sz="4000" b="0" i="0" u="none" strike="noStrike" cap="none">
              <a:solidFill>
                <a:srgbClr val="000000"/>
              </a:solidFill>
              <a:latin typeface="Arial"/>
              <a:ea typeface="Arial"/>
              <a:cs typeface="Arial"/>
              <a:sym typeface="Arial"/>
            </a:endParaRPr>
          </a:p>
        </p:txBody>
      </p:sp>
      <p:sp>
        <p:nvSpPr>
          <p:cNvPr id="470" name="Google Shape;470;p64"/>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71" name="Google Shape;471;p64"/>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75"/>
        <p:cNvGrpSpPr/>
        <p:nvPr/>
      </p:nvGrpSpPr>
      <p:grpSpPr>
        <a:xfrm>
          <a:off x="0" y="0"/>
          <a:ext cx="0" cy="0"/>
          <a:chOff x="0" y="0"/>
          <a:chExt cx="0" cy="0"/>
        </a:xfrm>
      </p:grpSpPr>
      <p:pic>
        <p:nvPicPr>
          <p:cNvPr id="476" name="Google Shape;476;p65"/>
          <p:cNvPicPr preferRelativeResize="0"/>
          <p:nvPr/>
        </p:nvPicPr>
        <p:blipFill rotWithShape="1">
          <a:blip r:embed="rId3">
            <a:alphaModFix/>
          </a:blip>
          <a:srcRect l="25004" r="24005"/>
          <a:stretch/>
        </p:blipFill>
        <p:spPr>
          <a:xfrm>
            <a:off x="10982160" y="128520"/>
            <a:ext cx="1028880" cy="1143000"/>
          </a:xfrm>
          <a:prstGeom prst="rect">
            <a:avLst/>
          </a:prstGeom>
          <a:noFill/>
          <a:ln>
            <a:noFill/>
          </a:ln>
        </p:spPr>
      </p:pic>
      <p:sp>
        <p:nvSpPr>
          <p:cNvPr id="477" name="Google Shape;477;p65"/>
          <p:cNvSpPr txBox="1"/>
          <p:nvPr/>
        </p:nvSpPr>
        <p:spPr>
          <a:xfrm>
            <a:off x="4025153" y="1293480"/>
            <a:ext cx="8059271" cy="4754520"/>
          </a:xfrm>
          <a:prstGeom prst="rect">
            <a:avLst/>
          </a:prstGeom>
          <a:noFill/>
          <a:ln>
            <a:noFill/>
          </a:ln>
        </p:spPr>
        <p:txBody>
          <a:bodyPr spcFirstLastPara="1" wrap="square" lIns="91425" tIns="45700" rIns="91425" bIns="45700" anchor="t" anchorCtr="0">
            <a:normAutofit/>
          </a:bodyPr>
          <a:lstStyle/>
          <a:p>
            <a:pPr marL="342720" marR="0" lvl="0" indent="-342720" algn="l" rtl="0">
              <a:lnSpc>
                <a:spcPct val="20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हाइपरग्‍लाइस्मिया के सात संकेत, लक्षण और प्री-हॉस्पिटल उपचार के तीन चरणो को सूचीबद्ध करना।</a:t>
            </a:r>
            <a:endParaRPr sz="1400" b="0" i="0" u="none" strike="noStrike" cap="none">
              <a:solidFill>
                <a:srgbClr val="000000"/>
              </a:solidFill>
              <a:latin typeface="Arial"/>
              <a:ea typeface="Arial"/>
              <a:cs typeface="Arial"/>
              <a:sym typeface="Arial"/>
            </a:endParaRPr>
          </a:p>
          <a:p>
            <a:pPr marL="342720" marR="0" lvl="0" indent="-342720" algn="l" rtl="0">
              <a:lnSpc>
                <a:spcPct val="200000"/>
              </a:lnSpc>
              <a:spcBef>
                <a:spcPts val="799"/>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 हाइपोग्लाइसीमिया के नौ संकेतों और लक्षणों की सूची बनाएं और प्री-हॉस्पिटल उपचार का वर्णन करना।</a:t>
            </a:r>
            <a:endParaRPr sz="2400" b="0" i="0" u="none" strike="noStrike" cap="none">
              <a:solidFill>
                <a:srgbClr val="000000"/>
              </a:solidFill>
              <a:latin typeface="Arial"/>
              <a:ea typeface="Arial"/>
              <a:cs typeface="Arial"/>
              <a:sym typeface="Arial"/>
            </a:endParaRPr>
          </a:p>
          <a:p>
            <a:pPr marL="342720" marR="0" lvl="0" indent="-342720" algn="l" rtl="0">
              <a:lnSpc>
                <a:spcPct val="200000"/>
              </a:lnSpc>
              <a:spcBef>
                <a:spcPts val="799"/>
              </a:spcBef>
              <a:spcAft>
                <a:spcPts val="0"/>
              </a:spcAft>
              <a:buClr>
                <a:srgbClr val="000000"/>
              </a:buClr>
              <a:buSzPts val="2400"/>
              <a:buFont typeface="Arial"/>
              <a:buChar char="•"/>
            </a:pPr>
            <a:r>
              <a:rPr lang="en-US" sz="2400" b="1" i="0" u="none" strike="noStrike" cap="none">
                <a:solidFill>
                  <a:srgbClr val="000000"/>
                </a:solidFill>
                <a:latin typeface="Arial"/>
                <a:ea typeface="Arial"/>
                <a:cs typeface="Arial"/>
                <a:sym typeface="Arial"/>
              </a:rPr>
              <a:t> </a:t>
            </a:r>
            <a:r>
              <a:rPr lang="en-US" sz="2400" b="0" i="0" u="none" strike="noStrike" cap="none">
                <a:solidFill>
                  <a:srgbClr val="000000"/>
                </a:solidFill>
                <a:latin typeface="Arial"/>
                <a:ea typeface="Arial"/>
                <a:cs typeface="Arial"/>
                <a:sym typeface="Arial"/>
              </a:rPr>
              <a:t>पेट की परेशानी के दस संकेत, लक्षण तथा प्री-हॉस्पिटल उपचार के लिए पाँच चरणों की सूची बनाना।</a:t>
            </a:r>
            <a:endParaRPr sz="2400" b="0" i="0" u="none" strike="noStrike" cap="none">
              <a:solidFill>
                <a:srgbClr val="000000"/>
              </a:solidFill>
              <a:latin typeface="Arial"/>
              <a:ea typeface="Arial"/>
              <a:cs typeface="Arial"/>
              <a:sym typeface="Arial"/>
            </a:endParaRPr>
          </a:p>
          <a:p>
            <a:pPr marL="342720" marR="0" lvl="0" indent="-139520" algn="l" rtl="0">
              <a:lnSpc>
                <a:spcPct val="150000"/>
              </a:lnSpc>
              <a:spcBef>
                <a:spcPts val="598"/>
              </a:spcBef>
              <a:spcAft>
                <a:spcPts val="0"/>
              </a:spcAft>
              <a:buClr>
                <a:srgbClr val="000000"/>
              </a:buClr>
              <a:buSzPts val="3200"/>
              <a:buFont typeface="Arial"/>
              <a:buNone/>
            </a:pPr>
            <a:endParaRPr sz="3200" b="0" i="0" u="none" strike="noStrike" cap="none">
              <a:solidFill>
                <a:srgbClr val="000000"/>
              </a:solidFill>
              <a:latin typeface="Arial"/>
              <a:ea typeface="Arial"/>
              <a:cs typeface="Arial"/>
              <a:sym typeface="Arial"/>
            </a:endParaRPr>
          </a:p>
          <a:p>
            <a:pPr marL="342720" marR="0" lvl="0" indent="-342720" algn="ctr" rtl="0">
              <a:lnSpc>
                <a:spcPct val="150000"/>
              </a:lnSpc>
              <a:spcBef>
                <a:spcPts val="598"/>
              </a:spcBef>
              <a:spcAft>
                <a:spcPts val="0"/>
              </a:spcAft>
              <a:buClr>
                <a:srgbClr val="000000"/>
              </a:buClr>
              <a:buSzPts val="3200"/>
              <a:buFont typeface="Arial"/>
              <a:buNone/>
            </a:pPr>
            <a:endParaRPr sz="3200" b="0" i="0" u="none" strike="noStrike" cap="none">
              <a:solidFill>
                <a:srgbClr val="000000"/>
              </a:solidFill>
              <a:latin typeface="Arial"/>
              <a:ea typeface="Arial"/>
              <a:cs typeface="Arial"/>
              <a:sym typeface="Arial"/>
            </a:endParaRPr>
          </a:p>
        </p:txBody>
      </p:sp>
      <p:sp>
        <p:nvSpPr>
          <p:cNvPr id="478" name="Google Shape;478;p65"/>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9" name="Google Shape;479;p65"/>
          <p:cNvSpPr txBox="1"/>
          <p:nvPr/>
        </p:nvSpPr>
        <p:spPr>
          <a:xfrm>
            <a:off x="534586" y="1588313"/>
            <a:ext cx="2190685" cy="14781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US" sz="3600" b="1" i="0" u="none" strike="noStrike" cap="none">
                <a:solidFill>
                  <a:srgbClr val="FF0000"/>
                </a:solidFill>
                <a:latin typeface="Arial"/>
                <a:ea typeface="Arial"/>
                <a:cs typeface="Arial"/>
                <a:sym typeface="Arial"/>
              </a:rPr>
              <a:t>समीक्षा</a:t>
            </a:r>
            <a:endParaRPr sz="3600" b="0" i="0" u="none" strike="noStrike" cap="none">
              <a:solidFill>
                <a:srgbClr val="000000"/>
              </a:solidFill>
              <a:latin typeface="Arial"/>
              <a:ea typeface="Arial"/>
              <a:cs typeface="Arial"/>
              <a:sym typeface="Arial"/>
            </a:endParaRPr>
          </a:p>
        </p:txBody>
      </p:sp>
      <p:pic>
        <p:nvPicPr>
          <p:cNvPr id="480" name="Google Shape;480;p65"/>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pic>
        <p:nvPicPr>
          <p:cNvPr id="155" name="Google Shape;155;p30"/>
          <p:cNvPicPr preferRelativeResize="0"/>
          <p:nvPr/>
        </p:nvPicPr>
        <p:blipFill rotWithShape="1">
          <a:blip r:embed="rId3">
            <a:alphaModFix/>
          </a:blip>
          <a:srcRect l="25004" r="24005"/>
          <a:stretch/>
        </p:blipFill>
        <p:spPr>
          <a:xfrm>
            <a:off x="11064960" y="115920"/>
            <a:ext cx="1028520" cy="1143000"/>
          </a:xfrm>
          <a:prstGeom prst="rect">
            <a:avLst/>
          </a:prstGeom>
          <a:noFill/>
          <a:ln>
            <a:noFill/>
          </a:ln>
        </p:spPr>
      </p:pic>
      <p:sp>
        <p:nvSpPr>
          <p:cNvPr id="156" name="Google Shape;156;p30"/>
          <p:cNvSpPr txBox="1"/>
          <p:nvPr/>
        </p:nvSpPr>
        <p:spPr>
          <a:xfrm>
            <a:off x="4823012" y="1523880"/>
            <a:ext cx="6535270" cy="4525920"/>
          </a:xfrm>
          <a:prstGeom prst="rect">
            <a:avLst/>
          </a:prstGeom>
          <a:noFill/>
          <a:ln>
            <a:noFill/>
          </a:ln>
        </p:spPr>
        <p:txBody>
          <a:bodyPr spcFirstLastPara="1" wrap="square" lIns="91425" tIns="45700" rIns="91425" bIns="45700" anchor="t" anchorCtr="0">
            <a:normAutofit/>
          </a:bodyPr>
          <a:lstStyle/>
          <a:p>
            <a:pPr marL="342720" marR="0" lvl="0" indent="-342720" algn="just" rtl="0">
              <a:lnSpc>
                <a:spcPct val="20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मस्तिष्क में बड़े पैमाने पर विद्युत निर्वहन के कारण मानसिक स्थिति में अचानक और अस्थायी परिवर्तन।</a:t>
            </a:r>
            <a:endParaRPr sz="2400" b="0" i="0" u="none" strike="noStrike" cap="none">
              <a:solidFill>
                <a:srgbClr val="000000"/>
              </a:solidFill>
              <a:latin typeface="Arial"/>
              <a:ea typeface="Arial"/>
              <a:cs typeface="Arial"/>
              <a:sym typeface="Arial"/>
            </a:endParaRPr>
          </a:p>
          <a:p>
            <a:pPr marL="342720" marR="0" lvl="0" indent="-342720" algn="just" rtl="0">
              <a:lnSpc>
                <a:spcPct val="20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सीजर, तंत्रिका तंत्र में खराबी के कारण होते है ।</a:t>
            </a:r>
            <a:endParaRPr sz="2400" b="0" i="0" u="none" strike="noStrike" cap="none">
              <a:solidFill>
                <a:srgbClr val="000000"/>
              </a:solidFill>
              <a:latin typeface="Arial"/>
              <a:ea typeface="Arial"/>
              <a:cs typeface="Arial"/>
              <a:sym typeface="Arial"/>
            </a:endParaRPr>
          </a:p>
        </p:txBody>
      </p:sp>
      <p:sp>
        <p:nvSpPr>
          <p:cNvPr id="157" name="Google Shape;157;p30"/>
          <p:cNvSpPr txBox="1"/>
          <p:nvPr/>
        </p:nvSpPr>
        <p:spPr>
          <a:xfrm>
            <a:off x="0" y="1662332"/>
            <a:ext cx="3698033" cy="1364566"/>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सीजर</a:t>
            </a:r>
            <a:r>
              <a:rPr lang="en-US" sz="6000" b="1" i="0" u="none" strike="noStrike" cap="none">
                <a:solidFill>
                  <a:srgbClr val="FF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0" i="0" u="none" strike="noStrike" cap="none">
                <a:solidFill>
                  <a:srgbClr val="FF0000"/>
                </a:solidFill>
                <a:latin typeface="Arial"/>
                <a:ea typeface="Arial"/>
                <a:cs typeface="Arial"/>
                <a:sym typeface="Arial"/>
              </a:rPr>
              <a:t>(</a:t>
            </a:r>
            <a:r>
              <a:rPr lang="en-US" sz="3200" b="1" i="0" u="none" strike="noStrike" cap="none">
                <a:solidFill>
                  <a:srgbClr val="FF0000"/>
                </a:solidFill>
                <a:latin typeface="Arial"/>
                <a:ea typeface="Arial"/>
                <a:cs typeface="Arial"/>
                <a:sym typeface="Arial"/>
              </a:rPr>
              <a:t>SEIZURE</a:t>
            </a:r>
            <a:r>
              <a:rPr lang="en-US" sz="3200" b="0" i="0" u="none" strike="noStrike" cap="none">
                <a:solidFill>
                  <a:srgbClr val="FF0000"/>
                </a:solidFill>
                <a:latin typeface="Arial"/>
                <a:ea typeface="Arial"/>
                <a:cs typeface="Arial"/>
                <a:sym typeface="Arial"/>
              </a:rPr>
              <a:t>)</a:t>
            </a:r>
            <a:endParaRPr sz="3600" b="0" i="0" u="none" strike="noStrike" cap="none">
              <a:solidFill>
                <a:srgbClr val="FF0000"/>
              </a:solidFill>
              <a:latin typeface="Arial"/>
              <a:ea typeface="Arial"/>
              <a:cs typeface="Arial"/>
              <a:sym typeface="Arial"/>
            </a:endParaRPr>
          </a:p>
        </p:txBody>
      </p:sp>
      <p:sp>
        <p:nvSpPr>
          <p:cNvPr id="158" name="Google Shape;158;p30"/>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59" name="Google Shape;159;p30"/>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pic>
        <p:nvPicPr>
          <p:cNvPr id="485" name="Google Shape;485;p66"/>
          <p:cNvPicPr preferRelativeResize="0"/>
          <p:nvPr/>
        </p:nvPicPr>
        <p:blipFill rotWithShape="1">
          <a:blip r:embed="rId3">
            <a:alphaModFix/>
          </a:blip>
          <a:srcRect l="25004" r="24005"/>
          <a:stretch/>
        </p:blipFill>
        <p:spPr>
          <a:xfrm>
            <a:off x="10991880" y="197965"/>
            <a:ext cx="1028520" cy="1143000"/>
          </a:xfrm>
          <a:prstGeom prst="rect">
            <a:avLst/>
          </a:prstGeom>
          <a:noFill/>
          <a:ln>
            <a:noFill/>
          </a:ln>
        </p:spPr>
      </p:pic>
      <p:sp>
        <p:nvSpPr>
          <p:cNvPr id="486" name="Google Shape;486;p66"/>
          <p:cNvSpPr txBox="1"/>
          <p:nvPr/>
        </p:nvSpPr>
        <p:spPr>
          <a:xfrm>
            <a:off x="1230480" y="2081149"/>
            <a:ext cx="9731160" cy="2695701"/>
          </a:xfrm>
          <a:prstGeom prst="rect">
            <a:avLst/>
          </a:prstGeom>
          <a:noFill/>
          <a:ln>
            <a:noFill/>
          </a:ln>
        </p:spPr>
        <p:txBody>
          <a:bodyPr spcFirstLastPara="1" wrap="square" lIns="91425" tIns="45700" rIns="91425" bIns="45700" anchor="t" anchorCtr="0">
            <a:normAutofit/>
          </a:bodyPr>
          <a:lstStyle/>
          <a:p>
            <a:pPr marL="0" marR="0" lvl="0" indent="0" algn="ctr" rtl="0">
              <a:lnSpc>
                <a:spcPct val="150000"/>
              </a:lnSpc>
              <a:spcBef>
                <a:spcPts val="0"/>
              </a:spcBef>
              <a:spcAft>
                <a:spcPts val="0"/>
              </a:spcAft>
              <a:buClr>
                <a:srgbClr val="000000"/>
              </a:buClr>
              <a:buSzPts val="4400"/>
              <a:buFont typeface="Arial"/>
              <a:buNone/>
            </a:pPr>
            <a:r>
              <a:rPr lang="en-US" sz="4400" b="0" i="0" u="none" strike="noStrike" cap="none">
                <a:solidFill>
                  <a:srgbClr val="FF0000"/>
                </a:solidFill>
                <a:latin typeface="Arial"/>
                <a:ea typeface="Arial"/>
                <a:cs typeface="Arial"/>
                <a:sym typeface="Arial"/>
              </a:rPr>
              <a:t>कोई प्रश्न ?</a:t>
            </a:r>
            <a:endParaRPr sz="4400" b="0" i="0" u="none" strike="noStrike" cap="none">
              <a:solidFill>
                <a:srgbClr val="000000"/>
              </a:solidFill>
              <a:latin typeface="Arial"/>
              <a:ea typeface="Arial"/>
              <a:cs typeface="Arial"/>
              <a:sym typeface="Arial"/>
            </a:endParaRPr>
          </a:p>
        </p:txBody>
      </p:sp>
      <p:sp>
        <p:nvSpPr>
          <p:cNvPr id="487" name="Google Shape;487;p66"/>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88" name="Google Shape;488;p66"/>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492"/>
        <p:cNvGrpSpPr/>
        <p:nvPr/>
      </p:nvGrpSpPr>
      <p:grpSpPr>
        <a:xfrm>
          <a:off x="0" y="0"/>
          <a:ext cx="0" cy="0"/>
          <a:chOff x="0" y="0"/>
          <a:chExt cx="0" cy="0"/>
        </a:xfrm>
      </p:grpSpPr>
      <p:sp>
        <p:nvSpPr>
          <p:cNvPr id="493" name="Google Shape;493;p67"/>
          <p:cNvSpPr/>
          <p:nvPr/>
        </p:nvSpPr>
        <p:spPr>
          <a:xfrm>
            <a:off x="4548240" y="-14400"/>
            <a:ext cx="7694640" cy="6943680"/>
          </a:xfrm>
          <a:custGeom>
            <a:avLst/>
            <a:gdLst/>
            <a:ahLst/>
            <a:cxnLst/>
            <a:rect l="l" t="t" r="r" b="b"/>
            <a:pathLst>
              <a:path w="21376" h="19290" extrusionOk="0">
                <a:moveTo>
                  <a:pt x="305" y="0"/>
                </a:moveTo>
                <a:lnTo>
                  <a:pt x="305" y="0"/>
                </a:lnTo>
                <a:cubicBezTo>
                  <a:pt x="252" y="0"/>
                  <a:pt x="199" y="14"/>
                  <a:pt x="153" y="41"/>
                </a:cubicBezTo>
                <a:cubicBezTo>
                  <a:pt x="106" y="68"/>
                  <a:pt x="68" y="106"/>
                  <a:pt x="41" y="153"/>
                </a:cubicBezTo>
                <a:cubicBezTo>
                  <a:pt x="14" y="199"/>
                  <a:pt x="0" y="252"/>
                  <a:pt x="0" y="305"/>
                </a:cubicBezTo>
                <a:lnTo>
                  <a:pt x="0" y="18983"/>
                </a:lnTo>
                <a:lnTo>
                  <a:pt x="0" y="18984"/>
                </a:lnTo>
                <a:cubicBezTo>
                  <a:pt x="0" y="19037"/>
                  <a:pt x="14" y="19090"/>
                  <a:pt x="41" y="19136"/>
                </a:cubicBezTo>
                <a:cubicBezTo>
                  <a:pt x="68" y="19183"/>
                  <a:pt x="106" y="19221"/>
                  <a:pt x="153" y="19248"/>
                </a:cubicBezTo>
                <a:cubicBezTo>
                  <a:pt x="199" y="19275"/>
                  <a:pt x="252" y="19289"/>
                  <a:pt x="305" y="19289"/>
                </a:cubicBezTo>
                <a:lnTo>
                  <a:pt x="21069" y="19289"/>
                </a:lnTo>
                <a:lnTo>
                  <a:pt x="21070" y="19289"/>
                </a:lnTo>
                <a:cubicBezTo>
                  <a:pt x="21123" y="19289"/>
                  <a:pt x="21176" y="19275"/>
                  <a:pt x="21222" y="19248"/>
                </a:cubicBezTo>
                <a:cubicBezTo>
                  <a:pt x="21269" y="19221"/>
                  <a:pt x="21307" y="19183"/>
                  <a:pt x="21334" y="19136"/>
                </a:cubicBezTo>
                <a:cubicBezTo>
                  <a:pt x="21361" y="19090"/>
                  <a:pt x="21375" y="19037"/>
                  <a:pt x="21375" y="18984"/>
                </a:cubicBezTo>
                <a:lnTo>
                  <a:pt x="21375" y="305"/>
                </a:lnTo>
                <a:lnTo>
                  <a:pt x="21375" y="305"/>
                </a:lnTo>
                <a:lnTo>
                  <a:pt x="21375" y="305"/>
                </a:lnTo>
                <a:cubicBezTo>
                  <a:pt x="21375" y="252"/>
                  <a:pt x="21361" y="199"/>
                  <a:pt x="21334" y="153"/>
                </a:cubicBezTo>
                <a:cubicBezTo>
                  <a:pt x="21307" y="106"/>
                  <a:pt x="21269" y="68"/>
                  <a:pt x="21222" y="41"/>
                </a:cubicBezTo>
                <a:cubicBezTo>
                  <a:pt x="21176" y="14"/>
                  <a:pt x="21123" y="0"/>
                  <a:pt x="21070" y="0"/>
                </a:cubicBezTo>
                <a:lnTo>
                  <a:pt x="305" y="0"/>
                </a:lnTo>
              </a:path>
            </a:pathLst>
          </a:custGeom>
          <a:solidFill>
            <a:srgbClr val="EAEAEA"/>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4" name="Google Shape;494;p67"/>
          <p:cNvSpPr/>
          <p:nvPr/>
        </p:nvSpPr>
        <p:spPr>
          <a:xfrm>
            <a:off x="817560" y="2722680"/>
            <a:ext cx="3724200" cy="68832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39225" tIns="39225" rIns="39225" bIns="39225" anchor="t"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Open Sans"/>
                <a:ea typeface="Open Sans"/>
                <a:cs typeface="Open Sans"/>
                <a:sym typeface="Open Sans"/>
              </a:rPr>
              <a:t>धन्यवाद</a:t>
            </a:r>
            <a:r>
              <a:rPr lang="en-US" sz="4000" b="0" i="0" u="none" strike="noStrike" cap="none">
                <a:solidFill>
                  <a:srgbClr val="FF0000"/>
                </a:solidFill>
                <a:latin typeface="Open Sans"/>
                <a:ea typeface="Open Sans"/>
                <a:cs typeface="Open Sans"/>
                <a:sym typeface="Open Sans"/>
              </a:rPr>
              <a:t> </a:t>
            </a:r>
            <a:endParaRPr sz="4000" b="0" i="0" u="none" strike="noStrike" cap="none">
              <a:solidFill>
                <a:srgbClr val="FF0000"/>
              </a:solidFill>
              <a:latin typeface="Arial"/>
              <a:ea typeface="Arial"/>
              <a:cs typeface="Arial"/>
              <a:sym typeface="Arial"/>
            </a:endParaRPr>
          </a:p>
        </p:txBody>
      </p:sp>
      <p:sp>
        <p:nvSpPr>
          <p:cNvPr id="495" name="Google Shape;495;p67"/>
          <p:cNvSpPr/>
          <p:nvPr/>
        </p:nvSpPr>
        <p:spPr>
          <a:xfrm>
            <a:off x="5005440" y="1311120"/>
            <a:ext cx="6781680" cy="44928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pic>
        <p:nvPicPr>
          <p:cNvPr id="496" name="Google Shape;496;p67"/>
          <p:cNvPicPr preferRelativeResize="0"/>
          <p:nvPr/>
        </p:nvPicPr>
        <p:blipFill rotWithShape="1">
          <a:blip r:embed="rId3">
            <a:alphaModFix/>
          </a:blip>
          <a:srcRect/>
          <a:stretch/>
        </p:blipFill>
        <p:spPr>
          <a:xfrm>
            <a:off x="573120" y="6407280"/>
            <a:ext cx="641160" cy="276120"/>
          </a:xfrm>
          <a:prstGeom prst="rect">
            <a:avLst/>
          </a:prstGeom>
          <a:noFill/>
          <a:ln>
            <a:noFill/>
          </a:ln>
        </p:spPr>
      </p:pic>
      <p:pic>
        <p:nvPicPr>
          <p:cNvPr id="497" name="Google Shape;497;p67"/>
          <p:cNvPicPr preferRelativeResize="0"/>
          <p:nvPr/>
        </p:nvPicPr>
        <p:blipFill rotWithShape="1">
          <a:blip r:embed="rId4">
            <a:alphaModFix/>
          </a:blip>
          <a:srcRect/>
          <a:stretch/>
        </p:blipFill>
        <p:spPr>
          <a:xfrm>
            <a:off x="8815320" y="6378480"/>
            <a:ext cx="1749600" cy="347760"/>
          </a:xfrm>
          <a:prstGeom prst="rect">
            <a:avLst/>
          </a:prstGeom>
          <a:noFill/>
          <a:ln>
            <a:noFill/>
          </a:ln>
        </p:spPr>
      </p:pic>
      <p:pic>
        <p:nvPicPr>
          <p:cNvPr id="498" name="Google Shape;498;p67"/>
          <p:cNvPicPr preferRelativeResize="0"/>
          <p:nvPr/>
        </p:nvPicPr>
        <p:blipFill rotWithShape="1">
          <a:blip r:embed="rId5">
            <a:alphaModFix/>
          </a:blip>
          <a:srcRect/>
          <a:stretch/>
        </p:blipFill>
        <p:spPr>
          <a:xfrm>
            <a:off x="4663440" y="0"/>
            <a:ext cx="7130160" cy="6929280"/>
          </a:xfrm>
          <a:prstGeom prst="rect">
            <a:avLst/>
          </a:prstGeom>
          <a:noFill/>
          <a:ln>
            <a:noFill/>
          </a:ln>
        </p:spPr>
      </p:pic>
      <p:sp>
        <p:nvSpPr>
          <p:cNvPr id="499" name="Google Shape;499;p67"/>
          <p:cNvSpPr/>
          <p:nvPr/>
        </p:nvSpPr>
        <p:spPr>
          <a:xfrm>
            <a:off x="0" y="6207120"/>
            <a:ext cx="4548240" cy="65088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503"/>
        <p:cNvGrpSpPr/>
        <p:nvPr/>
      </p:nvGrpSpPr>
      <p:grpSpPr>
        <a:xfrm>
          <a:off x="0" y="0"/>
          <a:ext cx="0" cy="0"/>
          <a:chOff x="0" y="0"/>
          <a:chExt cx="0" cy="0"/>
        </a:xfrm>
      </p:grpSpPr>
      <p:pic>
        <p:nvPicPr>
          <p:cNvPr id="504" name="Google Shape;504;p68"/>
          <p:cNvPicPr preferRelativeResize="0"/>
          <p:nvPr/>
        </p:nvPicPr>
        <p:blipFill rotWithShape="1">
          <a:blip r:embed="rId3">
            <a:alphaModFix/>
          </a:blip>
          <a:srcRect l="25004" r="24005"/>
          <a:stretch/>
        </p:blipFill>
        <p:spPr>
          <a:xfrm>
            <a:off x="10982160" y="115920"/>
            <a:ext cx="1028880" cy="1143000"/>
          </a:xfrm>
          <a:prstGeom prst="rect">
            <a:avLst/>
          </a:prstGeom>
          <a:noFill/>
          <a:ln>
            <a:noFill/>
          </a:ln>
        </p:spPr>
      </p:pic>
      <p:sp>
        <p:nvSpPr>
          <p:cNvPr id="505" name="Google Shape;505;p68"/>
          <p:cNvSpPr txBox="1"/>
          <p:nvPr/>
        </p:nvSpPr>
        <p:spPr>
          <a:xfrm>
            <a:off x="5303880" y="1523879"/>
            <a:ext cx="6192720" cy="4913429"/>
          </a:xfrm>
          <a:prstGeom prst="rect">
            <a:avLst/>
          </a:prstGeom>
          <a:noFill/>
          <a:ln>
            <a:noFill/>
          </a:ln>
        </p:spPr>
        <p:txBody>
          <a:bodyPr spcFirstLastPara="1" wrap="square" lIns="91425" tIns="45700" rIns="91425" bIns="45700" anchor="t" anchorCtr="0">
            <a:normAutofit lnSpcReduction="10000"/>
          </a:bodyPr>
          <a:lstStyle/>
          <a:p>
            <a:pPr marL="342720" marR="0" lvl="0" indent="-342720" algn="l" rtl="0">
              <a:lnSpc>
                <a:spcPct val="150000"/>
              </a:lnSpc>
              <a:spcBef>
                <a:spcPts val="0"/>
              </a:spcBef>
              <a:spcAft>
                <a:spcPts val="0"/>
              </a:spcAft>
              <a:buClr>
                <a:srgbClr val="000000"/>
              </a:buClr>
              <a:buSzPts val="2400"/>
              <a:buFont typeface="Arial"/>
              <a:buNone/>
            </a:pPr>
            <a:r>
              <a:rPr lang="en-US" sz="2400" b="0" i="0" u="none" strike="noStrike" cap="none">
                <a:solidFill>
                  <a:schemeClr val="dk1"/>
                </a:solidFill>
                <a:latin typeface="Arial"/>
                <a:ea typeface="Arial"/>
                <a:cs typeface="Arial"/>
                <a:sym typeface="Arial"/>
              </a:rPr>
              <a:t>प्रश्न 1</a:t>
            </a:r>
            <a:r>
              <a:rPr lang="en-US" sz="2400" b="1" i="0" u="none" strike="noStrike" cap="none">
                <a:solidFill>
                  <a:schemeClr val="dk1"/>
                </a:solidFill>
                <a:latin typeface="Arial"/>
                <a:ea typeface="Arial"/>
                <a:cs typeface="Arial"/>
                <a:sym typeface="Arial"/>
              </a:rPr>
              <a:t> </a:t>
            </a:r>
            <a:r>
              <a:rPr lang="en-US" sz="2400" b="0" i="0" u="none" strike="noStrike" cap="none">
                <a:solidFill>
                  <a:srgbClr val="000000"/>
                </a:solidFill>
                <a:latin typeface="Arial"/>
                <a:ea typeface="Arial"/>
                <a:cs typeface="Arial"/>
                <a:sym typeface="Arial"/>
              </a:rPr>
              <a:t>गंभीर हाइपरग्‍लाइस्मिक  की शुरुआत धीरे-धीरे होती है अधिकांश मामलों में यह कितनी  अवधि में विकसित होता है ?</a:t>
            </a:r>
            <a:endParaRPr sz="2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800"/>
              <a:buFont typeface="Arial"/>
              <a:buNone/>
            </a:pPr>
            <a:r>
              <a:rPr lang="en-US" sz="2800" b="0" i="0" u="none" strike="noStrike" cap="none">
                <a:solidFill>
                  <a:srgbClr val="000000"/>
                </a:solidFill>
                <a:latin typeface="Arial"/>
                <a:ea typeface="Arial"/>
                <a:cs typeface="Arial"/>
                <a:sym typeface="Arial"/>
              </a:rPr>
              <a:t>   ............. घण्टे।</a:t>
            </a:r>
            <a:endParaRPr sz="14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800"/>
              <a:buFont typeface="Arial"/>
              <a:buNone/>
            </a:pPr>
            <a:endParaRPr sz="28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800"/>
              <a:buFont typeface="Arial"/>
              <a:buNone/>
            </a:pPr>
            <a:endParaRPr sz="2800" b="0" i="0" u="none" strike="noStrike" cap="none">
              <a:solidFill>
                <a:srgbClr val="000000"/>
              </a:solidFill>
              <a:latin typeface="Arial"/>
              <a:ea typeface="Arial"/>
              <a:cs typeface="Arial"/>
              <a:sym typeface="Arial"/>
            </a:endParaRPr>
          </a:p>
          <a:p>
            <a:pPr marL="342720" marR="0" lvl="0" indent="-342720" algn="l" rtl="0">
              <a:lnSpc>
                <a:spcPct val="150000"/>
              </a:lnSpc>
              <a:spcBef>
                <a:spcPts val="697"/>
              </a:spcBef>
              <a:spcAft>
                <a:spcPts val="0"/>
              </a:spcAft>
              <a:buClr>
                <a:srgbClr val="000000"/>
              </a:buClr>
              <a:buSzPts val="2800"/>
              <a:buFont typeface="Arial"/>
              <a:buNone/>
            </a:pPr>
            <a:endParaRPr sz="2800" b="0" i="0" u="none" strike="noStrike" cap="none">
              <a:solidFill>
                <a:srgbClr val="000000"/>
              </a:solidFill>
              <a:latin typeface="Arial"/>
              <a:ea typeface="Arial"/>
              <a:cs typeface="Arial"/>
              <a:sym typeface="Arial"/>
            </a:endParaRPr>
          </a:p>
          <a:p>
            <a:pPr marL="342720" marR="0" lvl="0" indent="-342720" algn="l" rtl="0">
              <a:lnSpc>
                <a:spcPct val="100000"/>
              </a:lnSpc>
              <a:spcBef>
                <a:spcPts val="499"/>
              </a:spcBef>
              <a:spcAft>
                <a:spcPts val="0"/>
              </a:spcAft>
              <a:buClr>
                <a:srgbClr val="000000"/>
              </a:buClr>
              <a:buSzPts val="2400"/>
              <a:buFont typeface="Arial"/>
              <a:buNone/>
            </a:pPr>
            <a:r>
              <a:rPr lang="en-US" sz="2400" b="0" i="0" u="none" strike="noStrike" cap="none">
                <a:solidFill>
                  <a:srgbClr val="000000"/>
                </a:solidFill>
                <a:latin typeface="Arial"/>
                <a:ea typeface="Arial"/>
                <a:cs typeface="Arial"/>
                <a:sym typeface="Arial"/>
              </a:rPr>
              <a:t>            </a:t>
            </a:r>
            <a:endParaRPr sz="2400" b="0" i="0" u="none" strike="noStrike" cap="none">
              <a:solidFill>
                <a:srgbClr val="000000"/>
              </a:solidFill>
              <a:latin typeface="Arial"/>
              <a:ea typeface="Arial"/>
              <a:cs typeface="Arial"/>
              <a:sym typeface="Arial"/>
            </a:endParaRPr>
          </a:p>
        </p:txBody>
      </p:sp>
      <p:sp>
        <p:nvSpPr>
          <p:cNvPr id="506" name="Google Shape;506;p68"/>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7" name="Google Shape;507;p68"/>
          <p:cNvSpPr/>
          <p:nvPr/>
        </p:nvSpPr>
        <p:spPr>
          <a:xfrm>
            <a:off x="5448240" y="3716280"/>
            <a:ext cx="6367242" cy="1728720"/>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t" anchorCtr="0">
            <a:noAutofit/>
          </a:bodyPr>
          <a:lstStyle/>
          <a:p>
            <a:pPr marL="0" marR="0" lvl="0" indent="0" algn="l" rtl="0">
              <a:lnSpc>
                <a:spcPct val="150000"/>
              </a:lnSpc>
              <a:spcBef>
                <a:spcPts val="0"/>
              </a:spcBef>
              <a:spcAft>
                <a:spcPts val="0"/>
              </a:spcAft>
              <a:buClr>
                <a:srgbClr val="000000"/>
              </a:buClr>
              <a:buSzPts val="2400"/>
              <a:buFont typeface="Arial"/>
              <a:buNone/>
            </a:pPr>
            <a:r>
              <a:rPr lang="en-US" sz="2400" b="0" i="0" u="none" strike="noStrike" cap="none">
                <a:solidFill>
                  <a:schemeClr val="dk1"/>
                </a:solidFill>
                <a:latin typeface="Arial"/>
                <a:ea typeface="Arial"/>
                <a:cs typeface="Arial"/>
                <a:sym typeface="Arial"/>
              </a:rPr>
              <a:t>प्रश्न 2:   </a:t>
            </a:r>
            <a:r>
              <a:rPr lang="en-US" sz="2400" b="0" i="0" u="none" strike="noStrike" cap="none">
                <a:solidFill>
                  <a:srgbClr val="000000"/>
                </a:solidFill>
                <a:latin typeface="Arial"/>
                <a:ea typeface="Arial"/>
                <a:cs typeface="Arial"/>
                <a:sym typeface="Arial"/>
              </a:rPr>
              <a:t>मस्तिष्क में बड़े पैमाने पर विद्युत निर्वहन के कारण मानसिक स्थिति में अचानक और ……………. परिवर्तन को …………….. कहा जाता है?</a:t>
            </a:r>
            <a:endParaRPr sz="2400" b="0" i="0" u="none" strike="noStrike" cap="none">
              <a:solidFill>
                <a:srgbClr val="000000"/>
              </a:solidFill>
              <a:latin typeface="Arial"/>
              <a:ea typeface="Arial"/>
              <a:cs typeface="Arial"/>
              <a:sym typeface="Arial"/>
            </a:endParaRPr>
          </a:p>
        </p:txBody>
      </p:sp>
      <p:sp>
        <p:nvSpPr>
          <p:cNvPr id="508" name="Google Shape;508;p68"/>
          <p:cNvSpPr/>
          <p:nvPr/>
        </p:nvSpPr>
        <p:spPr>
          <a:xfrm>
            <a:off x="465430" y="1523880"/>
            <a:ext cx="1949139" cy="1264065"/>
          </a:xfrm>
          <a:custGeom>
            <a:avLst/>
            <a:gdLst/>
            <a:ahLst/>
            <a:cxnLst/>
            <a:rect l="l" t="t" r="r" b="b"/>
            <a:pathLst>
              <a:path w="21600" h="21600" extrusionOk="0">
                <a:moveTo>
                  <a:pt x="0" y="0"/>
                </a:moveTo>
                <a:lnTo>
                  <a:pt x="21600" y="0"/>
                </a:lnTo>
                <a:lnTo>
                  <a:pt x="21600" y="21600"/>
                </a:lnTo>
                <a:lnTo>
                  <a:pt x="0" y="21600"/>
                </a:lnTo>
                <a:lnTo>
                  <a:pt x="0" y="0"/>
                </a:lnTo>
                <a:close/>
              </a:path>
            </a:pathLst>
          </a:custGeom>
          <a:noFill/>
          <a:ln>
            <a:noFill/>
          </a:ln>
        </p:spPr>
        <p:txBody>
          <a:bodyPr spcFirstLastPara="1" wrap="square" lIns="90000" tIns="46800" rIns="90000" bIns="46800" anchor="t" anchorCtr="0">
            <a:noAutofit/>
          </a:bodyPr>
          <a:lstStyle/>
          <a:p>
            <a:pPr marL="0" marR="0" lvl="0" indent="0" algn="l"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        </a:t>
            </a:r>
            <a:r>
              <a:rPr lang="en-US" sz="3600" b="1" i="0" u="none" strike="noStrike" cap="none">
                <a:solidFill>
                  <a:srgbClr val="FF0000"/>
                </a:solidFill>
                <a:latin typeface="Arial"/>
                <a:ea typeface="Arial"/>
                <a:cs typeface="Arial"/>
                <a:sym typeface="Arial"/>
              </a:rPr>
              <a:t>मूल्यांकन</a:t>
            </a:r>
            <a:endParaRPr sz="4000" b="0" i="0" u="none" strike="noStrike" cap="none">
              <a:solidFill>
                <a:srgbClr val="000000"/>
              </a:solidFill>
              <a:latin typeface="Arial"/>
              <a:ea typeface="Arial"/>
              <a:cs typeface="Arial"/>
              <a:sym typeface="Arial"/>
            </a:endParaRPr>
          </a:p>
        </p:txBody>
      </p:sp>
      <p:pic>
        <p:nvPicPr>
          <p:cNvPr id="509" name="Google Shape;509;p68"/>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pic>
        <p:nvPicPr>
          <p:cNvPr id="164" name="Google Shape;164;p31"/>
          <p:cNvPicPr preferRelativeResize="0"/>
          <p:nvPr/>
        </p:nvPicPr>
        <p:blipFill rotWithShape="1">
          <a:blip r:embed="rId3">
            <a:alphaModFix/>
          </a:blip>
          <a:srcRect l="25004" r="24005"/>
          <a:stretch/>
        </p:blipFill>
        <p:spPr>
          <a:xfrm>
            <a:off x="11064960" y="115920"/>
            <a:ext cx="1028520" cy="1143000"/>
          </a:xfrm>
          <a:prstGeom prst="rect">
            <a:avLst/>
          </a:prstGeom>
          <a:noFill/>
          <a:ln>
            <a:noFill/>
          </a:ln>
        </p:spPr>
      </p:pic>
      <p:sp>
        <p:nvSpPr>
          <p:cNvPr id="165" name="Google Shape;165;p31"/>
          <p:cNvSpPr txBox="1"/>
          <p:nvPr/>
        </p:nvSpPr>
        <p:spPr>
          <a:xfrm>
            <a:off x="4533480" y="1290600"/>
            <a:ext cx="7559640" cy="4678560"/>
          </a:xfrm>
          <a:prstGeom prst="rect">
            <a:avLst/>
          </a:prstGeom>
          <a:noFill/>
          <a:ln>
            <a:noFill/>
          </a:ln>
        </p:spPr>
        <p:txBody>
          <a:bodyPr spcFirstLastPara="1" wrap="square" lIns="91425" tIns="45700" rIns="91425" bIns="45700" anchor="t" anchorCtr="0">
            <a:normAutofit fontScale="97000"/>
          </a:bodyPr>
          <a:lstStyle/>
          <a:p>
            <a:pPr marL="342720" marR="0" lvl="0" indent="-342720" algn="just" rtl="0">
              <a:lnSpc>
                <a:spcPct val="15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यदि मस्तिष्क के सामान्य कार्य बाधित हों, तो उसकी विद्युतीय गतिविधि अनियमित हो सकती है।</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सीजर पड़ने से व्यक्ति की संवेदनाओं, व्यवहार और गतिविधियों में अचानक परिवर्तन आता है।</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कुछ सीजर में अनियंत्रित मांसपेशीय गतिविधियां शामिल होती हैं जिन्हें कन्‍वलशन (</a:t>
            </a:r>
            <a:r>
              <a:rPr lang="en-US" sz="2400" b="0" i="0" u="sng" strike="noStrike" cap="none">
                <a:solidFill>
                  <a:schemeClr val="dk1"/>
                </a:solidFill>
                <a:latin typeface="Arial"/>
                <a:ea typeface="Arial"/>
                <a:cs typeface="Arial"/>
                <a:sym typeface="Arial"/>
              </a:rPr>
              <a:t>convulsion)</a:t>
            </a:r>
            <a:r>
              <a:rPr lang="en-US" sz="2400" b="0" i="0" u="none" strike="noStrike" cap="none">
                <a:solidFill>
                  <a:srgbClr val="000000"/>
                </a:solidFill>
                <a:latin typeface="Arial"/>
                <a:ea typeface="Arial"/>
                <a:cs typeface="Arial"/>
                <a:sym typeface="Arial"/>
              </a:rPr>
              <a:t> कहते हैं ।</a:t>
            </a:r>
            <a:endParaRPr sz="2400" b="0" i="0" u="none" strike="noStrike" cap="none">
              <a:solidFill>
                <a:srgbClr val="000000"/>
              </a:solidFill>
              <a:latin typeface="Arial"/>
              <a:ea typeface="Arial"/>
              <a:cs typeface="Arial"/>
              <a:sym typeface="Arial"/>
            </a:endParaRPr>
          </a:p>
          <a:p>
            <a:pPr marL="342720" marR="0" lvl="0" indent="-342720" algn="just" rtl="0">
              <a:lnSpc>
                <a:spcPct val="15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सीजर पड़ना अपने आप में कोई बीमारी नहीं है, बल्कि यह किसी अंतर्निहित दोष, चोट या रोग का संकेत है।</a:t>
            </a:r>
            <a:endParaRPr sz="2400" b="0" i="0" u="none" strike="noStrike" cap="none">
              <a:solidFill>
                <a:srgbClr val="000000"/>
              </a:solidFill>
              <a:latin typeface="Arial"/>
              <a:ea typeface="Arial"/>
              <a:cs typeface="Arial"/>
              <a:sym typeface="Arial"/>
            </a:endParaRPr>
          </a:p>
        </p:txBody>
      </p:sp>
      <p:sp>
        <p:nvSpPr>
          <p:cNvPr id="166" name="Google Shape;166;p31"/>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7" name="Google Shape;167;p31"/>
          <p:cNvSpPr txBox="1"/>
          <p:nvPr/>
        </p:nvSpPr>
        <p:spPr>
          <a:xfrm>
            <a:off x="115079" y="1290600"/>
            <a:ext cx="3775603" cy="1448972"/>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सीजर</a:t>
            </a:r>
            <a:r>
              <a:rPr lang="en-US" sz="4400" b="1" i="0" u="none" strike="noStrike" cap="none">
                <a:solidFill>
                  <a:srgbClr val="FF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en-US" sz="4000" b="0" i="0" u="none" strike="noStrike" cap="none">
                <a:solidFill>
                  <a:srgbClr val="FF0000"/>
                </a:solidFill>
                <a:latin typeface="Arial"/>
                <a:ea typeface="Arial"/>
                <a:cs typeface="Arial"/>
                <a:sym typeface="Arial"/>
              </a:rPr>
              <a:t>(</a:t>
            </a:r>
            <a:r>
              <a:rPr lang="en-US" sz="3200" b="1" i="0" u="none" strike="noStrike" cap="none">
                <a:solidFill>
                  <a:srgbClr val="FF0000"/>
                </a:solidFill>
                <a:latin typeface="Arial"/>
                <a:ea typeface="Arial"/>
                <a:cs typeface="Arial"/>
                <a:sym typeface="Arial"/>
              </a:rPr>
              <a:t>SEIZURE</a:t>
            </a:r>
            <a:r>
              <a:rPr lang="en-US" sz="4000" b="0" i="0" u="none" strike="noStrike" cap="none">
                <a:solidFill>
                  <a:srgbClr val="FF0000"/>
                </a:solidFill>
                <a:latin typeface="Arial"/>
                <a:ea typeface="Arial"/>
                <a:cs typeface="Arial"/>
                <a:sym typeface="Arial"/>
              </a:rPr>
              <a:t>)   </a:t>
            </a:r>
            <a:endParaRPr sz="2800" b="0" i="0" u="none" strike="noStrike" cap="none">
              <a:solidFill>
                <a:srgbClr val="000000"/>
              </a:solidFill>
              <a:latin typeface="Arial"/>
              <a:ea typeface="Arial"/>
              <a:cs typeface="Arial"/>
              <a:sym typeface="Arial"/>
            </a:endParaRPr>
          </a:p>
        </p:txBody>
      </p:sp>
      <p:sp>
        <p:nvSpPr>
          <p:cNvPr id="168" name="Google Shape;168;p31"/>
          <p:cNvSpPr/>
          <p:nvPr/>
        </p:nvSpPr>
        <p:spPr>
          <a:xfrm>
            <a:off x="2643098" y="346926"/>
            <a:ext cx="1472184" cy="457200"/>
          </a:xfrm>
          <a:prstGeom prst="rect">
            <a:avLst/>
          </a:prstGeom>
          <a:solidFill>
            <a:srgbClr val="F8F9FA"/>
          </a:solid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1F1F1F"/>
              </a:buClr>
              <a:buSzPts val="2100"/>
              <a:buFont typeface="Arial"/>
              <a:buNone/>
            </a:pPr>
            <a:r>
              <a:rPr lang="en-US" sz="2100" b="0" i="0" u="none" strike="noStrike" cap="none">
                <a:solidFill>
                  <a:srgbClr val="1F1F1F"/>
                </a:solidFill>
                <a:latin typeface="Arial"/>
                <a:ea typeface="Arial"/>
                <a:cs typeface="Arial"/>
                <a:sym typeface="Arial"/>
              </a:rPr>
              <a:t>विद्युतीय</a:t>
            </a:r>
            <a:r>
              <a:rPr lang="en-US" sz="800" b="0" i="0" u="none" strike="noStrike" cap="none">
                <a:solidFill>
                  <a:schemeClr val="dk1"/>
                </a:solidFill>
                <a:latin typeface="Arial"/>
                <a:ea typeface="Arial"/>
                <a:cs typeface="Arial"/>
                <a:sym typeface="Arial"/>
              </a:rPr>
              <a:t> </a:t>
            </a:r>
            <a:endParaRPr sz="1800" b="0" i="0" u="none" strike="noStrike" cap="none">
              <a:solidFill>
                <a:schemeClr val="dk1"/>
              </a:solidFill>
              <a:latin typeface="Arial"/>
              <a:ea typeface="Arial"/>
              <a:cs typeface="Arial"/>
              <a:sym typeface="Arial"/>
            </a:endParaRPr>
          </a:p>
        </p:txBody>
      </p:sp>
      <p:pic>
        <p:nvPicPr>
          <p:cNvPr id="169" name="Google Shape;169;p31"/>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Google Shape;174;p32"/>
          <p:cNvPicPr preferRelativeResize="0"/>
          <p:nvPr/>
        </p:nvPicPr>
        <p:blipFill rotWithShape="1">
          <a:blip r:embed="rId3">
            <a:alphaModFix/>
          </a:blip>
          <a:srcRect l="25004" r="24005"/>
          <a:stretch/>
        </p:blipFill>
        <p:spPr>
          <a:xfrm>
            <a:off x="10991880" y="166680"/>
            <a:ext cx="1028520" cy="1143000"/>
          </a:xfrm>
          <a:prstGeom prst="rect">
            <a:avLst/>
          </a:prstGeom>
          <a:noFill/>
          <a:ln>
            <a:noFill/>
          </a:ln>
        </p:spPr>
      </p:pic>
      <p:sp>
        <p:nvSpPr>
          <p:cNvPr id="175" name="Google Shape;175;p32"/>
          <p:cNvSpPr txBox="1"/>
          <p:nvPr/>
        </p:nvSpPr>
        <p:spPr>
          <a:xfrm>
            <a:off x="4909764" y="1166040"/>
            <a:ext cx="7055224" cy="4525920"/>
          </a:xfrm>
          <a:prstGeom prst="rect">
            <a:avLst/>
          </a:prstGeom>
          <a:noFill/>
          <a:ln>
            <a:noFill/>
          </a:ln>
        </p:spPr>
        <p:txBody>
          <a:bodyPr spcFirstLastPara="1" wrap="square" lIns="91425" tIns="45700" rIns="91425" bIns="45700" anchor="t" anchorCtr="0">
            <a:normAutofit fontScale="88000" lnSpcReduction="10000"/>
          </a:bodyPr>
          <a:lstStyle/>
          <a:p>
            <a:pPr marL="342720" marR="0" lvl="0" indent="-342720" algn="l" rtl="0">
              <a:lnSpc>
                <a:spcPct val="160000"/>
              </a:lnSpc>
              <a:spcBef>
                <a:spcPts val="0"/>
              </a:spcBef>
              <a:spcAft>
                <a:spcPts val="0"/>
              </a:spcAft>
              <a:buClr>
                <a:srgbClr val="000000"/>
              </a:buClr>
              <a:buSzPct val="100000"/>
              <a:buFont typeface="Arial"/>
              <a:buChar char="•"/>
            </a:pPr>
            <a:r>
              <a:rPr lang="en-US" sz="2700" b="0" i="0" u="none" strike="noStrike" cap="none">
                <a:solidFill>
                  <a:srgbClr val="000000"/>
                </a:solidFill>
                <a:latin typeface="Arial"/>
                <a:ea typeface="Arial"/>
                <a:cs typeface="Arial"/>
                <a:sym typeface="Arial"/>
              </a:rPr>
              <a:t>सीजर-रोधी दवा का समय से ना लेना</a:t>
            </a:r>
            <a:endParaRPr sz="2700" b="0" i="0" u="none" strike="noStrike" cap="none">
              <a:solidFill>
                <a:srgbClr val="000000"/>
              </a:solidFill>
              <a:latin typeface="Arial"/>
              <a:ea typeface="Arial"/>
              <a:cs typeface="Arial"/>
              <a:sym typeface="Arial"/>
            </a:endParaRPr>
          </a:p>
          <a:p>
            <a:pPr marL="342720" marR="0" lvl="0" indent="-342720" algn="l" rtl="0">
              <a:lnSpc>
                <a:spcPct val="160000"/>
              </a:lnSpc>
              <a:spcBef>
                <a:spcPts val="697"/>
              </a:spcBef>
              <a:spcAft>
                <a:spcPts val="0"/>
              </a:spcAft>
              <a:buClr>
                <a:srgbClr val="000000"/>
              </a:buClr>
              <a:buSzPct val="100000"/>
              <a:buFont typeface="Arial"/>
              <a:buChar char="•"/>
            </a:pPr>
            <a:r>
              <a:rPr lang="en-US" sz="2700" b="0" i="0" u="none" strike="noStrike" cap="none">
                <a:solidFill>
                  <a:srgbClr val="000000"/>
                </a:solidFill>
                <a:latin typeface="Arial"/>
                <a:ea typeface="Arial"/>
                <a:cs typeface="Arial"/>
                <a:sym typeface="Arial"/>
              </a:rPr>
              <a:t>पुरानी चिकित्सा स्थिति </a:t>
            </a:r>
            <a:endParaRPr sz="1400" b="0" i="0" u="none" strike="noStrike" cap="none">
              <a:solidFill>
                <a:srgbClr val="000000"/>
              </a:solidFill>
              <a:latin typeface="Arial"/>
              <a:ea typeface="Arial"/>
              <a:cs typeface="Arial"/>
              <a:sym typeface="Arial"/>
            </a:endParaRPr>
          </a:p>
          <a:p>
            <a:pPr marL="342720" marR="0" lvl="0" indent="-342720" algn="l" rtl="0">
              <a:lnSpc>
                <a:spcPct val="160000"/>
              </a:lnSpc>
              <a:spcBef>
                <a:spcPts val="697"/>
              </a:spcBef>
              <a:spcAft>
                <a:spcPts val="0"/>
              </a:spcAft>
              <a:buClr>
                <a:srgbClr val="000000"/>
              </a:buClr>
              <a:buSzPct val="100000"/>
              <a:buFont typeface="Arial"/>
              <a:buChar char="•"/>
            </a:pPr>
            <a:r>
              <a:rPr lang="en-US" sz="2700" b="0" i="0" u="none" strike="noStrike" cap="none">
                <a:solidFill>
                  <a:srgbClr val="000000"/>
                </a:solidFill>
                <a:latin typeface="Arial"/>
                <a:ea typeface="Arial"/>
                <a:cs typeface="Arial"/>
                <a:sym typeface="Arial"/>
              </a:rPr>
              <a:t>मिरगी (</a:t>
            </a:r>
            <a:r>
              <a:rPr lang="en-US" sz="2400" b="0" i="0" u="none" strike="noStrike" cap="none">
                <a:solidFill>
                  <a:schemeClr val="dk1"/>
                </a:solidFill>
                <a:latin typeface="Arial"/>
                <a:ea typeface="Arial"/>
                <a:cs typeface="Arial"/>
                <a:sym typeface="Arial"/>
              </a:rPr>
              <a:t>Epilepsy)</a:t>
            </a:r>
            <a:endParaRPr sz="1400" b="0" i="0" u="none" strike="noStrike" cap="none">
              <a:solidFill>
                <a:srgbClr val="000000"/>
              </a:solidFill>
              <a:latin typeface="Arial"/>
              <a:ea typeface="Arial"/>
              <a:cs typeface="Arial"/>
              <a:sym typeface="Arial"/>
            </a:endParaRPr>
          </a:p>
          <a:p>
            <a:pPr marL="342720" marR="0" lvl="0" indent="-342720" algn="l" rtl="0">
              <a:lnSpc>
                <a:spcPct val="160000"/>
              </a:lnSpc>
              <a:spcBef>
                <a:spcPts val="697"/>
              </a:spcBef>
              <a:spcAft>
                <a:spcPts val="0"/>
              </a:spcAft>
              <a:buClr>
                <a:srgbClr val="000000"/>
              </a:buClr>
              <a:buSzPct val="100000"/>
              <a:buFont typeface="Arial"/>
              <a:buChar char="•"/>
            </a:pPr>
            <a:r>
              <a:rPr lang="en-US" sz="2700" b="0" i="0" u="none" strike="noStrike" cap="none">
                <a:solidFill>
                  <a:srgbClr val="000000"/>
                </a:solidFill>
                <a:latin typeface="Arial"/>
                <a:ea typeface="Arial"/>
                <a:cs typeface="Arial"/>
                <a:sym typeface="Arial"/>
              </a:rPr>
              <a:t>हाइपोग्लाइसीमिया</a:t>
            </a:r>
            <a:endParaRPr sz="2700" b="0" i="0" u="none" strike="noStrike" cap="none">
              <a:solidFill>
                <a:srgbClr val="000000"/>
              </a:solidFill>
              <a:latin typeface="Arial"/>
              <a:ea typeface="Arial"/>
              <a:cs typeface="Arial"/>
              <a:sym typeface="Arial"/>
            </a:endParaRPr>
          </a:p>
          <a:p>
            <a:pPr marL="342720" marR="0" lvl="0" indent="-342720" algn="l" rtl="0">
              <a:lnSpc>
                <a:spcPct val="160000"/>
              </a:lnSpc>
              <a:spcBef>
                <a:spcPts val="697"/>
              </a:spcBef>
              <a:spcAft>
                <a:spcPts val="0"/>
              </a:spcAft>
              <a:buClr>
                <a:srgbClr val="000000"/>
              </a:buClr>
              <a:buSzPct val="100000"/>
              <a:buFont typeface="Arial"/>
              <a:buChar char="•"/>
            </a:pPr>
            <a:r>
              <a:rPr lang="en-US" sz="2700" b="0" i="0" u="none" strike="noStrike" cap="none">
                <a:solidFill>
                  <a:srgbClr val="000000"/>
                </a:solidFill>
                <a:latin typeface="Arial"/>
                <a:ea typeface="Arial"/>
                <a:cs typeface="Arial"/>
                <a:sym typeface="Arial"/>
              </a:rPr>
              <a:t>शराब और नशीली दवाओं सहित विषाक्तता</a:t>
            </a:r>
            <a:endParaRPr sz="2700" b="0" i="0" u="none" strike="noStrike" cap="none">
              <a:solidFill>
                <a:srgbClr val="000000"/>
              </a:solidFill>
              <a:latin typeface="Arial"/>
              <a:ea typeface="Arial"/>
              <a:cs typeface="Arial"/>
              <a:sym typeface="Arial"/>
            </a:endParaRPr>
          </a:p>
          <a:p>
            <a:pPr marL="342720" marR="0" lvl="0" indent="-342720" algn="l" rtl="0">
              <a:lnSpc>
                <a:spcPct val="160000"/>
              </a:lnSpc>
              <a:spcBef>
                <a:spcPts val="697"/>
              </a:spcBef>
              <a:spcAft>
                <a:spcPts val="0"/>
              </a:spcAft>
              <a:buClr>
                <a:srgbClr val="000000"/>
              </a:buClr>
              <a:buSzPct val="100000"/>
              <a:buFont typeface="Arial"/>
              <a:buChar char="•"/>
            </a:pPr>
            <a:r>
              <a:rPr lang="en-US" sz="2700" b="0" i="0" u="none" strike="noStrike" cap="none">
                <a:solidFill>
                  <a:srgbClr val="000000"/>
                </a:solidFill>
                <a:latin typeface="Arial"/>
                <a:ea typeface="Arial"/>
                <a:cs typeface="Arial"/>
                <a:sym typeface="Arial"/>
              </a:rPr>
              <a:t>सेरेब्रल वैसकुलर एक्‍सीडेन्‍ट (</a:t>
            </a:r>
            <a:r>
              <a:rPr lang="en-US" sz="2500" b="0" i="0" u="none" strike="noStrike" cap="none">
                <a:solidFill>
                  <a:srgbClr val="000000"/>
                </a:solidFill>
                <a:latin typeface="Arial"/>
                <a:ea typeface="Arial"/>
                <a:cs typeface="Arial"/>
                <a:sym typeface="Arial"/>
              </a:rPr>
              <a:t>CVA</a:t>
            </a:r>
            <a:r>
              <a:rPr lang="en-US" sz="2700" b="0" i="0" u="none" strike="noStrike" cap="none">
                <a:solidFill>
                  <a:srgbClr val="000000"/>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a:p>
            <a:pPr marL="342720" marR="0" lvl="0" indent="-342720" algn="l" rtl="0">
              <a:lnSpc>
                <a:spcPct val="160000"/>
              </a:lnSpc>
              <a:spcBef>
                <a:spcPts val="697"/>
              </a:spcBef>
              <a:spcAft>
                <a:spcPts val="0"/>
              </a:spcAft>
              <a:buClr>
                <a:srgbClr val="000000"/>
              </a:buClr>
              <a:buSzPct val="100000"/>
              <a:buFont typeface="Arial"/>
              <a:buChar char="•"/>
            </a:pPr>
            <a:r>
              <a:rPr lang="en-US" sz="2700" b="0" i="0" u="none" strike="noStrike" cap="none">
                <a:solidFill>
                  <a:srgbClr val="000000"/>
                </a:solidFill>
                <a:latin typeface="Arial"/>
                <a:ea typeface="Arial"/>
                <a:cs typeface="Arial"/>
                <a:sym typeface="Arial"/>
              </a:rPr>
              <a:t>बुखार (आमतौर पर 6 वर्ष से कम उम्र के बच्चों में)</a:t>
            </a:r>
            <a:endParaRPr sz="2800" b="0" i="0" u="none" strike="noStrike" cap="none">
              <a:solidFill>
                <a:srgbClr val="000000"/>
              </a:solidFill>
              <a:latin typeface="Arial"/>
              <a:ea typeface="Arial"/>
              <a:cs typeface="Arial"/>
              <a:sym typeface="Arial"/>
            </a:endParaRPr>
          </a:p>
        </p:txBody>
      </p:sp>
      <p:sp>
        <p:nvSpPr>
          <p:cNvPr id="176" name="Google Shape;176;p32"/>
          <p:cNvSpPr txBox="1"/>
          <p:nvPr/>
        </p:nvSpPr>
        <p:spPr>
          <a:xfrm>
            <a:off x="228600" y="1407459"/>
            <a:ext cx="3375212" cy="155498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सीजर के कारण</a:t>
            </a:r>
            <a:endParaRPr sz="4000" b="0" i="0" u="none" strike="noStrike" cap="none">
              <a:solidFill>
                <a:srgbClr val="000000"/>
              </a:solidFill>
              <a:latin typeface="Arial"/>
              <a:ea typeface="Arial"/>
              <a:cs typeface="Arial"/>
              <a:sym typeface="Arial"/>
            </a:endParaRPr>
          </a:p>
        </p:txBody>
      </p:sp>
      <p:sp>
        <p:nvSpPr>
          <p:cNvPr id="177" name="Google Shape;177;p32"/>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78" name="Google Shape;178;p32"/>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pic>
        <p:nvPicPr>
          <p:cNvPr id="183" name="Google Shape;183;p33"/>
          <p:cNvPicPr preferRelativeResize="0"/>
          <p:nvPr/>
        </p:nvPicPr>
        <p:blipFill rotWithShape="1">
          <a:blip r:embed="rId3">
            <a:alphaModFix/>
          </a:blip>
          <a:srcRect l="25004" r="24005"/>
          <a:stretch/>
        </p:blipFill>
        <p:spPr>
          <a:xfrm>
            <a:off x="10991880" y="-9360"/>
            <a:ext cx="1028520" cy="1143000"/>
          </a:xfrm>
          <a:prstGeom prst="rect">
            <a:avLst/>
          </a:prstGeom>
          <a:noFill/>
          <a:ln>
            <a:noFill/>
          </a:ln>
        </p:spPr>
      </p:pic>
      <p:sp>
        <p:nvSpPr>
          <p:cNvPr id="184" name="Google Shape;184;p33"/>
          <p:cNvSpPr txBox="1"/>
          <p:nvPr/>
        </p:nvSpPr>
        <p:spPr>
          <a:xfrm>
            <a:off x="4589929" y="797859"/>
            <a:ext cx="7430471" cy="5853953"/>
          </a:xfrm>
          <a:prstGeom prst="rect">
            <a:avLst/>
          </a:prstGeom>
          <a:noFill/>
          <a:ln>
            <a:noFill/>
          </a:ln>
        </p:spPr>
        <p:txBody>
          <a:bodyPr spcFirstLastPara="1" wrap="square" lIns="91425" tIns="45700" rIns="91425" bIns="45700" anchor="t" anchorCtr="0">
            <a:normAutofit/>
          </a:bodyPr>
          <a:lstStyle/>
          <a:p>
            <a:pPr marL="342720" marR="0" lvl="0" indent="-342720" algn="l" rtl="0">
              <a:lnSpc>
                <a:spcPct val="200000"/>
              </a:lnSpc>
              <a:spcBef>
                <a:spcPts val="0"/>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संक्रमण</a:t>
            </a:r>
            <a:endParaRPr sz="2400" b="0" i="0" u="none" strike="noStrike" cap="none">
              <a:solidFill>
                <a:srgbClr val="000000"/>
              </a:solidFill>
              <a:latin typeface="Arial"/>
              <a:ea typeface="Arial"/>
              <a:cs typeface="Arial"/>
              <a:sym typeface="Arial"/>
            </a:endParaRPr>
          </a:p>
          <a:p>
            <a:pPr marL="342720" marR="0" lvl="0" indent="-342720" algn="l" rtl="0">
              <a:lnSpc>
                <a:spcPct val="20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सिर की चोट या मस्तिष्क ट्यूमर</a:t>
            </a:r>
            <a:endParaRPr sz="2400" b="0" i="0" u="none" strike="noStrike" cap="none">
              <a:solidFill>
                <a:srgbClr val="000000"/>
              </a:solidFill>
              <a:latin typeface="Arial"/>
              <a:ea typeface="Arial"/>
              <a:cs typeface="Arial"/>
              <a:sym typeface="Arial"/>
            </a:endParaRPr>
          </a:p>
          <a:p>
            <a:pPr marL="342720" marR="0" lvl="0" indent="-342720" algn="l" rtl="0">
              <a:lnSpc>
                <a:spcPct val="20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हाइपोक्सिया (रक्त में ऑक्सीजन का स्तर कम होना)</a:t>
            </a:r>
            <a:endParaRPr sz="2400" b="0" i="0" u="none" strike="noStrike" cap="none">
              <a:solidFill>
                <a:srgbClr val="000000"/>
              </a:solidFill>
              <a:latin typeface="Arial"/>
              <a:ea typeface="Arial"/>
              <a:cs typeface="Arial"/>
              <a:sym typeface="Arial"/>
            </a:endParaRPr>
          </a:p>
          <a:p>
            <a:pPr marL="342720" marR="0" lvl="0" indent="-342720" algn="l" rtl="0">
              <a:lnSpc>
                <a:spcPct val="20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एक्लैम्पसिया (गर्भावस्था की एक गंभीर जटिलता)</a:t>
            </a:r>
            <a:endParaRPr sz="2400" b="0" i="0" u="none" strike="noStrike" cap="none">
              <a:solidFill>
                <a:srgbClr val="000000"/>
              </a:solidFill>
              <a:latin typeface="Arial"/>
              <a:ea typeface="Arial"/>
              <a:cs typeface="Arial"/>
              <a:sym typeface="Arial"/>
            </a:endParaRPr>
          </a:p>
          <a:p>
            <a:pPr marL="342720" marR="0" lvl="0" indent="-342720" algn="l" rtl="0">
              <a:lnSpc>
                <a:spcPct val="200000"/>
              </a:lnSpc>
              <a:spcBef>
                <a:spcPts val="697"/>
              </a:spcBef>
              <a:spcAft>
                <a:spcPts val="0"/>
              </a:spcAft>
              <a:buClr>
                <a:srgbClr val="000000"/>
              </a:buClr>
              <a:buSzPts val="2400"/>
              <a:buFont typeface="Arial"/>
              <a:buChar char="•"/>
            </a:pPr>
            <a:r>
              <a:rPr lang="en-US" sz="2400" b="0" i="0" u="none" strike="noStrike" cap="none">
                <a:solidFill>
                  <a:srgbClr val="000000"/>
                </a:solidFill>
                <a:latin typeface="Arial"/>
                <a:ea typeface="Arial"/>
                <a:cs typeface="Arial"/>
                <a:sym typeface="Arial"/>
              </a:rPr>
              <a:t>यह पाठ सीजर के तीन सबसे आम कारणों पर प्रकाश डालेगा, जैसे - </a:t>
            </a:r>
            <a:r>
              <a:rPr lang="en-US" sz="2700" b="0" i="0" u="none" strike="noStrike" cap="none">
                <a:solidFill>
                  <a:srgbClr val="000000"/>
                </a:solidFill>
                <a:latin typeface="Arial"/>
                <a:ea typeface="Arial"/>
                <a:cs typeface="Arial"/>
                <a:sym typeface="Arial"/>
              </a:rPr>
              <a:t>मिरगी (</a:t>
            </a:r>
            <a:r>
              <a:rPr lang="en-US" sz="2400" b="0" i="0" u="none" strike="noStrike" cap="none">
                <a:solidFill>
                  <a:schemeClr val="dk1"/>
                </a:solidFill>
                <a:latin typeface="Arial"/>
                <a:ea typeface="Arial"/>
                <a:cs typeface="Arial"/>
                <a:sym typeface="Arial"/>
              </a:rPr>
              <a:t>Epilepsy</a:t>
            </a:r>
            <a:r>
              <a:rPr lang="en-US" sz="2400" b="0" i="0" u="none" strike="noStrike" cap="none">
                <a:solidFill>
                  <a:schemeClr val="dk2"/>
                </a:solidFill>
                <a:latin typeface="Arial"/>
                <a:ea typeface="Arial"/>
                <a:cs typeface="Arial"/>
                <a:sym typeface="Arial"/>
              </a:rPr>
              <a:t>)</a:t>
            </a:r>
            <a:r>
              <a:rPr lang="en-US" sz="2400" b="0" i="0" u="none" strike="noStrike" cap="none">
                <a:solidFill>
                  <a:srgbClr val="000000"/>
                </a:solidFill>
                <a:latin typeface="Arial"/>
                <a:ea typeface="Arial"/>
                <a:cs typeface="Arial"/>
                <a:sym typeface="Arial"/>
              </a:rPr>
              <a:t>, बुखार और सिर में चोट</a:t>
            </a:r>
            <a:endParaRPr sz="2400" b="0" i="0" u="none" strike="noStrike" cap="none">
              <a:solidFill>
                <a:srgbClr val="000000"/>
              </a:solidFill>
              <a:latin typeface="Arial"/>
              <a:ea typeface="Arial"/>
              <a:cs typeface="Arial"/>
              <a:sym typeface="Arial"/>
            </a:endParaRPr>
          </a:p>
          <a:p>
            <a:pPr marL="342720" marR="0" lvl="0" indent="-342720" algn="ctr" rtl="0">
              <a:lnSpc>
                <a:spcPct val="150000"/>
              </a:lnSpc>
              <a:spcBef>
                <a:spcPts val="697"/>
              </a:spcBef>
              <a:spcAft>
                <a:spcPts val="0"/>
              </a:spcAft>
              <a:buClr>
                <a:srgbClr val="000000"/>
              </a:buClr>
              <a:buSzPts val="2800"/>
              <a:buFont typeface="Arial"/>
              <a:buNone/>
            </a:pPr>
            <a:endParaRPr sz="2800" b="0" i="0" u="none" strike="noStrike" cap="none">
              <a:solidFill>
                <a:srgbClr val="000000"/>
              </a:solidFill>
              <a:latin typeface="Arial"/>
              <a:ea typeface="Arial"/>
              <a:cs typeface="Arial"/>
              <a:sym typeface="Arial"/>
            </a:endParaRPr>
          </a:p>
        </p:txBody>
      </p:sp>
      <p:sp>
        <p:nvSpPr>
          <p:cNvPr id="185" name="Google Shape;185;p33"/>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6" name="Google Shape;186;p33"/>
          <p:cNvSpPr txBox="1"/>
          <p:nvPr/>
        </p:nvSpPr>
        <p:spPr>
          <a:xfrm>
            <a:off x="173188" y="1386184"/>
            <a:ext cx="3905753" cy="147816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सीजर के कारण</a:t>
            </a:r>
            <a:endParaRPr sz="4000" b="0" i="0" u="none" strike="noStrike" cap="none">
              <a:solidFill>
                <a:srgbClr val="000000"/>
              </a:solidFill>
              <a:latin typeface="Arial"/>
              <a:ea typeface="Arial"/>
              <a:cs typeface="Arial"/>
              <a:sym typeface="Arial"/>
            </a:endParaRPr>
          </a:p>
        </p:txBody>
      </p:sp>
      <p:pic>
        <p:nvPicPr>
          <p:cNvPr id="187" name="Google Shape;187;p33"/>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pic>
        <p:nvPicPr>
          <p:cNvPr id="192" name="Google Shape;192;p34"/>
          <p:cNvPicPr preferRelativeResize="0"/>
          <p:nvPr/>
        </p:nvPicPr>
        <p:blipFill rotWithShape="1">
          <a:blip r:embed="rId3">
            <a:alphaModFix/>
          </a:blip>
          <a:srcRect l="25004" r="24005"/>
          <a:stretch/>
        </p:blipFill>
        <p:spPr>
          <a:xfrm>
            <a:off x="11163240" y="117360"/>
            <a:ext cx="1028880" cy="1143000"/>
          </a:xfrm>
          <a:prstGeom prst="rect">
            <a:avLst/>
          </a:prstGeom>
          <a:noFill/>
          <a:ln>
            <a:noFill/>
          </a:ln>
        </p:spPr>
      </p:pic>
      <p:sp>
        <p:nvSpPr>
          <p:cNvPr id="193" name="Google Shape;193;p34"/>
          <p:cNvSpPr txBox="1"/>
          <p:nvPr/>
        </p:nvSpPr>
        <p:spPr>
          <a:xfrm>
            <a:off x="4823011" y="1371600"/>
            <a:ext cx="6777317" cy="5208494"/>
          </a:xfrm>
          <a:prstGeom prst="rect">
            <a:avLst/>
          </a:prstGeom>
          <a:noFill/>
          <a:ln>
            <a:noFill/>
          </a:ln>
        </p:spPr>
        <p:txBody>
          <a:bodyPr spcFirstLastPara="1" wrap="square" lIns="91425" tIns="45700" rIns="91425" bIns="45700" anchor="t" anchorCtr="0">
            <a:normAutofit fontScale="99500"/>
          </a:bodyPr>
          <a:lstStyle/>
          <a:p>
            <a:pPr marL="342720" marR="0" lvl="0" indent="-342720" algn="just" rtl="0">
              <a:lnSpc>
                <a:spcPct val="10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मिरगी एक जैविक तंत्रिका संबंधी बीमारी है, जिससे सीजर पैदा होने वाली स्थिति आती है। </a:t>
            </a:r>
            <a:endParaRPr sz="2400" b="0" i="0" u="none" strike="noStrike" cap="none">
              <a:solidFill>
                <a:srgbClr val="000000"/>
              </a:solidFill>
              <a:latin typeface="Arial"/>
              <a:ea typeface="Arial"/>
              <a:cs typeface="Arial"/>
              <a:sym typeface="Arial"/>
            </a:endParaRPr>
          </a:p>
          <a:p>
            <a:pPr marL="342720" marR="0" lvl="0" indent="-342720" algn="just" rtl="0">
              <a:lnSpc>
                <a:spcPct val="10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0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कुछ लोगों में यह जन्मजात तथा कुछ में यह सिर में चोट लगने या सर्जरी के बाद विकसित होता है।</a:t>
            </a:r>
            <a:endParaRPr sz="2400" b="0" i="0" u="none" strike="noStrike" cap="none">
              <a:solidFill>
                <a:srgbClr val="000000"/>
              </a:solidFill>
              <a:latin typeface="Arial"/>
              <a:ea typeface="Arial"/>
              <a:cs typeface="Arial"/>
              <a:sym typeface="Arial"/>
            </a:endParaRPr>
          </a:p>
          <a:p>
            <a:pPr marL="342720" marR="0" lvl="0" indent="-191082" algn="just" rtl="0">
              <a:lnSpc>
                <a:spcPct val="10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0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दवा के विवेकपूर्ण उपयोग से अधिकांश मिरगी रोगी बिना सीजर के सामान्य जीवन जी सकते हैं।</a:t>
            </a:r>
            <a:endParaRPr sz="2400" b="0" i="0" u="none" strike="noStrike" cap="none">
              <a:solidFill>
                <a:srgbClr val="000000"/>
              </a:solidFill>
              <a:latin typeface="Arial"/>
              <a:ea typeface="Arial"/>
              <a:cs typeface="Arial"/>
              <a:sym typeface="Arial"/>
            </a:endParaRPr>
          </a:p>
        </p:txBody>
      </p:sp>
      <p:sp>
        <p:nvSpPr>
          <p:cNvPr id="194" name="Google Shape;194;p34"/>
          <p:cNvSpPr txBox="1"/>
          <p:nvPr/>
        </p:nvSpPr>
        <p:spPr>
          <a:xfrm>
            <a:off x="-203675" y="1512277"/>
            <a:ext cx="4946004" cy="142083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मिरगी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rgbClr val="FF0000"/>
                </a:solidFill>
                <a:latin typeface="Arial"/>
                <a:ea typeface="Arial"/>
                <a:cs typeface="Arial"/>
                <a:sym typeface="Arial"/>
              </a:rPr>
              <a:t>(EPILEPSY)</a:t>
            </a:r>
            <a:endParaRPr sz="3200" b="1" i="0" u="none" strike="noStrike" cap="none">
              <a:solidFill>
                <a:srgbClr val="FF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endParaRPr sz="4000" b="1" i="0" u="none" strike="noStrike" cap="none">
              <a:solidFill>
                <a:srgbClr val="FF0000"/>
              </a:solidFill>
              <a:latin typeface="Arial"/>
              <a:ea typeface="Arial"/>
              <a:cs typeface="Arial"/>
              <a:sym typeface="Arial"/>
            </a:endParaRPr>
          </a:p>
        </p:txBody>
      </p:sp>
      <p:sp>
        <p:nvSpPr>
          <p:cNvPr id="195" name="Google Shape;195;p34"/>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96" name="Google Shape;196;p34"/>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pic>
        <p:nvPicPr>
          <p:cNvPr id="201" name="Google Shape;201;p35"/>
          <p:cNvPicPr preferRelativeResize="0"/>
          <p:nvPr/>
        </p:nvPicPr>
        <p:blipFill rotWithShape="1">
          <a:blip r:embed="rId3">
            <a:alphaModFix/>
          </a:blip>
          <a:srcRect l="25004" r="24005"/>
          <a:stretch/>
        </p:blipFill>
        <p:spPr>
          <a:xfrm>
            <a:off x="11064960" y="115920"/>
            <a:ext cx="1028520" cy="1143000"/>
          </a:xfrm>
          <a:prstGeom prst="rect">
            <a:avLst/>
          </a:prstGeom>
          <a:noFill/>
          <a:ln>
            <a:noFill/>
          </a:ln>
        </p:spPr>
      </p:pic>
      <p:sp>
        <p:nvSpPr>
          <p:cNvPr id="202" name="Google Shape;202;p35"/>
          <p:cNvSpPr txBox="1"/>
          <p:nvPr/>
        </p:nvSpPr>
        <p:spPr>
          <a:xfrm>
            <a:off x="5629835" y="1635830"/>
            <a:ext cx="5949385" cy="4524480"/>
          </a:xfrm>
          <a:prstGeom prst="rect">
            <a:avLst/>
          </a:prstGeom>
          <a:noFill/>
          <a:ln>
            <a:noFill/>
          </a:ln>
        </p:spPr>
        <p:txBody>
          <a:bodyPr spcFirstLastPara="1" wrap="square" lIns="91425" tIns="45700" rIns="91425" bIns="45700" anchor="t" anchorCtr="0">
            <a:normAutofit fontScale="96000"/>
          </a:bodyPr>
          <a:lstStyle/>
          <a:p>
            <a:pPr marL="342720" marR="0" lvl="0" indent="-342720" algn="just" rtl="0">
              <a:lnSpc>
                <a:spcPct val="100000"/>
              </a:lnSpc>
              <a:spcBef>
                <a:spcPts val="0"/>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मिरगी एक जैविक बीमारी है जो विभिन्न रूपों में होती है।</a:t>
            </a:r>
            <a:endParaRPr sz="2400" b="0" i="0" u="none" strike="noStrike" cap="none">
              <a:solidFill>
                <a:srgbClr val="000000"/>
              </a:solidFill>
              <a:latin typeface="Arial"/>
              <a:ea typeface="Arial"/>
              <a:cs typeface="Arial"/>
              <a:sym typeface="Arial"/>
            </a:endParaRPr>
          </a:p>
          <a:p>
            <a:pPr marL="342720" marR="0" lvl="0" indent="-196415" algn="just" rtl="0">
              <a:lnSpc>
                <a:spcPct val="10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0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कन्‍वलशन (</a:t>
            </a:r>
            <a:r>
              <a:rPr lang="en-US" sz="2400" b="0" i="0" u="sng" strike="noStrike" cap="none">
                <a:solidFill>
                  <a:schemeClr val="dk1"/>
                </a:solidFill>
                <a:latin typeface="Arial"/>
                <a:ea typeface="Arial"/>
                <a:cs typeface="Arial"/>
                <a:sym typeface="Arial"/>
              </a:rPr>
              <a:t>convulsion)</a:t>
            </a:r>
            <a:r>
              <a:rPr lang="en-US" sz="2400" b="0" i="0" u="none" strike="noStrike" cap="none">
                <a:solidFill>
                  <a:srgbClr val="000000"/>
                </a:solidFill>
                <a:latin typeface="Arial"/>
                <a:ea typeface="Arial"/>
                <a:cs typeface="Arial"/>
                <a:sym typeface="Arial"/>
              </a:rPr>
              <a:t> के कुछ प्रकरण बहुत स्पष्ट होते हैं जैसे: ग्रैंड-माल तथा अन्य लगभग पता न चलने वाले होते हैं जैसे: पेटिट-माल।</a:t>
            </a:r>
            <a:endParaRPr sz="2400" b="0" i="0" u="none" strike="noStrike" cap="none">
              <a:solidFill>
                <a:srgbClr val="000000"/>
              </a:solidFill>
              <a:latin typeface="Arial"/>
              <a:ea typeface="Arial"/>
              <a:cs typeface="Arial"/>
              <a:sym typeface="Arial"/>
            </a:endParaRPr>
          </a:p>
          <a:p>
            <a:pPr marL="342720" marR="0" lvl="0" indent="-196415" algn="just" rtl="0">
              <a:lnSpc>
                <a:spcPct val="100000"/>
              </a:lnSpc>
              <a:spcBef>
                <a:spcPts val="697"/>
              </a:spcBef>
              <a:spcAft>
                <a:spcPts val="0"/>
              </a:spcAft>
              <a:buClr>
                <a:srgbClr val="000000"/>
              </a:buClr>
              <a:buSzPct val="100000"/>
              <a:buFont typeface="Arial"/>
              <a:buNone/>
            </a:pPr>
            <a:endParaRPr sz="2400" b="0" i="0" u="none" strike="noStrike" cap="none">
              <a:solidFill>
                <a:srgbClr val="000000"/>
              </a:solidFill>
              <a:latin typeface="Arial"/>
              <a:ea typeface="Arial"/>
              <a:cs typeface="Arial"/>
              <a:sym typeface="Arial"/>
            </a:endParaRPr>
          </a:p>
          <a:p>
            <a:pPr marL="342720" marR="0" lvl="0" indent="-342720" algn="just" rtl="0">
              <a:lnSpc>
                <a:spcPct val="100000"/>
              </a:lnSpc>
              <a:spcBef>
                <a:spcPts val="697"/>
              </a:spcBef>
              <a:spcAft>
                <a:spcPts val="0"/>
              </a:spcAft>
              <a:buClr>
                <a:srgbClr val="000000"/>
              </a:buClr>
              <a:buSzPct val="100000"/>
              <a:buFont typeface="Arial"/>
              <a:buChar char="•"/>
            </a:pPr>
            <a:r>
              <a:rPr lang="en-US" sz="2400" b="0" i="0" u="none" strike="noStrike" cap="none">
                <a:solidFill>
                  <a:srgbClr val="000000"/>
                </a:solidFill>
                <a:latin typeface="Arial"/>
                <a:ea typeface="Arial"/>
                <a:cs typeface="Arial"/>
                <a:sym typeface="Arial"/>
              </a:rPr>
              <a:t>मिरगी अनिश्चित संख्या में बार-बार आ सकती है।</a:t>
            </a:r>
            <a:endParaRPr sz="2400" b="0" i="0" u="none" strike="noStrike" cap="none">
              <a:solidFill>
                <a:srgbClr val="000000"/>
              </a:solidFill>
              <a:latin typeface="Arial"/>
              <a:ea typeface="Arial"/>
              <a:cs typeface="Arial"/>
              <a:sym typeface="Arial"/>
            </a:endParaRPr>
          </a:p>
        </p:txBody>
      </p:sp>
      <p:sp>
        <p:nvSpPr>
          <p:cNvPr id="203" name="Google Shape;203;p35"/>
          <p:cNvSpPr/>
          <p:nvPr/>
        </p:nvSpPr>
        <p:spPr>
          <a:xfrm>
            <a:off x="5981760" y="3276720"/>
            <a:ext cx="228600" cy="30456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4" name="Google Shape;204;p35"/>
          <p:cNvSpPr txBox="1"/>
          <p:nvPr/>
        </p:nvSpPr>
        <p:spPr>
          <a:xfrm>
            <a:off x="778625" y="1739153"/>
            <a:ext cx="2771399" cy="1526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a:solidFill>
                  <a:srgbClr val="FF0000"/>
                </a:solidFill>
                <a:latin typeface="Arial"/>
                <a:ea typeface="Arial"/>
                <a:cs typeface="Arial"/>
                <a:sym typeface="Arial"/>
              </a:rPr>
              <a:t>मिरगी</a:t>
            </a:r>
            <a:r>
              <a:rPr lang="en-US" sz="4800" b="1" i="0" u="none" strike="noStrike" cap="none">
                <a:solidFill>
                  <a:srgbClr val="FF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rgbClr val="FF0000"/>
                </a:solidFill>
                <a:latin typeface="Arial"/>
                <a:ea typeface="Arial"/>
                <a:cs typeface="Arial"/>
                <a:sym typeface="Arial"/>
              </a:rPr>
              <a:t>(EPILEPSY)</a:t>
            </a:r>
            <a:endParaRPr sz="4800" b="1" i="0" u="none" strike="noStrike" cap="none">
              <a:solidFill>
                <a:srgbClr val="FF0000"/>
              </a:solidFill>
              <a:latin typeface="Arial"/>
              <a:ea typeface="Arial"/>
              <a:cs typeface="Arial"/>
              <a:sym typeface="Arial"/>
            </a:endParaRPr>
          </a:p>
        </p:txBody>
      </p:sp>
      <p:pic>
        <p:nvPicPr>
          <p:cNvPr id="205" name="Google Shape;205;p35"/>
          <p:cNvPicPr preferRelativeResize="0"/>
          <p:nvPr/>
        </p:nvPicPr>
        <p:blipFill rotWithShape="1">
          <a:blip r:embed="rId4">
            <a:alphaModFix/>
          </a:blip>
          <a:srcRect/>
          <a:stretch/>
        </p:blipFill>
        <p:spPr>
          <a:xfrm>
            <a:off x="228600" y="152280"/>
            <a:ext cx="1211400" cy="1094314"/>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2226</Words>
  <Application>Microsoft Office PowerPoint</Application>
  <PresentationFormat>Custom</PresentationFormat>
  <Paragraphs>258</Paragraphs>
  <Slides>42</Slides>
  <Notes>42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42</vt:i4>
      </vt:variant>
    </vt:vector>
  </HeadingPairs>
  <TitlesOfParts>
    <vt:vector size="49" baseType="lpstr">
      <vt:lpstr>Arial Black</vt:lpstr>
      <vt:lpstr>Open Sans</vt:lpstr>
      <vt:lpstr>Open Sans SemiBold</vt:lpstr>
      <vt:lpstr>Calibri</vt:lpstr>
      <vt:lpstr>Arial</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NDRF HQ</dc:creator>
  <cp:lastModifiedBy>NDRF HQ</cp:lastModifiedBy>
  <cp:revision>1</cp:revision>
  <dcterms:modified xsi:type="dcterms:W3CDTF">2026-01-08T10:21:22Z</dcterms:modified>
</cp:coreProperties>
</file>