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14630400" cy="8229600"/>
  <p:notesSz cx="6858000" cy="9144000"/>
  <p:embeddedFontLst>
    <p:embeddedFont>
      <p:font typeface="Arial Black" panose="020B0A04020102020204" pitchFamily="34" charset="0"/>
      <p:regular r:id="rId41"/>
      <p:bold r:id="rId42"/>
    </p:embeddedFont>
    <p:embeddedFont>
      <p:font typeface="Open Sans" panose="020B0606030504020204" pitchFamily="34" charset="0"/>
      <p:regular r:id="rId43"/>
      <p:bold r:id="rId44"/>
      <p:italic r:id="rId45"/>
      <p:boldItalic r:id="rId46"/>
    </p:embeddedFont>
    <p:embeddedFont>
      <p:font typeface="Open Sans SemiBold" panose="020B0706030804020204" pitchFamily="34" charset="0"/>
      <p:regular r:id="rId47"/>
      <p:bold r:id="rId48"/>
      <p:italic r:id="rId49"/>
      <p:boldItalic r:id="rId50"/>
    </p:embeddedFont>
    <p:embeddedFont>
      <p:font typeface="Roboto" panose="020000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762" y="78"/>
      </p:cViewPr>
      <p:guideLst>
        <p:guide orient="horz" pos="2592"/>
        <p:guide pos="46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731880" y="406440"/>
            <a:ext cx="13166640" cy="1371600"/>
          </a:xfrm>
          <a:prstGeom prst="rect">
            <a:avLst/>
          </a:prstGeom>
          <a:noFill/>
          <a:ln>
            <a:noFill/>
          </a:ln>
        </p:spPr>
        <p:txBody>
          <a:bodyPr spcFirstLastPara="1" wrap="square" lIns="130675" tIns="65150" rIns="130675" bIns="6515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1"/>
          <p:cNvSpPr txBox="1">
            <a:spLocks noGrp="1"/>
          </p:cNvSpPr>
          <p:nvPr>
            <p:ph type="body" idx="1"/>
          </p:nvPr>
        </p:nvSpPr>
        <p:spPr>
          <a:xfrm>
            <a:off x="731880" y="1920600"/>
            <a:ext cx="1316664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1"/>
          <p:cNvSpPr txBox="1">
            <a:spLocks noGrp="1"/>
          </p:cNvSpPr>
          <p:nvPr>
            <p:ph type="body" idx="2"/>
          </p:nvPr>
        </p:nvSpPr>
        <p:spPr>
          <a:xfrm>
            <a:off x="731880" y="4757400"/>
            <a:ext cx="1316664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731880" y="406440"/>
            <a:ext cx="13166640" cy="1371600"/>
          </a:xfrm>
          <a:prstGeom prst="rect">
            <a:avLst/>
          </a:prstGeom>
          <a:noFill/>
          <a:ln>
            <a:noFill/>
          </a:ln>
        </p:spPr>
        <p:txBody>
          <a:bodyPr spcFirstLastPara="1" wrap="square" lIns="130675" tIns="65150" rIns="130675" bIns="6515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body" idx="1"/>
          </p:nvPr>
        </p:nvSpPr>
        <p:spPr>
          <a:xfrm>
            <a:off x="731880" y="1920600"/>
            <a:ext cx="642528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2"/>
          <p:cNvSpPr txBox="1">
            <a:spLocks noGrp="1"/>
          </p:cNvSpPr>
          <p:nvPr>
            <p:ph type="body" idx="2"/>
          </p:nvPr>
        </p:nvSpPr>
        <p:spPr>
          <a:xfrm>
            <a:off x="7478640" y="1920600"/>
            <a:ext cx="642528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2"/>
          <p:cNvSpPr txBox="1">
            <a:spLocks noGrp="1"/>
          </p:cNvSpPr>
          <p:nvPr>
            <p:ph type="body" idx="3"/>
          </p:nvPr>
        </p:nvSpPr>
        <p:spPr>
          <a:xfrm>
            <a:off x="731880" y="4757400"/>
            <a:ext cx="642528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2"/>
          <p:cNvSpPr txBox="1">
            <a:spLocks noGrp="1"/>
          </p:cNvSpPr>
          <p:nvPr>
            <p:ph type="body" idx="4"/>
          </p:nvPr>
        </p:nvSpPr>
        <p:spPr>
          <a:xfrm>
            <a:off x="7478640" y="4757400"/>
            <a:ext cx="642528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731880" y="406440"/>
            <a:ext cx="13166640" cy="1371600"/>
          </a:xfrm>
          <a:prstGeom prst="rect">
            <a:avLst/>
          </a:prstGeom>
          <a:noFill/>
          <a:ln>
            <a:noFill/>
          </a:ln>
        </p:spPr>
        <p:txBody>
          <a:bodyPr spcFirstLastPara="1" wrap="square" lIns="130675" tIns="65150" rIns="130675" bIns="6515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
          <p:cNvSpPr txBox="1">
            <a:spLocks noGrp="1"/>
          </p:cNvSpPr>
          <p:nvPr>
            <p:ph type="body" idx="1"/>
          </p:nvPr>
        </p:nvSpPr>
        <p:spPr>
          <a:xfrm>
            <a:off x="731880" y="1920600"/>
            <a:ext cx="423936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3"/>
          <p:cNvSpPr txBox="1">
            <a:spLocks noGrp="1"/>
          </p:cNvSpPr>
          <p:nvPr>
            <p:ph type="body" idx="2"/>
          </p:nvPr>
        </p:nvSpPr>
        <p:spPr>
          <a:xfrm>
            <a:off x="5183640" y="1920600"/>
            <a:ext cx="423936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3"/>
          <p:cNvSpPr txBox="1">
            <a:spLocks noGrp="1"/>
          </p:cNvSpPr>
          <p:nvPr>
            <p:ph type="body" idx="3"/>
          </p:nvPr>
        </p:nvSpPr>
        <p:spPr>
          <a:xfrm>
            <a:off x="9635400" y="1920600"/>
            <a:ext cx="423936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3"/>
          <p:cNvSpPr txBox="1">
            <a:spLocks noGrp="1"/>
          </p:cNvSpPr>
          <p:nvPr>
            <p:ph type="body" idx="4"/>
          </p:nvPr>
        </p:nvSpPr>
        <p:spPr>
          <a:xfrm>
            <a:off x="731880" y="4757400"/>
            <a:ext cx="423936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3"/>
          <p:cNvSpPr txBox="1">
            <a:spLocks noGrp="1"/>
          </p:cNvSpPr>
          <p:nvPr>
            <p:ph type="body" idx="5"/>
          </p:nvPr>
        </p:nvSpPr>
        <p:spPr>
          <a:xfrm>
            <a:off x="5183640" y="4757400"/>
            <a:ext cx="423936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3"/>
          <p:cNvSpPr txBox="1">
            <a:spLocks noGrp="1"/>
          </p:cNvSpPr>
          <p:nvPr>
            <p:ph type="body" idx="6"/>
          </p:nvPr>
        </p:nvSpPr>
        <p:spPr>
          <a:xfrm>
            <a:off x="9635400" y="4757400"/>
            <a:ext cx="423936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731880" y="406440"/>
            <a:ext cx="13166640" cy="1371600"/>
          </a:xfrm>
          <a:prstGeom prst="rect">
            <a:avLst/>
          </a:prstGeom>
          <a:noFill/>
          <a:ln>
            <a:noFill/>
          </a:ln>
        </p:spPr>
        <p:txBody>
          <a:bodyPr spcFirstLastPara="1" wrap="square" lIns="130675" tIns="65150" rIns="130675" bIns="6515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6"/>
          <p:cNvSpPr txBox="1">
            <a:spLocks noGrp="1"/>
          </p:cNvSpPr>
          <p:nvPr>
            <p:ph type="subTitle" idx="1"/>
          </p:nvPr>
        </p:nvSpPr>
        <p:spPr>
          <a:xfrm>
            <a:off x="731880" y="1920600"/>
            <a:ext cx="13166640" cy="543060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731880" y="406440"/>
            <a:ext cx="13166640" cy="1371600"/>
          </a:xfrm>
          <a:prstGeom prst="rect">
            <a:avLst/>
          </a:prstGeom>
          <a:noFill/>
          <a:ln>
            <a:noFill/>
          </a:ln>
        </p:spPr>
        <p:txBody>
          <a:bodyPr spcFirstLastPara="1" wrap="square" lIns="130675" tIns="65150" rIns="130675" bIns="6515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body" idx="1"/>
          </p:nvPr>
        </p:nvSpPr>
        <p:spPr>
          <a:xfrm>
            <a:off x="731880" y="1920600"/>
            <a:ext cx="13166640" cy="54306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731880" y="406440"/>
            <a:ext cx="13166640" cy="1371600"/>
          </a:xfrm>
          <a:prstGeom prst="rect">
            <a:avLst/>
          </a:prstGeom>
          <a:noFill/>
          <a:ln>
            <a:noFill/>
          </a:ln>
        </p:spPr>
        <p:txBody>
          <a:bodyPr spcFirstLastPara="1" wrap="square" lIns="130675" tIns="65150" rIns="130675" bIns="6515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8"/>
          <p:cNvSpPr txBox="1">
            <a:spLocks noGrp="1"/>
          </p:cNvSpPr>
          <p:nvPr>
            <p:ph type="body" idx="1"/>
          </p:nvPr>
        </p:nvSpPr>
        <p:spPr>
          <a:xfrm>
            <a:off x="731880" y="1920600"/>
            <a:ext cx="6425280" cy="54306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8"/>
          <p:cNvSpPr txBox="1">
            <a:spLocks noGrp="1"/>
          </p:cNvSpPr>
          <p:nvPr>
            <p:ph type="body" idx="2"/>
          </p:nvPr>
        </p:nvSpPr>
        <p:spPr>
          <a:xfrm>
            <a:off x="7478640" y="1920600"/>
            <a:ext cx="6425280" cy="54306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731880" y="406440"/>
            <a:ext cx="13166640" cy="1371600"/>
          </a:xfrm>
          <a:prstGeom prst="rect">
            <a:avLst/>
          </a:prstGeom>
          <a:noFill/>
          <a:ln>
            <a:noFill/>
          </a:ln>
        </p:spPr>
        <p:txBody>
          <a:bodyPr spcFirstLastPara="1" wrap="square" lIns="130675" tIns="65150" rIns="130675" bIns="6515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5"/>
        <p:cNvGrpSpPr/>
        <p:nvPr/>
      </p:nvGrpSpPr>
      <p:grpSpPr>
        <a:xfrm>
          <a:off x="0" y="0"/>
          <a:ext cx="0" cy="0"/>
          <a:chOff x="0" y="0"/>
          <a:chExt cx="0" cy="0"/>
        </a:xfrm>
      </p:grpSpPr>
      <p:sp>
        <p:nvSpPr>
          <p:cNvPr id="86" name="Google Shape;86;p20"/>
          <p:cNvSpPr txBox="1">
            <a:spLocks noGrp="1"/>
          </p:cNvSpPr>
          <p:nvPr>
            <p:ph type="subTitle" idx="1"/>
          </p:nvPr>
        </p:nvSpPr>
        <p:spPr>
          <a:xfrm>
            <a:off x="731880" y="406440"/>
            <a:ext cx="13166640" cy="635940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7"/>
        <p:cNvGrpSpPr/>
        <p:nvPr/>
      </p:nvGrpSpPr>
      <p:grpSpPr>
        <a:xfrm>
          <a:off x="0" y="0"/>
          <a:ext cx="0" cy="0"/>
          <a:chOff x="0" y="0"/>
          <a:chExt cx="0" cy="0"/>
        </a:xfrm>
      </p:grpSpPr>
      <p:sp>
        <p:nvSpPr>
          <p:cNvPr id="88" name="Google Shape;88;p21"/>
          <p:cNvSpPr txBox="1">
            <a:spLocks noGrp="1"/>
          </p:cNvSpPr>
          <p:nvPr>
            <p:ph type="title"/>
          </p:nvPr>
        </p:nvSpPr>
        <p:spPr>
          <a:xfrm>
            <a:off x="731880" y="406440"/>
            <a:ext cx="13166640" cy="1371600"/>
          </a:xfrm>
          <a:prstGeom prst="rect">
            <a:avLst/>
          </a:prstGeom>
          <a:noFill/>
          <a:ln>
            <a:noFill/>
          </a:ln>
        </p:spPr>
        <p:txBody>
          <a:bodyPr spcFirstLastPara="1" wrap="square" lIns="130675" tIns="65150" rIns="130675" bIns="6515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1"/>
          <p:cNvSpPr txBox="1">
            <a:spLocks noGrp="1"/>
          </p:cNvSpPr>
          <p:nvPr>
            <p:ph type="body" idx="1"/>
          </p:nvPr>
        </p:nvSpPr>
        <p:spPr>
          <a:xfrm>
            <a:off x="731880" y="1920600"/>
            <a:ext cx="642528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1"/>
          <p:cNvSpPr txBox="1">
            <a:spLocks noGrp="1"/>
          </p:cNvSpPr>
          <p:nvPr>
            <p:ph type="body" idx="2"/>
          </p:nvPr>
        </p:nvSpPr>
        <p:spPr>
          <a:xfrm>
            <a:off x="7478640" y="1920600"/>
            <a:ext cx="6425280" cy="54306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21"/>
          <p:cNvSpPr txBox="1">
            <a:spLocks noGrp="1"/>
          </p:cNvSpPr>
          <p:nvPr>
            <p:ph type="body" idx="3"/>
          </p:nvPr>
        </p:nvSpPr>
        <p:spPr>
          <a:xfrm>
            <a:off x="731880" y="4757400"/>
            <a:ext cx="642528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731880" y="406440"/>
            <a:ext cx="13166640" cy="1371600"/>
          </a:xfrm>
          <a:prstGeom prst="rect">
            <a:avLst/>
          </a:prstGeom>
          <a:noFill/>
          <a:ln>
            <a:noFill/>
          </a:ln>
        </p:spPr>
        <p:txBody>
          <a:bodyPr spcFirstLastPara="1" wrap="square" lIns="130675" tIns="65150" rIns="130675" bIns="6515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ubTitle" idx="1"/>
          </p:nvPr>
        </p:nvSpPr>
        <p:spPr>
          <a:xfrm>
            <a:off x="731880" y="1920600"/>
            <a:ext cx="13166640" cy="543060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2"/>
        <p:cNvGrpSpPr/>
        <p:nvPr/>
      </p:nvGrpSpPr>
      <p:grpSpPr>
        <a:xfrm>
          <a:off x="0" y="0"/>
          <a:ext cx="0" cy="0"/>
          <a:chOff x="0" y="0"/>
          <a:chExt cx="0" cy="0"/>
        </a:xfrm>
      </p:grpSpPr>
      <p:sp>
        <p:nvSpPr>
          <p:cNvPr id="93" name="Google Shape;93;p22"/>
          <p:cNvSpPr txBox="1">
            <a:spLocks noGrp="1"/>
          </p:cNvSpPr>
          <p:nvPr>
            <p:ph type="title"/>
          </p:nvPr>
        </p:nvSpPr>
        <p:spPr>
          <a:xfrm>
            <a:off x="731880" y="406440"/>
            <a:ext cx="13166640" cy="1371600"/>
          </a:xfrm>
          <a:prstGeom prst="rect">
            <a:avLst/>
          </a:prstGeom>
          <a:noFill/>
          <a:ln>
            <a:noFill/>
          </a:ln>
        </p:spPr>
        <p:txBody>
          <a:bodyPr spcFirstLastPara="1" wrap="square" lIns="130675" tIns="65150" rIns="130675" bIns="6515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2"/>
          <p:cNvSpPr txBox="1">
            <a:spLocks noGrp="1"/>
          </p:cNvSpPr>
          <p:nvPr>
            <p:ph type="body" idx="1"/>
          </p:nvPr>
        </p:nvSpPr>
        <p:spPr>
          <a:xfrm>
            <a:off x="731880" y="1920600"/>
            <a:ext cx="6425280" cy="54306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2"/>
          <p:cNvSpPr txBox="1">
            <a:spLocks noGrp="1"/>
          </p:cNvSpPr>
          <p:nvPr>
            <p:ph type="body" idx="2"/>
          </p:nvPr>
        </p:nvSpPr>
        <p:spPr>
          <a:xfrm>
            <a:off x="7478640" y="1920600"/>
            <a:ext cx="642528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22"/>
          <p:cNvSpPr txBox="1">
            <a:spLocks noGrp="1"/>
          </p:cNvSpPr>
          <p:nvPr>
            <p:ph type="body" idx="3"/>
          </p:nvPr>
        </p:nvSpPr>
        <p:spPr>
          <a:xfrm>
            <a:off x="7478640" y="4757400"/>
            <a:ext cx="642528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7"/>
        <p:cNvGrpSpPr/>
        <p:nvPr/>
      </p:nvGrpSpPr>
      <p:grpSpPr>
        <a:xfrm>
          <a:off x="0" y="0"/>
          <a:ext cx="0" cy="0"/>
          <a:chOff x="0" y="0"/>
          <a:chExt cx="0" cy="0"/>
        </a:xfrm>
      </p:grpSpPr>
      <p:sp>
        <p:nvSpPr>
          <p:cNvPr id="98" name="Google Shape;98;p23"/>
          <p:cNvSpPr txBox="1">
            <a:spLocks noGrp="1"/>
          </p:cNvSpPr>
          <p:nvPr>
            <p:ph type="title"/>
          </p:nvPr>
        </p:nvSpPr>
        <p:spPr>
          <a:xfrm>
            <a:off x="731880" y="406440"/>
            <a:ext cx="13166640" cy="1371600"/>
          </a:xfrm>
          <a:prstGeom prst="rect">
            <a:avLst/>
          </a:prstGeom>
          <a:noFill/>
          <a:ln>
            <a:noFill/>
          </a:ln>
        </p:spPr>
        <p:txBody>
          <a:bodyPr spcFirstLastPara="1" wrap="square" lIns="130675" tIns="65150" rIns="130675" bIns="6515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3"/>
          <p:cNvSpPr txBox="1">
            <a:spLocks noGrp="1"/>
          </p:cNvSpPr>
          <p:nvPr>
            <p:ph type="body" idx="1"/>
          </p:nvPr>
        </p:nvSpPr>
        <p:spPr>
          <a:xfrm>
            <a:off x="731880" y="1920600"/>
            <a:ext cx="642528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23"/>
          <p:cNvSpPr txBox="1">
            <a:spLocks noGrp="1"/>
          </p:cNvSpPr>
          <p:nvPr>
            <p:ph type="body" idx="2"/>
          </p:nvPr>
        </p:nvSpPr>
        <p:spPr>
          <a:xfrm>
            <a:off x="7478640" y="1920600"/>
            <a:ext cx="642528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3"/>
          <p:cNvSpPr txBox="1">
            <a:spLocks noGrp="1"/>
          </p:cNvSpPr>
          <p:nvPr>
            <p:ph type="body" idx="3"/>
          </p:nvPr>
        </p:nvSpPr>
        <p:spPr>
          <a:xfrm>
            <a:off x="731880" y="4757400"/>
            <a:ext cx="1316664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2"/>
        <p:cNvGrpSpPr/>
        <p:nvPr/>
      </p:nvGrpSpPr>
      <p:grpSpPr>
        <a:xfrm>
          <a:off x="0" y="0"/>
          <a:ext cx="0" cy="0"/>
          <a:chOff x="0" y="0"/>
          <a:chExt cx="0" cy="0"/>
        </a:xfrm>
      </p:grpSpPr>
      <p:sp>
        <p:nvSpPr>
          <p:cNvPr id="103" name="Google Shape;103;p24"/>
          <p:cNvSpPr txBox="1">
            <a:spLocks noGrp="1"/>
          </p:cNvSpPr>
          <p:nvPr>
            <p:ph type="title"/>
          </p:nvPr>
        </p:nvSpPr>
        <p:spPr>
          <a:xfrm>
            <a:off x="731880" y="406440"/>
            <a:ext cx="13166640" cy="1371600"/>
          </a:xfrm>
          <a:prstGeom prst="rect">
            <a:avLst/>
          </a:prstGeom>
          <a:noFill/>
          <a:ln>
            <a:noFill/>
          </a:ln>
        </p:spPr>
        <p:txBody>
          <a:bodyPr spcFirstLastPara="1" wrap="square" lIns="130675" tIns="65150" rIns="130675" bIns="6515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4"/>
          <p:cNvSpPr txBox="1">
            <a:spLocks noGrp="1"/>
          </p:cNvSpPr>
          <p:nvPr>
            <p:ph type="body" idx="1"/>
          </p:nvPr>
        </p:nvSpPr>
        <p:spPr>
          <a:xfrm>
            <a:off x="731880" y="1920600"/>
            <a:ext cx="1316664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24"/>
          <p:cNvSpPr txBox="1">
            <a:spLocks noGrp="1"/>
          </p:cNvSpPr>
          <p:nvPr>
            <p:ph type="body" idx="2"/>
          </p:nvPr>
        </p:nvSpPr>
        <p:spPr>
          <a:xfrm>
            <a:off x="731880" y="4757400"/>
            <a:ext cx="1316664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a:off x="731880" y="406440"/>
            <a:ext cx="13166640" cy="1371600"/>
          </a:xfrm>
          <a:prstGeom prst="rect">
            <a:avLst/>
          </a:prstGeom>
          <a:noFill/>
          <a:ln>
            <a:noFill/>
          </a:ln>
        </p:spPr>
        <p:txBody>
          <a:bodyPr spcFirstLastPara="1" wrap="square" lIns="130675" tIns="65150" rIns="130675" bIns="6515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5"/>
          <p:cNvSpPr txBox="1">
            <a:spLocks noGrp="1"/>
          </p:cNvSpPr>
          <p:nvPr>
            <p:ph type="body" idx="1"/>
          </p:nvPr>
        </p:nvSpPr>
        <p:spPr>
          <a:xfrm>
            <a:off x="731880" y="1920600"/>
            <a:ext cx="642528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25"/>
          <p:cNvSpPr txBox="1">
            <a:spLocks noGrp="1"/>
          </p:cNvSpPr>
          <p:nvPr>
            <p:ph type="body" idx="2"/>
          </p:nvPr>
        </p:nvSpPr>
        <p:spPr>
          <a:xfrm>
            <a:off x="7478640" y="1920600"/>
            <a:ext cx="642528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25"/>
          <p:cNvSpPr txBox="1">
            <a:spLocks noGrp="1"/>
          </p:cNvSpPr>
          <p:nvPr>
            <p:ph type="body" idx="3"/>
          </p:nvPr>
        </p:nvSpPr>
        <p:spPr>
          <a:xfrm>
            <a:off x="731880" y="4757400"/>
            <a:ext cx="642528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5"/>
          <p:cNvSpPr txBox="1">
            <a:spLocks noGrp="1"/>
          </p:cNvSpPr>
          <p:nvPr>
            <p:ph type="body" idx="4"/>
          </p:nvPr>
        </p:nvSpPr>
        <p:spPr>
          <a:xfrm>
            <a:off x="7478640" y="4757400"/>
            <a:ext cx="642528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2"/>
        <p:cNvGrpSpPr/>
        <p:nvPr/>
      </p:nvGrpSpPr>
      <p:grpSpPr>
        <a:xfrm>
          <a:off x="0" y="0"/>
          <a:ext cx="0" cy="0"/>
          <a:chOff x="0" y="0"/>
          <a:chExt cx="0" cy="0"/>
        </a:xfrm>
      </p:grpSpPr>
      <p:sp>
        <p:nvSpPr>
          <p:cNvPr id="113" name="Google Shape;113;p26"/>
          <p:cNvSpPr txBox="1">
            <a:spLocks noGrp="1"/>
          </p:cNvSpPr>
          <p:nvPr>
            <p:ph type="title"/>
          </p:nvPr>
        </p:nvSpPr>
        <p:spPr>
          <a:xfrm>
            <a:off x="731880" y="406440"/>
            <a:ext cx="13166640" cy="1371600"/>
          </a:xfrm>
          <a:prstGeom prst="rect">
            <a:avLst/>
          </a:prstGeom>
          <a:noFill/>
          <a:ln>
            <a:noFill/>
          </a:ln>
        </p:spPr>
        <p:txBody>
          <a:bodyPr spcFirstLastPara="1" wrap="square" lIns="130675" tIns="65150" rIns="130675" bIns="6515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6"/>
          <p:cNvSpPr txBox="1">
            <a:spLocks noGrp="1"/>
          </p:cNvSpPr>
          <p:nvPr>
            <p:ph type="body" idx="1"/>
          </p:nvPr>
        </p:nvSpPr>
        <p:spPr>
          <a:xfrm>
            <a:off x="731880" y="1920600"/>
            <a:ext cx="423936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26"/>
          <p:cNvSpPr txBox="1">
            <a:spLocks noGrp="1"/>
          </p:cNvSpPr>
          <p:nvPr>
            <p:ph type="body" idx="2"/>
          </p:nvPr>
        </p:nvSpPr>
        <p:spPr>
          <a:xfrm>
            <a:off x="5183640" y="1920600"/>
            <a:ext cx="423936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6"/>
          <p:cNvSpPr txBox="1">
            <a:spLocks noGrp="1"/>
          </p:cNvSpPr>
          <p:nvPr>
            <p:ph type="body" idx="3"/>
          </p:nvPr>
        </p:nvSpPr>
        <p:spPr>
          <a:xfrm>
            <a:off x="9635400" y="1920600"/>
            <a:ext cx="423936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26"/>
          <p:cNvSpPr txBox="1">
            <a:spLocks noGrp="1"/>
          </p:cNvSpPr>
          <p:nvPr>
            <p:ph type="body" idx="4"/>
          </p:nvPr>
        </p:nvSpPr>
        <p:spPr>
          <a:xfrm>
            <a:off x="731880" y="4757400"/>
            <a:ext cx="423936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26"/>
          <p:cNvSpPr txBox="1">
            <a:spLocks noGrp="1"/>
          </p:cNvSpPr>
          <p:nvPr>
            <p:ph type="body" idx="5"/>
          </p:nvPr>
        </p:nvSpPr>
        <p:spPr>
          <a:xfrm>
            <a:off x="5183640" y="4757400"/>
            <a:ext cx="423936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6"/>
          <p:cNvSpPr txBox="1">
            <a:spLocks noGrp="1"/>
          </p:cNvSpPr>
          <p:nvPr>
            <p:ph type="body" idx="6"/>
          </p:nvPr>
        </p:nvSpPr>
        <p:spPr>
          <a:xfrm>
            <a:off x="9635400" y="4757400"/>
            <a:ext cx="423936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731880" y="406440"/>
            <a:ext cx="13166640" cy="1371600"/>
          </a:xfrm>
          <a:prstGeom prst="rect">
            <a:avLst/>
          </a:prstGeom>
          <a:noFill/>
          <a:ln>
            <a:noFill/>
          </a:ln>
        </p:spPr>
        <p:txBody>
          <a:bodyPr spcFirstLastPara="1" wrap="square" lIns="130675" tIns="65150" rIns="130675" bIns="6515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731880" y="1920600"/>
            <a:ext cx="13166640" cy="54306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731880" y="406440"/>
            <a:ext cx="13166640" cy="1371600"/>
          </a:xfrm>
          <a:prstGeom prst="rect">
            <a:avLst/>
          </a:prstGeom>
          <a:noFill/>
          <a:ln>
            <a:noFill/>
          </a:ln>
        </p:spPr>
        <p:txBody>
          <a:bodyPr spcFirstLastPara="1" wrap="square" lIns="130675" tIns="65150" rIns="130675" bIns="6515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
          <p:cNvSpPr txBox="1">
            <a:spLocks noGrp="1"/>
          </p:cNvSpPr>
          <p:nvPr>
            <p:ph type="body" idx="1"/>
          </p:nvPr>
        </p:nvSpPr>
        <p:spPr>
          <a:xfrm>
            <a:off x="731880" y="1920600"/>
            <a:ext cx="6425280" cy="54306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5"/>
          <p:cNvSpPr txBox="1">
            <a:spLocks noGrp="1"/>
          </p:cNvSpPr>
          <p:nvPr>
            <p:ph type="body" idx="2"/>
          </p:nvPr>
        </p:nvSpPr>
        <p:spPr>
          <a:xfrm>
            <a:off x="7478640" y="1920600"/>
            <a:ext cx="6425280" cy="54306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31880" y="406440"/>
            <a:ext cx="13166640" cy="1371600"/>
          </a:xfrm>
          <a:prstGeom prst="rect">
            <a:avLst/>
          </a:prstGeom>
          <a:noFill/>
          <a:ln>
            <a:noFill/>
          </a:ln>
        </p:spPr>
        <p:txBody>
          <a:bodyPr spcFirstLastPara="1" wrap="square" lIns="130675" tIns="65150" rIns="130675" bIns="6515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0"/>
        <p:cNvGrpSpPr/>
        <p:nvPr/>
      </p:nvGrpSpPr>
      <p:grpSpPr>
        <a:xfrm>
          <a:off x="0" y="0"/>
          <a:ext cx="0" cy="0"/>
          <a:chOff x="0" y="0"/>
          <a:chExt cx="0" cy="0"/>
        </a:xfrm>
      </p:grpSpPr>
      <p:sp>
        <p:nvSpPr>
          <p:cNvPr id="31" name="Google Shape;31;p7"/>
          <p:cNvSpPr txBox="1">
            <a:spLocks noGrp="1"/>
          </p:cNvSpPr>
          <p:nvPr>
            <p:ph type="subTitle" idx="1"/>
          </p:nvPr>
        </p:nvSpPr>
        <p:spPr>
          <a:xfrm>
            <a:off x="731880" y="406440"/>
            <a:ext cx="13166640" cy="635940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731880" y="406440"/>
            <a:ext cx="13166640" cy="1371600"/>
          </a:xfrm>
          <a:prstGeom prst="rect">
            <a:avLst/>
          </a:prstGeom>
          <a:noFill/>
          <a:ln>
            <a:noFill/>
          </a:ln>
        </p:spPr>
        <p:txBody>
          <a:bodyPr spcFirstLastPara="1" wrap="square" lIns="130675" tIns="65150" rIns="130675" bIns="6515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
          <p:cNvSpPr txBox="1">
            <a:spLocks noGrp="1"/>
          </p:cNvSpPr>
          <p:nvPr>
            <p:ph type="body" idx="1"/>
          </p:nvPr>
        </p:nvSpPr>
        <p:spPr>
          <a:xfrm>
            <a:off x="731880" y="1920600"/>
            <a:ext cx="642528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8"/>
          <p:cNvSpPr txBox="1">
            <a:spLocks noGrp="1"/>
          </p:cNvSpPr>
          <p:nvPr>
            <p:ph type="body" idx="2"/>
          </p:nvPr>
        </p:nvSpPr>
        <p:spPr>
          <a:xfrm>
            <a:off x="7478640" y="1920600"/>
            <a:ext cx="6425280" cy="54306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8"/>
          <p:cNvSpPr txBox="1">
            <a:spLocks noGrp="1"/>
          </p:cNvSpPr>
          <p:nvPr>
            <p:ph type="body" idx="3"/>
          </p:nvPr>
        </p:nvSpPr>
        <p:spPr>
          <a:xfrm>
            <a:off x="731880" y="4757400"/>
            <a:ext cx="642528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731880" y="406440"/>
            <a:ext cx="13166640" cy="1371600"/>
          </a:xfrm>
          <a:prstGeom prst="rect">
            <a:avLst/>
          </a:prstGeom>
          <a:noFill/>
          <a:ln>
            <a:noFill/>
          </a:ln>
        </p:spPr>
        <p:txBody>
          <a:bodyPr spcFirstLastPara="1" wrap="square" lIns="130675" tIns="65150" rIns="130675" bIns="6515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731880" y="1920600"/>
            <a:ext cx="6425280" cy="54306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2"/>
          </p:nvPr>
        </p:nvSpPr>
        <p:spPr>
          <a:xfrm>
            <a:off x="7478640" y="1920600"/>
            <a:ext cx="642528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
          <p:cNvSpPr txBox="1">
            <a:spLocks noGrp="1"/>
          </p:cNvSpPr>
          <p:nvPr>
            <p:ph type="body" idx="3"/>
          </p:nvPr>
        </p:nvSpPr>
        <p:spPr>
          <a:xfrm>
            <a:off x="7478640" y="4757400"/>
            <a:ext cx="642528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731880" y="406440"/>
            <a:ext cx="13166640" cy="1371600"/>
          </a:xfrm>
          <a:prstGeom prst="rect">
            <a:avLst/>
          </a:prstGeom>
          <a:noFill/>
          <a:ln>
            <a:noFill/>
          </a:ln>
        </p:spPr>
        <p:txBody>
          <a:bodyPr spcFirstLastPara="1" wrap="square" lIns="130675" tIns="65150" rIns="130675" bIns="6515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
          <p:cNvSpPr txBox="1">
            <a:spLocks noGrp="1"/>
          </p:cNvSpPr>
          <p:nvPr>
            <p:ph type="body" idx="1"/>
          </p:nvPr>
        </p:nvSpPr>
        <p:spPr>
          <a:xfrm>
            <a:off x="731880" y="1920600"/>
            <a:ext cx="642528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0"/>
          <p:cNvSpPr txBox="1">
            <a:spLocks noGrp="1"/>
          </p:cNvSpPr>
          <p:nvPr>
            <p:ph type="body" idx="2"/>
          </p:nvPr>
        </p:nvSpPr>
        <p:spPr>
          <a:xfrm>
            <a:off x="7478640" y="1920600"/>
            <a:ext cx="642528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body" idx="3"/>
          </p:nvPr>
        </p:nvSpPr>
        <p:spPr>
          <a:xfrm>
            <a:off x="731880" y="4757400"/>
            <a:ext cx="13166640" cy="2590200"/>
          </a:xfrm>
          <a:prstGeom prst="rect">
            <a:avLst/>
          </a:prstGeom>
          <a:noFill/>
          <a:ln>
            <a:noFill/>
          </a:ln>
        </p:spPr>
        <p:txBody>
          <a:bodyPr spcFirstLastPara="1" wrap="square" lIns="130675" tIns="65150" rIns="130675" bIns="6515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p:nvPr/>
        </p:nvSpPr>
        <p:spPr>
          <a:xfrm>
            <a:off x="361800" y="7726320"/>
            <a:ext cx="2784600" cy="2232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35275" tIns="35275" rIns="35275" bIns="3527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535353"/>
                </a:solidFill>
                <a:latin typeface="Open Sans SemiBold"/>
                <a:ea typeface="Open Sans SemiBold"/>
                <a:cs typeface="Open Sans SemiBold"/>
                <a:sym typeface="Open Sans SemiBold"/>
              </a:rPr>
              <a:t>MFR</a:t>
            </a:r>
            <a:endParaRPr sz="1000" b="0" i="0" u="none" strike="noStrike" cap="none">
              <a:solidFill>
                <a:srgbClr val="000000"/>
              </a:solidFill>
              <a:latin typeface="Arial"/>
              <a:ea typeface="Arial"/>
              <a:cs typeface="Arial"/>
              <a:sym typeface="Arial"/>
            </a:endParaRPr>
          </a:p>
        </p:txBody>
      </p:sp>
      <p:sp>
        <p:nvSpPr>
          <p:cNvPr id="11" name="Google Shape;11;p1"/>
          <p:cNvSpPr/>
          <p:nvPr/>
        </p:nvSpPr>
        <p:spPr>
          <a:xfrm>
            <a:off x="609480" y="8107200"/>
            <a:ext cx="2289240" cy="122400"/>
          </a:xfrm>
          <a:prstGeom prst="rect">
            <a:avLst/>
          </a:prstGeom>
          <a:solidFill>
            <a:srgbClr val="5857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12998880" y="7688160"/>
            <a:ext cx="702360" cy="2689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35275" tIns="35275" rIns="35275" bIns="3527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535353"/>
                </a:solidFill>
                <a:latin typeface="Open Sans"/>
                <a:ea typeface="Open Sans"/>
                <a:cs typeface="Open Sans"/>
                <a:sym typeface="Open Sans"/>
              </a:rPr>
              <a:t>PPT 18 -</a:t>
            </a:r>
            <a:endParaRPr sz="1300" b="0" i="0" u="none" strike="noStrike" cap="none">
              <a:solidFill>
                <a:srgbClr val="000000"/>
              </a:solidFill>
              <a:latin typeface="Arial"/>
              <a:ea typeface="Arial"/>
              <a:cs typeface="Arial"/>
              <a:sym typeface="Arial"/>
            </a:endParaRPr>
          </a:p>
        </p:txBody>
      </p:sp>
      <p:sp>
        <p:nvSpPr>
          <p:cNvPr id="13" name="Google Shape;13;p1"/>
          <p:cNvSpPr/>
          <p:nvPr/>
        </p:nvSpPr>
        <p:spPr>
          <a:xfrm>
            <a:off x="12924000" y="8107200"/>
            <a:ext cx="1126800" cy="122400"/>
          </a:xfrm>
          <a:prstGeom prst="rect">
            <a:avLst/>
          </a:prstGeom>
          <a:solidFill>
            <a:srgbClr val="5857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
          <p:cNvSpPr txBox="1">
            <a:spLocks noGrp="1"/>
          </p:cNvSpPr>
          <p:nvPr>
            <p:ph type="title"/>
          </p:nvPr>
        </p:nvSpPr>
        <p:spPr>
          <a:xfrm>
            <a:off x="731880" y="406440"/>
            <a:ext cx="13166640" cy="1371600"/>
          </a:xfrm>
          <a:prstGeom prst="rect">
            <a:avLst/>
          </a:prstGeom>
          <a:noFill/>
          <a:ln>
            <a:noFill/>
          </a:ln>
        </p:spPr>
        <p:txBody>
          <a:bodyPr spcFirstLastPara="1" wrap="square" lIns="130675" tIns="65150" rIns="130675" bIns="6515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1"/>
          <p:cNvSpPr txBox="1">
            <a:spLocks noGrp="1"/>
          </p:cNvSpPr>
          <p:nvPr>
            <p:ph type="body" idx="1"/>
          </p:nvPr>
        </p:nvSpPr>
        <p:spPr>
          <a:xfrm>
            <a:off x="731880" y="1920600"/>
            <a:ext cx="13166640" cy="5430600"/>
          </a:xfrm>
          <a:prstGeom prst="rect">
            <a:avLst/>
          </a:prstGeom>
          <a:noFill/>
          <a:ln>
            <a:noFill/>
          </a:ln>
        </p:spPr>
        <p:txBody>
          <a:bodyPr spcFirstLastPara="1" wrap="square" lIns="130675" tIns="65150" rIns="130675" bIns="6515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13763520" y="7687800"/>
            <a:ext cx="362160" cy="406440"/>
          </a:xfrm>
          <a:prstGeom prst="rect">
            <a:avLst/>
          </a:prstGeom>
          <a:noFill/>
          <a:ln>
            <a:noFill/>
          </a:ln>
        </p:spPr>
        <p:txBody>
          <a:bodyPr spcFirstLastPara="1" wrap="square" lIns="78100" tIns="78100" rIns="78100" bIns="78100" anchor="t"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535353"/>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535353"/>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535353"/>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535353"/>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535353"/>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535353"/>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535353"/>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535353"/>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b="0">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731880" y="406440"/>
            <a:ext cx="13166640" cy="1371600"/>
          </a:xfrm>
          <a:prstGeom prst="rect">
            <a:avLst/>
          </a:prstGeom>
          <a:noFill/>
          <a:ln>
            <a:noFill/>
          </a:ln>
        </p:spPr>
        <p:txBody>
          <a:bodyPr spcFirstLastPara="1" wrap="square" lIns="130675" tIns="65150" rIns="130675" bIns="6515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p14"/>
          <p:cNvSpPr txBox="1">
            <a:spLocks noGrp="1"/>
          </p:cNvSpPr>
          <p:nvPr>
            <p:ph type="body" idx="1"/>
          </p:nvPr>
        </p:nvSpPr>
        <p:spPr>
          <a:xfrm>
            <a:off x="731880" y="1920600"/>
            <a:ext cx="13166640" cy="5430600"/>
          </a:xfrm>
          <a:prstGeom prst="rect">
            <a:avLst/>
          </a:prstGeom>
          <a:noFill/>
          <a:ln>
            <a:noFill/>
          </a:ln>
        </p:spPr>
        <p:txBody>
          <a:bodyPr spcFirstLastPara="1" wrap="square" lIns="130675" tIns="65150" rIns="130675" bIns="6515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8" name="Google Shape;68;p14"/>
          <p:cNvSpPr txBox="1">
            <a:spLocks noGrp="1"/>
          </p:cNvSpPr>
          <p:nvPr>
            <p:ph type="dt" idx="10"/>
          </p:nvPr>
        </p:nvSpPr>
        <p:spPr>
          <a:xfrm>
            <a:off x="731520" y="7494480"/>
            <a:ext cx="3413160" cy="571680"/>
          </a:xfrm>
          <a:prstGeom prst="rect">
            <a:avLst/>
          </a:prstGeom>
          <a:noFill/>
          <a:ln>
            <a:noFill/>
          </a:ln>
        </p:spPr>
        <p:txBody>
          <a:bodyPr spcFirstLastPara="1" wrap="square" lIns="130675" tIns="65150" rIns="130675" bIns="6515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9" name="Google Shape;69;p14"/>
          <p:cNvSpPr txBox="1">
            <a:spLocks noGrp="1"/>
          </p:cNvSpPr>
          <p:nvPr>
            <p:ph type="ftr" idx="11"/>
          </p:nvPr>
        </p:nvSpPr>
        <p:spPr>
          <a:xfrm>
            <a:off x="4998960" y="7494480"/>
            <a:ext cx="4632480" cy="571680"/>
          </a:xfrm>
          <a:prstGeom prst="rect">
            <a:avLst/>
          </a:prstGeom>
          <a:noFill/>
          <a:ln>
            <a:noFill/>
          </a:ln>
        </p:spPr>
        <p:txBody>
          <a:bodyPr spcFirstLastPara="1" wrap="square" lIns="130675" tIns="65150" rIns="130675" bIns="6515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0" name="Google Shape;70;p14"/>
          <p:cNvSpPr txBox="1">
            <a:spLocks noGrp="1"/>
          </p:cNvSpPr>
          <p:nvPr>
            <p:ph type="sldNum" idx="12"/>
          </p:nvPr>
        </p:nvSpPr>
        <p:spPr>
          <a:xfrm>
            <a:off x="10485000" y="7494480"/>
            <a:ext cx="3413160" cy="571680"/>
          </a:xfrm>
          <a:prstGeom prst="rect">
            <a:avLst/>
          </a:prstGeom>
          <a:noFill/>
          <a:ln>
            <a:noFill/>
          </a:ln>
        </p:spPr>
        <p:txBody>
          <a:bodyPr spcFirstLastPara="1" wrap="square" lIns="130675" tIns="65150" rIns="130675" bIns="65150" anchor="t" anchorCtr="0">
            <a:noAutofit/>
          </a:bodyPr>
          <a:lstStyle>
            <a:lvl1pPr marL="216000" marR="0" lvl="0" indent="-158850" algn="r" rtl="0">
              <a:lnSpc>
                <a:spcPct val="100000"/>
              </a:lnSpc>
              <a:spcBef>
                <a:spcPts val="0"/>
              </a:spcBef>
              <a:spcAft>
                <a:spcPts val="0"/>
              </a:spcAft>
              <a:buClr>
                <a:srgbClr val="000000"/>
              </a:buClr>
              <a:buSzPts val="900"/>
              <a:buFont typeface="Noto Sans Symbols"/>
              <a:buNone/>
              <a:defRPr sz="2000" b="0" i="0" u="none" strike="noStrike" cap="none">
                <a:solidFill>
                  <a:schemeClr val="dk1"/>
                </a:solidFill>
                <a:latin typeface="Times New Roman"/>
                <a:ea typeface="Times New Roman"/>
                <a:cs typeface="Times New Roman"/>
                <a:sym typeface="Times New Roman"/>
              </a:defRPr>
            </a:lvl1pPr>
            <a:lvl2pPr marL="216000" marR="0" lvl="1" indent="-158850" algn="r" rtl="0">
              <a:lnSpc>
                <a:spcPct val="100000"/>
              </a:lnSpc>
              <a:spcBef>
                <a:spcPts val="0"/>
              </a:spcBef>
              <a:spcAft>
                <a:spcPts val="0"/>
              </a:spcAft>
              <a:buClr>
                <a:srgbClr val="000000"/>
              </a:buClr>
              <a:buSzPts val="900"/>
              <a:buFont typeface="Noto Sans Symbols"/>
              <a:buNone/>
              <a:defRPr sz="2000" b="0" i="0" u="none" strike="noStrike" cap="none">
                <a:solidFill>
                  <a:schemeClr val="dk1"/>
                </a:solidFill>
                <a:latin typeface="Times New Roman"/>
                <a:ea typeface="Times New Roman"/>
                <a:cs typeface="Times New Roman"/>
                <a:sym typeface="Times New Roman"/>
              </a:defRPr>
            </a:lvl2pPr>
            <a:lvl3pPr marL="216000" marR="0" lvl="2" indent="-158850" algn="r" rtl="0">
              <a:lnSpc>
                <a:spcPct val="100000"/>
              </a:lnSpc>
              <a:spcBef>
                <a:spcPts val="0"/>
              </a:spcBef>
              <a:spcAft>
                <a:spcPts val="0"/>
              </a:spcAft>
              <a:buClr>
                <a:srgbClr val="000000"/>
              </a:buClr>
              <a:buSzPts val="900"/>
              <a:buFont typeface="Noto Sans Symbols"/>
              <a:buNone/>
              <a:defRPr sz="2000" b="0" i="0" u="none" strike="noStrike" cap="none">
                <a:solidFill>
                  <a:schemeClr val="dk1"/>
                </a:solidFill>
                <a:latin typeface="Times New Roman"/>
                <a:ea typeface="Times New Roman"/>
                <a:cs typeface="Times New Roman"/>
                <a:sym typeface="Times New Roman"/>
              </a:defRPr>
            </a:lvl3pPr>
            <a:lvl4pPr marL="216000" marR="0" lvl="3" indent="-158850" algn="r" rtl="0">
              <a:lnSpc>
                <a:spcPct val="100000"/>
              </a:lnSpc>
              <a:spcBef>
                <a:spcPts val="0"/>
              </a:spcBef>
              <a:spcAft>
                <a:spcPts val="0"/>
              </a:spcAft>
              <a:buClr>
                <a:srgbClr val="000000"/>
              </a:buClr>
              <a:buSzPts val="900"/>
              <a:buFont typeface="Noto Sans Symbols"/>
              <a:buNone/>
              <a:defRPr sz="2000" b="0" i="0" u="none" strike="noStrike" cap="none">
                <a:solidFill>
                  <a:schemeClr val="dk1"/>
                </a:solidFill>
                <a:latin typeface="Times New Roman"/>
                <a:ea typeface="Times New Roman"/>
                <a:cs typeface="Times New Roman"/>
                <a:sym typeface="Times New Roman"/>
              </a:defRPr>
            </a:lvl4pPr>
            <a:lvl5pPr marL="216000" marR="0" lvl="4" indent="-158850" algn="r" rtl="0">
              <a:lnSpc>
                <a:spcPct val="100000"/>
              </a:lnSpc>
              <a:spcBef>
                <a:spcPts val="0"/>
              </a:spcBef>
              <a:spcAft>
                <a:spcPts val="0"/>
              </a:spcAft>
              <a:buClr>
                <a:srgbClr val="000000"/>
              </a:buClr>
              <a:buSzPts val="900"/>
              <a:buFont typeface="Noto Sans Symbols"/>
              <a:buNone/>
              <a:defRPr sz="2000" b="0" i="0" u="none" strike="noStrike" cap="none">
                <a:solidFill>
                  <a:schemeClr val="dk1"/>
                </a:solidFill>
                <a:latin typeface="Times New Roman"/>
                <a:ea typeface="Times New Roman"/>
                <a:cs typeface="Times New Roman"/>
                <a:sym typeface="Times New Roman"/>
              </a:defRPr>
            </a:lvl5pPr>
            <a:lvl6pPr marL="216000" marR="0" lvl="5" indent="-158850" algn="r" rtl="0">
              <a:lnSpc>
                <a:spcPct val="100000"/>
              </a:lnSpc>
              <a:spcBef>
                <a:spcPts val="0"/>
              </a:spcBef>
              <a:spcAft>
                <a:spcPts val="0"/>
              </a:spcAft>
              <a:buClr>
                <a:srgbClr val="000000"/>
              </a:buClr>
              <a:buSzPts val="900"/>
              <a:buFont typeface="Noto Sans Symbols"/>
              <a:buNone/>
              <a:defRPr sz="2000" b="0" i="0" u="none" strike="noStrike" cap="none">
                <a:solidFill>
                  <a:schemeClr val="dk1"/>
                </a:solidFill>
                <a:latin typeface="Times New Roman"/>
                <a:ea typeface="Times New Roman"/>
                <a:cs typeface="Times New Roman"/>
                <a:sym typeface="Times New Roman"/>
              </a:defRPr>
            </a:lvl6pPr>
            <a:lvl7pPr marL="216000" marR="0" lvl="6" indent="-158850" algn="r" rtl="0">
              <a:lnSpc>
                <a:spcPct val="100000"/>
              </a:lnSpc>
              <a:spcBef>
                <a:spcPts val="0"/>
              </a:spcBef>
              <a:spcAft>
                <a:spcPts val="0"/>
              </a:spcAft>
              <a:buClr>
                <a:srgbClr val="000000"/>
              </a:buClr>
              <a:buSzPts val="900"/>
              <a:buFont typeface="Noto Sans Symbols"/>
              <a:buNone/>
              <a:defRPr sz="2000" b="0" i="0" u="none" strike="noStrike" cap="none">
                <a:solidFill>
                  <a:schemeClr val="dk1"/>
                </a:solidFill>
                <a:latin typeface="Times New Roman"/>
                <a:ea typeface="Times New Roman"/>
                <a:cs typeface="Times New Roman"/>
                <a:sym typeface="Times New Roman"/>
              </a:defRPr>
            </a:lvl7pPr>
            <a:lvl8pPr marL="216000" marR="0" lvl="7" indent="-158850" algn="r" rtl="0">
              <a:lnSpc>
                <a:spcPct val="100000"/>
              </a:lnSpc>
              <a:spcBef>
                <a:spcPts val="0"/>
              </a:spcBef>
              <a:spcAft>
                <a:spcPts val="0"/>
              </a:spcAft>
              <a:buClr>
                <a:srgbClr val="000000"/>
              </a:buClr>
              <a:buSzPts val="900"/>
              <a:buFont typeface="Noto Sans Symbols"/>
              <a:buNone/>
              <a:defRPr sz="2000" b="0" i="0" u="none" strike="noStrike" cap="none">
                <a:solidFill>
                  <a:schemeClr val="dk1"/>
                </a:solidFill>
                <a:latin typeface="Times New Roman"/>
                <a:ea typeface="Times New Roman"/>
                <a:cs typeface="Times New Roman"/>
                <a:sym typeface="Times New Roman"/>
              </a:defRPr>
            </a:lvl8pPr>
            <a:lvl9pPr marL="216000" marR="0" lvl="8" indent="-158850" algn="r" rtl="0">
              <a:lnSpc>
                <a:spcPct val="100000"/>
              </a:lnSpc>
              <a:spcBef>
                <a:spcPts val="0"/>
              </a:spcBef>
              <a:spcAft>
                <a:spcPts val="0"/>
              </a:spcAft>
              <a:buClr>
                <a:srgbClr val="000000"/>
              </a:buClr>
              <a:buSzPts val="900"/>
              <a:buFont typeface="Noto Sans Symbols"/>
              <a:buNone/>
              <a:defRPr sz="2000" b="0" i="0" u="none" strike="noStrike" cap="none">
                <a:solidFill>
                  <a:schemeClr val="dk1"/>
                </a:solidFill>
                <a:latin typeface="Times New Roman"/>
                <a:ea typeface="Times New Roman"/>
                <a:cs typeface="Times New Roman"/>
                <a:sym typeface="Times New Roman"/>
              </a:defRPr>
            </a:lvl9pPr>
          </a:lstStyle>
          <a:p>
            <a:pPr marL="216000" lvl="0" indent="-216000" algn="r" rtl="0">
              <a:spcBef>
                <a:spcPts val="0"/>
              </a:spcBef>
              <a:spcAft>
                <a:spcPts val="0"/>
              </a:spcAft>
              <a:buClr>
                <a:srgbClr val="000000"/>
              </a:buClr>
              <a:buSzPts val="900"/>
              <a:buFont typeface="Noto Sans Symbols"/>
              <a:buChar char="●"/>
            </a:pPr>
            <a:fld id="{00000000-1234-1234-1234-123412341234}" type="slidenum">
              <a:rPr lang="en-US"/>
              <a:t>‹#›</a:t>
            </a:fld>
            <a:endParaRPr/>
          </a:p>
        </p:txBody>
      </p:sp>
      <p:pic>
        <p:nvPicPr>
          <p:cNvPr id="71" name="Google Shape;71;p14"/>
          <p:cNvPicPr preferRelativeResize="0"/>
          <p:nvPr/>
        </p:nvPicPr>
        <p:blipFill rotWithShape="1">
          <a:blip r:embed="rId14">
            <a:alphaModFix/>
          </a:blip>
          <a:srcRect/>
          <a:stretch/>
        </p:blipFill>
        <p:spPr>
          <a:xfrm>
            <a:off x="13076280" y="1440"/>
            <a:ext cx="1554120" cy="1305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7" descr="closeup-firefighter-holding-his-helmet-walking-towards-fire-truck.jpg"/>
          <p:cNvPicPr preferRelativeResize="0"/>
          <p:nvPr/>
        </p:nvPicPr>
        <p:blipFill rotWithShape="1">
          <a:blip r:embed="rId3">
            <a:alphaModFix/>
          </a:blip>
          <a:srcRect t="13434" b="1558"/>
          <a:stretch/>
        </p:blipFill>
        <p:spPr>
          <a:xfrm>
            <a:off x="0" y="0"/>
            <a:ext cx="14630400" cy="8229600"/>
          </a:xfrm>
          <a:prstGeom prst="rect">
            <a:avLst/>
          </a:prstGeom>
          <a:noFill/>
          <a:ln>
            <a:noFill/>
          </a:ln>
        </p:spPr>
      </p:pic>
      <p:sp>
        <p:nvSpPr>
          <p:cNvPr id="125" name="Google Shape;125;p27"/>
          <p:cNvSpPr/>
          <p:nvPr/>
        </p:nvSpPr>
        <p:spPr>
          <a:xfrm>
            <a:off x="2286000" y="7108920"/>
            <a:ext cx="1717560" cy="92160"/>
          </a:xfrm>
          <a:prstGeom prst="rect">
            <a:avLst/>
          </a:prstGeom>
          <a:solidFill>
            <a:srgbClr val="C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7"/>
          <p:cNvSpPr/>
          <p:nvPr/>
        </p:nvSpPr>
        <p:spPr>
          <a:xfrm>
            <a:off x="11522160" y="7108920"/>
            <a:ext cx="844560" cy="92160"/>
          </a:xfrm>
          <a:prstGeom prst="rect">
            <a:avLst/>
          </a:prstGeom>
          <a:solidFill>
            <a:srgbClr val="C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7"/>
          <p:cNvSpPr/>
          <p:nvPr/>
        </p:nvSpPr>
        <p:spPr>
          <a:xfrm>
            <a:off x="12123720" y="6794640"/>
            <a:ext cx="174600" cy="3045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70550" tIns="70550" rIns="70550" bIns="70550" anchor="t"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pic>
        <p:nvPicPr>
          <p:cNvPr id="128" name="Google Shape;128;p27"/>
          <p:cNvPicPr preferRelativeResize="0"/>
          <p:nvPr/>
        </p:nvPicPr>
        <p:blipFill rotWithShape="1">
          <a:blip r:embed="rId4">
            <a:alphaModFix/>
          </a:blip>
          <a:srcRect/>
          <a:stretch/>
        </p:blipFill>
        <p:spPr>
          <a:xfrm>
            <a:off x="10886" y="67882"/>
            <a:ext cx="1398600" cy="1094314"/>
          </a:xfrm>
          <a:prstGeom prst="rect">
            <a:avLst/>
          </a:prstGeom>
          <a:noFill/>
          <a:ln>
            <a:noFill/>
          </a:ln>
        </p:spPr>
      </p:pic>
      <p:pic>
        <p:nvPicPr>
          <p:cNvPr id="129" name="Google Shape;129;p27"/>
          <p:cNvPicPr preferRelativeResize="0"/>
          <p:nvPr/>
        </p:nvPicPr>
        <p:blipFill rotWithShape="1">
          <a:blip r:embed="rId5">
            <a:alphaModFix/>
          </a:blip>
          <a:srcRect/>
          <a:stretch/>
        </p:blipFill>
        <p:spPr>
          <a:xfrm>
            <a:off x="13220332" y="36000"/>
            <a:ext cx="1270080" cy="1126196"/>
          </a:xfrm>
          <a:prstGeom prst="rect">
            <a:avLst/>
          </a:prstGeom>
          <a:noFill/>
          <a:ln>
            <a:noFill/>
          </a:ln>
        </p:spPr>
      </p:pic>
      <p:sp>
        <p:nvSpPr>
          <p:cNvPr id="130" name="Google Shape;130;p27"/>
          <p:cNvSpPr/>
          <p:nvPr/>
        </p:nvSpPr>
        <p:spPr>
          <a:xfrm>
            <a:off x="2143784" y="1647540"/>
            <a:ext cx="10950288" cy="4039920"/>
          </a:xfrm>
          <a:custGeom>
            <a:avLst/>
            <a:gdLst/>
            <a:ahLst/>
            <a:cxnLst/>
            <a:rect l="l" t="t" r="r" b="b"/>
            <a:pathLst>
              <a:path w="21600" h="21600" extrusionOk="0">
                <a:moveTo>
                  <a:pt x="0" y="0"/>
                </a:moveTo>
                <a:lnTo>
                  <a:pt x="21600" y="0"/>
                </a:lnTo>
                <a:lnTo>
                  <a:pt x="21600" y="21600"/>
                </a:lnTo>
                <a:lnTo>
                  <a:pt x="0" y="21600"/>
                </a:lnTo>
                <a:lnTo>
                  <a:pt x="0" y="0"/>
                </a:lnTo>
                <a:close/>
              </a:path>
            </a:pathLst>
          </a:custGeom>
          <a:solidFill>
            <a:srgbClr val="FF0000"/>
          </a:solidFill>
          <a:ln>
            <a:noFill/>
          </a:ln>
        </p:spPr>
        <p:txBody>
          <a:bodyPr spcFirstLastPara="1" wrap="square" lIns="90000" tIns="46800" rIns="90000" bIns="46800" anchor="t" anchorCtr="0">
            <a:noAutofit/>
          </a:bodyPr>
          <a:lstStyle/>
          <a:p>
            <a:pPr marL="0" marR="0" lvl="0" indent="0" algn="ctr" rtl="0">
              <a:lnSpc>
                <a:spcPct val="150000"/>
              </a:lnSpc>
              <a:spcBef>
                <a:spcPts val="0"/>
              </a:spcBef>
              <a:spcAft>
                <a:spcPts val="0"/>
              </a:spcAft>
              <a:buClr>
                <a:srgbClr val="000000"/>
              </a:buClr>
              <a:buSzPts val="4000"/>
              <a:buFont typeface="Arial"/>
              <a:buNone/>
            </a:pPr>
            <a:r>
              <a:rPr lang="en-US" sz="4000" b="1" i="0" u="none" strike="noStrike" cap="none">
                <a:solidFill>
                  <a:schemeClr val="lt1"/>
                </a:solidFill>
                <a:latin typeface="Arial"/>
                <a:ea typeface="Arial"/>
                <a:cs typeface="Arial"/>
                <a:sym typeface="Arial"/>
              </a:rPr>
              <a:t>   </a:t>
            </a:r>
            <a:r>
              <a:rPr lang="en-US" sz="3600" b="0" i="0" u="none" strike="noStrike" cap="none">
                <a:solidFill>
                  <a:schemeClr val="lt1"/>
                </a:solidFill>
                <a:latin typeface="Arial"/>
                <a:ea typeface="Arial"/>
                <a:cs typeface="Arial"/>
                <a:sym typeface="Arial"/>
              </a:rPr>
              <a:t>मायोकार्डियल इन्फ़्रैक्शन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998"/>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a:t>
            </a:r>
            <a:r>
              <a:rPr lang="en-US" sz="3600" b="0" i="0" u="none" strike="noStrike" cap="none">
                <a:solidFill>
                  <a:schemeClr val="lt1"/>
                </a:solidFill>
                <a:latin typeface="Arial"/>
                <a:ea typeface="Arial"/>
                <a:cs typeface="Arial"/>
                <a:sym typeface="Arial"/>
              </a:rPr>
              <a:t>M</a:t>
            </a:r>
            <a:r>
              <a:rPr lang="en-US" sz="4000" b="1" i="0" u="none" strike="noStrike" cap="none">
                <a:solidFill>
                  <a:schemeClr val="lt1"/>
                </a:solidFill>
                <a:latin typeface="Arial"/>
                <a:ea typeface="Arial"/>
                <a:cs typeface="Arial"/>
                <a:sym typeface="Arial"/>
              </a:rPr>
              <a:t>yocardial infarction</a:t>
            </a:r>
            <a:r>
              <a:rPr lang="en-US" sz="4000" b="0" i="0" u="none" strike="noStrike" cap="none">
                <a:solidFill>
                  <a:schemeClr val="lt1"/>
                </a:solidFill>
                <a:latin typeface="Arial"/>
                <a:ea typeface="Arial"/>
                <a:cs typeface="Arial"/>
                <a:sym typeface="Arial"/>
              </a:rPr>
              <a:t>)</a:t>
            </a:r>
            <a:r>
              <a:rPr lang="en-US" sz="4000" b="1" i="0" u="none" strike="noStrike" cap="none">
                <a:solidFill>
                  <a:srgbClr val="FFFFFF"/>
                </a:solidFill>
                <a:latin typeface="Arial"/>
                <a:ea typeface="Arial"/>
                <a:cs typeface="Arial"/>
                <a:sym typeface="Arial"/>
              </a:rPr>
              <a:t>,</a:t>
            </a:r>
            <a:br>
              <a:rPr lang="en-US" sz="1800" b="0" i="0" u="none" strike="noStrike" cap="none">
                <a:solidFill>
                  <a:schemeClr val="dk1"/>
                </a:solidFill>
                <a:latin typeface="Arial"/>
                <a:ea typeface="Arial"/>
                <a:cs typeface="Arial"/>
                <a:sym typeface="Arial"/>
              </a:rPr>
            </a:br>
            <a:r>
              <a:rPr lang="en-US" sz="4000" b="1" i="0" u="none" strike="noStrike" cap="none">
                <a:solidFill>
                  <a:srgbClr val="FFFFFF"/>
                </a:solidFill>
                <a:latin typeface="Arial"/>
                <a:ea typeface="Arial"/>
                <a:cs typeface="Arial"/>
                <a:sym typeface="Arial"/>
              </a:rPr>
              <a:t>एंजाइना पेक्टोरिस,</a:t>
            </a:r>
            <a:br>
              <a:rPr lang="en-US" sz="1800" b="0" i="0" u="none" strike="noStrike" cap="none">
                <a:solidFill>
                  <a:schemeClr val="dk1"/>
                </a:solidFill>
                <a:latin typeface="Arial"/>
                <a:ea typeface="Arial"/>
                <a:cs typeface="Arial"/>
                <a:sym typeface="Arial"/>
              </a:rPr>
            </a:br>
            <a:r>
              <a:rPr lang="en-US" sz="4000" b="1" i="0" u="none" strike="noStrike" cap="none">
                <a:solidFill>
                  <a:srgbClr val="FFFFFF"/>
                </a:solidFill>
                <a:latin typeface="Arial"/>
                <a:ea typeface="Arial"/>
                <a:cs typeface="Arial"/>
                <a:sym typeface="Arial"/>
              </a:rPr>
              <a:t>कंजेस्टिव हार्ट फेलियर, हाईपरटेन्‍शन</a:t>
            </a:r>
            <a:endParaRPr sz="4000" b="0" i="0" u="none" strike="noStrike" cap="none">
              <a:solidFill>
                <a:srgbClr val="000000"/>
              </a:solidFill>
              <a:latin typeface="Arial"/>
              <a:ea typeface="Arial"/>
              <a:cs typeface="Arial"/>
              <a:sym typeface="Arial"/>
            </a:endParaRPr>
          </a:p>
          <a:p>
            <a:pPr marL="0" marR="0" lvl="0" indent="0" algn="ctr" rtl="0">
              <a:lnSpc>
                <a:spcPct val="150000"/>
              </a:lnSpc>
              <a:spcBef>
                <a:spcPts val="1148"/>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a:p>
            <a:pPr marL="0" marR="0" lvl="0" indent="0" algn="ctr" rtl="0">
              <a:lnSpc>
                <a:spcPct val="150000"/>
              </a:lnSpc>
              <a:spcBef>
                <a:spcPts val="1148"/>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a:p>
            <a:pPr marL="0" marR="0" lvl="0" indent="0" algn="ctr" rtl="0">
              <a:lnSpc>
                <a:spcPct val="150000"/>
              </a:lnSpc>
              <a:spcBef>
                <a:spcPts val="1148"/>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sp>
        <p:nvSpPr>
          <p:cNvPr id="131" name="Google Shape;131;p27"/>
          <p:cNvSpPr/>
          <p:nvPr/>
        </p:nvSpPr>
        <p:spPr>
          <a:xfrm>
            <a:off x="5983580" y="220942"/>
            <a:ext cx="3270696" cy="1094314"/>
          </a:xfrm>
          <a:prstGeom prst="roundRect">
            <a:avLst>
              <a:gd name="adj" fmla="val 16667"/>
            </a:avLst>
          </a:prstGeom>
          <a:solidFill>
            <a:schemeClr val="lt1"/>
          </a:solidFill>
          <a:ln w="25400" cap="flat" cmpd="sng">
            <a:solidFill>
              <a:schemeClr val="accent1"/>
            </a:solidFill>
            <a:prstDash val="solid"/>
            <a:round/>
            <a:headEnd type="none" w="sm" len="sm"/>
            <a:tailEnd type="none" w="sm" len="sm"/>
          </a:ln>
          <a:effectLst>
            <a:outerShdw blurRad="101600" dist="12700" dir="2700000" rotWithShape="0">
              <a:srgbClr val="000000"/>
            </a:outerShdw>
          </a:effectLst>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chemeClr val="dk1"/>
                </a:solidFill>
                <a:latin typeface="Arial Black"/>
                <a:ea typeface="Arial Black"/>
                <a:cs typeface="Arial Black"/>
                <a:sym typeface="Arial Black"/>
              </a:rPr>
              <a:t> </a:t>
            </a:r>
            <a:r>
              <a:rPr lang="en-US" sz="4400" b="1" i="0" u="none" strike="noStrike" cap="none">
                <a:solidFill>
                  <a:schemeClr val="dk1"/>
                </a:solidFill>
                <a:latin typeface="Calibri"/>
                <a:ea typeface="Calibri"/>
                <a:cs typeface="Calibri"/>
                <a:sym typeface="Calibri"/>
              </a:rPr>
              <a:t>LESSON-15</a:t>
            </a:r>
            <a:endParaRPr sz="4800" b="1" i="0" u="none" strike="noStrike" cap="none">
              <a:solidFill>
                <a:srgbClr val="000000"/>
              </a:solidFill>
              <a:latin typeface="Calibri"/>
              <a:ea typeface="Calibri"/>
              <a:cs typeface="Calibri"/>
              <a:sym typeface="Calibri"/>
            </a:endParaRPr>
          </a:p>
        </p:txBody>
      </p:sp>
      <p:sp>
        <p:nvSpPr>
          <p:cNvPr id="132" name="Google Shape;132;p27"/>
          <p:cNvSpPr/>
          <p:nvPr/>
        </p:nvSpPr>
        <p:spPr>
          <a:xfrm flipH="1">
            <a:off x="9828756" y="6630179"/>
            <a:ext cx="4231368" cy="46902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By:- INSP/GD-SHANTILAL JATIA</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6"/>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36"/>
          <p:cNvSpPr txBox="1"/>
          <p:nvPr/>
        </p:nvSpPr>
        <p:spPr>
          <a:xfrm>
            <a:off x="6916807" y="1591380"/>
            <a:ext cx="5829120" cy="5046840"/>
          </a:xfrm>
          <a:prstGeom prst="rect">
            <a:avLst/>
          </a:prstGeom>
          <a:noFill/>
          <a:ln>
            <a:noFill/>
          </a:ln>
        </p:spPr>
        <p:txBody>
          <a:bodyPr spcFirstLastPara="1" wrap="square" lIns="130675" tIns="65150" rIns="130675" bIns="65150" anchor="t" anchorCtr="0">
            <a:normAutofit/>
          </a:bodyPr>
          <a:lstStyle/>
          <a:p>
            <a:pPr marL="488880" marR="0" lvl="0" indent="-488880" algn="l" rtl="0">
              <a:lnSpc>
                <a:spcPct val="2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सांस की गंध (शराब, एसीटोन)</a:t>
            </a:r>
            <a:endParaRPr sz="2800" b="0" i="0" u="none" strike="noStrike" cap="none">
              <a:solidFill>
                <a:srgbClr val="000000"/>
              </a:solidFill>
              <a:latin typeface="Arial"/>
              <a:ea typeface="Arial"/>
              <a:cs typeface="Arial"/>
              <a:sym typeface="Arial"/>
            </a:endParaRPr>
          </a:p>
          <a:p>
            <a:pPr marL="488880" marR="0" lvl="0" indent="-488880" algn="l" rtl="0">
              <a:lnSpc>
                <a:spcPct val="20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मांसपेशियों की गतिविधियाँ  (ऐंठन और पैरालाईज)</a:t>
            </a:r>
            <a:endParaRPr sz="2800" b="0" i="0" u="none" strike="noStrike" cap="none">
              <a:solidFill>
                <a:srgbClr val="000000"/>
              </a:solidFill>
              <a:latin typeface="Arial"/>
              <a:ea typeface="Arial"/>
              <a:cs typeface="Arial"/>
              <a:sym typeface="Arial"/>
            </a:endParaRPr>
          </a:p>
          <a:p>
            <a:pPr marL="488880" marR="0" lvl="0" indent="-488880" algn="l" rtl="0">
              <a:lnSpc>
                <a:spcPct val="20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उल्टी करना</a:t>
            </a:r>
            <a:endParaRPr sz="2800" b="0" i="0" u="none" strike="noStrike" cap="none">
              <a:solidFill>
                <a:srgbClr val="000000"/>
              </a:solidFill>
              <a:latin typeface="Arial"/>
              <a:ea typeface="Arial"/>
              <a:cs typeface="Arial"/>
              <a:sym typeface="Arial"/>
            </a:endParaRPr>
          </a:p>
          <a:p>
            <a:pPr marL="488880" marR="0" lvl="0" indent="-488880" algn="ctr" rtl="0">
              <a:lnSpc>
                <a:spcPct val="150000"/>
              </a:lnSpc>
              <a:spcBef>
                <a:spcPts val="697"/>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
        <p:nvSpPr>
          <p:cNvPr id="213" name="Google Shape;213;p36"/>
          <p:cNvSpPr txBox="1"/>
          <p:nvPr/>
        </p:nvSpPr>
        <p:spPr>
          <a:xfrm>
            <a:off x="311972" y="1904105"/>
            <a:ext cx="4346089" cy="1596334"/>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आपातकाल चिकित्सा के संकेत</a:t>
            </a:r>
            <a:endParaRPr sz="3600" b="0" i="0" u="none" strike="noStrike" cap="none">
              <a:solidFill>
                <a:srgbClr val="000000"/>
              </a:solidFill>
              <a:latin typeface="Arial"/>
              <a:ea typeface="Arial"/>
              <a:cs typeface="Arial"/>
              <a:sym typeface="Arial"/>
            </a:endParaRPr>
          </a:p>
        </p:txBody>
      </p:sp>
      <p:sp>
        <p:nvSpPr>
          <p:cNvPr id="214" name="Google Shape;214;p36"/>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5" name="Google Shape;215;p36"/>
          <p:cNvPicPr preferRelativeResize="0"/>
          <p:nvPr/>
        </p:nvPicPr>
        <p:blipFill rotWithShape="1">
          <a:blip r:embed="rId3">
            <a:alphaModFix/>
          </a:blip>
          <a:srcRect/>
          <a:stretch/>
        </p:blipFill>
        <p:spPr>
          <a:xfrm>
            <a:off x="195943" y="92160"/>
            <a:ext cx="1398600" cy="109431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7"/>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7"/>
          <p:cNvSpPr txBox="1"/>
          <p:nvPr/>
        </p:nvSpPr>
        <p:spPr>
          <a:xfrm>
            <a:off x="6257880" y="1726010"/>
            <a:ext cx="8280360" cy="5430960"/>
          </a:xfrm>
          <a:prstGeom prst="rect">
            <a:avLst/>
          </a:prstGeom>
          <a:noFill/>
          <a:ln>
            <a:noFill/>
          </a:ln>
        </p:spPr>
        <p:txBody>
          <a:bodyPr spcFirstLastPara="1" wrap="square" lIns="130675" tIns="65150" rIns="130675" bIns="65150" anchor="t" anchorCtr="0">
            <a:normAutofit/>
          </a:bodyPr>
          <a:lstStyle/>
          <a:p>
            <a:pPr marL="488880" marR="0" lvl="0" indent="-488880" algn="l" rtl="0">
              <a:lnSpc>
                <a:spcPct val="2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 </a:t>
            </a:r>
            <a:r>
              <a:rPr lang="en-US" sz="2800" b="0" i="0" u="none" strike="noStrike" cap="none">
                <a:solidFill>
                  <a:srgbClr val="000000"/>
                </a:solidFill>
                <a:latin typeface="Arial"/>
                <a:ea typeface="Arial"/>
                <a:cs typeface="Arial"/>
                <a:sym typeface="Arial"/>
              </a:rPr>
              <a:t>एक वयस्क रोगी में  निम्नलिखित संभावित स्थितियाँ चिकित्सा आपातकाल का संकेत दे सकती हैं-</a:t>
            </a:r>
            <a:endParaRPr sz="2800" b="0" i="0" u="none" strike="noStrike" cap="none">
              <a:solidFill>
                <a:srgbClr val="000000"/>
              </a:solidFill>
              <a:latin typeface="Arial"/>
              <a:ea typeface="Arial"/>
              <a:cs typeface="Arial"/>
              <a:sym typeface="Arial"/>
            </a:endParaRPr>
          </a:p>
          <a:p>
            <a:pPr marL="488880" marR="0" lvl="0" indent="-488880" algn="l" rtl="0">
              <a:lnSpc>
                <a:spcPct val="20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हृदय गति &gt;100, या &lt; 60</a:t>
            </a:r>
            <a:endParaRPr sz="2800" b="0" i="0" u="none" strike="noStrike" cap="none">
              <a:solidFill>
                <a:srgbClr val="000000"/>
              </a:solidFill>
              <a:latin typeface="Arial"/>
              <a:ea typeface="Arial"/>
              <a:cs typeface="Arial"/>
              <a:sym typeface="Arial"/>
            </a:endParaRPr>
          </a:p>
          <a:p>
            <a:pPr marL="488880" marR="0" lvl="0" indent="-488880" algn="l" rtl="0">
              <a:lnSpc>
                <a:spcPct val="20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श्वसन दर &lt; 12, या &gt;20</a:t>
            </a:r>
            <a:endParaRPr sz="2800" b="0" i="0" u="none" strike="noStrike" cap="none">
              <a:solidFill>
                <a:srgbClr val="000000"/>
              </a:solidFill>
              <a:latin typeface="Arial"/>
              <a:ea typeface="Arial"/>
              <a:cs typeface="Arial"/>
              <a:sym typeface="Arial"/>
            </a:endParaRPr>
          </a:p>
        </p:txBody>
      </p:sp>
      <p:sp>
        <p:nvSpPr>
          <p:cNvPr id="222" name="Google Shape;222;p37"/>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7"/>
          <p:cNvSpPr txBox="1"/>
          <p:nvPr/>
        </p:nvSpPr>
        <p:spPr>
          <a:xfrm>
            <a:off x="355002" y="2317680"/>
            <a:ext cx="4324574" cy="1643062"/>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Arial"/>
                <a:ea typeface="Arial"/>
                <a:cs typeface="Arial"/>
                <a:sym typeface="Arial"/>
              </a:rPr>
              <a:t>आपातकाल चिकित्सा के संकेत</a:t>
            </a:r>
            <a:endParaRPr sz="4000" b="0" i="0" u="none" strike="noStrike" cap="none">
              <a:solidFill>
                <a:srgbClr val="000000"/>
              </a:solidFill>
              <a:latin typeface="Arial"/>
              <a:ea typeface="Arial"/>
              <a:cs typeface="Arial"/>
              <a:sym typeface="Arial"/>
            </a:endParaRPr>
          </a:p>
        </p:txBody>
      </p:sp>
      <p:pic>
        <p:nvPicPr>
          <p:cNvPr id="224" name="Google Shape;224;p37"/>
          <p:cNvPicPr preferRelativeResize="0"/>
          <p:nvPr/>
        </p:nvPicPr>
        <p:blipFill rotWithShape="1">
          <a:blip r:embed="rId3">
            <a:alphaModFix/>
          </a:blip>
          <a:srcRect/>
          <a:stretch/>
        </p:blipFill>
        <p:spPr>
          <a:xfrm>
            <a:off x="206829" y="110606"/>
            <a:ext cx="1398600" cy="10943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8"/>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8"/>
          <p:cNvSpPr txBox="1"/>
          <p:nvPr/>
        </p:nvSpPr>
        <p:spPr>
          <a:xfrm>
            <a:off x="6938321" y="1876232"/>
            <a:ext cx="7487683" cy="4613400"/>
          </a:xfrm>
          <a:prstGeom prst="rect">
            <a:avLst/>
          </a:prstGeom>
          <a:noFill/>
          <a:ln>
            <a:noFill/>
          </a:ln>
        </p:spPr>
        <p:txBody>
          <a:bodyPr spcFirstLastPara="1" wrap="square" lIns="130675" tIns="65150" rIns="130675" bIns="65150" anchor="t" anchorCtr="0">
            <a:normAutofit/>
          </a:bodyPr>
          <a:lstStyle/>
          <a:p>
            <a:pPr marL="488880" marR="0" lvl="0" indent="-488880" algn="l" rtl="0">
              <a:lnSpc>
                <a:spcPct val="15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दर्द</a:t>
            </a:r>
            <a:endParaRPr sz="2800" b="0" i="0" u="none" strike="noStrike" cap="none">
              <a:solidFill>
                <a:srgbClr val="000000"/>
              </a:solidFill>
              <a:latin typeface="Arial"/>
              <a:ea typeface="Arial"/>
              <a:cs typeface="Arial"/>
              <a:sym typeface="Arial"/>
            </a:endParaRPr>
          </a:p>
          <a:p>
            <a:pPr marL="488880" marR="0" lvl="0" indent="-488880" algn="l" rtl="0">
              <a:lnSpc>
                <a:spcPct val="150000"/>
              </a:lnSpc>
              <a:spcBef>
                <a:spcPts val="799"/>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बुखार</a:t>
            </a:r>
            <a:endParaRPr sz="2800" b="0" i="0" u="none" strike="noStrike" cap="none">
              <a:solidFill>
                <a:srgbClr val="000000"/>
              </a:solidFill>
              <a:latin typeface="Arial"/>
              <a:ea typeface="Arial"/>
              <a:cs typeface="Arial"/>
              <a:sym typeface="Arial"/>
            </a:endParaRPr>
          </a:p>
          <a:p>
            <a:pPr marL="488880" marR="0" lvl="0" indent="-488880" algn="l" rtl="0">
              <a:lnSpc>
                <a:spcPct val="150000"/>
              </a:lnSpc>
              <a:spcBef>
                <a:spcPts val="799"/>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पेट में बेचैनी, जी का मचलाना</a:t>
            </a:r>
            <a:endParaRPr sz="2800" b="0" i="0" u="none" strike="noStrike" cap="none">
              <a:solidFill>
                <a:srgbClr val="000000"/>
              </a:solidFill>
              <a:latin typeface="Arial"/>
              <a:ea typeface="Arial"/>
              <a:cs typeface="Arial"/>
              <a:sym typeface="Arial"/>
            </a:endParaRPr>
          </a:p>
          <a:p>
            <a:pPr marL="488880" marR="0" lvl="0" indent="-488880" algn="l" rtl="0">
              <a:lnSpc>
                <a:spcPct val="150000"/>
              </a:lnSpc>
              <a:spcBef>
                <a:spcPts val="799"/>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एटिपिकल वावल या मूत्राशय की गतिविधियाँ चक्कर आना, बेहोशी की अनुभूति</a:t>
            </a:r>
            <a:endParaRPr sz="2800" b="0" i="0" u="none" strike="noStrike" cap="none">
              <a:solidFill>
                <a:srgbClr val="000000"/>
              </a:solidFill>
              <a:latin typeface="Arial"/>
              <a:ea typeface="Arial"/>
              <a:cs typeface="Arial"/>
              <a:sym typeface="Arial"/>
            </a:endParaRPr>
          </a:p>
        </p:txBody>
      </p:sp>
      <p:sp>
        <p:nvSpPr>
          <p:cNvPr id="231" name="Google Shape;231;p38"/>
          <p:cNvSpPr txBox="1"/>
          <p:nvPr/>
        </p:nvSpPr>
        <p:spPr>
          <a:xfrm>
            <a:off x="383061" y="1876232"/>
            <a:ext cx="3812421" cy="1600200"/>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0000"/>
                </a:solidFill>
                <a:latin typeface="Arial"/>
                <a:ea typeface="Arial"/>
                <a:cs typeface="Arial"/>
                <a:sym typeface="Arial"/>
              </a:rPr>
              <a:t>आपातकाल चिकित्सा के लक्षण</a:t>
            </a:r>
            <a:endParaRPr sz="3200" b="0" i="0" u="none" strike="noStrike" cap="none">
              <a:solidFill>
                <a:srgbClr val="000000"/>
              </a:solidFill>
              <a:latin typeface="Arial"/>
              <a:ea typeface="Arial"/>
              <a:cs typeface="Arial"/>
              <a:sym typeface="Arial"/>
            </a:endParaRPr>
          </a:p>
        </p:txBody>
      </p:sp>
      <p:sp>
        <p:nvSpPr>
          <p:cNvPr id="232" name="Google Shape;232;p38"/>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3" name="Google Shape;233;p38"/>
          <p:cNvPicPr preferRelativeResize="0"/>
          <p:nvPr/>
        </p:nvPicPr>
        <p:blipFill rotWithShape="1">
          <a:blip r:embed="rId3">
            <a:alphaModFix/>
          </a:blip>
          <a:srcRect/>
          <a:stretch/>
        </p:blipFill>
        <p:spPr>
          <a:xfrm>
            <a:off x="185057" y="252939"/>
            <a:ext cx="1398600" cy="10943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9"/>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39"/>
          <p:cNvSpPr txBox="1"/>
          <p:nvPr/>
        </p:nvSpPr>
        <p:spPr>
          <a:xfrm>
            <a:off x="6541589" y="1822320"/>
            <a:ext cx="6724440" cy="4584960"/>
          </a:xfrm>
          <a:prstGeom prst="rect">
            <a:avLst/>
          </a:prstGeom>
          <a:noFill/>
          <a:ln>
            <a:noFill/>
          </a:ln>
        </p:spPr>
        <p:txBody>
          <a:bodyPr spcFirstLastPara="1" wrap="square" lIns="130675" tIns="65150" rIns="130675" bIns="65150" anchor="t" anchorCtr="0">
            <a:normAutofit/>
          </a:bodyPr>
          <a:lstStyle/>
          <a:p>
            <a:pPr marL="488880" marR="0" lvl="0" indent="-488880" algn="just" rtl="0">
              <a:lnSpc>
                <a:spcPct val="15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सांस लेने में कमी या कठिनाई</a:t>
            </a: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सीने या पेट में दर्द</a:t>
            </a:r>
            <a:endParaRPr sz="2800" b="0" i="0" u="none" strike="noStrike" cap="none">
              <a:solidFill>
                <a:srgbClr val="000000"/>
              </a:solidFill>
              <a:latin typeface="Arial"/>
              <a:ea typeface="Arial"/>
              <a:cs typeface="Arial"/>
              <a:sym typeface="Arial"/>
            </a:endParaRPr>
          </a:p>
          <a:p>
            <a:pPr marL="0" marR="0" lvl="0" indent="0" algn="just" rtl="0">
              <a:lnSpc>
                <a:spcPct val="150000"/>
              </a:lnSpc>
              <a:spcBef>
                <a:spcPts val="697"/>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अत्यधिक प्यास, भूख या मुंह में अजीब स्वाद</a:t>
            </a: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झुनझुनी और सुन्नता की अनुभूति</a:t>
            </a:r>
            <a:endParaRPr sz="2800" b="0" i="0" u="none" strike="noStrike" cap="none">
              <a:solidFill>
                <a:srgbClr val="000000"/>
              </a:solidFill>
              <a:latin typeface="Arial"/>
              <a:ea typeface="Arial"/>
              <a:cs typeface="Arial"/>
              <a:sym typeface="Arial"/>
            </a:endParaRPr>
          </a:p>
        </p:txBody>
      </p:sp>
      <p:sp>
        <p:nvSpPr>
          <p:cNvPr id="240" name="Google Shape;240;p39"/>
          <p:cNvSpPr txBox="1"/>
          <p:nvPr/>
        </p:nvSpPr>
        <p:spPr>
          <a:xfrm>
            <a:off x="391712" y="2284702"/>
            <a:ext cx="4234076" cy="1485900"/>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Arial"/>
                <a:ea typeface="Arial"/>
                <a:cs typeface="Arial"/>
                <a:sym typeface="Arial"/>
              </a:rPr>
              <a:t>आपातकाल चिकित्सा के लक्षण</a:t>
            </a:r>
            <a:endParaRPr sz="4000" b="0" i="0" u="none" strike="noStrike" cap="none">
              <a:solidFill>
                <a:srgbClr val="000000"/>
              </a:solidFill>
              <a:latin typeface="Arial"/>
              <a:ea typeface="Arial"/>
              <a:cs typeface="Arial"/>
              <a:sym typeface="Arial"/>
            </a:endParaRPr>
          </a:p>
        </p:txBody>
      </p:sp>
      <p:sp>
        <p:nvSpPr>
          <p:cNvPr id="241" name="Google Shape;241;p39"/>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2" name="Google Shape;242;p39"/>
          <p:cNvPicPr preferRelativeResize="0"/>
          <p:nvPr/>
        </p:nvPicPr>
        <p:blipFill rotWithShape="1">
          <a:blip r:embed="rId3">
            <a:alphaModFix/>
          </a:blip>
          <a:srcRect/>
          <a:stretch/>
        </p:blipFill>
        <p:spPr>
          <a:xfrm>
            <a:off x="288102" y="274710"/>
            <a:ext cx="1398600" cy="10943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0"/>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40"/>
          <p:cNvSpPr txBox="1"/>
          <p:nvPr/>
        </p:nvSpPr>
        <p:spPr>
          <a:xfrm>
            <a:off x="6636737" y="1730160"/>
            <a:ext cx="7401991" cy="5134320"/>
          </a:xfrm>
          <a:prstGeom prst="rect">
            <a:avLst/>
          </a:prstGeom>
          <a:noFill/>
          <a:ln>
            <a:noFill/>
          </a:ln>
        </p:spPr>
        <p:txBody>
          <a:bodyPr spcFirstLastPara="1" wrap="square" lIns="130675" tIns="65150" rIns="130675" bIns="65150" anchor="t" anchorCtr="0">
            <a:normAutofit/>
          </a:bodyPr>
          <a:lstStyle/>
          <a:p>
            <a:pPr marL="457200" marR="0" lvl="0" indent="-457200" algn="just" rtl="0">
              <a:lnSpc>
                <a:spcPct val="15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हृदय एक मांसपेशी है जो कोरोनरी धमनियों द्वारा ऑक्सीजनित होती है।</a:t>
            </a:r>
            <a:endParaRPr sz="2800" b="0" i="0" u="none" strike="noStrike" cap="none">
              <a:solidFill>
                <a:srgbClr val="000000"/>
              </a:solidFill>
              <a:latin typeface="Arial"/>
              <a:ea typeface="Arial"/>
              <a:cs typeface="Arial"/>
              <a:sym typeface="Arial"/>
            </a:endParaRPr>
          </a:p>
          <a:p>
            <a:pPr marL="457200" marR="0" lvl="0" indent="-279400" algn="just" rtl="0">
              <a:lnSpc>
                <a:spcPct val="150000"/>
              </a:lnSpc>
              <a:spcBef>
                <a:spcPts val="697"/>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457200" marR="0" lvl="0" indent="-45720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एथेरोस्क्लेरोसिस(Atherosclerosis)- यह धमनियों का संकुचन है, जिसमें वसा धमनियों की आंतरिक दीवारों से जुड़ जाती हैं, जिससे उनका व्यास कम हो जाता है।</a:t>
            </a:r>
            <a:endParaRPr sz="2800" b="0" i="0" u="none" strike="noStrike" cap="none">
              <a:solidFill>
                <a:srgbClr val="000000"/>
              </a:solidFill>
              <a:latin typeface="Arial"/>
              <a:ea typeface="Arial"/>
              <a:cs typeface="Arial"/>
              <a:sym typeface="Arial"/>
            </a:endParaRPr>
          </a:p>
        </p:txBody>
      </p:sp>
      <p:sp>
        <p:nvSpPr>
          <p:cNvPr id="249" name="Google Shape;249;p40"/>
          <p:cNvSpPr txBox="1"/>
          <p:nvPr/>
        </p:nvSpPr>
        <p:spPr>
          <a:xfrm>
            <a:off x="591671" y="2413023"/>
            <a:ext cx="3818965" cy="1443038"/>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हृदय का कार्य</a:t>
            </a:r>
            <a:endParaRPr sz="3600" b="0" i="0" u="none" strike="noStrike" cap="none">
              <a:solidFill>
                <a:srgbClr val="000000"/>
              </a:solidFill>
              <a:latin typeface="Arial"/>
              <a:ea typeface="Arial"/>
              <a:cs typeface="Arial"/>
              <a:sym typeface="Arial"/>
            </a:endParaRPr>
          </a:p>
        </p:txBody>
      </p:sp>
      <p:sp>
        <p:nvSpPr>
          <p:cNvPr id="250" name="Google Shape;250;p40"/>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1" name="Google Shape;251;p40"/>
          <p:cNvPicPr preferRelativeResize="0"/>
          <p:nvPr/>
        </p:nvPicPr>
        <p:blipFill rotWithShape="1">
          <a:blip r:embed="rId3">
            <a:alphaModFix/>
          </a:blip>
          <a:srcRect/>
          <a:stretch/>
        </p:blipFill>
        <p:spPr>
          <a:xfrm>
            <a:off x="201017" y="158278"/>
            <a:ext cx="1398600" cy="109431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1"/>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41"/>
          <p:cNvSpPr txBox="1"/>
          <p:nvPr/>
        </p:nvSpPr>
        <p:spPr>
          <a:xfrm>
            <a:off x="6390042" y="1828800"/>
            <a:ext cx="7971417" cy="4658891"/>
          </a:xfrm>
          <a:prstGeom prst="rect">
            <a:avLst/>
          </a:prstGeom>
          <a:noFill/>
          <a:ln>
            <a:noFill/>
          </a:ln>
        </p:spPr>
        <p:txBody>
          <a:bodyPr spcFirstLastPara="1" wrap="square" lIns="130675" tIns="65150" rIns="130675" bIns="65150" anchor="t" anchorCtr="0">
            <a:normAutofit/>
          </a:bodyPr>
          <a:lstStyle/>
          <a:p>
            <a:pPr marL="488880" marR="0" lvl="0" indent="-488880" algn="l" rtl="0">
              <a:lnSpc>
                <a:spcPct val="15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जब कोरोनरी धमनियां संकरी हो जाती हैं, तो मांसपेशियों को मिलने वाली ऑक्सीजन की मात्रा कम हो जाती है और मरीज को सीने में दर्द होता है। इस दर्द को एनजाइना पेक्टोरिस कहते है।</a:t>
            </a:r>
            <a:endParaRPr sz="2800" b="0" i="0" u="none" strike="noStrike" cap="none">
              <a:solidFill>
                <a:srgbClr val="000000"/>
              </a:solidFill>
              <a:latin typeface="Arial"/>
              <a:ea typeface="Arial"/>
              <a:cs typeface="Arial"/>
              <a:sym typeface="Arial"/>
            </a:endParaRPr>
          </a:p>
        </p:txBody>
      </p:sp>
      <p:sp>
        <p:nvSpPr>
          <p:cNvPr id="258" name="Google Shape;258;p41"/>
          <p:cNvSpPr txBox="1"/>
          <p:nvPr/>
        </p:nvSpPr>
        <p:spPr>
          <a:xfrm>
            <a:off x="633176" y="2010336"/>
            <a:ext cx="3078212" cy="1060290"/>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हृदय का कार्य</a:t>
            </a:r>
            <a:endParaRPr sz="3600" b="0" i="0" u="none" strike="noStrike" cap="none">
              <a:solidFill>
                <a:srgbClr val="000000"/>
              </a:solidFill>
              <a:latin typeface="Arial"/>
              <a:ea typeface="Arial"/>
              <a:cs typeface="Arial"/>
              <a:sym typeface="Arial"/>
            </a:endParaRPr>
          </a:p>
        </p:txBody>
      </p:sp>
      <p:sp>
        <p:nvSpPr>
          <p:cNvPr id="259" name="Google Shape;259;p41"/>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0" name="Google Shape;260;p41"/>
          <p:cNvPicPr preferRelativeResize="0"/>
          <p:nvPr/>
        </p:nvPicPr>
        <p:blipFill rotWithShape="1">
          <a:blip r:embed="rId3">
            <a:alphaModFix/>
          </a:blip>
          <a:srcRect/>
          <a:stretch/>
        </p:blipFill>
        <p:spPr>
          <a:xfrm>
            <a:off x="92160" y="187625"/>
            <a:ext cx="1398600" cy="109431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2"/>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42"/>
          <p:cNvSpPr txBox="1"/>
          <p:nvPr/>
        </p:nvSpPr>
        <p:spPr>
          <a:xfrm>
            <a:off x="5614974" y="1816920"/>
            <a:ext cx="8574361" cy="4960800"/>
          </a:xfrm>
          <a:prstGeom prst="rect">
            <a:avLst/>
          </a:prstGeom>
          <a:noFill/>
          <a:ln>
            <a:noFill/>
          </a:ln>
        </p:spPr>
        <p:txBody>
          <a:bodyPr spcFirstLastPara="1" wrap="square" lIns="130675" tIns="65150" rIns="130675" bIns="65150" anchor="t" anchorCtr="0">
            <a:normAutofit fontScale="92500"/>
          </a:bodyPr>
          <a:lstStyle/>
          <a:p>
            <a:pPr marL="488880" marR="0" lvl="0" indent="-488880" algn="l" rtl="0">
              <a:lnSpc>
                <a:spcPct val="200000"/>
              </a:lnSpc>
              <a:spcBef>
                <a:spcPts val="0"/>
              </a:spcBef>
              <a:spcAft>
                <a:spcPts val="0"/>
              </a:spcAft>
              <a:buClr>
                <a:srgbClr val="000000"/>
              </a:buClr>
              <a:buSzPct val="100000"/>
              <a:buFont typeface="Arial"/>
              <a:buChar char="•"/>
            </a:pPr>
            <a:r>
              <a:rPr lang="en-US" sz="3000" b="0" i="0" u="none" strike="noStrike" cap="none">
                <a:solidFill>
                  <a:srgbClr val="000000"/>
                </a:solidFill>
                <a:latin typeface="Arial"/>
                <a:ea typeface="Arial"/>
                <a:cs typeface="Arial"/>
                <a:sym typeface="Arial"/>
              </a:rPr>
              <a:t> कोरोनरी धमनियां अवरुद्ध होने के कारण ऑक्सीजन मांसपेशियों तक नहीं पहुंच पाती है जिससे मांसपेशियों का वह हिस्सा मर जाता है,इस स्थिति को मायोकार्डियल इन्‍फ्रैक्‍शन कहा जाता है।</a:t>
            </a:r>
            <a:endParaRPr sz="30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ct val="100000"/>
              <a:buFont typeface="Arial"/>
              <a:buChar char="•"/>
            </a:pPr>
            <a:r>
              <a:rPr lang="en-US" sz="3000" b="0" i="0" u="none" strike="noStrike" cap="none">
                <a:solidFill>
                  <a:srgbClr val="000000"/>
                </a:solidFill>
                <a:latin typeface="Arial"/>
                <a:ea typeface="Arial"/>
                <a:cs typeface="Arial"/>
                <a:sym typeface="Arial"/>
              </a:rPr>
              <a:t>यह एक या कई कोरोनरी धमनियों के अवरुद्ध होने से होता है।</a:t>
            </a:r>
            <a:endParaRPr sz="3000" b="0" i="0" u="none" strike="noStrike" cap="none">
              <a:solidFill>
                <a:srgbClr val="000000"/>
              </a:solidFill>
              <a:latin typeface="Arial"/>
              <a:ea typeface="Arial"/>
              <a:cs typeface="Arial"/>
              <a:sym typeface="Arial"/>
            </a:endParaRPr>
          </a:p>
          <a:p>
            <a:pPr marL="488880" marR="0" lvl="0" indent="-488880" algn="ctr" rtl="0">
              <a:lnSpc>
                <a:spcPct val="150000"/>
              </a:lnSpc>
              <a:spcBef>
                <a:spcPts val="697"/>
              </a:spcBef>
              <a:spcAft>
                <a:spcPts val="0"/>
              </a:spcAft>
              <a:buClr>
                <a:srgbClr val="000000"/>
              </a:buClr>
              <a:buSzPct val="100000"/>
              <a:buFont typeface="Arial"/>
              <a:buNone/>
            </a:pPr>
            <a:endParaRPr sz="2800" b="0" i="0" u="none" strike="noStrike" cap="none">
              <a:solidFill>
                <a:srgbClr val="000000"/>
              </a:solidFill>
              <a:latin typeface="Arial"/>
              <a:ea typeface="Arial"/>
              <a:cs typeface="Arial"/>
              <a:sym typeface="Arial"/>
            </a:endParaRPr>
          </a:p>
        </p:txBody>
      </p:sp>
      <p:sp>
        <p:nvSpPr>
          <p:cNvPr id="267" name="Google Shape;267;p42"/>
          <p:cNvSpPr txBox="1"/>
          <p:nvPr/>
        </p:nvSpPr>
        <p:spPr>
          <a:xfrm>
            <a:off x="656216" y="2388198"/>
            <a:ext cx="3646843" cy="1094802"/>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हृदय का कार्य</a:t>
            </a:r>
            <a:endParaRPr sz="3600" b="0" i="0" u="none" strike="noStrike" cap="none">
              <a:solidFill>
                <a:srgbClr val="000000"/>
              </a:solidFill>
              <a:latin typeface="Arial"/>
              <a:ea typeface="Arial"/>
              <a:cs typeface="Arial"/>
              <a:sym typeface="Arial"/>
            </a:endParaRPr>
          </a:p>
        </p:txBody>
      </p:sp>
      <p:sp>
        <p:nvSpPr>
          <p:cNvPr id="268" name="Google Shape;268;p42"/>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9" name="Google Shape;269;p42"/>
          <p:cNvPicPr preferRelativeResize="0"/>
          <p:nvPr/>
        </p:nvPicPr>
        <p:blipFill rotWithShape="1">
          <a:blip r:embed="rId3">
            <a:alphaModFix/>
          </a:blip>
          <a:srcRect/>
          <a:stretch/>
        </p:blipFill>
        <p:spPr>
          <a:xfrm>
            <a:off x="185057" y="242054"/>
            <a:ext cx="1398600" cy="109431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3"/>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43"/>
          <p:cNvSpPr txBox="1"/>
          <p:nvPr/>
        </p:nvSpPr>
        <p:spPr>
          <a:xfrm>
            <a:off x="5357308" y="1835364"/>
            <a:ext cx="8638391" cy="5220000"/>
          </a:xfrm>
          <a:prstGeom prst="rect">
            <a:avLst/>
          </a:prstGeom>
          <a:noFill/>
          <a:ln>
            <a:noFill/>
          </a:ln>
        </p:spPr>
        <p:txBody>
          <a:bodyPr spcFirstLastPara="1" wrap="square" lIns="130675" tIns="65150" rIns="130675" bIns="65150" anchor="t" anchorCtr="0">
            <a:normAutofit/>
          </a:bodyPr>
          <a:lstStyle/>
          <a:p>
            <a:pPr marL="488880" marR="0" lvl="0" indent="-488880" algn="l" rtl="0">
              <a:lnSpc>
                <a:spcPct val="2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यदि रोगी की हृदय की मांसपेशी बहुत अधिक नष्ट हो जाती है, तो हृदय शरीर के बाकी हिस्सों में पर्याप्त रक्त पंप करने में असमर्थ हो जाता है इससे रोगी को शॉक लगता है और कुछ ही देर बाद उसकी मृत्यु हो जाती है। </a:t>
            </a:r>
            <a:endParaRPr sz="2800" b="0" i="0" u="none" strike="noStrike" cap="none">
              <a:solidFill>
                <a:srgbClr val="000000"/>
              </a:solidFill>
              <a:latin typeface="Arial"/>
              <a:ea typeface="Arial"/>
              <a:cs typeface="Arial"/>
              <a:sym typeface="Arial"/>
            </a:endParaRPr>
          </a:p>
        </p:txBody>
      </p:sp>
      <p:sp>
        <p:nvSpPr>
          <p:cNvPr id="276" name="Google Shape;276;p43"/>
          <p:cNvSpPr txBox="1"/>
          <p:nvPr/>
        </p:nvSpPr>
        <p:spPr>
          <a:xfrm>
            <a:off x="486784" y="2078005"/>
            <a:ext cx="3504304" cy="1773360"/>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हृदय का कार्य</a:t>
            </a:r>
            <a:endParaRPr sz="3600" b="1" i="0" u="none" strike="noStrike" cap="none">
              <a:solidFill>
                <a:srgbClr val="000000"/>
              </a:solidFill>
              <a:latin typeface="Arial"/>
              <a:ea typeface="Arial"/>
              <a:cs typeface="Arial"/>
              <a:sym typeface="Arial"/>
            </a:endParaRPr>
          </a:p>
        </p:txBody>
      </p:sp>
      <p:sp>
        <p:nvSpPr>
          <p:cNvPr id="277" name="Google Shape;277;p43"/>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8" name="Google Shape;278;p43"/>
          <p:cNvPicPr preferRelativeResize="0"/>
          <p:nvPr/>
        </p:nvPicPr>
        <p:blipFill rotWithShape="1">
          <a:blip r:embed="rId3">
            <a:alphaModFix/>
          </a:blip>
          <a:srcRect/>
          <a:stretch/>
        </p:blipFill>
        <p:spPr>
          <a:xfrm>
            <a:off x="92160" y="198510"/>
            <a:ext cx="1398600" cy="109431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4"/>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44"/>
          <p:cNvSpPr txBox="1"/>
          <p:nvPr/>
        </p:nvSpPr>
        <p:spPr>
          <a:xfrm>
            <a:off x="6877313" y="1504800"/>
            <a:ext cx="7053120" cy="5220000"/>
          </a:xfrm>
          <a:prstGeom prst="rect">
            <a:avLst/>
          </a:prstGeom>
          <a:noFill/>
          <a:ln>
            <a:noFill/>
          </a:ln>
        </p:spPr>
        <p:txBody>
          <a:bodyPr spcFirstLastPara="1" wrap="square" lIns="130675" tIns="65150" rIns="130675" bIns="65150" anchor="t" anchorCtr="0">
            <a:normAutofit/>
          </a:bodyPr>
          <a:lstStyle/>
          <a:p>
            <a:pPr marL="488880" marR="0" lvl="0" indent="-488880" algn="just" rtl="0">
              <a:lnSpc>
                <a:spcPct val="15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इसका शाब्दिक अर्थ है "हृदय की मृत्यु" जब हृदय के किसी भाग में रक्त का प्रवाह अवरुद्ध हो जाता है या बहुत कम हो जाता है, तो वह भाग मर जाता है।</a:t>
            </a:r>
            <a:endParaRPr sz="2800" b="0" i="0" u="none" strike="noStrike" cap="none">
              <a:solidFill>
                <a:srgbClr val="000000"/>
              </a:solidFill>
              <a:latin typeface="Arial"/>
              <a:ea typeface="Arial"/>
              <a:cs typeface="Arial"/>
              <a:sym typeface="Arial"/>
            </a:endParaRPr>
          </a:p>
          <a:p>
            <a:pPr marL="488880" marR="0" lvl="0" indent="-311080" algn="just" rtl="0">
              <a:lnSpc>
                <a:spcPct val="150000"/>
              </a:lnSpc>
              <a:spcBef>
                <a:spcPts val="697"/>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मायोकार्डियल इन्फार्क्शन को आमतौर पर “हार्ट अटैक” के रूप में जाना जाता है।</a:t>
            </a:r>
            <a:endParaRPr sz="2800" b="0" i="0" u="none" strike="noStrike" cap="none">
              <a:solidFill>
                <a:srgbClr val="000000"/>
              </a:solidFill>
              <a:latin typeface="Arial"/>
              <a:ea typeface="Arial"/>
              <a:cs typeface="Arial"/>
              <a:sym typeface="Arial"/>
            </a:endParaRPr>
          </a:p>
        </p:txBody>
      </p:sp>
      <p:sp>
        <p:nvSpPr>
          <p:cNvPr id="285" name="Google Shape;285;p44"/>
          <p:cNvSpPr txBox="1"/>
          <p:nvPr/>
        </p:nvSpPr>
        <p:spPr>
          <a:xfrm>
            <a:off x="549360" y="1585187"/>
            <a:ext cx="4980071" cy="1773000"/>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मायोकार्डियल इन्फ़्रैक्शन</a:t>
            </a:r>
            <a:endParaRPr sz="3600" b="0" i="0" u="none" strike="noStrike" cap="none">
              <a:solidFill>
                <a:srgbClr val="000000"/>
              </a:solidFill>
              <a:latin typeface="Arial"/>
              <a:ea typeface="Arial"/>
              <a:cs typeface="Arial"/>
              <a:sym typeface="Arial"/>
            </a:endParaRPr>
          </a:p>
        </p:txBody>
      </p:sp>
      <p:sp>
        <p:nvSpPr>
          <p:cNvPr id="286" name="Google Shape;286;p44"/>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7" name="Google Shape;287;p44"/>
          <p:cNvPicPr preferRelativeResize="0"/>
          <p:nvPr/>
        </p:nvPicPr>
        <p:blipFill rotWithShape="1">
          <a:blip r:embed="rId3">
            <a:alphaModFix/>
          </a:blip>
          <a:srcRect/>
          <a:stretch/>
        </p:blipFill>
        <p:spPr>
          <a:xfrm>
            <a:off x="190131" y="179246"/>
            <a:ext cx="1398600" cy="109431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5"/>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45"/>
          <p:cNvSpPr txBox="1"/>
          <p:nvPr/>
        </p:nvSpPr>
        <p:spPr>
          <a:xfrm>
            <a:off x="6755802" y="2126880"/>
            <a:ext cx="7325238" cy="5132520"/>
          </a:xfrm>
          <a:prstGeom prst="rect">
            <a:avLst/>
          </a:prstGeom>
          <a:noFill/>
          <a:ln>
            <a:noFill/>
          </a:ln>
        </p:spPr>
        <p:txBody>
          <a:bodyPr spcFirstLastPara="1" wrap="square" lIns="130675" tIns="65150" rIns="130675" bIns="65150" anchor="t" anchorCtr="0">
            <a:normAutofit/>
          </a:bodyPr>
          <a:lstStyle/>
          <a:p>
            <a:pPr marL="488880" marR="0" lvl="0" indent="-488880" algn="l" rtl="0">
              <a:lnSpc>
                <a:spcPct val="90000"/>
              </a:lnSpc>
              <a:spcBef>
                <a:spcPts val="0"/>
              </a:spcBef>
              <a:spcAft>
                <a:spcPts val="0"/>
              </a:spcAft>
              <a:buClr>
                <a:srgbClr val="000000"/>
              </a:buClr>
              <a:buSzPts val="3400"/>
              <a:buFont typeface="Arial"/>
              <a:buNone/>
            </a:pPr>
            <a:r>
              <a:rPr lang="en-US" sz="3400" b="1" i="0" u="none" strike="noStrike" cap="none">
                <a:solidFill>
                  <a:srgbClr val="000000"/>
                </a:solidFill>
                <a:latin typeface="Arial"/>
                <a:ea typeface="Arial"/>
                <a:cs typeface="Arial"/>
                <a:sym typeface="Arial"/>
              </a:rPr>
              <a:t> </a:t>
            </a:r>
            <a:r>
              <a:rPr lang="en-US" sz="3200" b="1" i="0" u="none" strike="noStrike" cap="none">
                <a:solidFill>
                  <a:srgbClr val="000000"/>
                </a:solidFill>
                <a:latin typeface="Arial"/>
                <a:ea typeface="Arial"/>
                <a:cs typeface="Arial"/>
                <a:sym typeface="Arial"/>
              </a:rPr>
              <a:t>संकेत और लक्षण:</a:t>
            </a:r>
            <a:r>
              <a:rPr lang="en-US" sz="32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सीने में बेचैनी, जैसे दर्द या भारीपन आमतौर पर सबस्टर्नल क्षेत्र में, गर्दन, जबड़े, बाएँ कंधे और बाएँ हाथ तक फैलती है।</a:t>
            </a:r>
            <a:endParaRPr sz="2800" b="0" i="0" u="none" strike="noStrike" cap="none">
              <a:solidFill>
                <a:srgbClr val="000000"/>
              </a:solidFill>
              <a:latin typeface="Arial"/>
              <a:ea typeface="Arial"/>
              <a:cs typeface="Arial"/>
              <a:sym typeface="Arial"/>
            </a:endParaRPr>
          </a:p>
          <a:p>
            <a:pPr marL="488880" marR="0" lvl="0" indent="-311080" algn="just" rtl="0">
              <a:lnSpc>
                <a:spcPct val="150000"/>
              </a:lnSpc>
              <a:spcBef>
                <a:spcPts val="697"/>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असामान्य नाड़ी</a:t>
            </a: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जी मिचलाना या उल्‍टी (</a:t>
            </a:r>
            <a:r>
              <a:rPr lang="en-US" sz="2800" b="0" i="0" u="none" strike="noStrike" cap="none">
                <a:solidFill>
                  <a:schemeClr val="dk1"/>
                </a:solidFill>
                <a:latin typeface="Arial"/>
                <a:ea typeface="Arial"/>
                <a:cs typeface="Arial"/>
                <a:sym typeface="Arial"/>
              </a:rPr>
              <a:t>Nausea or vomiting)</a:t>
            </a:r>
            <a:endParaRPr sz="3200" b="0" i="0" u="none" strike="noStrike" cap="none">
              <a:solidFill>
                <a:schemeClr val="dk1"/>
              </a:solidFill>
              <a:latin typeface="Times New Roman"/>
              <a:ea typeface="Times New Roman"/>
              <a:cs typeface="Times New Roman"/>
              <a:sym typeface="Times New Roman"/>
            </a:endParaRPr>
          </a:p>
          <a:p>
            <a:pPr marL="488880" marR="0" lvl="0" indent="-311080" algn="just" rtl="0">
              <a:lnSpc>
                <a:spcPct val="150000"/>
              </a:lnSpc>
              <a:spcBef>
                <a:spcPts val="697"/>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
        <p:nvSpPr>
          <p:cNvPr id="294" name="Google Shape;294;p45"/>
          <p:cNvSpPr txBox="1"/>
          <p:nvPr/>
        </p:nvSpPr>
        <p:spPr>
          <a:xfrm>
            <a:off x="362807" y="2070197"/>
            <a:ext cx="5809129" cy="1774800"/>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मायोकार्डियल इन्फ़्रैक्शन</a:t>
            </a:r>
            <a:endParaRPr sz="3600" b="0" i="0" u="none" strike="noStrike" cap="none">
              <a:solidFill>
                <a:srgbClr val="000000"/>
              </a:solidFill>
              <a:latin typeface="Arial"/>
              <a:ea typeface="Arial"/>
              <a:cs typeface="Arial"/>
              <a:sym typeface="Arial"/>
            </a:endParaRPr>
          </a:p>
        </p:txBody>
      </p:sp>
      <p:sp>
        <p:nvSpPr>
          <p:cNvPr id="295" name="Google Shape;295;p45"/>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6" name="Google Shape;296;p45"/>
          <p:cNvPicPr preferRelativeResize="0"/>
          <p:nvPr/>
        </p:nvPicPr>
        <p:blipFill rotWithShape="1">
          <a:blip r:embed="rId3">
            <a:alphaModFix/>
          </a:blip>
          <a:srcRect/>
          <a:stretch/>
        </p:blipFill>
        <p:spPr>
          <a:xfrm>
            <a:off x="206829" y="211903"/>
            <a:ext cx="1398600" cy="109431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8"/>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28"/>
          <p:cNvSpPr txBox="1"/>
          <p:nvPr/>
        </p:nvSpPr>
        <p:spPr>
          <a:xfrm>
            <a:off x="6090840" y="1183341"/>
            <a:ext cx="8227588" cy="6381241"/>
          </a:xfrm>
          <a:prstGeom prst="rect">
            <a:avLst/>
          </a:prstGeom>
          <a:noFill/>
          <a:ln>
            <a:noFill/>
          </a:ln>
        </p:spPr>
        <p:txBody>
          <a:bodyPr spcFirstLastPara="1" wrap="square" lIns="130675" tIns="65150" rIns="130675" bIns="65150" anchor="t" anchorCtr="0">
            <a:normAutofit/>
          </a:bodyPr>
          <a:lstStyle/>
          <a:p>
            <a:pPr marL="488880" marR="0" lvl="0" indent="-488880" algn="just" rtl="0">
              <a:lnSpc>
                <a:spcPct val="15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चिकित्सा आपातकाल को परिभाषित करना। </a:t>
            </a: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मायोकार्डियल इन्फर्क्शन को परिभाषित करना, नौ संकेत व  लक्षण तथा प्री-हॉस्पिटल उपचार के आठ चरणों को सूचीबद्ध करना।</a:t>
            </a: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एनजाइना पेक्टोरिस को परिभाषित करना, छह संकेत और लक्षण और प्री-हॉस्पिटल उपचार का वर्णन करना।</a:t>
            </a: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899"/>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कंजेस्टिव हार्ट फेलियर को परिभाषित करना, आठ संकेत व लक्षण और अस्पताल से पहले उपचार के चार चरण बताना।</a:t>
            </a:r>
            <a:endParaRPr sz="2800" b="0" i="0" u="none" strike="noStrike" cap="none">
              <a:solidFill>
                <a:srgbClr val="000000"/>
              </a:solidFill>
              <a:latin typeface="Arial"/>
              <a:ea typeface="Arial"/>
              <a:cs typeface="Arial"/>
              <a:sym typeface="Arial"/>
            </a:endParaRPr>
          </a:p>
          <a:p>
            <a:pPr marL="488880" marR="0" lvl="0" indent="-488880" algn="ctr" rtl="0">
              <a:lnSpc>
                <a:spcPct val="150000"/>
              </a:lnSpc>
              <a:spcBef>
                <a:spcPts val="899"/>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39" name="Google Shape;139;p28"/>
          <p:cNvSpPr txBox="1"/>
          <p:nvPr/>
        </p:nvSpPr>
        <p:spPr>
          <a:xfrm>
            <a:off x="910080" y="1634490"/>
            <a:ext cx="2651273" cy="1289070"/>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उद्देश्य</a:t>
            </a:r>
            <a:endParaRPr sz="3600" b="0" i="0" u="none" strike="noStrike" cap="none">
              <a:solidFill>
                <a:srgbClr val="000000"/>
              </a:solidFill>
              <a:latin typeface="Arial"/>
              <a:ea typeface="Arial"/>
              <a:cs typeface="Arial"/>
              <a:sym typeface="Arial"/>
            </a:endParaRPr>
          </a:p>
        </p:txBody>
      </p:sp>
      <p:sp>
        <p:nvSpPr>
          <p:cNvPr id="140" name="Google Shape;140;p28"/>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8"/>
          <p:cNvSpPr/>
          <p:nvPr/>
        </p:nvSpPr>
        <p:spPr>
          <a:xfrm>
            <a:off x="228600" y="2923560"/>
            <a:ext cx="5559014" cy="133055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इस पाठ के पूरा होने पर आप निम्न कार्य करने में सक्षम होंगे:</a:t>
            </a:r>
            <a:endParaRPr sz="2800" b="0" i="0" u="none" strike="noStrike" cap="none">
              <a:solidFill>
                <a:srgbClr val="000000"/>
              </a:solidFill>
              <a:latin typeface="Arial"/>
              <a:ea typeface="Arial"/>
              <a:cs typeface="Arial"/>
              <a:sym typeface="Arial"/>
            </a:endParaRPr>
          </a:p>
        </p:txBody>
      </p:sp>
      <p:pic>
        <p:nvPicPr>
          <p:cNvPr id="142" name="Google Shape;142;p28"/>
          <p:cNvPicPr preferRelativeResize="0"/>
          <p:nvPr/>
        </p:nvPicPr>
        <p:blipFill rotWithShape="1">
          <a:blip r:embed="rId3">
            <a:alphaModFix/>
          </a:blip>
          <a:srcRect/>
          <a:stretch/>
        </p:blipFill>
        <p:spPr>
          <a:xfrm>
            <a:off x="210780" y="209396"/>
            <a:ext cx="1398600" cy="109431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6"/>
          <p:cNvSpPr/>
          <p:nvPr/>
        </p:nvSpPr>
        <p:spPr>
          <a:xfrm>
            <a:off x="184320" y="0"/>
            <a:ext cx="14446080" cy="80470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46"/>
          <p:cNvSpPr txBox="1"/>
          <p:nvPr/>
        </p:nvSpPr>
        <p:spPr>
          <a:xfrm>
            <a:off x="7132680" y="1650696"/>
            <a:ext cx="6261120" cy="5613480"/>
          </a:xfrm>
          <a:prstGeom prst="rect">
            <a:avLst/>
          </a:prstGeom>
          <a:noFill/>
          <a:ln>
            <a:noFill/>
          </a:ln>
        </p:spPr>
        <p:txBody>
          <a:bodyPr spcFirstLastPara="1" wrap="square" lIns="130675" tIns="65150" rIns="130675" bIns="65150" anchor="t" anchorCtr="0">
            <a:normAutofit/>
          </a:bodyPr>
          <a:lstStyle/>
          <a:p>
            <a:pPr marL="488880" marR="0" lvl="0" indent="-488880" algn="just" rtl="0">
              <a:lnSpc>
                <a:spcPct val="15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सांस लेने में कठिनाई</a:t>
            </a: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साँस लेने में कठिनाई, तेज़ या उथली श्वसन</a:t>
            </a: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अचानक कमजोरी</a:t>
            </a: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चिंता</a:t>
            </a: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सिंकोप (बेहोशी)</a:t>
            </a: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अत्यधिक पसीना आना</a:t>
            </a:r>
            <a:endParaRPr sz="2800" b="0" i="0" u="none" strike="noStrike" cap="none">
              <a:solidFill>
                <a:srgbClr val="000000"/>
              </a:solidFill>
              <a:latin typeface="Arial"/>
              <a:ea typeface="Arial"/>
              <a:cs typeface="Arial"/>
              <a:sym typeface="Arial"/>
            </a:endParaRPr>
          </a:p>
        </p:txBody>
      </p:sp>
      <p:sp>
        <p:nvSpPr>
          <p:cNvPr id="303" name="Google Shape;303;p46"/>
          <p:cNvSpPr txBox="1"/>
          <p:nvPr/>
        </p:nvSpPr>
        <p:spPr>
          <a:xfrm>
            <a:off x="520280" y="1963758"/>
            <a:ext cx="5282004" cy="1349280"/>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मायोकार्डियल इन्फ़्रैक्शन</a:t>
            </a:r>
            <a:endParaRPr sz="3600" b="0" i="0" u="none" strike="noStrike" cap="none">
              <a:solidFill>
                <a:srgbClr val="000000"/>
              </a:solidFill>
              <a:latin typeface="Arial"/>
              <a:ea typeface="Arial"/>
              <a:cs typeface="Arial"/>
              <a:sym typeface="Arial"/>
            </a:endParaRPr>
          </a:p>
        </p:txBody>
      </p:sp>
      <p:sp>
        <p:nvSpPr>
          <p:cNvPr id="304" name="Google Shape;304;p46"/>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5" name="Google Shape;305;p46"/>
          <p:cNvPicPr preferRelativeResize="0"/>
          <p:nvPr/>
        </p:nvPicPr>
        <p:blipFill rotWithShape="1">
          <a:blip r:embed="rId3">
            <a:alphaModFix/>
          </a:blip>
          <a:srcRect/>
          <a:stretch/>
        </p:blipFill>
        <p:spPr>
          <a:xfrm>
            <a:off x="293915" y="46414"/>
            <a:ext cx="1398600" cy="109431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7"/>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47"/>
          <p:cNvSpPr txBox="1"/>
          <p:nvPr/>
        </p:nvSpPr>
        <p:spPr>
          <a:xfrm>
            <a:off x="6099586" y="2022438"/>
            <a:ext cx="7971416" cy="5237322"/>
          </a:xfrm>
          <a:prstGeom prst="rect">
            <a:avLst/>
          </a:prstGeom>
          <a:noFill/>
          <a:ln>
            <a:noFill/>
          </a:ln>
        </p:spPr>
        <p:txBody>
          <a:bodyPr spcFirstLastPara="1" wrap="square" lIns="130675" tIns="65150" rIns="130675" bIns="65150" anchor="t" anchorCtr="0">
            <a:normAutofit/>
          </a:bodyPr>
          <a:lstStyle/>
          <a:p>
            <a:pPr marL="488880" marR="0" lvl="0" indent="-488880" algn="just" rtl="0">
              <a:lnSpc>
                <a:spcPct val="25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     </a:t>
            </a:r>
            <a:r>
              <a:rPr lang="en-US" sz="2800" b="0" i="0" u="none" strike="noStrike" cap="none">
                <a:solidFill>
                  <a:srgbClr val="000000"/>
                </a:solidFill>
                <a:latin typeface="Arial"/>
                <a:ea typeface="Arial"/>
                <a:cs typeface="Arial"/>
                <a:sym typeface="Arial"/>
              </a:rPr>
              <a:t>यदि इनमें से कोई भी संकेत या लक्षण मौजूद हों, तो मान लें कि रोगी को मायोकार्डियल इन्फ्रैक्‍शन है या जल्द ही होने वाला है।</a:t>
            </a:r>
            <a:endParaRPr sz="3200" b="0" i="0" u="none" strike="noStrike" cap="none">
              <a:solidFill>
                <a:srgbClr val="000000"/>
              </a:solidFill>
              <a:latin typeface="Arial"/>
              <a:ea typeface="Arial"/>
              <a:cs typeface="Arial"/>
              <a:sym typeface="Arial"/>
            </a:endParaRPr>
          </a:p>
        </p:txBody>
      </p:sp>
      <p:sp>
        <p:nvSpPr>
          <p:cNvPr id="312" name="Google Shape;312;p47"/>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47"/>
          <p:cNvSpPr txBox="1"/>
          <p:nvPr/>
        </p:nvSpPr>
        <p:spPr>
          <a:xfrm>
            <a:off x="379806" y="2765160"/>
            <a:ext cx="5432134" cy="1349640"/>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मायोकार्डियल इन्फ़्रैक्शन</a:t>
            </a:r>
            <a:endParaRPr sz="3600" b="1" i="0" u="none" strike="noStrike" cap="none">
              <a:solidFill>
                <a:srgbClr val="000000"/>
              </a:solidFill>
              <a:latin typeface="Arial"/>
              <a:ea typeface="Arial"/>
              <a:cs typeface="Arial"/>
              <a:sym typeface="Arial"/>
            </a:endParaRPr>
          </a:p>
        </p:txBody>
      </p:sp>
      <p:pic>
        <p:nvPicPr>
          <p:cNvPr id="314" name="Google Shape;314;p47"/>
          <p:cNvPicPr preferRelativeResize="0"/>
          <p:nvPr/>
        </p:nvPicPr>
        <p:blipFill rotWithShape="1">
          <a:blip r:embed="rId3">
            <a:alphaModFix/>
          </a:blip>
          <a:srcRect/>
          <a:stretch/>
        </p:blipFill>
        <p:spPr>
          <a:xfrm>
            <a:off x="185056" y="252940"/>
            <a:ext cx="1398600" cy="109431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8"/>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48"/>
          <p:cNvSpPr txBox="1"/>
          <p:nvPr/>
        </p:nvSpPr>
        <p:spPr>
          <a:xfrm>
            <a:off x="5802284" y="1964880"/>
            <a:ext cx="8460916" cy="5457896"/>
          </a:xfrm>
          <a:prstGeom prst="rect">
            <a:avLst/>
          </a:prstGeom>
          <a:noFill/>
          <a:ln>
            <a:noFill/>
          </a:ln>
        </p:spPr>
        <p:txBody>
          <a:bodyPr spcFirstLastPara="1" wrap="square" lIns="130675" tIns="65150" rIns="130675" bIns="65150" anchor="t" anchorCtr="0">
            <a:normAutofit/>
          </a:bodyPr>
          <a:lstStyle/>
          <a:p>
            <a:pPr marL="488880" marR="0" lvl="0" indent="-488880" algn="just" rtl="0">
              <a:lnSpc>
                <a:spcPct val="15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वैश्‍विक (universal) सावधानी बरतें और घटनास्थल को सुरक्षित रखें।</a:t>
            </a: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रोगी को सभी गतिविधियाँ बंद करने के लिए कहें।</a:t>
            </a: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प्रतिक्रिया देने वाले रोगी को आरामदायक स्थिति में लिटाएं, आमतौर पर आधी -लेटी हुई या बैठी हुई स्थिति में रखे।</a:t>
            </a:r>
            <a:endParaRPr sz="14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वायुमार्ग खुला बनाए रखें।</a:t>
            </a:r>
            <a:endParaRPr sz="2800" b="0" i="0" u="none" strike="noStrike" cap="none">
              <a:solidFill>
                <a:srgbClr val="000000"/>
              </a:solidFill>
              <a:latin typeface="Arial"/>
              <a:ea typeface="Arial"/>
              <a:cs typeface="Arial"/>
              <a:sym typeface="Arial"/>
            </a:endParaRPr>
          </a:p>
        </p:txBody>
      </p:sp>
      <p:sp>
        <p:nvSpPr>
          <p:cNvPr id="321" name="Google Shape;321;p48"/>
          <p:cNvSpPr txBox="1"/>
          <p:nvPr/>
        </p:nvSpPr>
        <p:spPr>
          <a:xfrm>
            <a:off x="338041" y="1796527"/>
            <a:ext cx="5567908" cy="2500793"/>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0000"/>
                </a:solidFill>
                <a:latin typeface="Arial"/>
                <a:ea typeface="Arial"/>
                <a:cs typeface="Arial"/>
                <a:sym typeface="Arial"/>
              </a:rPr>
              <a:t>मायोकार्डियल इन्फ़्रैक्शन के लिए प्री-हॉस्पिटल उपचार</a:t>
            </a:r>
            <a:br>
              <a:rPr lang="en-US" sz="3200" b="0" i="0" u="none" strike="noStrike" cap="none">
                <a:solidFill>
                  <a:schemeClr val="dk1"/>
                </a:solidFill>
                <a:latin typeface="Arial"/>
                <a:ea typeface="Arial"/>
                <a:cs typeface="Arial"/>
                <a:sym typeface="Arial"/>
              </a:rPr>
            </a:br>
            <a:endParaRPr sz="3200" b="0" i="0" u="none" strike="noStrike" cap="none">
              <a:solidFill>
                <a:srgbClr val="000000"/>
              </a:solidFill>
              <a:latin typeface="Arial"/>
              <a:ea typeface="Arial"/>
              <a:cs typeface="Arial"/>
              <a:sym typeface="Arial"/>
            </a:endParaRPr>
          </a:p>
        </p:txBody>
      </p:sp>
      <p:sp>
        <p:nvSpPr>
          <p:cNvPr id="322" name="Google Shape;322;p48"/>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3" name="Google Shape;323;p48"/>
          <p:cNvPicPr preferRelativeResize="0"/>
          <p:nvPr/>
        </p:nvPicPr>
        <p:blipFill rotWithShape="1">
          <a:blip r:embed="rId3">
            <a:alphaModFix/>
          </a:blip>
          <a:srcRect/>
          <a:stretch/>
        </p:blipFill>
        <p:spPr>
          <a:xfrm>
            <a:off x="174172" y="220282"/>
            <a:ext cx="1398600" cy="109431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9"/>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49"/>
          <p:cNvSpPr txBox="1"/>
          <p:nvPr/>
        </p:nvSpPr>
        <p:spPr>
          <a:xfrm>
            <a:off x="6596947" y="1581839"/>
            <a:ext cx="7056656" cy="6015993"/>
          </a:xfrm>
          <a:prstGeom prst="rect">
            <a:avLst/>
          </a:prstGeom>
          <a:noFill/>
          <a:ln>
            <a:noFill/>
          </a:ln>
        </p:spPr>
        <p:txBody>
          <a:bodyPr spcFirstLastPara="1" wrap="square" lIns="130675" tIns="65150" rIns="130675" bIns="65150" anchor="t" anchorCtr="0">
            <a:normAutofit fontScale="92500"/>
          </a:bodyPr>
          <a:lstStyle/>
          <a:p>
            <a:pPr marL="488880" marR="0" lvl="0" indent="-488880" algn="just" rtl="0">
              <a:lnSpc>
                <a:spcPct val="200000"/>
              </a:lnSpc>
              <a:spcBef>
                <a:spcPts val="0"/>
              </a:spcBef>
              <a:spcAft>
                <a:spcPts val="0"/>
              </a:spcAft>
              <a:buClr>
                <a:srgbClr val="000000"/>
              </a:buClr>
              <a:buSzPct val="100000"/>
              <a:buFont typeface="Arial"/>
              <a:buChar char="•"/>
            </a:pPr>
            <a:r>
              <a:rPr lang="en-US" sz="2800" b="0" i="0" u="none" strike="noStrike" cap="none">
                <a:solidFill>
                  <a:srgbClr val="000000"/>
                </a:solidFill>
                <a:latin typeface="Arial"/>
                <a:ea typeface="Arial"/>
                <a:cs typeface="Arial"/>
                <a:sym typeface="Arial"/>
              </a:rPr>
              <a:t>लोकल प्रोटोकॉल के अनुसार ऑक्सीजन अप्‍लाई  करें।</a:t>
            </a:r>
            <a:endParaRPr sz="2800" b="0" i="0" u="none" strike="noStrike" cap="none">
              <a:solidFill>
                <a:srgbClr val="000000"/>
              </a:solidFill>
              <a:latin typeface="Arial"/>
              <a:ea typeface="Arial"/>
              <a:cs typeface="Arial"/>
              <a:sym typeface="Arial"/>
            </a:endParaRPr>
          </a:p>
          <a:p>
            <a:pPr marL="488880" marR="0" lvl="0" indent="-488880" algn="just" rtl="0">
              <a:lnSpc>
                <a:spcPct val="200000"/>
              </a:lnSpc>
              <a:spcBef>
                <a:spcPts val="697"/>
              </a:spcBef>
              <a:spcAft>
                <a:spcPts val="0"/>
              </a:spcAft>
              <a:buClr>
                <a:srgbClr val="000000"/>
              </a:buClr>
              <a:buSzPct val="100000"/>
              <a:buFont typeface="Arial"/>
              <a:buChar char="•"/>
            </a:pPr>
            <a:r>
              <a:rPr lang="en-US" sz="2800" b="0" i="0" u="none" strike="noStrike" cap="none">
                <a:solidFill>
                  <a:srgbClr val="000000"/>
                </a:solidFill>
                <a:latin typeface="Arial"/>
                <a:ea typeface="Arial"/>
                <a:cs typeface="Arial"/>
                <a:sym typeface="Arial"/>
              </a:rPr>
              <a:t>प्रतिबंधात्मक कपड़ों को ढीला करें।</a:t>
            </a:r>
            <a:endParaRPr sz="2800" b="0" i="0" u="none" strike="noStrike" cap="none">
              <a:solidFill>
                <a:srgbClr val="000000"/>
              </a:solidFill>
              <a:latin typeface="Arial"/>
              <a:ea typeface="Arial"/>
              <a:cs typeface="Arial"/>
              <a:sym typeface="Arial"/>
            </a:endParaRPr>
          </a:p>
          <a:p>
            <a:pPr marL="488880" marR="0" lvl="0" indent="-488880" algn="just" rtl="0">
              <a:lnSpc>
                <a:spcPct val="200000"/>
              </a:lnSpc>
              <a:spcBef>
                <a:spcPts val="697"/>
              </a:spcBef>
              <a:spcAft>
                <a:spcPts val="0"/>
              </a:spcAft>
              <a:buClr>
                <a:srgbClr val="000000"/>
              </a:buClr>
              <a:buSzPct val="100000"/>
              <a:buFont typeface="Arial"/>
              <a:buChar char="•"/>
            </a:pPr>
            <a:r>
              <a:rPr lang="en-US" sz="2800" b="0" i="0" u="none" strike="noStrike" cap="none">
                <a:solidFill>
                  <a:srgbClr val="000000"/>
                </a:solidFill>
                <a:latin typeface="Arial"/>
                <a:ea typeface="Arial"/>
                <a:cs typeface="Arial"/>
                <a:sym typeface="Arial"/>
              </a:rPr>
              <a:t>शरीर का तापमान यथासंभव सामान्य बनाए रखें।</a:t>
            </a:r>
            <a:endParaRPr sz="2800" b="0" i="0" u="none" strike="noStrike" cap="none">
              <a:solidFill>
                <a:srgbClr val="000000"/>
              </a:solidFill>
              <a:latin typeface="Arial"/>
              <a:ea typeface="Arial"/>
              <a:cs typeface="Arial"/>
              <a:sym typeface="Arial"/>
            </a:endParaRPr>
          </a:p>
          <a:p>
            <a:pPr marL="488880" marR="0" lvl="0" indent="-488880" algn="just" rtl="0">
              <a:lnSpc>
                <a:spcPct val="200000"/>
              </a:lnSpc>
              <a:spcBef>
                <a:spcPts val="697"/>
              </a:spcBef>
              <a:spcAft>
                <a:spcPts val="0"/>
              </a:spcAft>
              <a:buClr>
                <a:srgbClr val="000000"/>
              </a:buClr>
              <a:buSzPct val="100000"/>
              <a:buFont typeface="Arial"/>
              <a:buChar char="•"/>
            </a:pPr>
            <a:r>
              <a:rPr lang="en-US" sz="2800" b="0" i="0" u="none" strike="noStrike" cap="none">
                <a:solidFill>
                  <a:srgbClr val="000000"/>
                </a:solidFill>
                <a:latin typeface="Arial"/>
                <a:ea typeface="Arial"/>
                <a:cs typeface="Arial"/>
                <a:sym typeface="Arial"/>
              </a:rPr>
              <a:t>रोगी को आराम एवं आश्वस्त करें।</a:t>
            </a:r>
            <a:endParaRPr sz="2800" b="0" i="0" u="none" strike="noStrike" cap="none">
              <a:solidFill>
                <a:srgbClr val="000000"/>
              </a:solidFill>
              <a:latin typeface="Arial"/>
              <a:ea typeface="Arial"/>
              <a:cs typeface="Arial"/>
              <a:sym typeface="Arial"/>
            </a:endParaRPr>
          </a:p>
          <a:p>
            <a:pPr marL="488880" marR="0" lvl="0" indent="-488880" algn="just" rtl="0">
              <a:lnSpc>
                <a:spcPct val="200000"/>
              </a:lnSpc>
              <a:spcBef>
                <a:spcPts val="697"/>
              </a:spcBef>
              <a:spcAft>
                <a:spcPts val="0"/>
              </a:spcAft>
              <a:buClr>
                <a:srgbClr val="000000"/>
              </a:buClr>
              <a:buSzPct val="100000"/>
              <a:buFont typeface="Arial"/>
              <a:buChar char="•"/>
            </a:pPr>
            <a:r>
              <a:rPr lang="en-US" sz="2800" b="0" i="0" u="none" strike="noStrike" cap="none">
                <a:solidFill>
                  <a:srgbClr val="000000"/>
                </a:solidFill>
                <a:latin typeface="Arial"/>
                <a:ea typeface="Arial"/>
                <a:cs typeface="Arial"/>
                <a:sym typeface="Arial"/>
              </a:rPr>
              <a:t>रोगी के वाईटल साइन की निगरानी जारी रखें।</a:t>
            </a:r>
            <a:endParaRPr sz="2800" b="0" i="0" u="none" strike="noStrike" cap="none">
              <a:solidFill>
                <a:srgbClr val="000000"/>
              </a:solidFill>
              <a:latin typeface="Arial"/>
              <a:ea typeface="Arial"/>
              <a:cs typeface="Arial"/>
              <a:sym typeface="Arial"/>
            </a:endParaRPr>
          </a:p>
        </p:txBody>
      </p:sp>
      <p:sp>
        <p:nvSpPr>
          <p:cNvPr id="330" name="Google Shape;330;p49"/>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49"/>
          <p:cNvSpPr/>
          <p:nvPr/>
        </p:nvSpPr>
        <p:spPr>
          <a:xfrm>
            <a:off x="473336" y="2328168"/>
            <a:ext cx="5238975" cy="1011219"/>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0000"/>
                </a:solidFill>
                <a:latin typeface="Arial"/>
                <a:ea typeface="Arial"/>
                <a:cs typeface="Arial"/>
                <a:sym typeface="Arial"/>
              </a:rPr>
              <a:t>मायोकार्डियल इन्फ़्रैक्शन के लिए प्री-हॉस्पिटल उपचार</a:t>
            </a:r>
            <a:endParaRPr sz="3200" b="0" i="0" u="none" strike="noStrike" cap="none">
              <a:solidFill>
                <a:srgbClr val="000000"/>
              </a:solidFill>
              <a:latin typeface="Arial"/>
              <a:ea typeface="Arial"/>
              <a:cs typeface="Arial"/>
              <a:sym typeface="Arial"/>
            </a:endParaRPr>
          </a:p>
        </p:txBody>
      </p:sp>
      <p:pic>
        <p:nvPicPr>
          <p:cNvPr id="332" name="Google Shape;332;p49"/>
          <p:cNvPicPr preferRelativeResize="0"/>
          <p:nvPr/>
        </p:nvPicPr>
        <p:blipFill rotWithShape="1">
          <a:blip r:embed="rId3">
            <a:alphaModFix/>
          </a:blip>
          <a:srcRect/>
          <a:stretch/>
        </p:blipFill>
        <p:spPr>
          <a:xfrm>
            <a:off x="195943" y="192050"/>
            <a:ext cx="1398600" cy="109431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0"/>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50"/>
          <p:cNvSpPr txBox="1"/>
          <p:nvPr/>
        </p:nvSpPr>
        <p:spPr>
          <a:xfrm>
            <a:off x="5946026" y="1321577"/>
            <a:ext cx="7759440" cy="5907562"/>
          </a:xfrm>
          <a:prstGeom prst="rect">
            <a:avLst/>
          </a:prstGeom>
          <a:noFill/>
          <a:ln>
            <a:noFill/>
          </a:ln>
        </p:spPr>
        <p:txBody>
          <a:bodyPr spcFirstLastPara="1" wrap="square" lIns="130675" tIns="65150" rIns="130675" bIns="65150" anchor="t" anchorCtr="0">
            <a:normAutofit fontScale="92500" lnSpcReduction="20000"/>
          </a:bodyPr>
          <a:lstStyle/>
          <a:p>
            <a:pPr marL="488880" marR="0" lvl="0" indent="-488880" algn="just" rtl="0">
              <a:lnSpc>
                <a:spcPct val="150000"/>
              </a:lnSpc>
              <a:spcBef>
                <a:spcPts val="0"/>
              </a:spcBef>
              <a:spcAft>
                <a:spcPts val="0"/>
              </a:spcAft>
              <a:buClr>
                <a:srgbClr val="000000"/>
              </a:buClr>
              <a:buSzPct val="100000"/>
              <a:buFont typeface="Arial"/>
              <a:buChar char="•"/>
            </a:pPr>
            <a:r>
              <a:rPr lang="en-US" sz="2800" b="0" i="0" u="none" strike="noStrike" cap="none">
                <a:solidFill>
                  <a:srgbClr val="000000"/>
                </a:solidFill>
                <a:latin typeface="Arial"/>
                <a:ea typeface="Arial"/>
                <a:cs typeface="Arial"/>
                <a:sym typeface="Arial"/>
              </a:rPr>
              <a:t>परिभाषा: सीने में दर्द</a:t>
            </a:r>
            <a:endParaRPr sz="2800" b="0" i="0" u="none" strike="noStrike" cap="none">
              <a:solidFill>
                <a:srgbClr val="000000"/>
              </a:solidFill>
              <a:latin typeface="Arial"/>
              <a:ea typeface="Arial"/>
              <a:cs typeface="Arial"/>
              <a:sym typeface="Arial"/>
            </a:endParaRPr>
          </a:p>
          <a:p>
            <a:pPr marL="488880" marR="0" lvl="0" indent="-324415" algn="just" rtl="0">
              <a:lnSpc>
                <a:spcPct val="150000"/>
              </a:lnSpc>
              <a:spcBef>
                <a:spcPts val="697"/>
              </a:spcBef>
              <a:spcAft>
                <a:spcPts val="0"/>
              </a:spcAft>
              <a:buClr>
                <a:srgbClr val="000000"/>
              </a:buClr>
              <a:buSzPct val="100000"/>
              <a:buFont typeface="Arial"/>
              <a:buNone/>
            </a:pP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ct val="100000"/>
              <a:buFont typeface="Arial"/>
              <a:buChar char="•"/>
            </a:pPr>
            <a:r>
              <a:rPr lang="en-US" sz="2800" b="0" i="0" u="none" strike="noStrike" cap="none">
                <a:solidFill>
                  <a:srgbClr val="000000"/>
                </a:solidFill>
                <a:latin typeface="Arial"/>
                <a:ea typeface="Arial"/>
                <a:cs typeface="Arial"/>
                <a:sym typeface="Arial"/>
              </a:rPr>
              <a:t>यह स्थिति हृदय की मांसपेशी (मायोकार्डियम) में ऑक्सीजन की आपूर्ति कम होने का परिणाम है, यह रोगग्रस्त या संकुचित धमनियों के कारण हो सकती है जो रक्त प्रवाह को कम करती हैं।</a:t>
            </a:r>
            <a:endParaRPr sz="1400" b="0" i="0" u="none" strike="noStrike" cap="none">
              <a:solidFill>
                <a:srgbClr val="000000"/>
              </a:solidFill>
              <a:latin typeface="Arial"/>
              <a:ea typeface="Arial"/>
              <a:cs typeface="Arial"/>
              <a:sym typeface="Arial"/>
            </a:endParaRPr>
          </a:p>
          <a:p>
            <a:pPr marL="488880" marR="0" lvl="0" indent="-324415" algn="just" rtl="0">
              <a:lnSpc>
                <a:spcPct val="150000"/>
              </a:lnSpc>
              <a:spcBef>
                <a:spcPts val="697"/>
              </a:spcBef>
              <a:spcAft>
                <a:spcPts val="0"/>
              </a:spcAft>
              <a:buClr>
                <a:srgbClr val="000000"/>
              </a:buClr>
              <a:buSzPct val="100000"/>
              <a:buFont typeface="Arial"/>
              <a:buNone/>
            </a:pP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ct val="100000"/>
              <a:buFont typeface="Arial"/>
              <a:buChar char="•"/>
            </a:pPr>
            <a:r>
              <a:rPr lang="en-US" sz="2800" b="0" i="0" u="none" strike="noStrike" cap="none">
                <a:solidFill>
                  <a:srgbClr val="000000"/>
                </a:solidFill>
                <a:latin typeface="Arial"/>
                <a:ea typeface="Arial"/>
                <a:cs typeface="Arial"/>
                <a:sym typeface="Arial"/>
              </a:rPr>
              <a:t>एनजाइना अक्सर परिश्रम या तनाव के कारण होता है, और शायद ही कभी 3-5 मिनट से अधिक समय तक रहता है।</a:t>
            </a:r>
            <a:endParaRPr sz="2800" b="0" i="0" u="none" strike="noStrike" cap="none">
              <a:solidFill>
                <a:srgbClr val="000000"/>
              </a:solidFill>
              <a:latin typeface="Arial"/>
              <a:ea typeface="Arial"/>
              <a:cs typeface="Arial"/>
              <a:sym typeface="Arial"/>
            </a:endParaRPr>
          </a:p>
        </p:txBody>
      </p:sp>
      <p:sp>
        <p:nvSpPr>
          <p:cNvPr id="339" name="Google Shape;339;p50"/>
          <p:cNvSpPr txBox="1"/>
          <p:nvPr/>
        </p:nvSpPr>
        <p:spPr>
          <a:xfrm>
            <a:off x="228600" y="1743120"/>
            <a:ext cx="5314950" cy="1385843"/>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एंजाइना पेक्टोरिस</a:t>
            </a:r>
            <a:endParaRPr sz="36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0000"/>
                </a:solidFill>
                <a:latin typeface="Arial"/>
                <a:ea typeface="Arial"/>
                <a:cs typeface="Arial"/>
                <a:sym typeface="Arial"/>
              </a:rPr>
              <a:t>(ANGINA PECTORIS)</a:t>
            </a:r>
            <a:endParaRPr sz="2800" b="0" i="0" u="none" strike="noStrike" cap="none">
              <a:solidFill>
                <a:srgbClr val="000000"/>
              </a:solidFill>
              <a:latin typeface="Arial"/>
              <a:ea typeface="Arial"/>
              <a:cs typeface="Arial"/>
              <a:sym typeface="Arial"/>
            </a:endParaRPr>
          </a:p>
        </p:txBody>
      </p:sp>
      <p:sp>
        <p:nvSpPr>
          <p:cNvPr id="340" name="Google Shape;340;p50"/>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1" name="Google Shape;341;p50"/>
          <p:cNvPicPr preferRelativeResize="0"/>
          <p:nvPr/>
        </p:nvPicPr>
        <p:blipFill rotWithShape="1">
          <a:blip r:embed="rId3">
            <a:alphaModFix/>
          </a:blip>
          <a:srcRect/>
          <a:stretch/>
        </p:blipFill>
        <p:spPr>
          <a:xfrm>
            <a:off x="225634" y="227263"/>
            <a:ext cx="1398600" cy="109431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1"/>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51"/>
          <p:cNvSpPr txBox="1"/>
          <p:nvPr/>
        </p:nvSpPr>
        <p:spPr>
          <a:xfrm>
            <a:off x="6260633" y="1524150"/>
            <a:ext cx="7661424" cy="5546340"/>
          </a:xfrm>
          <a:prstGeom prst="rect">
            <a:avLst/>
          </a:prstGeom>
          <a:noFill/>
          <a:ln>
            <a:noFill/>
          </a:ln>
        </p:spPr>
        <p:txBody>
          <a:bodyPr spcFirstLastPara="1" wrap="square" lIns="130675" tIns="65150" rIns="130675" bIns="65150" anchor="t" anchorCtr="0">
            <a:normAutofit/>
          </a:bodyPr>
          <a:lstStyle/>
          <a:p>
            <a:pPr marL="488880" marR="0" lvl="0" indent="-488880" algn="l" rtl="0">
              <a:lnSpc>
                <a:spcPct val="15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छाती में दर्द (C</a:t>
            </a:r>
            <a:r>
              <a:rPr lang="en-US" sz="2800" b="0" i="0" u="none" strike="noStrike" cap="none">
                <a:solidFill>
                  <a:schemeClr val="dk1"/>
                </a:solidFill>
                <a:latin typeface="Arial"/>
                <a:ea typeface="Arial"/>
                <a:cs typeface="Arial"/>
                <a:sym typeface="Arial"/>
              </a:rPr>
              <a:t>hest pain)</a:t>
            </a:r>
            <a:endParaRPr sz="2800" b="0" i="0" u="none" strike="noStrike" cap="none">
              <a:solidFill>
                <a:srgbClr val="000000"/>
              </a:solidFill>
              <a:latin typeface="Arial"/>
              <a:ea typeface="Arial"/>
              <a:cs typeface="Arial"/>
              <a:sym typeface="Arial"/>
            </a:endParaRPr>
          </a:p>
          <a:p>
            <a:pPr marL="488880" marR="0" lvl="0" indent="-488880" algn="l" rtl="0">
              <a:lnSpc>
                <a:spcPct val="150000"/>
              </a:lnSpc>
              <a:spcBef>
                <a:spcPts val="899"/>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सांस लेने में कठिनाई</a:t>
            </a:r>
            <a:endParaRPr sz="2800" b="0" i="0" u="none" strike="noStrike" cap="none">
              <a:solidFill>
                <a:srgbClr val="000000"/>
              </a:solidFill>
              <a:latin typeface="Arial"/>
              <a:ea typeface="Arial"/>
              <a:cs typeface="Arial"/>
              <a:sym typeface="Arial"/>
            </a:endParaRPr>
          </a:p>
          <a:p>
            <a:pPr marL="488880" marR="0" lvl="0" indent="-488880" algn="l" rtl="0">
              <a:lnSpc>
                <a:spcPct val="150000"/>
              </a:lnSpc>
              <a:spcBef>
                <a:spcPts val="899"/>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अत्यधिक पसीना आना</a:t>
            </a:r>
            <a:endParaRPr sz="2800" b="0" i="0" u="none" strike="noStrike" cap="none">
              <a:solidFill>
                <a:srgbClr val="000000"/>
              </a:solidFill>
              <a:latin typeface="Arial"/>
              <a:ea typeface="Arial"/>
              <a:cs typeface="Arial"/>
              <a:sym typeface="Arial"/>
            </a:endParaRPr>
          </a:p>
          <a:p>
            <a:pPr marL="488880" marR="0" lvl="0" indent="-488880" algn="l" rtl="0">
              <a:lnSpc>
                <a:spcPct val="150000"/>
              </a:lnSpc>
              <a:spcBef>
                <a:spcPts val="899"/>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प्रकाश (headedness)</a:t>
            </a:r>
            <a:endParaRPr sz="1400" b="0" i="0" u="none" strike="noStrike" cap="none">
              <a:solidFill>
                <a:srgbClr val="000000"/>
              </a:solidFill>
              <a:latin typeface="Arial"/>
              <a:ea typeface="Arial"/>
              <a:cs typeface="Arial"/>
              <a:sym typeface="Arial"/>
            </a:endParaRPr>
          </a:p>
          <a:p>
            <a:pPr marL="488880" marR="0" lvl="0" indent="-488880" algn="l" rtl="0">
              <a:lnSpc>
                <a:spcPct val="150000"/>
              </a:lnSpc>
              <a:spcBef>
                <a:spcPts val="899"/>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धड़कन (दिल की धड़कन या स्पंदन की अनुभूति)</a:t>
            </a:r>
            <a:endParaRPr sz="1400" b="0" i="0" u="none" strike="noStrike" cap="none">
              <a:solidFill>
                <a:srgbClr val="000000"/>
              </a:solidFill>
              <a:latin typeface="Arial"/>
              <a:ea typeface="Arial"/>
              <a:cs typeface="Arial"/>
              <a:sym typeface="Arial"/>
            </a:endParaRPr>
          </a:p>
          <a:p>
            <a:pPr marL="488880" marR="0" lvl="0" indent="-488880" algn="l" rtl="0">
              <a:lnSpc>
                <a:spcPct val="150000"/>
              </a:lnSpc>
              <a:spcBef>
                <a:spcPts val="899"/>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समुद्री बीमारी और उल्टी</a:t>
            </a:r>
            <a:endParaRPr sz="2800" b="0" i="0" u="none" strike="noStrike" cap="none">
              <a:solidFill>
                <a:srgbClr val="000000"/>
              </a:solidFill>
              <a:latin typeface="Arial"/>
              <a:ea typeface="Arial"/>
              <a:cs typeface="Arial"/>
              <a:sym typeface="Arial"/>
            </a:endParaRPr>
          </a:p>
          <a:p>
            <a:pPr marL="488880" marR="0" lvl="0" indent="-488880" algn="l" rtl="0">
              <a:lnSpc>
                <a:spcPct val="150000"/>
              </a:lnSpc>
              <a:spcBef>
                <a:spcPts val="899"/>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पीली, ठंडी और नम त्वचा</a:t>
            </a:r>
            <a:endParaRPr sz="2800" b="0" i="0" u="none" strike="noStrike" cap="none">
              <a:solidFill>
                <a:srgbClr val="000000"/>
              </a:solidFill>
              <a:latin typeface="Arial"/>
              <a:ea typeface="Arial"/>
              <a:cs typeface="Arial"/>
              <a:sym typeface="Arial"/>
            </a:endParaRPr>
          </a:p>
        </p:txBody>
      </p:sp>
      <p:sp>
        <p:nvSpPr>
          <p:cNvPr id="348" name="Google Shape;348;p51"/>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51"/>
          <p:cNvSpPr/>
          <p:nvPr/>
        </p:nvSpPr>
        <p:spPr>
          <a:xfrm>
            <a:off x="474480" y="2098800"/>
            <a:ext cx="3825704" cy="759311"/>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संकेत और लक्षण</a:t>
            </a:r>
            <a:r>
              <a:rPr lang="en-US" sz="4800" b="1" i="0" u="none" strike="noStrike" cap="none">
                <a:solidFill>
                  <a:srgbClr val="FF0000"/>
                </a:solidFill>
                <a:latin typeface="Arial"/>
                <a:ea typeface="Arial"/>
                <a:cs typeface="Arial"/>
                <a:sym typeface="Arial"/>
              </a:rPr>
              <a:t>:-</a:t>
            </a:r>
            <a:endParaRPr sz="4800" b="0" i="0" u="none" strike="noStrike" cap="none">
              <a:solidFill>
                <a:srgbClr val="000000"/>
              </a:solidFill>
              <a:latin typeface="Arial"/>
              <a:ea typeface="Arial"/>
              <a:cs typeface="Arial"/>
              <a:sym typeface="Arial"/>
            </a:endParaRPr>
          </a:p>
        </p:txBody>
      </p:sp>
      <p:pic>
        <p:nvPicPr>
          <p:cNvPr id="350" name="Google Shape;350;p51"/>
          <p:cNvPicPr preferRelativeResize="0"/>
          <p:nvPr/>
        </p:nvPicPr>
        <p:blipFill rotWithShape="1">
          <a:blip r:embed="rId3">
            <a:alphaModFix/>
          </a:blip>
          <a:srcRect/>
          <a:stretch/>
        </p:blipFill>
        <p:spPr>
          <a:xfrm>
            <a:off x="185057" y="201017"/>
            <a:ext cx="1398600" cy="109431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2"/>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52"/>
          <p:cNvSpPr txBox="1"/>
          <p:nvPr/>
        </p:nvSpPr>
        <p:spPr>
          <a:xfrm>
            <a:off x="5992009" y="1312433"/>
            <a:ext cx="8089031" cy="5947327"/>
          </a:xfrm>
          <a:prstGeom prst="rect">
            <a:avLst/>
          </a:prstGeom>
          <a:noFill/>
          <a:ln>
            <a:noFill/>
          </a:ln>
        </p:spPr>
        <p:txBody>
          <a:bodyPr spcFirstLastPara="1" wrap="square" lIns="130675" tIns="65150" rIns="130675" bIns="65150" anchor="t" anchorCtr="0">
            <a:normAutofit lnSpcReduction="10000"/>
          </a:bodyPr>
          <a:lstStyle/>
          <a:p>
            <a:pPr marL="488880" marR="0" lvl="0" indent="-488880" algn="just" rtl="0">
              <a:lnSpc>
                <a:spcPct val="150000"/>
              </a:lnSpc>
              <a:spcBef>
                <a:spcPts val="0"/>
              </a:spcBef>
              <a:spcAft>
                <a:spcPts val="0"/>
              </a:spcAft>
              <a:buClr>
                <a:srgbClr val="000000"/>
              </a:buClr>
              <a:buSzPts val="2800"/>
              <a:buFont typeface="Arial"/>
              <a:buChar char="•"/>
            </a:pPr>
            <a:r>
              <a:rPr lang="en-US" sz="2800" b="0" i="0" u="sng" strike="noStrike" cap="none">
                <a:solidFill>
                  <a:srgbClr val="000000"/>
                </a:solidFill>
                <a:latin typeface="Arial"/>
                <a:ea typeface="Arial"/>
                <a:cs typeface="Arial"/>
                <a:sym typeface="Arial"/>
              </a:rPr>
              <a:t>परिभाषा</a:t>
            </a:r>
            <a:r>
              <a:rPr lang="en-US" sz="2800" b="0" i="0" u="none" strike="noStrike" cap="none">
                <a:solidFill>
                  <a:srgbClr val="000000"/>
                </a:solidFill>
                <a:latin typeface="Arial"/>
                <a:ea typeface="Arial"/>
                <a:cs typeface="Arial"/>
                <a:sym typeface="Arial"/>
              </a:rPr>
              <a:t>: हृदय की अपर्याप्त पंपिंग के कारण फेफड़ों या अन्य अंगों में अत्यधिक तरल पदार्थ जमा होने की स्थिति।</a:t>
            </a: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इस स्थिति को "कंजेस्टिव" कहा जाता है क्योंकि तरल पदार्थ अंगों को अवरुद्ध कर देते हैं।</a:t>
            </a: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सीएचएफ अक्सर मायोकार्डियल रोधगलन की एक जटिलता है, और यह रोगग्रस्त हृदय वाल्व, उच्च रक्तचाप और फुफ्फुसीय रोग जैसे वातस्फीति के कारण भी हो सकता है।</a:t>
            </a:r>
            <a:endParaRPr sz="2800" b="0" i="0" u="none" strike="noStrike" cap="none">
              <a:solidFill>
                <a:srgbClr val="000000"/>
              </a:solidFill>
              <a:latin typeface="Arial"/>
              <a:ea typeface="Arial"/>
              <a:cs typeface="Arial"/>
              <a:sym typeface="Arial"/>
            </a:endParaRPr>
          </a:p>
        </p:txBody>
      </p:sp>
      <p:sp>
        <p:nvSpPr>
          <p:cNvPr id="357" name="Google Shape;357;p52"/>
          <p:cNvSpPr txBox="1"/>
          <p:nvPr/>
        </p:nvSpPr>
        <p:spPr>
          <a:xfrm>
            <a:off x="12599" y="1579418"/>
            <a:ext cx="6172069" cy="1463040"/>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कोंजेस्टिव हार्ट फेलियर</a:t>
            </a:r>
            <a:endParaRPr sz="36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0000"/>
                </a:solidFill>
                <a:latin typeface="Arial"/>
                <a:ea typeface="Arial"/>
                <a:cs typeface="Arial"/>
                <a:sym typeface="Arial"/>
              </a:rPr>
              <a:t>(CONGESTIVE HEART FAILURE)</a:t>
            </a:r>
            <a:endParaRPr sz="2800" b="0" i="0" u="none" strike="noStrike" cap="none">
              <a:solidFill>
                <a:srgbClr val="000000"/>
              </a:solidFill>
              <a:latin typeface="Arial"/>
              <a:ea typeface="Arial"/>
              <a:cs typeface="Arial"/>
              <a:sym typeface="Arial"/>
            </a:endParaRPr>
          </a:p>
        </p:txBody>
      </p:sp>
      <p:sp>
        <p:nvSpPr>
          <p:cNvPr id="358" name="Google Shape;358;p52"/>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9" name="Google Shape;359;p52"/>
          <p:cNvPicPr preferRelativeResize="0"/>
          <p:nvPr/>
        </p:nvPicPr>
        <p:blipFill rotWithShape="1">
          <a:blip r:embed="rId3">
            <a:alphaModFix/>
          </a:blip>
          <a:srcRect/>
          <a:stretch/>
        </p:blipFill>
        <p:spPr>
          <a:xfrm>
            <a:off x="174172" y="92160"/>
            <a:ext cx="1398600" cy="109431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3"/>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53"/>
          <p:cNvSpPr txBox="1"/>
          <p:nvPr/>
        </p:nvSpPr>
        <p:spPr>
          <a:xfrm>
            <a:off x="5431850" y="1629585"/>
            <a:ext cx="8304120" cy="5705640"/>
          </a:xfrm>
          <a:prstGeom prst="rect">
            <a:avLst/>
          </a:prstGeom>
          <a:noFill/>
          <a:ln>
            <a:noFill/>
          </a:ln>
        </p:spPr>
        <p:txBody>
          <a:bodyPr spcFirstLastPara="1" wrap="square" lIns="130675" tIns="65150" rIns="130675" bIns="65150" anchor="t" anchorCtr="0">
            <a:normAutofit/>
          </a:bodyPr>
          <a:lstStyle/>
          <a:p>
            <a:pPr marL="488880" marR="0" lvl="0" indent="-488880" algn="just" rtl="0">
              <a:lnSpc>
                <a:spcPct val="15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सांस लेने में तकलीफ, जो सीधे लेटने से और भी बदतर हो जाती है।</a:t>
            </a:r>
            <a:endParaRPr sz="3200" b="0" i="0" u="none" strike="noStrike" cap="none">
              <a:solidFill>
                <a:srgbClr val="000000"/>
              </a:solidFill>
              <a:latin typeface="Arial"/>
              <a:ea typeface="Arial"/>
              <a:cs typeface="Arial"/>
              <a:sym typeface="Arial"/>
            </a:endParaRPr>
          </a:p>
          <a:p>
            <a:pPr marL="488880" marR="0" lvl="0" indent="-488880" algn="just" rtl="0">
              <a:lnSpc>
                <a:spcPct val="150000"/>
              </a:lnSpc>
              <a:spcBef>
                <a:spcPts val="799"/>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तेज़ दिल की धड़कन।</a:t>
            </a:r>
            <a:endParaRPr sz="3200" b="0" i="0" u="none" strike="noStrike" cap="none">
              <a:solidFill>
                <a:srgbClr val="000000"/>
              </a:solidFill>
              <a:latin typeface="Arial"/>
              <a:ea typeface="Arial"/>
              <a:cs typeface="Arial"/>
              <a:sym typeface="Arial"/>
            </a:endParaRPr>
          </a:p>
          <a:p>
            <a:pPr marL="488880" marR="0" lvl="0" indent="-488880" algn="just" rtl="0">
              <a:lnSpc>
                <a:spcPct val="150000"/>
              </a:lnSpc>
              <a:spcBef>
                <a:spcPts val="799"/>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चिंता।</a:t>
            </a:r>
            <a:endParaRPr sz="3200" b="0" i="0" u="none" strike="noStrike" cap="none">
              <a:solidFill>
                <a:srgbClr val="000000"/>
              </a:solidFill>
              <a:latin typeface="Arial"/>
              <a:ea typeface="Arial"/>
              <a:cs typeface="Arial"/>
              <a:sym typeface="Arial"/>
            </a:endParaRPr>
          </a:p>
          <a:p>
            <a:pPr marL="488880" marR="0" lvl="0" indent="-488880" algn="just" rtl="0">
              <a:lnSpc>
                <a:spcPct val="150000"/>
              </a:lnSpc>
              <a:spcBef>
                <a:spcPts val="799"/>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श्वसन दर में वृद्धि।</a:t>
            </a:r>
            <a:endParaRPr sz="3200" b="0" i="0" u="none" strike="noStrike" cap="none">
              <a:solidFill>
                <a:srgbClr val="000000"/>
              </a:solidFill>
              <a:latin typeface="Arial"/>
              <a:ea typeface="Arial"/>
              <a:cs typeface="Arial"/>
              <a:sym typeface="Arial"/>
            </a:endParaRPr>
          </a:p>
          <a:p>
            <a:pPr marL="488880" marR="0" lvl="0" indent="-488880" algn="just" rtl="0">
              <a:lnSpc>
                <a:spcPct val="150000"/>
              </a:lnSpc>
              <a:spcBef>
                <a:spcPts val="799"/>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सामान्य से उच्च रक्तचाप।</a:t>
            </a:r>
            <a:endParaRPr sz="3200" b="0" i="0" u="none" strike="noStrike" cap="none">
              <a:solidFill>
                <a:srgbClr val="000000"/>
              </a:solidFill>
              <a:latin typeface="Arial"/>
              <a:ea typeface="Arial"/>
              <a:cs typeface="Arial"/>
              <a:sym typeface="Arial"/>
            </a:endParaRPr>
          </a:p>
        </p:txBody>
      </p:sp>
      <p:sp>
        <p:nvSpPr>
          <p:cNvPr id="366" name="Google Shape;366;p53"/>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53"/>
          <p:cNvSpPr/>
          <p:nvPr/>
        </p:nvSpPr>
        <p:spPr>
          <a:xfrm>
            <a:off x="461520" y="2020482"/>
            <a:ext cx="3809266" cy="759311"/>
          </a:xfrm>
          <a:prstGeom prst="rect">
            <a:avLst/>
          </a:prstGeom>
          <a:noFill/>
          <a:ln>
            <a:noFill/>
          </a:ln>
        </p:spPr>
        <p:txBody>
          <a:bodyPr spcFirstLastPara="1" wrap="square" lIns="90000" tIns="46800" rIns="90000" bIns="4680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संकेत और लक्षण</a:t>
            </a:r>
            <a:r>
              <a:rPr lang="en-US" sz="4800" b="1" i="0" u="none" strike="noStrike" cap="none">
                <a:solidFill>
                  <a:srgbClr val="FF0000"/>
                </a:solidFill>
                <a:latin typeface="Arial"/>
                <a:ea typeface="Arial"/>
                <a:cs typeface="Arial"/>
                <a:sym typeface="Arial"/>
              </a:rPr>
              <a:t>:-</a:t>
            </a:r>
            <a:endParaRPr sz="4800" b="0" i="0" u="none" strike="noStrike" cap="none">
              <a:solidFill>
                <a:srgbClr val="000000"/>
              </a:solidFill>
              <a:latin typeface="Arial"/>
              <a:ea typeface="Arial"/>
              <a:cs typeface="Arial"/>
              <a:sym typeface="Arial"/>
            </a:endParaRPr>
          </a:p>
        </p:txBody>
      </p:sp>
      <p:pic>
        <p:nvPicPr>
          <p:cNvPr id="368" name="Google Shape;368;p53"/>
          <p:cNvPicPr preferRelativeResize="0"/>
          <p:nvPr/>
        </p:nvPicPr>
        <p:blipFill rotWithShape="1">
          <a:blip r:embed="rId3">
            <a:alphaModFix/>
          </a:blip>
          <a:srcRect/>
          <a:stretch/>
        </p:blipFill>
        <p:spPr>
          <a:xfrm>
            <a:off x="92160" y="179246"/>
            <a:ext cx="1398600" cy="109431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4"/>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54"/>
          <p:cNvSpPr txBox="1"/>
          <p:nvPr/>
        </p:nvSpPr>
        <p:spPr>
          <a:xfrm>
            <a:off x="5626249" y="1649929"/>
            <a:ext cx="8321528" cy="6310730"/>
          </a:xfrm>
          <a:prstGeom prst="rect">
            <a:avLst/>
          </a:prstGeom>
          <a:noFill/>
          <a:ln>
            <a:noFill/>
          </a:ln>
        </p:spPr>
        <p:txBody>
          <a:bodyPr spcFirstLastPara="1" wrap="square" lIns="130675" tIns="65150" rIns="130675" bIns="65150" anchor="t" anchorCtr="0">
            <a:normAutofit fontScale="85000" lnSpcReduction="10000"/>
          </a:bodyPr>
          <a:lstStyle/>
          <a:p>
            <a:pPr marL="488880" marR="0" lvl="0" indent="-488880" algn="l" rtl="0">
              <a:lnSpc>
                <a:spcPct val="220000"/>
              </a:lnSpc>
              <a:spcBef>
                <a:spcPts val="0"/>
              </a:spcBef>
              <a:spcAft>
                <a:spcPts val="0"/>
              </a:spcAft>
              <a:buClr>
                <a:srgbClr val="000000"/>
              </a:buClr>
              <a:buSzPct val="100000"/>
              <a:buFont typeface="Arial"/>
              <a:buChar char="•"/>
            </a:pPr>
            <a:r>
              <a:rPr lang="en-US" sz="2800" b="0" i="0" u="none" strike="noStrike" cap="none">
                <a:solidFill>
                  <a:srgbClr val="000000"/>
                </a:solidFill>
                <a:latin typeface="Arial"/>
                <a:ea typeface="Arial"/>
                <a:cs typeface="Arial"/>
                <a:sym typeface="Arial"/>
              </a:rPr>
              <a:t>गले की नस का फैलाव (</a:t>
            </a:r>
            <a:r>
              <a:rPr lang="en-US" sz="2800" b="0" i="0" u="none" strike="noStrike" cap="none">
                <a:solidFill>
                  <a:schemeClr val="dk1"/>
                </a:solidFill>
                <a:latin typeface="Arial"/>
                <a:ea typeface="Arial"/>
                <a:cs typeface="Arial"/>
                <a:sym typeface="Arial"/>
              </a:rPr>
              <a:t>Jugular vein distension</a:t>
            </a:r>
            <a:r>
              <a:rPr lang="en-US" sz="2800" b="1" i="0" u="none" strike="noStrike" cap="none">
                <a:solidFill>
                  <a:schemeClr val="dk1"/>
                </a:solidFill>
                <a:latin typeface="Arial"/>
                <a:ea typeface="Arial"/>
                <a:cs typeface="Arial"/>
                <a:sym typeface="Arial"/>
              </a:rPr>
              <a:t>) ।</a:t>
            </a:r>
            <a:endParaRPr sz="2800" b="0" i="0" u="none" strike="noStrike" cap="none">
              <a:solidFill>
                <a:srgbClr val="000000"/>
              </a:solidFill>
              <a:latin typeface="Arial"/>
              <a:ea typeface="Arial"/>
              <a:cs typeface="Arial"/>
              <a:sym typeface="Arial"/>
            </a:endParaRPr>
          </a:p>
          <a:p>
            <a:pPr marL="488880" marR="0" lvl="0" indent="-488880" algn="l" rtl="0">
              <a:lnSpc>
                <a:spcPct val="220000"/>
              </a:lnSpc>
              <a:spcBef>
                <a:spcPts val="697"/>
              </a:spcBef>
              <a:spcAft>
                <a:spcPts val="0"/>
              </a:spcAft>
              <a:buClr>
                <a:srgbClr val="000000"/>
              </a:buClr>
              <a:buSzPct val="100000"/>
              <a:buFont typeface="Arial"/>
              <a:buChar char="•"/>
            </a:pPr>
            <a:r>
              <a:rPr lang="en-US" sz="2800" b="0" i="0" u="none" strike="noStrike" cap="none">
                <a:solidFill>
                  <a:srgbClr val="000000"/>
                </a:solidFill>
                <a:latin typeface="Arial"/>
                <a:ea typeface="Arial"/>
                <a:cs typeface="Arial"/>
                <a:sym typeface="Arial"/>
              </a:rPr>
              <a:t>सूजे हुए टखने (</a:t>
            </a:r>
            <a:r>
              <a:rPr lang="en-US" sz="2800" b="0" i="0" u="none" strike="noStrike" cap="none">
                <a:solidFill>
                  <a:schemeClr val="dk1"/>
                </a:solidFill>
                <a:latin typeface="Arial"/>
                <a:ea typeface="Arial"/>
                <a:cs typeface="Arial"/>
                <a:sym typeface="Arial"/>
              </a:rPr>
              <a:t>Swollen ankles </a:t>
            </a:r>
            <a:r>
              <a:rPr lang="en-US" sz="2800" b="0" i="0" u="none" strike="noStrike" cap="none">
                <a:solidFill>
                  <a:srgbClr val="000000"/>
                </a:solidFill>
                <a:latin typeface="Arial"/>
                <a:ea typeface="Arial"/>
                <a:cs typeface="Arial"/>
                <a:sym typeface="Arial"/>
              </a:rPr>
              <a:t>) ।</a:t>
            </a:r>
            <a:endParaRPr sz="2800" b="0" i="0" u="none" strike="noStrike" cap="none">
              <a:solidFill>
                <a:srgbClr val="000000"/>
              </a:solidFill>
              <a:latin typeface="Arial"/>
              <a:ea typeface="Arial"/>
              <a:cs typeface="Arial"/>
              <a:sym typeface="Arial"/>
            </a:endParaRPr>
          </a:p>
          <a:p>
            <a:pPr marL="488880" marR="0" lvl="0" indent="-488880" algn="l" rtl="0">
              <a:lnSpc>
                <a:spcPct val="220000"/>
              </a:lnSpc>
              <a:spcBef>
                <a:spcPts val="697"/>
              </a:spcBef>
              <a:spcAft>
                <a:spcPts val="0"/>
              </a:spcAft>
              <a:buClr>
                <a:srgbClr val="000000"/>
              </a:buClr>
              <a:buSzPct val="100000"/>
              <a:buFont typeface="Arial"/>
              <a:buChar char="•"/>
            </a:pPr>
            <a:r>
              <a:rPr lang="en-US" sz="2800" b="0" i="0" u="none" strike="noStrike" cap="none">
                <a:solidFill>
                  <a:srgbClr val="000000"/>
                </a:solidFill>
                <a:latin typeface="Arial"/>
                <a:ea typeface="Arial"/>
                <a:cs typeface="Arial"/>
                <a:sym typeface="Arial"/>
              </a:rPr>
              <a:t>नीलिमा </a:t>
            </a:r>
            <a:r>
              <a:rPr lang="en-US" sz="3200" b="0" i="0" u="none" strike="noStrike" cap="none">
                <a:solidFill>
                  <a:srgbClr val="000000"/>
                </a:solidFill>
                <a:latin typeface="Arial"/>
                <a:ea typeface="Arial"/>
                <a:cs typeface="Arial"/>
                <a:sym typeface="Arial"/>
              </a:rPr>
              <a:t>(</a:t>
            </a:r>
            <a:r>
              <a:rPr lang="en-US" sz="3200" b="0" i="0" u="none" strike="noStrike" cap="none">
                <a:solidFill>
                  <a:schemeClr val="dk1"/>
                </a:solidFill>
                <a:latin typeface="Arial"/>
                <a:ea typeface="Arial"/>
                <a:cs typeface="Arial"/>
                <a:sym typeface="Arial"/>
              </a:rPr>
              <a:t>Cyanosis</a:t>
            </a:r>
            <a:r>
              <a:rPr lang="en-US" sz="3200" b="0" i="0" u="none" strike="noStrike" cap="none">
                <a:solidFill>
                  <a:srgbClr val="000000"/>
                </a:solidFill>
                <a:latin typeface="Arial"/>
                <a:ea typeface="Arial"/>
                <a:cs typeface="Arial"/>
                <a:sym typeface="Arial"/>
              </a:rPr>
              <a:t>) ।</a:t>
            </a:r>
            <a:endParaRPr sz="3200" b="0" i="0" u="none" strike="noStrike" cap="none">
              <a:solidFill>
                <a:srgbClr val="000000"/>
              </a:solidFill>
              <a:latin typeface="Arial"/>
              <a:ea typeface="Arial"/>
              <a:cs typeface="Arial"/>
              <a:sym typeface="Arial"/>
            </a:endParaRPr>
          </a:p>
          <a:p>
            <a:pPr marL="488880" marR="0" lvl="0" indent="-488880" algn="l" rtl="0">
              <a:lnSpc>
                <a:spcPct val="220000"/>
              </a:lnSpc>
              <a:spcBef>
                <a:spcPts val="799"/>
              </a:spcBef>
              <a:spcAft>
                <a:spcPts val="0"/>
              </a:spcAft>
              <a:buClr>
                <a:srgbClr val="000000"/>
              </a:buClr>
              <a:buSzPct val="100000"/>
              <a:buFont typeface="Arial"/>
              <a:buNone/>
            </a:pPr>
            <a:r>
              <a:rPr lang="en-US" sz="2800" b="0" i="0" u="none" strike="noStrike" cap="none">
                <a:solidFill>
                  <a:srgbClr val="000000"/>
                </a:solidFill>
                <a:latin typeface="Arial"/>
                <a:ea typeface="Arial"/>
                <a:cs typeface="Arial"/>
                <a:sym typeface="Arial"/>
              </a:rPr>
              <a:t>        कंजेस्टिव हार्ट फेल्योर से पीड़ित रोगी को हमेशा सीने में दर्द का अनुभव नहीं हो सकता है ।</a:t>
            </a:r>
            <a:endParaRPr sz="2800" b="0" i="0" u="none" strike="noStrike" cap="none">
              <a:solidFill>
                <a:srgbClr val="000000"/>
              </a:solidFill>
              <a:latin typeface="Arial"/>
              <a:ea typeface="Arial"/>
              <a:cs typeface="Arial"/>
              <a:sym typeface="Arial"/>
            </a:endParaRPr>
          </a:p>
          <a:p>
            <a:pPr marL="488880" marR="0" lvl="0" indent="-488880" algn="ctr" rtl="0">
              <a:lnSpc>
                <a:spcPct val="220000"/>
              </a:lnSpc>
              <a:spcBef>
                <a:spcPts val="799"/>
              </a:spcBef>
              <a:spcAft>
                <a:spcPts val="0"/>
              </a:spcAft>
              <a:buClr>
                <a:srgbClr val="000000"/>
              </a:buClr>
              <a:buSzPct val="100000"/>
              <a:buFont typeface="Arial"/>
              <a:buNone/>
            </a:pPr>
            <a:endParaRPr sz="2800" b="0" i="0" u="none" strike="noStrike" cap="none">
              <a:solidFill>
                <a:srgbClr val="000000"/>
              </a:solidFill>
              <a:latin typeface="Arial"/>
              <a:ea typeface="Arial"/>
              <a:cs typeface="Arial"/>
              <a:sym typeface="Arial"/>
            </a:endParaRPr>
          </a:p>
          <a:p>
            <a:pPr marL="488880" marR="0" lvl="0" indent="-488880" algn="ctr" rtl="0">
              <a:lnSpc>
                <a:spcPct val="220000"/>
              </a:lnSpc>
              <a:spcBef>
                <a:spcPts val="799"/>
              </a:spcBef>
              <a:spcAft>
                <a:spcPts val="0"/>
              </a:spcAft>
              <a:buClr>
                <a:srgbClr val="000000"/>
              </a:buClr>
              <a:buSzPct val="100000"/>
              <a:buFont typeface="Arial"/>
              <a:buNone/>
            </a:pPr>
            <a:r>
              <a:rPr lang="en-US" sz="3200" b="0" i="0" u="none" strike="noStrike" cap="none">
                <a:solidFill>
                  <a:srgbClr val="000000"/>
                </a:solidFill>
                <a:latin typeface="Arial"/>
                <a:ea typeface="Arial"/>
                <a:cs typeface="Arial"/>
                <a:sym typeface="Arial"/>
              </a:rPr>
              <a:t> </a:t>
            </a:r>
            <a:endParaRPr sz="3200" b="0" i="0" u="none" strike="noStrike" cap="none">
              <a:solidFill>
                <a:srgbClr val="000000"/>
              </a:solidFill>
              <a:latin typeface="Arial"/>
              <a:ea typeface="Arial"/>
              <a:cs typeface="Arial"/>
              <a:sym typeface="Arial"/>
            </a:endParaRPr>
          </a:p>
          <a:p>
            <a:pPr marL="488880" marR="0" lvl="0" indent="-488880" algn="ctr" rtl="0">
              <a:lnSpc>
                <a:spcPct val="150000"/>
              </a:lnSpc>
              <a:spcBef>
                <a:spcPts val="799"/>
              </a:spcBef>
              <a:spcAft>
                <a:spcPts val="0"/>
              </a:spcAft>
              <a:buClr>
                <a:srgbClr val="000000"/>
              </a:buClr>
              <a:buSzPct val="100000"/>
              <a:buFont typeface="Arial"/>
              <a:buNone/>
            </a:pPr>
            <a:endParaRPr sz="3200" b="0" i="0" u="none" strike="noStrike" cap="none">
              <a:solidFill>
                <a:srgbClr val="000000"/>
              </a:solidFill>
              <a:latin typeface="Arial"/>
              <a:ea typeface="Arial"/>
              <a:cs typeface="Arial"/>
              <a:sym typeface="Arial"/>
            </a:endParaRPr>
          </a:p>
        </p:txBody>
      </p:sp>
      <p:sp>
        <p:nvSpPr>
          <p:cNvPr id="375" name="Google Shape;375;p54"/>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54"/>
          <p:cNvSpPr/>
          <p:nvPr/>
        </p:nvSpPr>
        <p:spPr>
          <a:xfrm>
            <a:off x="682623" y="2310938"/>
            <a:ext cx="3502103" cy="64851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संकेत और लक्षण</a:t>
            </a:r>
            <a:endParaRPr sz="3600" b="0" i="0" u="none" strike="noStrike" cap="none">
              <a:solidFill>
                <a:srgbClr val="000000"/>
              </a:solidFill>
              <a:latin typeface="Arial"/>
              <a:ea typeface="Arial"/>
              <a:cs typeface="Arial"/>
              <a:sym typeface="Arial"/>
            </a:endParaRPr>
          </a:p>
        </p:txBody>
      </p:sp>
      <p:sp>
        <p:nvSpPr>
          <p:cNvPr id="377" name="Google Shape;377;p54"/>
          <p:cNvSpPr/>
          <p:nvPr/>
        </p:nvSpPr>
        <p:spPr>
          <a:xfrm>
            <a:off x="0" y="106125"/>
            <a:ext cx="65" cy="244949"/>
          </a:xfrm>
          <a:prstGeom prst="rect">
            <a:avLst/>
          </a:prstGeom>
          <a:solidFill>
            <a:srgbClr val="F8F9F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78" name="Google Shape;378;p54"/>
          <p:cNvPicPr preferRelativeResize="0"/>
          <p:nvPr/>
        </p:nvPicPr>
        <p:blipFill rotWithShape="1">
          <a:blip r:embed="rId3">
            <a:alphaModFix/>
          </a:blip>
          <a:srcRect/>
          <a:stretch/>
        </p:blipFill>
        <p:spPr>
          <a:xfrm>
            <a:off x="283029" y="228599"/>
            <a:ext cx="1398600" cy="109431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5"/>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55"/>
          <p:cNvSpPr txBox="1"/>
          <p:nvPr/>
        </p:nvSpPr>
        <p:spPr>
          <a:xfrm>
            <a:off x="5676946" y="1230935"/>
            <a:ext cx="8103600" cy="6051608"/>
          </a:xfrm>
          <a:prstGeom prst="rect">
            <a:avLst/>
          </a:prstGeom>
          <a:noFill/>
          <a:ln>
            <a:noFill/>
          </a:ln>
        </p:spPr>
        <p:txBody>
          <a:bodyPr spcFirstLastPara="1" wrap="square" lIns="130675" tIns="65150" rIns="130675" bIns="65150" anchor="t" anchorCtr="0">
            <a:noAutofit/>
          </a:bodyPr>
          <a:lstStyle/>
          <a:p>
            <a:pPr marL="760320" marR="0" lvl="0" indent="-760320" algn="just" rtl="0">
              <a:lnSpc>
                <a:spcPct val="150000"/>
              </a:lnSpc>
              <a:spcBef>
                <a:spcPts val="0"/>
              </a:spcBef>
              <a:spcAft>
                <a:spcPts val="0"/>
              </a:spcAft>
              <a:buClr>
                <a:srgbClr val="000000"/>
              </a:buClr>
              <a:buSzPts val="2400"/>
              <a:buFont typeface="Arial"/>
              <a:buAutoNum type="arabicPeriod"/>
            </a:pPr>
            <a:r>
              <a:rPr lang="en-US" sz="2400" b="0" i="0" u="none" strike="noStrike" cap="none">
                <a:solidFill>
                  <a:srgbClr val="000000"/>
                </a:solidFill>
                <a:latin typeface="Arial"/>
                <a:ea typeface="Arial"/>
                <a:cs typeface="Arial"/>
                <a:sym typeface="Arial"/>
              </a:rPr>
              <a:t>वैश्विक सावधानियों का प्रयोग करें और घटनास्थल को सुरक्षित रखें।</a:t>
            </a:r>
            <a:endParaRPr sz="2400" b="0" i="0" u="none" strike="noStrike" cap="none">
              <a:solidFill>
                <a:srgbClr val="000000"/>
              </a:solidFill>
              <a:latin typeface="Arial"/>
              <a:ea typeface="Arial"/>
              <a:cs typeface="Arial"/>
              <a:sym typeface="Arial"/>
            </a:endParaRPr>
          </a:p>
          <a:p>
            <a:pPr marL="760320" marR="0" lvl="0" indent="-760320" algn="just" rtl="0">
              <a:lnSpc>
                <a:spcPct val="150000"/>
              </a:lnSpc>
              <a:spcBef>
                <a:spcPts val="697"/>
              </a:spcBef>
              <a:spcAft>
                <a:spcPts val="0"/>
              </a:spcAft>
              <a:buClr>
                <a:srgbClr val="000000"/>
              </a:buClr>
              <a:buSzPts val="2400"/>
              <a:buFont typeface="Arial"/>
              <a:buAutoNum type="arabicPeriod"/>
            </a:pPr>
            <a:r>
              <a:rPr lang="en-US" sz="2400" b="0" i="0" u="none" strike="noStrike" cap="none">
                <a:solidFill>
                  <a:srgbClr val="000000"/>
                </a:solidFill>
                <a:latin typeface="Arial"/>
                <a:ea typeface="Arial"/>
                <a:cs typeface="Arial"/>
                <a:sym typeface="Arial"/>
              </a:rPr>
              <a:t>वायुमार्ग खुला रखें और श्वास पर नज़र रखें। ज़रूरत पड़ने पर कृत्रिम श्वसन प्रदान करें।</a:t>
            </a:r>
            <a:endParaRPr sz="2400" b="0" i="0" u="none" strike="noStrike" cap="none">
              <a:solidFill>
                <a:srgbClr val="000000"/>
              </a:solidFill>
              <a:latin typeface="Arial"/>
              <a:ea typeface="Arial"/>
              <a:cs typeface="Arial"/>
              <a:sym typeface="Arial"/>
            </a:endParaRPr>
          </a:p>
          <a:p>
            <a:pPr marL="760320" marR="0" lvl="0" indent="-760320" algn="just" rtl="0">
              <a:lnSpc>
                <a:spcPct val="150000"/>
              </a:lnSpc>
              <a:spcBef>
                <a:spcPts val="697"/>
              </a:spcBef>
              <a:spcAft>
                <a:spcPts val="0"/>
              </a:spcAft>
              <a:buClr>
                <a:srgbClr val="000000"/>
              </a:buClr>
              <a:buSzPts val="2400"/>
              <a:buFont typeface="Arial"/>
              <a:buAutoNum type="arabicPeriod"/>
            </a:pPr>
            <a:r>
              <a:rPr lang="en-US" sz="2400" b="0" i="0" u="none" strike="noStrike" cap="none">
                <a:solidFill>
                  <a:srgbClr val="000000"/>
                </a:solidFill>
                <a:latin typeface="Arial"/>
                <a:ea typeface="Arial"/>
                <a:cs typeface="Arial"/>
                <a:sym typeface="Arial"/>
              </a:rPr>
              <a:t>प्रतिक्रिया देने वाले रोगी को आरामदायक स्थिति में लिटाएं, सामान्यतः सीधा बैठाएं।</a:t>
            </a:r>
            <a:endParaRPr sz="2400" b="0" i="0" u="none" strike="noStrike" cap="none">
              <a:solidFill>
                <a:srgbClr val="000000"/>
              </a:solidFill>
              <a:latin typeface="Arial"/>
              <a:ea typeface="Arial"/>
              <a:cs typeface="Arial"/>
              <a:sym typeface="Arial"/>
            </a:endParaRPr>
          </a:p>
          <a:p>
            <a:pPr marL="760320" marR="0" lvl="0" indent="-760320" algn="just" rtl="0">
              <a:lnSpc>
                <a:spcPct val="150000"/>
              </a:lnSpc>
              <a:spcBef>
                <a:spcPts val="697"/>
              </a:spcBef>
              <a:spcAft>
                <a:spcPts val="0"/>
              </a:spcAft>
              <a:buClr>
                <a:srgbClr val="000000"/>
              </a:buClr>
              <a:buSzPts val="2400"/>
              <a:buFont typeface="Arial"/>
              <a:buAutoNum type="arabicPeriod"/>
            </a:pPr>
            <a:r>
              <a:rPr lang="en-US" sz="2400" b="0" i="0" u="none" strike="noStrike" cap="none">
                <a:solidFill>
                  <a:srgbClr val="000000"/>
                </a:solidFill>
                <a:latin typeface="Arial"/>
                <a:ea typeface="Arial"/>
                <a:cs typeface="Arial"/>
                <a:sym typeface="Arial"/>
              </a:rPr>
              <a:t>प्रोटोकॉल के अनुसार ऑक्सीजन दें।</a:t>
            </a:r>
            <a:r>
              <a:rPr lang="en-US" sz="2400" b="0" i="0" u="none" strike="noStrike" cap="none" baseline="-25000">
                <a:solidFill>
                  <a:srgbClr val="000000"/>
                </a:solidFill>
                <a:latin typeface="Arial"/>
                <a:ea typeface="Arial"/>
                <a:cs typeface="Arial"/>
                <a:sym typeface="Arial"/>
              </a:rPr>
              <a:t> </a:t>
            </a:r>
            <a:endParaRPr sz="2400" b="0" i="0" u="none" strike="noStrike" cap="none">
              <a:solidFill>
                <a:srgbClr val="000000"/>
              </a:solidFill>
              <a:latin typeface="Arial"/>
              <a:ea typeface="Arial"/>
              <a:cs typeface="Arial"/>
              <a:sym typeface="Arial"/>
            </a:endParaRPr>
          </a:p>
          <a:p>
            <a:pPr marL="760320" marR="0" lvl="0" indent="-760320" algn="just" rtl="0">
              <a:lnSpc>
                <a:spcPct val="150000"/>
              </a:lnSpc>
              <a:spcBef>
                <a:spcPts val="697"/>
              </a:spcBef>
              <a:spcAft>
                <a:spcPts val="0"/>
              </a:spcAft>
              <a:buClr>
                <a:srgbClr val="000000"/>
              </a:buClr>
              <a:buSzPts val="2400"/>
              <a:buFont typeface="Arial"/>
              <a:buAutoNum type="arabicPeriod"/>
            </a:pPr>
            <a:r>
              <a:rPr lang="en-US" sz="2400" b="0" i="0" u="none" strike="noStrike" cap="none">
                <a:solidFill>
                  <a:srgbClr val="000000"/>
                </a:solidFill>
                <a:latin typeface="Arial"/>
                <a:ea typeface="Arial"/>
                <a:cs typeface="Arial"/>
                <a:sym typeface="Arial"/>
              </a:rPr>
              <a:t>रोगी की निरंतर निगरानी करें और भावनात्मक समर्थन प्रदान करें।</a:t>
            </a:r>
            <a:endParaRPr sz="2400" b="0" i="0" u="none" strike="noStrike" cap="none">
              <a:solidFill>
                <a:srgbClr val="000000"/>
              </a:solidFill>
              <a:latin typeface="Arial"/>
              <a:ea typeface="Arial"/>
              <a:cs typeface="Arial"/>
              <a:sym typeface="Arial"/>
            </a:endParaRPr>
          </a:p>
          <a:p>
            <a:pPr marL="760320" marR="0" lvl="0" indent="-760320" algn="just" rtl="0">
              <a:lnSpc>
                <a:spcPct val="150000"/>
              </a:lnSpc>
              <a:spcBef>
                <a:spcPts val="697"/>
              </a:spcBef>
              <a:spcAft>
                <a:spcPts val="0"/>
              </a:spcAft>
              <a:buClr>
                <a:srgbClr val="000000"/>
              </a:buClr>
              <a:buSzPts val="2400"/>
              <a:buFont typeface="Arial"/>
              <a:buAutoNum type="arabicPeriod"/>
            </a:pPr>
            <a:r>
              <a:rPr lang="en-US" sz="2400" b="0" i="0" u="none" strike="noStrike" cap="none">
                <a:solidFill>
                  <a:srgbClr val="000000"/>
                </a:solidFill>
                <a:latin typeface="Arial"/>
                <a:ea typeface="Arial"/>
                <a:cs typeface="Arial"/>
                <a:sym typeface="Arial"/>
              </a:rPr>
              <a:t>रोगी को यथाशीघ्र ले जाएं।</a:t>
            </a:r>
            <a:endParaRPr sz="2400" b="0" i="0" u="none" strike="noStrike" cap="none">
              <a:solidFill>
                <a:srgbClr val="000000"/>
              </a:solidFill>
              <a:latin typeface="Arial"/>
              <a:ea typeface="Arial"/>
              <a:cs typeface="Arial"/>
              <a:sym typeface="Arial"/>
            </a:endParaRPr>
          </a:p>
        </p:txBody>
      </p:sp>
      <p:sp>
        <p:nvSpPr>
          <p:cNvPr id="385" name="Google Shape;385;p55"/>
          <p:cNvSpPr txBox="1"/>
          <p:nvPr/>
        </p:nvSpPr>
        <p:spPr>
          <a:xfrm>
            <a:off x="228600" y="1836721"/>
            <a:ext cx="4227756" cy="1773360"/>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प्री-हॉस्पिटल उपचार</a:t>
            </a:r>
            <a:endParaRPr sz="3600" b="0" i="0" u="none" strike="noStrike" cap="none">
              <a:solidFill>
                <a:srgbClr val="000000"/>
              </a:solidFill>
              <a:latin typeface="Arial"/>
              <a:ea typeface="Arial"/>
              <a:cs typeface="Arial"/>
              <a:sym typeface="Arial"/>
            </a:endParaRPr>
          </a:p>
        </p:txBody>
      </p:sp>
      <p:sp>
        <p:nvSpPr>
          <p:cNvPr id="386" name="Google Shape;386;p55"/>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7" name="Google Shape;387;p55"/>
          <p:cNvPicPr preferRelativeResize="0"/>
          <p:nvPr/>
        </p:nvPicPr>
        <p:blipFill rotWithShape="1">
          <a:blip r:embed="rId3">
            <a:alphaModFix/>
          </a:blip>
          <a:srcRect/>
          <a:stretch/>
        </p:blipFill>
        <p:spPr>
          <a:xfrm>
            <a:off x="150554" y="136621"/>
            <a:ext cx="1398600" cy="10943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9"/>
          <p:cNvSpPr txBox="1"/>
          <p:nvPr/>
        </p:nvSpPr>
        <p:spPr>
          <a:xfrm>
            <a:off x="6967596" y="1308240"/>
            <a:ext cx="7393863" cy="5613120"/>
          </a:xfrm>
          <a:prstGeom prst="rect">
            <a:avLst/>
          </a:prstGeom>
          <a:noFill/>
          <a:ln>
            <a:noFill/>
          </a:ln>
        </p:spPr>
        <p:txBody>
          <a:bodyPr spcFirstLastPara="1" wrap="square" lIns="130675" tIns="65150" rIns="130675" bIns="65150" anchor="t" anchorCtr="0">
            <a:normAutofit/>
          </a:bodyPr>
          <a:lstStyle/>
          <a:p>
            <a:pPr marL="488880" marR="0" lvl="0" indent="-488880" algn="l" rtl="0">
              <a:lnSpc>
                <a:spcPct val="2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उच्च रक्तचाप को परिभाषित करना, पांच संकेत व लक्षण तथा प्री-हॉस्पिटल उपचार के पांच चरणो को सुचीबदध करना।</a:t>
            </a:r>
            <a:endParaRPr sz="4000" b="0" i="0" u="none" strike="noStrike" cap="none">
              <a:solidFill>
                <a:srgbClr val="000000"/>
              </a:solidFill>
              <a:latin typeface="Arial"/>
              <a:ea typeface="Arial"/>
              <a:cs typeface="Arial"/>
              <a:sym typeface="Arial"/>
            </a:endParaRPr>
          </a:p>
          <a:p>
            <a:pPr marL="488880" marR="0" lvl="0" indent="-488880" algn="l" rtl="0">
              <a:lnSpc>
                <a:spcPct val="20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पेट की परेशानी के दस संकेत और लक्षण तथा प्री-हॉस्पिटल उपचार के लिए पांच चरणों को सूचीबद्ध करना।</a:t>
            </a:r>
            <a:endParaRPr sz="2800" b="0" i="0" u="none" strike="noStrike" cap="none">
              <a:solidFill>
                <a:srgbClr val="000000"/>
              </a:solidFill>
              <a:latin typeface="Arial"/>
              <a:ea typeface="Arial"/>
              <a:cs typeface="Arial"/>
              <a:sym typeface="Arial"/>
            </a:endParaRPr>
          </a:p>
        </p:txBody>
      </p:sp>
      <p:sp>
        <p:nvSpPr>
          <p:cNvPr id="149" name="Google Shape;149;p29"/>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9"/>
          <p:cNvSpPr txBox="1"/>
          <p:nvPr/>
        </p:nvSpPr>
        <p:spPr>
          <a:xfrm>
            <a:off x="649630" y="1538344"/>
            <a:ext cx="3836309" cy="1023911"/>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उद्देश्य</a:t>
            </a:r>
            <a:endParaRPr sz="3600" b="0" i="0" u="none" strike="noStrike" cap="none">
              <a:solidFill>
                <a:srgbClr val="000000"/>
              </a:solidFill>
              <a:latin typeface="Arial"/>
              <a:ea typeface="Arial"/>
              <a:cs typeface="Arial"/>
              <a:sym typeface="Arial"/>
            </a:endParaRPr>
          </a:p>
        </p:txBody>
      </p:sp>
      <p:sp>
        <p:nvSpPr>
          <p:cNvPr id="151" name="Google Shape;151;p29"/>
          <p:cNvSpPr/>
          <p:nvPr/>
        </p:nvSpPr>
        <p:spPr>
          <a:xfrm>
            <a:off x="473336" y="2614802"/>
            <a:ext cx="5604735" cy="1330558"/>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इस पाठ के पूरा होने पर आप निम्न कार्य करने में सक्षम होंगे:</a:t>
            </a:r>
            <a:endParaRPr sz="2800" b="0" i="0" u="none" strike="noStrike" cap="none">
              <a:solidFill>
                <a:srgbClr val="000000"/>
              </a:solidFill>
              <a:latin typeface="Arial"/>
              <a:ea typeface="Arial"/>
              <a:cs typeface="Arial"/>
              <a:sym typeface="Arial"/>
            </a:endParaRPr>
          </a:p>
        </p:txBody>
      </p:sp>
      <p:pic>
        <p:nvPicPr>
          <p:cNvPr id="152" name="Google Shape;152;p29"/>
          <p:cNvPicPr preferRelativeResize="0"/>
          <p:nvPr/>
        </p:nvPicPr>
        <p:blipFill rotWithShape="1">
          <a:blip r:embed="rId3">
            <a:alphaModFix/>
          </a:blip>
          <a:srcRect/>
          <a:stretch/>
        </p:blipFill>
        <p:spPr>
          <a:xfrm>
            <a:off x="185057" y="213926"/>
            <a:ext cx="1398600" cy="109431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6"/>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56"/>
          <p:cNvSpPr txBox="1"/>
          <p:nvPr/>
        </p:nvSpPr>
        <p:spPr>
          <a:xfrm>
            <a:off x="6954480" y="1828800"/>
            <a:ext cx="7126200" cy="5430960"/>
          </a:xfrm>
          <a:prstGeom prst="rect">
            <a:avLst/>
          </a:prstGeom>
          <a:noFill/>
          <a:ln>
            <a:noFill/>
          </a:ln>
        </p:spPr>
        <p:txBody>
          <a:bodyPr spcFirstLastPara="1" wrap="square" lIns="130675" tIns="65150" rIns="130675" bIns="65150" anchor="t" anchorCtr="0">
            <a:normAutofit fontScale="92500"/>
          </a:bodyPr>
          <a:lstStyle/>
          <a:p>
            <a:pPr marL="0" marR="0" lvl="0" indent="0" algn="just" rtl="0">
              <a:lnSpc>
                <a:spcPct val="150000"/>
              </a:lnSpc>
              <a:spcBef>
                <a:spcPts val="0"/>
              </a:spcBef>
              <a:spcAft>
                <a:spcPts val="0"/>
              </a:spcAft>
              <a:buClr>
                <a:srgbClr val="000000"/>
              </a:buClr>
              <a:buSzPct val="100000"/>
              <a:buFont typeface="Arial"/>
              <a:buNone/>
            </a:pPr>
            <a:r>
              <a:rPr lang="en-US" sz="2800" b="0" i="0" u="none" strike="noStrike" cap="none">
                <a:solidFill>
                  <a:srgbClr val="000000"/>
                </a:solidFill>
                <a:latin typeface="Arial"/>
                <a:ea typeface="Arial"/>
                <a:cs typeface="Arial"/>
                <a:sym typeface="Arial"/>
              </a:rPr>
              <a:t>रक्तचाप जो लगातार सामान्य मान से ऊपर रहता है।</a:t>
            </a:r>
            <a:endParaRPr sz="2800" b="0" i="0" u="none" strike="noStrike" cap="none">
              <a:solidFill>
                <a:srgbClr val="000000"/>
              </a:solidFill>
              <a:latin typeface="Arial"/>
              <a:ea typeface="Arial"/>
              <a:cs typeface="Arial"/>
              <a:sym typeface="Arial"/>
            </a:endParaRPr>
          </a:p>
          <a:p>
            <a:pPr marL="0" marR="0" lvl="0" indent="0" algn="just" rtl="0">
              <a:lnSpc>
                <a:spcPct val="150000"/>
              </a:lnSpc>
              <a:spcBef>
                <a:spcPts val="697"/>
              </a:spcBef>
              <a:spcAft>
                <a:spcPts val="0"/>
              </a:spcAft>
              <a:buClr>
                <a:srgbClr val="000000"/>
              </a:buClr>
              <a:buSzPct val="100000"/>
              <a:buFont typeface="Arial"/>
              <a:buNone/>
            </a:pPr>
            <a:r>
              <a:rPr lang="en-US" sz="2800" b="0" i="0" u="sng" strike="noStrike" cap="none">
                <a:solidFill>
                  <a:srgbClr val="000000"/>
                </a:solidFill>
                <a:latin typeface="Arial"/>
                <a:ea typeface="Arial"/>
                <a:cs typeface="Arial"/>
                <a:sym typeface="Arial"/>
              </a:rPr>
              <a:t>संकेत और लक्षण</a:t>
            </a:r>
            <a:r>
              <a:rPr lang="en-US" sz="3200" b="0" i="0" u="none" strike="noStrike" cap="none">
                <a:solidFill>
                  <a:srgbClr val="000000"/>
                </a:solidFill>
                <a:latin typeface="Arial"/>
                <a:ea typeface="Arial"/>
                <a:cs typeface="Arial"/>
                <a:sym typeface="Arial"/>
              </a:rPr>
              <a:t>:</a:t>
            </a:r>
            <a:endParaRPr sz="3200" b="0" i="0" u="none" strike="noStrike" cap="none">
              <a:solidFill>
                <a:srgbClr val="000000"/>
              </a:solidFill>
              <a:latin typeface="Arial"/>
              <a:ea typeface="Arial"/>
              <a:cs typeface="Arial"/>
              <a:sym typeface="Arial"/>
            </a:endParaRPr>
          </a:p>
          <a:p>
            <a:pPr marL="1109520" marR="0" lvl="1" indent="-457198" algn="just" rtl="0">
              <a:lnSpc>
                <a:spcPct val="150000"/>
              </a:lnSpc>
              <a:spcBef>
                <a:spcPts val="697"/>
              </a:spcBef>
              <a:spcAft>
                <a:spcPts val="0"/>
              </a:spcAft>
              <a:buClr>
                <a:srgbClr val="000000"/>
              </a:buClr>
              <a:buSzPct val="100000"/>
              <a:buFont typeface="Arial"/>
              <a:buChar char="•"/>
            </a:pPr>
            <a:r>
              <a:rPr lang="en-US" sz="2800" b="0" i="0" u="none" strike="noStrike" cap="none">
                <a:solidFill>
                  <a:srgbClr val="000000"/>
                </a:solidFill>
                <a:latin typeface="Arial"/>
                <a:ea typeface="Arial"/>
                <a:cs typeface="Arial"/>
                <a:sym typeface="Arial"/>
              </a:rPr>
              <a:t>सिरदर्द</a:t>
            </a:r>
            <a:endParaRPr sz="2800" b="0" i="0" u="none" strike="noStrike" cap="none">
              <a:solidFill>
                <a:srgbClr val="000000"/>
              </a:solidFill>
              <a:latin typeface="Arial"/>
              <a:ea typeface="Arial"/>
              <a:cs typeface="Arial"/>
              <a:sym typeface="Arial"/>
            </a:endParaRPr>
          </a:p>
          <a:p>
            <a:pPr marL="1109520" marR="0" lvl="1" indent="-457198" algn="just" rtl="0">
              <a:lnSpc>
                <a:spcPct val="150000"/>
              </a:lnSpc>
              <a:spcBef>
                <a:spcPts val="697"/>
              </a:spcBef>
              <a:spcAft>
                <a:spcPts val="0"/>
              </a:spcAft>
              <a:buClr>
                <a:srgbClr val="000000"/>
              </a:buClr>
              <a:buSzPct val="100000"/>
              <a:buFont typeface="Arial"/>
              <a:buChar char="•"/>
            </a:pPr>
            <a:r>
              <a:rPr lang="en-US" sz="2800" b="0" i="0" u="none" strike="noStrike" cap="none">
                <a:solidFill>
                  <a:srgbClr val="000000"/>
                </a:solidFill>
                <a:latin typeface="Arial"/>
                <a:ea typeface="Arial"/>
                <a:cs typeface="Arial"/>
                <a:sym typeface="Arial"/>
              </a:rPr>
              <a:t>बीमारी का एहसास</a:t>
            </a:r>
            <a:endParaRPr sz="2800" b="0" i="0" u="none" strike="noStrike" cap="none">
              <a:solidFill>
                <a:srgbClr val="000000"/>
              </a:solidFill>
              <a:latin typeface="Arial"/>
              <a:ea typeface="Arial"/>
              <a:cs typeface="Arial"/>
              <a:sym typeface="Arial"/>
            </a:endParaRPr>
          </a:p>
          <a:p>
            <a:pPr marL="1109520" marR="0" lvl="1" indent="-457198" algn="just" rtl="0">
              <a:lnSpc>
                <a:spcPct val="150000"/>
              </a:lnSpc>
              <a:spcBef>
                <a:spcPts val="697"/>
              </a:spcBef>
              <a:spcAft>
                <a:spcPts val="0"/>
              </a:spcAft>
              <a:buClr>
                <a:srgbClr val="000000"/>
              </a:buClr>
              <a:buSzPct val="100000"/>
              <a:buFont typeface="Arial"/>
              <a:buChar char="•"/>
            </a:pPr>
            <a:r>
              <a:rPr lang="en-US" sz="2800" b="0" i="0" u="none" strike="noStrike" cap="none">
                <a:solidFill>
                  <a:srgbClr val="000000"/>
                </a:solidFill>
                <a:latin typeface="Arial"/>
                <a:ea typeface="Arial"/>
                <a:cs typeface="Arial"/>
                <a:sym typeface="Arial"/>
              </a:rPr>
              <a:t>चिंता</a:t>
            </a:r>
            <a:endParaRPr sz="2800" b="0" i="0" u="none" strike="noStrike" cap="none">
              <a:solidFill>
                <a:srgbClr val="000000"/>
              </a:solidFill>
              <a:latin typeface="Arial"/>
              <a:ea typeface="Arial"/>
              <a:cs typeface="Arial"/>
              <a:sym typeface="Arial"/>
            </a:endParaRPr>
          </a:p>
          <a:p>
            <a:pPr marL="1109520" marR="0" lvl="1" indent="-457198" algn="just" rtl="0">
              <a:lnSpc>
                <a:spcPct val="150000"/>
              </a:lnSpc>
              <a:spcBef>
                <a:spcPts val="697"/>
              </a:spcBef>
              <a:spcAft>
                <a:spcPts val="0"/>
              </a:spcAft>
              <a:buClr>
                <a:srgbClr val="000000"/>
              </a:buClr>
              <a:buSzPct val="100000"/>
              <a:buFont typeface="Arial"/>
              <a:buChar char="•"/>
            </a:pPr>
            <a:r>
              <a:rPr lang="en-US" sz="2800" b="0" i="0" u="none" strike="noStrike" cap="none">
                <a:solidFill>
                  <a:srgbClr val="000000"/>
                </a:solidFill>
                <a:latin typeface="Arial"/>
                <a:ea typeface="Arial"/>
                <a:cs typeface="Arial"/>
                <a:sym typeface="Arial"/>
              </a:rPr>
              <a:t>कान में घंटी बज रही है</a:t>
            </a:r>
            <a:endParaRPr sz="2800" b="0" i="0" u="none" strike="noStrike" cap="none">
              <a:solidFill>
                <a:srgbClr val="000000"/>
              </a:solidFill>
              <a:latin typeface="Arial"/>
              <a:ea typeface="Arial"/>
              <a:cs typeface="Arial"/>
              <a:sym typeface="Arial"/>
            </a:endParaRPr>
          </a:p>
          <a:p>
            <a:pPr marL="1109520" marR="0" lvl="1" indent="-457198" algn="just" rtl="0">
              <a:lnSpc>
                <a:spcPct val="150000"/>
              </a:lnSpc>
              <a:spcBef>
                <a:spcPts val="697"/>
              </a:spcBef>
              <a:spcAft>
                <a:spcPts val="0"/>
              </a:spcAft>
              <a:buClr>
                <a:srgbClr val="000000"/>
              </a:buClr>
              <a:buSzPct val="100000"/>
              <a:buFont typeface="Arial"/>
              <a:buChar char="•"/>
            </a:pPr>
            <a:r>
              <a:rPr lang="en-US" sz="2800" b="0" i="0" u="none" strike="noStrike" cap="none">
                <a:solidFill>
                  <a:srgbClr val="000000"/>
                </a:solidFill>
                <a:latin typeface="Arial"/>
                <a:ea typeface="Arial"/>
                <a:cs typeface="Arial"/>
                <a:sym typeface="Arial"/>
              </a:rPr>
              <a:t>तारे दिखना</a:t>
            </a:r>
            <a:endParaRPr sz="2800" b="0" i="0" u="none" strike="noStrike" cap="none">
              <a:solidFill>
                <a:srgbClr val="000000"/>
              </a:solidFill>
              <a:latin typeface="Arial"/>
              <a:ea typeface="Arial"/>
              <a:cs typeface="Arial"/>
              <a:sym typeface="Arial"/>
            </a:endParaRPr>
          </a:p>
          <a:p>
            <a:pPr marL="488880" marR="0" lvl="0" indent="-488880" algn="ctr" rtl="0">
              <a:lnSpc>
                <a:spcPct val="150000"/>
              </a:lnSpc>
              <a:spcBef>
                <a:spcPts val="697"/>
              </a:spcBef>
              <a:spcAft>
                <a:spcPts val="0"/>
              </a:spcAft>
              <a:buClr>
                <a:srgbClr val="000000"/>
              </a:buClr>
              <a:buSzPct val="100000"/>
              <a:buFont typeface="Arial"/>
              <a:buNone/>
            </a:pPr>
            <a:endParaRPr sz="2800" b="0" i="0" u="none" strike="noStrike" cap="none">
              <a:solidFill>
                <a:srgbClr val="000000"/>
              </a:solidFill>
              <a:latin typeface="Arial"/>
              <a:ea typeface="Arial"/>
              <a:cs typeface="Arial"/>
              <a:sym typeface="Arial"/>
            </a:endParaRPr>
          </a:p>
        </p:txBody>
      </p:sp>
      <p:sp>
        <p:nvSpPr>
          <p:cNvPr id="394" name="Google Shape;394;p56"/>
          <p:cNvSpPr txBox="1"/>
          <p:nvPr/>
        </p:nvSpPr>
        <p:spPr>
          <a:xfrm>
            <a:off x="307865" y="1862050"/>
            <a:ext cx="3723203" cy="1280160"/>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Arial"/>
                <a:ea typeface="Arial"/>
                <a:cs typeface="Arial"/>
                <a:sym typeface="Arial"/>
              </a:rPr>
              <a:t>उच्च रक्तचाप</a:t>
            </a:r>
            <a:endParaRPr sz="4000" b="0" i="0" u="none" strike="noStrike" cap="none">
              <a:solidFill>
                <a:srgbClr val="000000"/>
              </a:solidFill>
              <a:latin typeface="Arial"/>
              <a:ea typeface="Arial"/>
              <a:cs typeface="Arial"/>
              <a:sym typeface="Arial"/>
            </a:endParaRPr>
          </a:p>
        </p:txBody>
      </p:sp>
      <p:sp>
        <p:nvSpPr>
          <p:cNvPr id="395" name="Google Shape;395;p56"/>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6" name="Google Shape;396;p56"/>
          <p:cNvPicPr preferRelativeResize="0"/>
          <p:nvPr/>
        </p:nvPicPr>
        <p:blipFill rotWithShape="1">
          <a:blip r:embed="rId3">
            <a:alphaModFix/>
          </a:blip>
          <a:srcRect/>
          <a:stretch/>
        </p:blipFill>
        <p:spPr>
          <a:xfrm>
            <a:off x="190131" y="211903"/>
            <a:ext cx="1398600" cy="109431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7"/>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57"/>
          <p:cNvSpPr txBox="1"/>
          <p:nvPr/>
        </p:nvSpPr>
        <p:spPr>
          <a:xfrm>
            <a:off x="5083629" y="1904265"/>
            <a:ext cx="8718431" cy="5430960"/>
          </a:xfrm>
          <a:prstGeom prst="rect">
            <a:avLst/>
          </a:prstGeom>
          <a:noFill/>
          <a:ln>
            <a:noFill/>
          </a:ln>
        </p:spPr>
        <p:txBody>
          <a:bodyPr spcFirstLastPara="1" wrap="square" lIns="130675" tIns="65150" rIns="130675" bIns="65150" anchor="t" anchorCtr="0">
            <a:normAutofit/>
          </a:bodyPr>
          <a:lstStyle/>
          <a:p>
            <a:pPr marL="488880" marR="0" lvl="0" indent="-488880" algn="l" rtl="0">
              <a:lnSpc>
                <a:spcPct val="150000"/>
              </a:lnSpc>
              <a:spcBef>
                <a:spcPts val="0"/>
              </a:spcBef>
              <a:spcAft>
                <a:spcPts val="0"/>
              </a:spcAft>
              <a:buClr>
                <a:srgbClr val="000000"/>
              </a:buClr>
              <a:buSzPts val="3200"/>
              <a:buFont typeface="Arial"/>
              <a:buChar char="•"/>
            </a:pPr>
            <a:r>
              <a:rPr lang="en-US" sz="3200" b="0" i="0" u="sng" strike="noStrike" cap="none">
                <a:solidFill>
                  <a:srgbClr val="000000"/>
                </a:solidFill>
                <a:latin typeface="Arial"/>
                <a:ea typeface="Arial"/>
                <a:cs typeface="Arial"/>
                <a:sym typeface="Arial"/>
              </a:rPr>
              <a:t>संकेत और लक्षण</a:t>
            </a:r>
            <a:r>
              <a:rPr lang="en-US" sz="3200" b="0" i="0" u="none" strike="noStrike" cap="none">
                <a:solidFill>
                  <a:srgbClr val="000000"/>
                </a:solidFill>
                <a:latin typeface="Arial"/>
                <a:ea typeface="Arial"/>
                <a:cs typeface="Arial"/>
                <a:sym typeface="Arial"/>
              </a:rPr>
              <a:t> </a:t>
            </a:r>
            <a:r>
              <a:rPr lang="en-US" sz="4400" b="0" i="0" u="none" strike="noStrike" cap="none">
                <a:solidFill>
                  <a:srgbClr val="000000"/>
                </a:solidFill>
                <a:latin typeface="Arial"/>
                <a:ea typeface="Arial"/>
                <a:cs typeface="Arial"/>
                <a:sym typeface="Arial"/>
              </a:rPr>
              <a:t>:</a:t>
            </a:r>
            <a:endParaRPr sz="4400" b="0" i="0" u="none" strike="noStrike" cap="none">
              <a:solidFill>
                <a:srgbClr val="000000"/>
              </a:solidFill>
              <a:latin typeface="Arial"/>
              <a:ea typeface="Arial"/>
              <a:cs typeface="Arial"/>
              <a:sym typeface="Arial"/>
            </a:endParaRPr>
          </a:p>
          <a:p>
            <a:pPr marL="1060200" marR="0" lvl="1" indent="-407878" algn="l" rtl="0">
              <a:lnSpc>
                <a:spcPct val="20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नाक से रक्‍त आना ।</a:t>
            </a:r>
            <a:endParaRPr sz="2800" b="0" i="0" u="none" strike="noStrike" cap="none">
              <a:solidFill>
                <a:srgbClr val="000000"/>
              </a:solidFill>
              <a:latin typeface="Arial"/>
              <a:ea typeface="Arial"/>
              <a:cs typeface="Arial"/>
              <a:sym typeface="Arial"/>
            </a:endParaRPr>
          </a:p>
          <a:p>
            <a:pPr marL="1060200" marR="0" lvl="1" indent="-407878" algn="l" rtl="0">
              <a:lnSpc>
                <a:spcPct val="200000"/>
              </a:lnSpc>
              <a:spcBef>
                <a:spcPts val="697"/>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90</a:t>
            </a:r>
            <a:r>
              <a:rPr lang="en-US" sz="2800" b="0" i="0" u="none" strike="noStrike" cap="none">
                <a:solidFill>
                  <a:srgbClr val="000000"/>
                </a:solidFill>
                <a:latin typeface="Arial"/>
                <a:ea typeface="Arial"/>
                <a:cs typeface="Arial"/>
                <a:sym typeface="Arial"/>
              </a:rPr>
              <a:t> मिमी एचजी से ऊपर डायस्टोलिक रक्तचाप ।</a:t>
            </a:r>
            <a:endParaRPr sz="2800" b="0" i="0" u="none" strike="noStrike" cap="none">
              <a:solidFill>
                <a:srgbClr val="000000"/>
              </a:solidFill>
              <a:latin typeface="Arial"/>
              <a:ea typeface="Arial"/>
              <a:cs typeface="Arial"/>
              <a:sym typeface="Arial"/>
            </a:endParaRPr>
          </a:p>
          <a:p>
            <a:pPr marL="1060200" marR="0" lvl="1" indent="-407878" algn="l" rtl="0">
              <a:lnSpc>
                <a:spcPct val="20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चेहरे या हाथ-पैरों में झुनझुनी ।</a:t>
            </a:r>
            <a:endParaRPr sz="2800" b="0" i="0" u="none" strike="noStrike" cap="none">
              <a:solidFill>
                <a:srgbClr val="000000"/>
              </a:solidFill>
              <a:latin typeface="Arial"/>
              <a:ea typeface="Arial"/>
              <a:cs typeface="Arial"/>
              <a:sym typeface="Arial"/>
            </a:endParaRPr>
          </a:p>
        </p:txBody>
      </p:sp>
      <p:sp>
        <p:nvSpPr>
          <p:cNvPr id="403" name="Google Shape;403;p57"/>
          <p:cNvSpPr txBox="1"/>
          <p:nvPr/>
        </p:nvSpPr>
        <p:spPr>
          <a:xfrm>
            <a:off x="400723" y="1920240"/>
            <a:ext cx="3652560" cy="1771560"/>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उच्च रक्तचाप</a:t>
            </a:r>
            <a:endParaRPr sz="3600" b="0" i="0" u="none" strike="noStrike" cap="none">
              <a:solidFill>
                <a:srgbClr val="000000"/>
              </a:solidFill>
              <a:latin typeface="Arial"/>
              <a:ea typeface="Arial"/>
              <a:cs typeface="Arial"/>
              <a:sym typeface="Arial"/>
            </a:endParaRPr>
          </a:p>
        </p:txBody>
      </p:sp>
      <p:sp>
        <p:nvSpPr>
          <p:cNvPr id="404" name="Google Shape;404;p57"/>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5" name="Google Shape;405;p57"/>
          <p:cNvPicPr preferRelativeResize="0"/>
          <p:nvPr/>
        </p:nvPicPr>
        <p:blipFill rotWithShape="1">
          <a:blip r:embed="rId3">
            <a:alphaModFix/>
          </a:blip>
          <a:srcRect/>
          <a:stretch/>
        </p:blipFill>
        <p:spPr>
          <a:xfrm>
            <a:off x="195943" y="176739"/>
            <a:ext cx="1398600" cy="109431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8"/>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58"/>
          <p:cNvSpPr txBox="1"/>
          <p:nvPr/>
        </p:nvSpPr>
        <p:spPr>
          <a:xfrm>
            <a:off x="5228216" y="1398494"/>
            <a:ext cx="8993393" cy="6303981"/>
          </a:xfrm>
          <a:prstGeom prst="rect">
            <a:avLst/>
          </a:prstGeom>
          <a:noFill/>
          <a:ln>
            <a:noFill/>
          </a:ln>
        </p:spPr>
        <p:txBody>
          <a:bodyPr spcFirstLastPara="1" wrap="square" lIns="130675" tIns="65150" rIns="130675" bIns="65150" anchor="t" anchorCtr="0">
            <a:normAutofit lnSpcReduction="10000"/>
          </a:bodyPr>
          <a:lstStyle/>
          <a:p>
            <a:pPr marL="869760" marR="0" lvl="0" indent="-869760" algn="just" rtl="0">
              <a:lnSpc>
                <a:spcPct val="150000"/>
              </a:lnSpc>
              <a:spcBef>
                <a:spcPts val="0"/>
              </a:spcBef>
              <a:spcAft>
                <a:spcPts val="0"/>
              </a:spcAft>
              <a:buClr>
                <a:srgbClr val="000000"/>
              </a:buClr>
              <a:buSzPts val="2800"/>
              <a:buFont typeface="Arial"/>
              <a:buAutoNum type="arabicPeriod"/>
            </a:pPr>
            <a:r>
              <a:rPr lang="en-US" sz="2800" b="0" i="0" u="none" strike="noStrike" cap="none">
                <a:solidFill>
                  <a:srgbClr val="000000"/>
                </a:solidFill>
                <a:latin typeface="Arial"/>
                <a:ea typeface="Arial"/>
                <a:cs typeface="Arial"/>
                <a:sym typeface="Arial"/>
              </a:rPr>
              <a:t>वैश्विक सावधानियों का प्रयोग करें और घटनास्थल को सुरक्षित रखें।</a:t>
            </a:r>
            <a:endParaRPr sz="2800" b="0" i="0" u="none" strike="noStrike" cap="none">
              <a:solidFill>
                <a:srgbClr val="000000"/>
              </a:solidFill>
              <a:latin typeface="Arial"/>
              <a:ea typeface="Arial"/>
              <a:cs typeface="Arial"/>
              <a:sym typeface="Arial"/>
            </a:endParaRPr>
          </a:p>
          <a:p>
            <a:pPr marL="869760" marR="0" lvl="0" indent="-869760" algn="just" rtl="0">
              <a:lnSpc>
                <a:spcPct val="150000"/>
              </a:lnSpc>
              <a:spcBef>
                <a:spcPts val="697"/>
              </a:spcBef>
              <a:spcAft>
                <a:spcPts val="0"/>
              </a:spcAft>
              <a:buClr>
                <a:srgbClr val="000000"/>
              </a:buClr>
              <a:buSzPts val="2800"/>
              <a:buFont typeface="Arial"/>
              <a:buAutoNum type="arabicPeriod"/>
            </a:pPr>
            <a:r>
              <a:rPr lang="en-US" sz="2800" b="0" i="0" u="none" strike="noStrike" cap="none">
                <a:solidFill>
                  <a:srgbClr val="000000"/>
                </a:solidFill>
                <a:latin typeface="Arial"/>
                <a:ea typeface="Arial"/>
                <a:cs typeface="Arial"/>
                <a:sym typeface="Arial"/>
              </a:rPr>
              <a:t>वायुमार्ग खुला रखें और श्वास पर नज़र रखें ज़रूरत पड़ने पर कृत्रिम श्वसन प्रदान करें।</a:t>
            </a:r>
            <a:endParaRPr sz="2800" b="0" i="0" u="none" strike="noStrike" cap="none">
              <a:solidFill>
                <a:srgbClr val="000000"/>
              </a:solidFill>
              <a:latin typeface="Arial"/>
              <a:ea typeface="Arial"/>
              <a:cs typeface="Arial"/>
              <a:sym typeface="Arial"/>
            </a:endParaRPr>
          </a:p>
          <a:p>
            <a:pPr marL="869760" marR="0" lvl="0" indent="-869760" algn="just" rtl="0">
              <a:lnSpc>
                <a:spcPct val="150000"/>
              </a:lnSpc>
              <a:spcBef>
                <a:spcPts val="697"/>
              </a:spcBef>
              <a:spcAft>
                <a:spcPts val="0"/>
              </a:spcAft>
              <a:buClr>
                <a:srgbClr val="000000"/>
              </a:buClr>
              <a:buSzPts val="2800"/>
              <a:buFont typeface="Arial"/>
              <a:buAutoNum type="arabicPeriod"/>
            </a:pPr>
            <a:r>
              <a:rPr lang="en-US" sz="2800" b="0" i="0" u="none" strike="noStrike" cap="none">
                <a:solidFill>
                  <a:srgbClr val="000000"/>
                </a:solidFill>
                <a:latin typeface="Arial"/>
                <a:ea typeface="Arial"/>
                <a:cs typeface="Arial"/>
                <a:sym typeface="Arial"/>
              </a:rPr>
              <a:t>प्रतिक्रिया देने वाले रोगी को आरामदायक स्थिति में लिटाएं, सामान्यतः सीधा बैठाएं।</a:t>
            </a:r>
            <a:endParaRPr sz="2800" b="0" i="0" u="none" strike="noStrike" cap="none">
              <a:solidFill>
                <a:srgbClr val="000000"/>
              </a:solidFill>
              <a:latin typeface="Arial"/>
              <a:ea typeface="Arial"/>
              <a:cs typeface="Arial"/>
              <a:sym typeface="Arial"/>
            </a:endParaRPr>
          </a:p>
          <a:p>
            <a:pPr marL="869760" marR="0" lvl="0" indent="-869760" algn="just" rtl="0">
              <a:lnSpc>
                <a:spcPct val="150000"/>
              </a:lnSpc>
              <a:spcBef>
                <a:spcPts val="697"/>
              </a:spcBef>
              <a:spcAft>
                <a:spcPts val="0"/>
              </a:spcAft>
              <a:buClr>
                <a:srgbClr val="000000"/>
              </a:buClr>
              <a:buSzPts val="2800"/>
              <a:buFont typeface="Arial"/>
              <a:buAutoNum type="arabicPeriod"/>
            </a:pPr>
            <a:r>
              <a:rPr lang="en-US" sz="2800" b="0" i="0" u="none" strike="noStrike" cap="none">
                <a:solidFill>
                  <a:srgbClr val="000000"/>
                </a:solidFill>
                <a:latin typeface="Arial"/>
                <a:ea typeface="Arial"/>
                <a:cs typeface="Arial"/>
                <a:sym typeface="Arial"/>
              </a:rPr>
              <a:t>भावनात्मक समर्थन प्रदान करें।</a:t>
            </a:r>
            <a:endParaRPr sz="2800" b="0" i="0" u="none" strike="noStrike" cap="none">
              <a:solidFill>
                <a:srgbClr val="000000"/>
              </a:solidFill>
              <a:latin typeface="Arial"/>
              <a:ea typeface="Arial"/>
              <a:cs typeface="Arial"/>
              <a:sym typeface="Arial"/>
            </a:endParaRPr>
          </a:p>
          <a:p>
            <a:pPr marL="869760" marR="0" lvl="0" indent="-869760" algn="just" rtl="0">
              <a:lnSpc>
                <a:spcPct val="150000"/>
              </a:lnSpc>
              <a:spcBef>
                <a:spcPts val="697"/>
              </a:spcBef>
              <a:spcAft>
                <a:spcPts val="0"/>
              </a:spcAft>
              <a:buClr>
                <a:srgbClr val="000000"/>
              </a:buClr>
              <a:buSzPts val="2800"/>
              <a:buFont typeface="Arial"/>
              <a:buAutoNum type="arabicPeriod"/>
            </a:pPr>
            <a:r>
              <a:rPr lang="en-US" sz="2800" b="0" i="0" u="none" strike="noStrike" cap="none">
                <a:solidFill>
                  <a:srgbClr val="000000"/>
                </a:solidFill>
                <a:latin typeface="Arial"/>
                <a:ea typeface="Arial"/>
                <a:cs typeface="Arial"/>
                <a:sym typeface="Arial"/>
              </a:rPr>
              <a:t>यदि लागू हो तो नाक से रक्‍त आने पर नियंत्रण रखें।</a:t>
            </a:r>
            <a:endParaRPr sz="2800" b="0" i="0" u="none" strike="noStrike" cap="none">
              <a:solidFill>
                <a:srgbClr val="000000"/>
              </a:solidFill>
              <a:latin typeface="Arial"/>
              <a:ea typeface="Arial"/>
              <a:cs typeface="Arial"/>
              <a:sym typeface="Arial"/>
            </a:endParaRPr>
          </a:p>
          <a:p>
            <a:pPr marL="869760" marR="0" lvl="0" indent="-869760" algn="just" rtl="0">
              <a:lnSpc>
                <a:spcPct val="150000"/>
              </a:lnSpc>
              <a:spcBef>
                <a:spcPts val="697"/>
              </a:spcBef>
              <a:spcAft>
                <a:spcPts val="0"/>
              </a:spcAft>
              <a:buClr>
                <a:srgbClr val="000000"/>
              </a:buClr>
              <a:buSzPts val="2800"/>
              <a:buFont typeface="Arial"/>
              <a:buAutoNum type="arabicPeriod"/>
            </a:pPr>
            <a:r>
              <a:rPr lang="en-US" sz="2800" b="0" i="0" u="none" strike="noStrike" cap="none">
                <a:solidFill>
                  <a:srgbClr val="000000"/>
                </a:solidFill>
                <a:latin typeface="Arial"/>
                <a:ea typeface="Arial"/>
                <a:cs typeface="Arial"/>
                <a:sym typeface="Arial"/>
              </a:rPr>
              <a:t>रोगी को यथाशीघ्र अस्‍पताल ले जाएं।</a:t>
            </a:r>
            <a:endParaRPr sz="2800" b="0" i="0" u="none" strike="noStrike" cap="none">
              <a:solidFill>
                <a:srgbClr val="000000"/>
              </a:solidFill>
              <a:latin typeface="Arial"/>
              <a:ea typeface="Arial"/>
              <a:cs typeface="Arial"/>
              <a:sym typeface="Arial"/>
            </a:endParaRPr>
          </a:p>
          <a:p>
            <a:pPr marL="869760" marR="0" lvl="0" indent="-869760" algn="ctr" rtl="0">
              <a:lnSpc>
                <a:spcPct val="150000"/>
              </a:lnSpc>
              <a:spcBef>
                <a:spcPts val="697"/>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
        <p:nvSpPr>
          <p:cNvPr id="412" name="Google Shape;412;p58"/>
          <p:cNvSpPr txBox="1"/>
          <p:nvPr/>
        </p:nvSpPr>
        <p:spPr>
          <a:xfrm>
            <a:off x="228600" y="2122687"/>
            <a:ext cx="4292301" cy="1163782"/>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0000"/>
                </a:solidFill>
                <a:latin typeface="Arial"/>
                <a:ea typeface="Arial"/>
                <a:cs typeface="Arial"/>
                <a:sym typeface="Arial"/>
              </a:rPr>
              <a:t>प्री-हॉस्पिटल उपचार</a:t>
            </a:r>
            <a:br>
              <a:rPr lang="en-US" sz="3200" b="0" i="0" u="none" strike="noStrike" cap="none">
                <a:solidFill>
                  <a:schemeClr val="dk1"/>
                </a:solidFill>
                <a:latin typeface="Arial"/>
                <a:ea typeface="Arial"/>
                <a:cs typeface="Arial"/>
                <a:sym typeface="Arial"/>
              </a:rPr>
            </a:br>
            <a:r>
              <a:rPr lang="en-US" sz="3200" b="1" i="0" u="none" strike="noStrike" cap="none">
                <a:solidFill>
                  <a:srgbClr val="FF0000"/>
                </a:solidFill>
                <a:latin typeface="Arial"/>
                <a:ea typeface="Arial"/>
                <a:cs typeface="Arial"/>
                <a:sym typeface="Arial"/>
              </a:rPr>
              <a:t>उच्च रक्तचाप</a:t>
            </a:r>
            <a:endParaRPr sz="3200" b="0" i="0" u="none" strike="noStrike" cap="none">
              <a:solidFill>
                <a:srgbClr val="000000"/>
              </a:solidFill>
              <a:latin typeface="Arial"/>
              <a:ea typeface="Arial"/>
              <a:cs typeface="Arial"/>
              <a:sym typeface="Arial"/>
            </a:endParaRPr>
          </a:p>
        </p:txBody>
      </p:sp>
      <p:sp>
        <p:nvSpPr>
          <p:cNvPr id="413" name="Google Shape;413;p58"/>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4" name="Google Shape;414;p58"/>
          <p:cNvPicPr preferRelativeResize="0"/>
          <p:nvPr/>
        </p:nvPicPr>
        <p:blipFill rotWithShape="1">
          <a:blip r:embed="rId3">
            <a:alphaModFix/>
          </a:blip>
          <a:srcRect/>
          <a:stretch/>
        </p:blipFill>
        <p:spPr>
          <a:xfrm>
            <a:off x="228600" y="209396"/>
            <a:ext cx="1398600" cy="109431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9"/>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59"/>
          <p:cNvSpPr txBox="1"/>
          <p:nvPr/>
        </p:nvSpPr>
        <p:spPr>
          <a:xfrm>
            <a:off x="4776395" y="1237129"/>
            <a:ext cx="9359153" cy="6051294"/>
          </a:xfrm>
          <a:prstGeom prst="rect">
            <a:avLst/>
          </a:prstGeom>
          <a:noFill/>
          <a:ln>
            <a:noFill/>
          </a:ln>
        </p:spPr>
        <p:txBody>
          <a:bodyPr spcFirstLastPara="1" wrap="square" lIns="130675" tIns="65150" rIns="130675" bIns="65150" anchor="t" anchorCtr="0">
            <a:normAutofit fontScale="92500"/>
          </a:bodyPr>
          <a:lstStyle/>
          <a:p>
            <a:pPr marL="0" marR="0" lvl="0" indent="0" algn="just" rtl="0">
              <a:lnSpc>
                <a:spcPct val="110000"/>
              </a:lnSpc>
              <a:spcBef>
                <a:spcPts val="0"/>
              </a:spcBef>
              <a:spcAft>
                <a:spcPts val="0"/>
              </a:spcAft>
              <a:buClr>
                <a:srgbClr val="000000"/>
              </a:buClr>
              <a:buSzPct val="100000"/>
              <a:buFont typeface="Arial"/>
              <a:buNone/>
            </a:pPr>
            <a:r>
              <a:rPr lang="en-US" sz="3200" b="1" i="0" u="none" strike="noStrike" cap="none">
                <a:solidFill>
                  <a:srgbClr val="000000"/>
                </a:solidFill>
                <a:latin typeface="Arial"/>
                <a:ea typeface="Arial"/>
                <a:cs typeface="Arial"/>
                <a:sym typeface="Arial"/>
              </a:rPr>
              <a:t>इस पाठ को पूरा करने के बाद अब आप निम्न कार्य कर सकेंगे:-</a:t>
            </a:r>
            <a:endParaRPr sz="3200" b="0" i="0" u="none" strike="noStrike" cap="none">
              <a:solidFill>
                <a:srgbClr val="000000"/>
              </a:solidFill>
              <a:latin typeface="Arial"/>
              <a:ea typeface="Arial"/>
              <a:cs typeface="Arial"/>
              <a:sym typeface="Arial"/>
            </a:endParaRPr>
          </a:p>
          <a:p>
            <a:pPr marL="0" marR="0" lvl="0" indent="-176212" algn="just" rtl="0">
              <a:lnSpc>
                <a:spcPct val="200000"/>
              </a:lnSpc>
              <a:spcBef>
                <a:spcPts val="697"/>
              </a:spcBef>
              <a:spcAft>
                <a:spcPts val="0"/>
              </a:spcAft>
              <a:buClr>
                <a:srgbClr val="000000"/>
              </a:buClr>
              <a:buSzPct val="100000"/>
              <a:buFont typeface="Arial"/>
              <a:buChar char="•"/>
            </a:pPr>
            <a:r>
              <a:rPr lang="en-US" sz="3000" b="0" i="0" u="none" strike="noStrike" cap="none">
                <a:solidFill>
                  <a:srgbClr val="000000"/>
                </a:solidFill>
                <a:latin typeface="Arial"/>
                <a:ea typeface="Arial"/>
                <a:cs typeface="Arial"/>
                <a:sym typeface="Arial"/>
              </a:rPr>
              <a:t>चिकित्सा आपातकाल को परिभाषित करें।</a:t>
            </a:r>
            <a:endParaRPr sz="3000" b="0" i="0" u="none" strike="noStrike" cap="none">
              <a:solidFill>
                <a:srgbClr val="000000"/>
              </a:solidFill>
              <a:latin typeface="Arial"/>
              <a:ea typeface="Arial"/>
              <a:cs typeface="Arial"/>
              <a:sym typeface="Arial"/>
            </a:endParaRPr>
          </a:p>
          <a:p>
            <a:pPr marL="0" marR="0" lvl="0" indent="-176212" algn="just" rtl="0">
              <a:lnSpc>
                <a:spcPct val="200000"/>
              </a:lnSpc>
              <a:spcBef>
                <a:spcPts val="697"/>
              </a:spcBef>
              <a:spcAft>
                <a:spcPts val="0"/>
              </a:spcAft>
              <a:buClr>
                <a:srgbClr val="000000"/>
              </a:buClr>
              <a:buSzPct val="100000"/>
              <a:buFont typeface="Arial"/>
              <a:buChar char="•"/>
            </a:pPr>
            <a:r>
              <a:rPr lang="en-US" sz="3000" b="0" i="0" u="none" strike="noStrike" cap="none">
                <a:solidFill>
                  <a:srgbClr val="000000"/>
                </a:solidFill>
                <a:latin typeface="Arial"/>
                <a:ea typeface="Arial"/>
                <a:cs typeface="Arial"/>
                <a:sym typeface="Arial"/>
              </a:rPr>
              <a:t>मायोकार्डियल इन्फ्रैर्क्शन को परिभाषित करें, नौ संकेत और लक्षण, तथा प्री-हॉस्पिटल उपचार के आठ चरणों को सूचीबद्ध करें।</a:t>
            </a:r>
            <a:endParaRPr sz="3000" b="0" i="0" u="none" strike="noStrike" cap="none">
              <a:solidFill>
                <a:srgbClr val="000000"/>
              </a:solidFill>
              <a:latin typeface="Arial"/>
              <a:ea typeface="Arial"/>
              <a:cs typeface="Arial"/>
              <a:sym typeface="Arial"/>
            </a:endParaRPr>
          </a:p>
          <a:p>
            <a:pPr marL="0" marR="0" lvl="0" indent="-176212" algn="just" rtl="0">
              <a:lnSpc>
                <a:spcPct val="200000"/>
              </a:lnSpc>
              <a:spcBef>
                <a:spcPts val="697"/>
              </a:spcBef>
              <a:spcAft>
                <a:spcPts val="0"/>
              </a:spcAft>
              <a:buClr>
                <a:srgbClr val="000000"/>
              </a:buClr>
              <a:buSzPct val="100000"/>
              <a:buFont typeface="Arial"/>
              <a:buChar char="•"/>
            </a:pPr>
            <a:r>
              <a:rPr lang="en-US" sz="3000" b="0" i="0" u="none" strike="noStrike" cap="none">
                <a:solidFill>
                  <a:srgbClr val="000000"/>
                </a:solidFill>
                <a:latin typeface="Arial"/>
                <a:ea typeface="Arial"/>
                <a:cs typeface="Arial"/>
                <a:sym typeface="Arial"/>
              </a:rPr>
              <a:t>एनजाइना पेक्टोरिस को परिभाषित करें, छह संकेत और लक्षण और प्री-हॉस्पिटलउपचार का वर्णन करें।</a:t>
            </a:r>
            <a:endParaRPr sz="3000" b="0" i="0" u="none" strike="noStrike" cap="none">
              <a:solidFill>
                <a:srgbClr val="000000"/>
              </a:solidFill>
              <a:latin typeface="Arial"/>
              <a:ea typeface="Arial"/>
              <a:cs typeface="Arial"/>
              <a:sym typeface="Arial"/>
            </a:endParaRPr>
          </a:p>
        </p:txBody>
      </p:sp>
      <p:sp>
        <p:nvSpPr>
          <p:cNvPr id="421" name="Google Shape;421;p59"/>
          <p:cNvSpPr txBox="1"/>
          <p:nvPr/>
        </p:nvSpPr>
        <p:spPr>
          <a:xfrm>
            <a:off x="310353" y="2194561"/>
            <a:ext cx="3239671" cy="1413163"/>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समीक्षा</a:t>
            </a:r>
            <a:endParaRPr sz="3600" b="0" i="0" u="none" strike="noStrike" cap="none">
              <a:solidFill>
                <a:srgbClr val="000000"/>
              </a:solidFill>
              <a:latin typeface="Arial"/>
              <a:ea typeface="Arial"/>
              <a:cs typeface="Arial"/>
              <a:sym typeface="Arial"/>
            </a:endParaRPr>
          </a:p>
        </p:txBody>
      </p:sp>
      <p:sp>
        <p:nvSpPr>
          <p:cNvPr id="422" name="Google Shape;422;p59"/>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3" name="Google Shape;423;p59"/>
          <p:cNvPicPr preferRelativeResize="0"/>
          <p:nvPr/>
        </p:nvPicPr>
        <p:blipFill rotWithShape="1">
          <a:blip r:embed="rId3">
            <a:alphaModFix/>
          </a:blip>
          <a:srcRect/>
          <a:stretch/>
        </p:blipFill>
        <p:spPr>
          <a:xfrm>
            <a:off x="336378" y="263825"/>
            <a:ext cx="1398600" cy="109431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0"/>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60"/>
          <p:cNvSpPr txBox="1"/>
          <p:nvPr/>
        </p:nvSpPr>
        <p:spPr>
          <a:xfrm>
            <a:off x="5035518" y="1581840"/>
            <a:ext cx="9191012" cy="5430960"/>
          </a:xfrm>
          <a:prstGeom prst="rect">
            <a:avLst/>
          </a:prstGeom>
          <a:noFill/>
          <a:ln>
            <a:noFill/>
          </a:ln>
        </p:spPr>
        <p:txBody>
          <a:bodyPr spcFirstLastPara="1" wrap="square" lIns="130675" tIns="65150" rIns="130675" bIns="65150" anchor="t" anchorCtr="0">
            <a:normAutofit/>
          </a:bodyPr>
          <a:lstStyle/>
          <a:p>
            <a:pPr marL="488880" marR="0" lvl="0" indent="-488880" algn="l" rtl="0">
              <a:lnSpc>
                <a:spcPct val="15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कंजेस्टिव हार्ट फेलियर को परिभाषित करें, आठ संकेत और लक्षण सूचीबद्ध करें और अस्पताल से पहले उपचार के चार चरण बताएं।</a:t>
            </a:r>
            <a:endParaRPr sz="2800" b="0" i="0" u="none" strike="noStrike" cap="none">
              <a:solidFill>
                <a:srgbClr val="000000"/>
              </a:solidFill>
              <a:latin typeface="Arial"/>
              <a:ea typeface="Arial"/>
              <a:cs typeface="Arial"/>
              <a:sym typeface="Arial"/>
            </a:endParaRPr>
          </a:p>
          <a:p>
            <a:pPr marL="488880" marR="0" lvl="0" indent="-488880" algn="l" rtl="0">
              <a:lnSpc>
                <a:spcPct val="150000"/>
              </a:lnSpc>
              <a:spcBef>
                <a:spcPts val="799"/>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उच्च रक्तचाप को परिभाषित करें, पांच संकेत और लक्षण तथा प्री-हॉस्पिटल उपचार के पांच चरण बताएं।</a:t>
            </a:r>
            <a:endParaRPr sz="2800" b="0" i="0" u="none" strike="noStrike" cap="none">
              <a:solidFill>
                <a:srgbClr val="000000"/>
              </a:solidFill>
              <a:latin typeface="Arial"/>
              <a:ea typeface="Arial"/>
              <a:cs typeface="Arial"/>
              <a:sym typeface="Arial"/>
            </a:endParaRPr>
          </a:p>
          <a:p>
            <a:pPr marL="488880" marR="0" lvl="0" indent="-488880" algn="l" rtl="0">
              <a:lnSpc>
                <a:spcPct val="150000"/>
              </a:lnSpc>
              <a:spcBef>
                <a:spcPts val="799"/>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पेट की परेशानी के दस संकेत और लक्षण सूचीबद्ध करें और प्री-हॉस्पिटल उपचार के लिए पाँच चरण सूचीबद्ध करें।</a:t>
            </a:r>
            <a:endParaRPr sz="2800" b="0" i="0" u="none" strike="noStrike" cap="none">
              <a:solidFill>
                <a:srgbClr val="000000"/>
              </a:solidFill>
              <a:latin typeface="Arial"/>
              <a:ea typeface="Arial"/>
              <a:cs typeface="Arial"/>
              <a:sym typeface="Arial"/>
            </a:endParaRPr>
          </a:p>
        </p:txBody>
      </p:sp>
      <p:sp>
        <p:nvSpPr>
          <p:cNvPr id="430" name="Google Shape;430;p60"/>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60"/>
          <p:cNvSpPr txBox="1"/>
          <p:nvPr/>
        </p:nvSpPr>
        <p:spPr>
          <a:xfrm>
            <a:off x="447840" y="2162287"/>
            <a:ext cx="3177487" cy="1112928"/>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समीक्षा</a:t>
            </a:r>
            <a:endParaRPr sz="3600" b="0" i="0" u="none" strike="noStrike" cap="none">
              <a:solidFill>
                <a:srgbClr val="000000"/>
              </a:solidFill>
              <a:latin typeface="Arial"/>
              <a:ea typeface="Arial"/>
              <a:cs typeface="Arial"/>
              <a:sym typeface="Arial"/>
            </a:endParaRPr>
          </a:p>
        </p:txBody>
      </p:sp>
      <p:pic>
        <p:nvPicPr>
          <p:cNvPr id="432" name="Google Shape;432;p60"/>
          <p:cNvPicPr preferRelativeResize="0"/>
          <p:nvPr/>
        </p:nvPicPr>
        <p:blipFill rotWithShape="1">
          <a:blip r:embed="rId3">
            <a:alphaModFix/>
          </a:blip>
          <a:srcRect/>
          <a:stretch/>
        </p:blipFill>
        <p:spPr>
          <a:xfrm>
            <a:off x="228600" y="252940"/>
            <a:ext cx="1398600" cy="109431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1"/>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61"/>
          <p:cNvSpPr txBox="1"/>
          <p:nvPr/>
        </p:nvSpPr>
        <p:spPr>
          <a:xfrm>
            <a:off x="731520" y="1828800"/>
            <a:ext cx="13349160" cy="5430960"/>
          </a:xfrm>
          <a:prstGeom prst="rect">
            <a:avLst/>
          </a:prstGeom>
          <a:noFill/>
          <a:ln>
            <a:noFill/>
          </a:ln>
        </p:spPr>
        <p:txBody>
          <a:bodyPr spcFirstLastPara="1" wrap="square" lIns="130675" tIns="65150" rIns="130675" bIns="65150" anchor="t" anchorCtr="0">
            <a:normAutofit/>
          </a:bodyPr>
          <a:lstStyle/>
          <a:p>
            <a:pPr marL="0" marR="0" lvl="0" indent="0" algn="ctr" rtl="0">
              <a:lnSpc>
                <a:spcPct val="150000"/>
              </a:lnSpc>
              <a:spcBef>
                <a:spcPts val="0"/>
              </a:spcBef>
              <a:spcAft>
                <a:spcPts val="0"/>
              </a:spcAft>
              <a:buClr>
                <a:srgbClr val="000000"/>
              </a:buClr>
              <a:buSzPts val="8800"/>
              <a:buFont typeface="Arial"/>
              <a:buNone/>
            </a:pPr>
            <a:r>
              <a:rPr lang="en-US" sz="8800" b="0" i="0" u="none" strike="noStrike" cap="none">
                <a:solidFill>
                  <a:srgbClr val="FF0000"/>
                </a:solidFill>
                <a:latin typeface="Arial"/>
                <a:ea typeface="Arial"/>
                <a:cs typeface="Arial"/>
                <a:sym typeface="Arial"/>
              </a:rPr>
              <a:t>कोई प्रश्‍न ?</a:t>
            </a:r>
            <a:endParaRPr sz="8800" b="0" i="0" u="none" strike="noStrike" cap="none">
              <a:solidFill>
                <a:srgbClr val="000000"/>
              </a:solidFill>
              <a:latin typeface="Arial"/>
              <a:ea typeface="Arial"/>
              <a:cs typeface="Arial"/>
              <a:sym typeface="Arial"/>
            </a:endParaRPr>
          </a:p>
          <a:p>
            <a:pPr marL="0" marR="0" lvl="0" indent="0" algn="ctr" rtl="0">
              <a:lnSpc>
                <a:spcPct val="150000"/>
              </a:lnSpc>
              <a:spcBef>
                <a:spcPts val="3424"/>
              </a:spcBef>
              <a:spcAft>
                <a:spcPts val="0"/>
              </a:spcAft>
              <a:buClr>
                <a:srgbClr val="000000"/>
              </a:buClr>
              <a:buSzPts val="13700"/>
              <a:buFont typeface="Arial"/>
              <a:buNone/>
            </a:pPr>
            <a:endParaRPr sz="13700" b="0" i="0" u="none" strike="noStrike" cap="none">
              <a:solidFill>
                <a:srgbClr val="000000"/>
              </a:solidFill>
              <a:latin typeface="Arial"/>
              <a:ea typeface="Arial"/>
              <a:cs typeface="Arial"/>
              <a:sym typeface="Arial"/>
            </a:endParaRPr>
          </a:p>
        </p:txBody>
      </p:sp>
      <p:sp>
        <p:nvSpPr>
          <p:cNvPr id="439" name="Google Shape;439;p61"/>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0" name="Google Shape;440;p61"/>
          <p:cNvPicPr preferRelativeResize="0"/>
          <p:nvPr/>
        </p:nvPicPr>
        <p:blipFill rotWithShape="1">
          <a:blip r:embed="rId3">
            <a:alphaModFix/>
          </a:blip>
          <a:srcRect/>
          <a:stretch/>
        </p:blipFill>
        <p:spPr>
          <a:xfrm>
            <a:off x="206829" y="92160"/>
            <a:ext cx="1398600" cy="109431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2"/>
          <p:cNvSpPr/>
          <p:nvPr/>
        </p:nvSpPr>
        <p:spPr>
          <a:xfrm>
            <a:off x="4875120" y="3021120"/>
            <a:ext cx="4291200" cy="1450800"/>
          </a:xfrm>
          <a:prstGeom prst="rect">
            <a:avLst/>
          </a:prstGeom>
        </p:spPr>
        <p:txBody>
          <a:bodyPr>
            <a:prstTxWarp prst="textPlain">
              <a:avLst/>
            </a:prstTxWarp>
          </a:bodyPr>
          <a:lstStyle/>
          <a:p>
            <a:pPr lvl="0" algn="l"/>
            <a:r>
              <a:rPr b="0" i="0">
                <a:ln>
                  <a:noFill/>
                </a:ln>
                <a:solidFill>
                  <a:srgbClr val="000000"/>
                </a:solidFill>
                <a:latin typeface="Arial Black"/>
              </a:rPr>
              <a:t> </a:t>
            </a:r>
          </a:p>
        </p:txBody>
      </p:sp>
      <p:sp>
        <p:nvSpPr>
          <p:cNvPr id="446" name="Google Shape;446;p62"/>
          <p:cNvSpPr/>
          <p:nvPr/>
        </p:nvSpPr>
        <p:spPr>
          <a:xfrm>
            <a:off x="1221840" y="3639960"/>
            <a:ext cx="4393080" cy="9928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5900"/>
              <a:buFont typeface="Arial"/>
              <a:buNone/>
            </a:pPr>
            <a:r>
              <a:rPr lang="en-US" sz="5900" b="0" i="0" u="none" strike="noStrike" cap="none">
                <a:solidFill>
                  <a:srgbClr val="FF0000"/>
                </a:solidFill>
                <a:latin typeface="Open Sans"/>
                <a:ea typeface="Open Sans"/>
                <a:cs typeface="Open Sans"/>
                <a:sym typeface="Open Sans"/>
              </a:rPr>
              <a:t>धन्यवाद</a:t>
            </a:r>
            <a:endParaRPr sz="5900" b="0" i="0" u="none" strike="noStrike" cap="none">
              <a:solidFill>
                <a:srgbClr val="000000"/>
              </a:solidFill>
              <a:latin typeface="Arial"/>
              <a:ea typeface="Arial"/>
              <a:cs typeface="Arial"/>
              <a:sym typeface="Arial"/>
            </a:endParaRPr>
          </a:p>
        </p:txBody>
      </p:sp>
      <p:pic>
        <p:nvPicPr>
          <p:cNvPr id="447" name="Google Shape;447;p62"/>
          <p:cNvPicPr preferRelativeResize="0"/>
          <p:nvPr/>
        </p:nvPicPr>
        <p:blipFill rotWithShape="1">
          <a:blip r:embed="rId3">
            <a:alphaModFix/>
          </a:blip>
          <a:srcRect/>
          <a:stretch/>
        </p:blipFill>
        <p:spPr>
          <a:xfrm>
            <a:off x="4875120" y="0"/>
            <a:ext cx="9755280" cy="7924800"/>
          </a:xfrm>
          <a:prstGeom prst="rect">
            <a:avLst/>
          </a:prstGeom>
          <a:noFill/>
          <a:ln>
            <a:noFill/>
          </a:ln>
        </p:spPr>
      </p:pic>
      <p:pic>
        <p:nvPicPr>
          <p:cNvPr id="448" name="Google Shape;448;p62"/>
          <p:cNvPicPr preferRelativeResize="0"/>
          <p:nvPr/>
        </p:nvPicPr>
        <p:blipFill rotWithShape="1">
          <a:blip r:embed="rId4">
            <a:alphaModFix/>
          </a:blip>
          <a:srcRect/>
          <a:stretch/>
        </p:blipFill>
        <p:spPr>
          <a:xfrm>
            <a:off x="10886" y="67882"/>
            <a:ext cx="1398600" cy="109431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3"/>
          <p:cNvSpPr txBox="1"/>
          <p:nvPr/>
        </p:nvSpPr>
        <p:spPr>
          <a:xfrm>
            <a:off x="484094" y="2277614"/>
            <a:ext cx="3867226" cy="1371600"/>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मूल्यांकन</a:t>
            </a:r>
            <a:endParaRPr sz="3600" b="0" i="0" u="none" strike="noStrike" cap="none">
              <a:solidFill>
                <a:srgbClr val="000000"/>
              </a:solidFill>
              <a:latin typeface="Arial"/>
              <a:ea typeface="Arial"/>
              <a:cs typeface="Arial"/>
              <a:sym typeface="Arial"/>
            </a:endParaRPr>
          </a:p>
        </p:txBody>
      </p:sp>
      <p:sp>
        <p:nvSpPr>
          <p:cNvPr id="454" name="Google Shape;454;p63"/>
          <p:cNvSpPr txBox="1"/>
          <p:nvPr/>
        </p:nvSpPr>
        <p:spPr>
          <a:xfrm>
            <a:off x="5480513" y="1739774"/>
            <a:ext cx="8665793" cy="5430960"/>
          </a:xfrm>
          <a:prstGeom prst="rect">
            <a:avLst/>
          </a:prstGeom>
          <a:noFill/>
          <a:ln>
            <a:noFill/>
          </a:ln>
        </p:spPr>
        <p:txBody>
          <a:bodyPr spcFirstLastPara="1" wrap="square" lIns="130675" tIns="65150" rIns="130675" bIns="65150" anchor="t" anchorCtr="0">
            <a:normAutofit/>
          </a:bodyPr>
          <a:lstStyle/>
          <a:p>
            <a:pPr marL="0" marR="0" lvl="0" indent="0" algn="just" rtl="0">
              <a:lnSpc>
                <a:spcPct val="15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प्रश्न 1) ______________ धमनियों का एक प्रगतिशील संकुचन है, जिसमें वसा धमनियों की आंतरिक दीवारों से जुड़ जाती हैं, जिससे उनका व्यास कम हो जाता है?</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697"/>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0" marR="0" lvl="0" indent="0" algn="just" rtl="0">
              <a:lnSpc>
                <a:spcPct val="150000"/>
              </a:lnSpc>
              <a:spcBef>
                <a:spcPts val="697"/>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उत्तर:</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697"/>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pic>
        <p:nvPicPr>
          <p:cNvPr id="455" name="Google Shape;455;p63"/>
          <p:cNvPicPr preferRelativeResize="0"/>
          <p:nvPr/>
        </p:nvPicPr>
        <p:blipFill rotWithShape="1">
          <a:blip r:embed="rId3">
            <a:alphaModFix/>
          </a:blip>
          <a:srcRect/>
          <a:stretch/>
        </p:blipFill>
        <p:spPr>
          <a:xfrm>
            <a:off x="0" y="0"/>
            <a:ext cx="1398600" cy="10943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0"/>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30"/>
          <p:cNvSpPr txBox="1"/>
          <p:nvPr/>
        </p:nvSpPr>
        <p:spPr>
          <a:xfrm>
            <a:off x="6626711" y="1828800"/>
            <a:ext cx="7729009" cy="5120640"/>
          </a:xfrm>
          <a:prstGeom prst="rect">
            <a:avLst/>
          </a:prstGeom>
          <a:noFill/>
          <a:ln>
            <a:noFill/>
          </a:ln>
        </p:spPr>
        <p:txBody>
          <a:bodyPr spcFirstLastPara="1" wrap="square" lIns="130675" tIns="65150" rIns="130675" bIns="65150" anchor="t" anchorCtr="0">
            <a:normAutofit/>
          </a:bodyPr>
          <a:lstStyle/>
          <a:p>
            <a:pPr marL="488880" marR="0" lvl="0" indent="-488880" algn="l" rtl="0">
              <a:lnSpc>
                <a:spcPct val="15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विभिन्न प्रकार की बीमारियों के कारण उत्पन्न एक गंभीर स्थिति, जिसमें  रोगी को </a:t>
            </a:r>
            <a:r>
              <a:rPr lang="en-US" sz="3200" b="1" i="0" u="none" strike="noStrike" cap="none">
                <a:solidFill>
                  <a:srgbClr val="000000"/>
                </a:solidFill>
                <a:latin typeface="Arial"/>
                <a:ea typeface="Arial"/>
                <a:cs typeface="Arial"/>
                <a:sym typeface="Arial"/>
              </a:rPr>
              <a:t>Vªkek</a:t>
            </a:r>
            <a:r>
              <a:rPr lang="en-US" sz="2800" b="0" i="0" u="none" strike="noStrike" cap="none">
                <a:solidFill>
                  <a:srgbClr val="000000"/>
                </a:solidFill>
                <a:latin typeface="Arial"/>
                <a:ea typeface="Arial"/>
                <a:cs typeface="Arial"/>
                <a:sym typeface="Arial"/>
              </a:rPr>
              <a:t> नहीं होता है।</a:t>
            </a:r>
            <a:endParaRPr sz="2800" b="0" i="0" u="none" strike="noStrike" cap="none">
              <a:solidFill>
                <a:srgbClr val="000000"/>
              </a:solidFill>
              <a:latin typeface="Arial"/>
              <a:ea typeface="Arial"/>
              <a:cs typeface="Arial"/>
              <a:sym typeface="Arial"/>
            </a:endParaRPr>
          </a:p>
          <a:p>
            <a:pPr marL="488880" marR="0" lvl="0" indent="-311080" algn="l" rtl="0">
              <a:lnSpc>
                <a:spcPct val="150000"/>
              </a:lnSpc>
              <a:spcBef>
                <a:spcPts val="697"/>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488880" marR="0" lvl="0" indent="-488880" algn="l"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ऐसी स्थिति रोगाणुओं, किसी अंग के कार्य में परिवर्तन, तथा विष पदार्थों के कारण हो सकती है।</a:t>
            </a:r>
            <a:endParaRPr sz="2800" b="0" i="0" u="none" strike="noStrike" cap="none">
              <a:solidFill>
                <a:srgbClr val="000000"/>
              </a:solidFill>
              <a:latin typeface="Arial"/>
              <a:ea typeface="Arial"/>
              <a:cs typeface="Arial"/>
              <a:sym typeface="Arial"/>
            </a:endParaRPr>
          </a:p>
          <a:p>
            <a:pPr marL="488880" marR="0" lvl="0" indent="-488880" algn="ctr" rtl="0">
              <a:lnSpc>
                <a:spcPct val="150000"/>
              </a:lnSpc>
              <a:spcBef>
                <a:spcPts val="697"/>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
        <p:nvSpPr>
          <p:cNvPr id="159" name="Google Shape;159;p30"/>
          <p:cNvSpPr txBox="1"/>
          <p:nvPr/>
        </p:nvSpPr>
        <p:spPr>
          <a:xfrm>
            <a:off x="274680" y="2463501"/>
            <a:ext cx="5773844" cy="842963"/>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चिकित्सा आपात स्थिति</a:t>
            </a:r>
            <a:endParaRPr sz="3600" b="0" i="0" u="none" strike="noStrike" cap="none">
              <a:solidFill>
                <a:srgbClr val="000000"/>
              </a:solidFill>
              <a:latin typeface="Arial"/>
              <a:ea typeface="Arial"/>
              <a:cs typeface="Arial"/>
              <a:sym typeface="Arial"/>
            </a:endParaRPr>
          </a:p>
        </p:txBody>
      </p:sp>
      <p:sp>
        <p:nvSpPr>
          <p:cNvPr id="160" name="Google Shape;160;p30"/>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1" name="Google Shape;161;p30"/>
          <p:cNvPicPr preferRelativeResize="0"/>
          <p:nvPr/>
        </p:nvPicPr>
        <p:blipFill rotWithShape="1">
          <a:blip r:embed="rId3">
            <a:alphaModFix/>
          </a:blip>
          <a:srcRect/>
          <a:stretch/>
        </p:blipFill>
        <p:spPr>
          <a:xfrm>
            <a:off x="174171" y="183517"/>
            <a:ext cx="1398600" cy="10943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31"/>
          <p:cNvSpPr txBox="1"/>
          <p:nvPr/>
        </p:nvSpPr>
        <p:spPr>
          <a:xfrm>
            <a:off x="6239435" y="1838160"/>
            <a:ext cx="7949901" cy="5272645"/>
          </a:xfrm>
          <a:prstGeom prst="rect">
            <a:avLst/>
          </a:prstGeom>
          <a:noFill/>
          <a:ln>
            <a:noFill/>
          </a:ln>
        </p:spPr>
        <p:txBody>
          <a:bodyPr spcFirstLastPara="1" wrap="square" lIns="130675" tIns="65150" rIns="130675" bIns="65150" anchor="t" anchorCtr="0">
            <a:normAutofit/>
          </a:bodyPr>
          <a:lstStyle/>
          <a:p>
            <a:pPr marL="488880" marR="0" lvl="0" indent="-488880" algn="l" rtl="0">
              <a:lnSpc>
                <a:spcPct val="150000"/>
              </a:lnSpc>
              <a:spcBef>
                <a:spcPts val="0"/>
              </a:spcBef>
              <a:spcAft>
                <a:spcPts val="0"/>
              </a:spcAft>
              <a:buClr>
                <a:srgbClr val="000000"/>
              </a:buClr>
              <a:buSzPts val="2800"/>
              <a:buFont typeface="Arial"/>
              <a:buChar char="•"/>
            </a:pPr>
            <a:r>
              <a:rPr lang="en-US" sz="2800" b="0" i="0" u="none" strike="noStrike" cap="none">
                <a:solidFill>
                  <a:srgbClr val="111111"/>
                </a:solidFill>
                <a:latin typeface="Roboto"/>
                <a:ea typeface="Roboto"/>
                <a:cs typeface="Roboto"/>
                <a:sym typeface="Roboto"/>
              </a:rPr>
              <a:t>अधिकतर मामलों में समस्या चोट के परिणामस्वरूप नहीं होती है।</a:t>
            </a:r>
            <a:endParaRPr sz="2800" b="0" i="0" u="none" strike="noStrike" cap="none">
              <a:solidFill>
                <a:srgbClr val="111111"/>
              </a:solidFill>
              <a:latin typeface="Roboto"/>
              <a:ea typeface="Roboto"/>
              <a:cs typeface="Roboto"/>
              <a:sym typeface="Roboto"/>
            </a:endParaRPr>
          </a:p>
          <a:p>
            <a:pPr marL="488880" marR="0" lvl="0" indent="-311080" algn="l" rtl="0">
              <a:lnSpc>
                <a:spcPct val="150000"/>
              </a:lnSpc>
              <a:spcBef>
                <a:spcPts val="697"/>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488880" marR="0" lvl="0" indent="-488880" algn="l"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यदि किसी रोगी में असामान्य लक्षण दिखाई दें तो वह  चिकित्सा संबंधी आपातस्थिति है।</a:t>
            </a:r>
            <a:endParaRPr sz="2800" b="0" i="0" u="none" strike="noStrike" cap="none">
              <a:solidFill>
                <a:srgbClr val="000000"/>
              </a:solidFill>
              <a:latin typeface="Arial"/>
              <a:ea typeface="Arial"/>
              <a:cs typeface="Arial"/>
              <a:sym typeface="Arial"/>
            </a:endParaRPr>
          </a:p>
          <a:p>
            <a:pPr marL="488880" marR="0" lvl="0" indent="-488880" algn="l" rtl="0">
              <a:lnSpc>
                <a:spcPct val="150000"/>
              </a:lnSpc>
              <a:spcBef>
                <a:spcPts val="697"/>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
        <p:nvSpPr>
          <p:cNvPr id="168" name="Google Shape;168;p31"/>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31"/>
          <p:cNvSpPr txBox="1"/>
          <p:nvPr/>
        </p:nvSpPr>
        <p:spPr>
          <a:xfrm>
            <a:off x="333486" y="2354527"/>
            <a:ext cx="5163671" cy="990765"/>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चिकित्सा आपात स्थिति</a:t>
            </a:r>
            <a:endParaRPr sz="3600" b="0" i="0" u="none" strike="noStrike" cap="none">
              <a:solidFill>
                <a:srgbClr val="000000"/>
              </a:solidFill>
              <a:latin typeface="Arial"/>
              <a:ea typeface="Arial"/>
              <a:cs typeface="Arial"/>
              <a:sym typeface="Arial"/>
            </a:endParaRPr>
          </a:p>
        </p:txBody>
      </p:sp>
      <p:pic>
        <p:nvPicPr>
          <p:cNvPr id="170" name="Google Shape;170;p31"/>
          <p:cNvPicPr preferRelativeResize="0"/>
          <p:nvPr/>
        </p:nvPicPr>
        <p:blipFill rotWithShape="1">
          <a:blip r:embed="rId3">
            <a:alphaModFix/>
          </a:blip>
          <a:srcRect/>
          <a:stretch/>
        </p:blipFill>
        <p:spPr>
          <a:xfrm>
            <a:off x="195943" y="129030"/>
            <a:ext cx="1398600" cy="10943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32"/>
          <p:cNvSpPr txBox="1"/>
          <p:nvPr/>
        </p:nvSpPr>
        <p:spPr>
          <a:xfrm>
            <a:off x="7502527" y="1567640"/>
            <a:ext cx="7045899" cy="5243950"/>
          </a:xfrm>
          <a:prstGeom prst="rect">
            <a:avLst/>
          </a:prstGeom>
          <a:noFill/>
          <a:ln>
            <a:noFill/>
          </a:ln>
        </p:spPr>
        <p:txBody>
          <a:bodyPr spcFirstLastPara="1" wrap="square" lIns="130675" tIns="65150" rIns="130675" bIns="65150" anchor="t" anchorCtr="0">
            <a:normAutofit/>
          </a:bodyPr>
          <a:lstStyle/>
          <a:p>
            <a:pPr marL="488880" marR="0" lvl="0" indent="-488880" algn="l" rtl="0">
              <a:lnSpc>
                <a:spcPct val="2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मायोकार्डियल इन्फ़्रैक्शन</a:t>
            </a:r>
            <a:endParaRPr sz="2800" b="0" i="0" u="none" strike="noStrike" cap="none">
              <a:solidFill>
                <a:srgbClr val="000000"/>
              </a:solidFill>
              <a:latin typeface="Arial"/>
              <a:ea typeface="Arial"/>
              <a:cs typeface="Arial"/>
              <a:sym typeface="Arial"/>
            </a:endParaRPr>
          </a:p>
          <a:p>
            <a:pPr marL="488880" marR="0" lvl="0" indent="-488880" algn="l" rtl="0">
              <a:lnSpc>
                <a:spcPct val="20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एंजाइना पेक्टोरिस</a:t>
            </a:r>
            <a:endParaRPr sz="2800" b="0" i="0" u="none" strike="noStrike" cap="none">
              <a:solidFill>
                <a:srgbClr val="000000"/>
              </a:solidFill>
              <a:latin typeface="Arial"/>
              <a:ea typeface="Arial"/>
              <a:cs typeface="Arial"/>
              <a:sym typeface="Arial"/>
            </a:endParaRPr>
          </a:p>
          <a:p>
            <a:pPr marL="488880" marR="0" lvl="0" indent="-488880" algn="l" rtl="0">
              <a:lnSpc>
                <a:spcPct val="20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कोंजेस्टिव हार्ट फेलियर </a:t>
            </a:r>
            <a:endParaRPr sz="2800" b="0" i="0" u="none" strike="noStrike" cap="none">
              <a:solidFill>
                <a:srgbClr val="000000"/>
              </a:solidFill>
              <a:latin typeface="Arial"/>
              <a:ea typeface="Arial"/>
              <a:cs typeface="Arial"/>
              <a:sym typeface="Arial"/>
            </a:endParaRPr>
          </a:p>
          <a:p>
            <a:pPr marL="488880" marR="0" lvl="0" indent="-488880" algn="l" rtl="0">
              <a:lnSpc>
                <a:spcPct val="20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सेरिवरल वैस्‍कुलर एक्‍सीडेंट</a:t>
            </a:r>
            <a:endParaRPr sz="1400" b="0" i="0" u="none" strike="noStrike" cap="none">
              <a:solidFill>
                <a:srgbClr val="000000"/>
              </a:solidFill>
              <a:latin typeface="Arial"/>
              <a:ea typeface="Arial"/>
              <a:cs typeface="Arial"/>
              <a:sym typeface="Arial"/>
            </a:endParaRPr>
          </a:p>
          <a:p>
            <a:pPr marL="488880" marR="0" lvl="0" indent="-488880" algn="l" rtl="0">
              <a:lnSpc>
                <a:spcPct val="20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हाईपर टेंशन</a:t>
            </a:r>
            <a:endParaRPr sz="2800" b="0" i="0" u="none" strike="noStrike" cap="none">
              <a:solidFill>
                <a:srgbClr val="000000"/>
              </a:solidFill>
              <a:latin typeface="Arial"/>
              <a:ea typeface="Arial"/>
              <a:cs typeface="Arial"/>
              <a:sym typeface="Arial"/>
            </a:endParaRPr>
          </a:p>
        </p:txBody>
      </p:sp>
      <p:sp>
        <p:nvSpPr>
          <p:cNvPr id="177" name="Google Shape;177;p32"/>
          <p:cNvSpPr txBox="1"/>
          <p:nvPr/>
        </p:nvSpPr>
        <p:spPr>
          <a:xfrm>
            <a:off x="723960" y="1978429"/>
            <a:ext cx="4805471" cy="2211186"/>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0000"/>
                </a:solidFill>
                <a:latin typeface="Arial"/>
                <a:ea typeface="Arial"/>
                <a:cs typeface="Arial"/>
                <a:sym typeface="Arial"/>
              </a:rPr>
              <a:t>सबसे आम हृदय संबंधी चिकित्सा आपात स्थिति </a:t>
            </a:r>
            <a:endParaRPr sz="3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p:txBody>
      </p:sp>
      <p:sp>
        <p:nvSpPr>
          <p:cNvPr id="178" name="Google Shape;178;p32"/>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9" name="Google Shape;179;p32"/>
          <p:cNvPicPr preferRelativeResize="0"/>
          <p:nvPr/>
        </p:nvPicPr>
        <p:blipFill rotWithShape="1">
          <a:blip r:embed="rId3">
            <a:alphaModFix/>
          </a:blip>
          <a:srcRect/>
          <a:stretch/>
        </p:blipFill>
        <p:spPr>
          <a:xfrm>
            <a:off x="174172" y="92160"/>
            <a:ext cx="1398600" cy="109431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3"/>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33"/>
          <p:cNvSpPr txBox="1"/>
          <p:nvPr/>
        </p:nvSpPr>
        <p:spPr>
          <a:xfrm>
            <a:off x="6627651" y="1399320"/>
            <a:ext cx="7539091" cy="5430960"/>
          </a:xfrm>
          <a:prstGeom prst="rect">
            <a:avLst/>
          </a:prstGeom>
          <a:noFill/>
          <a:ln>
            <a:noFill/>
          </a:ln>
        </p:spPr>
        <p:txBody>
          <a:bodyPr spcFirstLastPara="1" wrap="square" lIns="130675" tIns="65150" rIns="130675" bIns="65150" anchor="t" anchorCtr="0">
            <a:normAutofit fontScale="92500" lnSpcReduction="20000"/>
          </a:bodyPr>
          <a:lstStyle/>
          <a:p>
            <a:pPr marL="488880" marR="0" lvl="0" indent="-488911" algn="just" rtl="0">
              <a:lnSpc>
                <a:spcPct val="150000"/>
              </a:lnSpc>
              <a:spcBef>
                <a:spcPts val="0"/>
              </a:spcBef>
              <a:spcAft>
                <a:spcPts val="0"/>
              </a:spcAft>
              <a:buClr>
                <a:srgbClr val="000000"/>
              </a:buClr>
              <a:buSzPct val="100000"/>
              <a:buFont typeface="Arial"/>
              <a:buChar char="•"/>
            </a:pPr>
            <a:r>
              <a:rPr lang="en-US" sz="3300" b="0" i="0" u="none" strike="noStrike" cap="none">
                <a:solidFill>
                  <a:srgbClr val="000000"/>
                </a:solidFill>
                <a:latin typeface="Arial"/>
                <a:ea typeface="Arial"/>
                <a:cs typeface="Arial"/>
                <a:sym typeface="Arial"/>
              </a:rPr>
              <a:t>चिकित्सा आपातस्थितियां ट्रोमा की स्थिति उत्पन्न कर सकती हैं, उदाहरण के लिए मायोकार्डियल इन्फार्क्शन के मामले में व्यक्ति बेहोश होकर गिर सकता है तथा </a:t>
            </a:r>
            <a:r>
              <a:rPr lang="en-US" sz="4200" b="1" i="0" u="none" strike="noStrike" cap="none">
                <a:solidFill>
                  <a:srgbClr val="000000"/>
                </a:solidFill>
                <a:latin typeface="Arial"/>
                <a:ea typeface="Arial"/>
                <a:cs typeface="Arial"/>
                <a:sym typeface="Arial"/>
              </a:rPr>
              <a:t>ट्रोमा </a:t>
            </a:r>
            <a:r>
              <a:rPr lang="en-US" sz="4200" b="0" i="0" u="none" strike="noStrike" cap="none">
                <a:solidFill>
                  <a:srgbClr val="000000"/>
                </a:solidFill>
                <a:latin typeface="Arial"/>
                <a:ea typeface="Arial"/>
                <a:cs typeface="Arial"/>
                <a:sym typeface="Arial"/>
              </a:rPr>
              <a:t> </a:t>
            </a:r>
            <a:r>
              <a:rPr lang="en-US" sz="3300" b="0" i="0" u="none" strike="noStrike" cap="none">
                <a:solidFill>
                  <a:srgbClr val="000000"/>
                </a:solidFill>
                <a:latin typeface="Arial"/>
                <a:ea typeface="Arial"/>
                <a:cs typeface="Arial"/>
                <a:sym typeface="Arial"/>
              </a:rPr>
              <a:t>की स्थिति  में भी पहुंच सकता है।</a:t>
            </a:r>
            <a:endParaRPr sz="3300" b="0" i="0" u="none" strike="noStrike" cap="none">
              <a:solidFill>
                <a:srgbClr val="000000"/>
              </a:solidFill>
              <a:latin typeface="Arial"/>
              <a:ea typeface="Arial"/>
              <a:cs typeface="Arial"/>
              <a:sym typeface="Arial"/>
            </a:endParaRPr>
          </a:p>
          <a:p>
            <a:pPr marL="488880" marR="0" lvl="0" indent="-488911" algn="just" rtl="0">
              <a:lnSpc>
                <a:spcPct val="150000"/>
              </a:lnSpc>
              <a:spcBef>
                <a:spcPts val="697"/>
              </a:spcBef>
              <a:spcAft>
                <a:spcPts val="0"/>
              </a:spcAft>
              <a:buClr>
                <a:srgbClr val="000000"/>
              </a:buClr>
              <a:buSzPct val="100000"/>
              <a:buFont typeface="Arial"/>
              <a:buChar char="•"/>
            </a:pPr>
            <a:r>
              <a:rPr lang="en-US" sz="3300" b="0" i="0" u="none" strike="noStrike" cap="none">
                <a:solidFill>
                  <a:srgbClr val="000000"/>
                </a:solidFill>
                <a:latin typeface="Arial"/>
                <a:ea typeface="Arial"/>
                <a:cs typeface="Arial"/>
                <a:sym typeface="Arial"/>
              </a:rPr>
              <a:t>हमेशा इस संभावना पर विचार करें कि </a:t>
            </a:r>
            <a:r>
              <a:rPr lang="en-US" sz="3600" b="0" i="0" u="none" strike="noStrike" cap="none">
                <a:solidFill>
                  <a:srgbClr val="000000"/>
                </a:solidFill>
                <a:latin typeface="Arial"/>
                <a:ea typeface="Arial"/>
                <a:cs typeface="Arial"/>
                <a:sym typeface="Arial"/>
              </a:rPr>
              <a:t>चिकित्सा आपातस्थिति</a:t>
            </a:r>
            <a:r>
              <a:rPr lang="en-US" sz="3600" b="1" i="0" u="none" strike="noStrike" cap="none">
                <a:solidFill>
                  <a:srgbClr val="000000"/>
                </a:solidFill>
                <a:latin typeface="Arial"/>
                <a:ea typeface="Arial"/>
                <a:cs typeface="Arial"/>
                <a:sym typeface="Arial"/>
              </a:rPr>
              <a:t> से गंभीर दर्दनाक स्थिति </a:t>
            </a:r>
            <a:r>
              <a:rPr lang="en-US" sz="3300" b="0" i="0" u="none" strike="noStrike" cap="none">
                <a:solidFill>
                  <a:srgbClr val="000000"/>
                </a:solidFill>
                <a:latin typeface="Arial"/>
                <a:ea typeface="Arial"/>
                <a:cs typeface="Arial"/>
                <a:sym typeface="Arial"/>
              </a:rPr>
              <a:t>उत्‍पन्‍न हो सकती है।</a:t>
            </a:r>
            <a:endParaRPr sz="3300" b="0" i="0" u="none" strike="noStrike" cap="none">
              <a:solidFill>
                <a:srgbClr val="000000"/>
              </a:solidFill>
              <a:latin typeface="Arial"/>
              <a:ea typeface="Arial"/>
              <a:cs typeface="Arial"/>
              <a:sym typeface="Arial"/>
            </a:endParaRPr>
          </a:p>
          <a:p>
            <a:pPr marL="488880" marR="0" lvl="0" indent="-488880" algn="ctr" rtl="0">
              <a:lnSpc>
                <a:spcPct val="150000"/>
              </a:lnSpc>
              <a:spcBef>
                <a:spcPts val="697"/>
              </a:spcBef>
              <a:spcAft>
                <a:spcPts val="0"/>
              </a:spcAft>
              <a:buClr>
                <a:srgbClr val="000000"/>
              </a:buClr>
              <a:buSzPct val="100000"/>
              <a:buFont typeface="Arial"/>
              <a:buNone/>
            </a:pPr>
            <a:endParaRPr sz="2800" b="0" i="0" u="none" strike="noStrike" cap="none">
              <a:solidFill>
                <a:srgbClr val="000000"/>
              </a:solidFill>
              <a:latin typeface="Arial"/>
              <a:ea typeface="Arial"/>
              <a:cs typeface="Arial"/>
              <a:sym typeface="Arial"/>
            </a:endParaRPr>
          </a:p>
        </p:txBody>
      </p:sp>
      <p:sp>
        <p:nvSpPr>
          <p:cNvPr id="186" name="Google Shape;186;p33"/>
          <p:cNvSpPr txBox="1"/>
          <p:nvPr/>
        </p:nvSpPr>
        <p:spPr>
          <a:xfrm>
            <a:off x="333487" y="2302137"/>
            <a:ext cx="5723068" cy="957262"/>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0000"/>
                </a:solidFill>
                <a:latin typeface="Arial"/>
                <a:ea typeface="Arial"/>
                <a:cs typeface="Arial"/>
                <a:sym typeface="Arial"/>
              </a:rPr>
              <a:t>चिकित्सा आपात स्थिति का पता लगाना</a:t>
            </a:r>
            <a:endParaRPr sz="3200" b="0" i="0" u="none" strike="noStrike" cap="none">
              <a:solidFill>
                <a:srgbClr val="FF0000"/>
              </a:solidFill>
              <a:latin typeface="Arial"/>
              <a:ea typeface="Arial"/>
              <a:cs typeface="Arial"/>
              <a:sym typeface="Arial"/>
            </a:endParaRPr>
          </a:p>
        </p:txBody>
      </p:sp>
      <p:sp>
        <p:nvSpPr>
          <p:cNvPr id="187" name="Google Shape;187;p33"/>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8" name="Google Shape;188;p33"/>
          <p:cNvPicPr preferRelativeResize="0"/>
          <p:nvPr/>
        </p:nvPicPr>
        <p:blipFill rotWithShape="1">
          <a:blip r:embed="rId3">
            <a:alphaModFix/>
          </a:blip>
          <a:srcRect/>
          <a:stretch/>
        </p:blipFill>
        <p:spPr>
          <a:xfrm>
            <a:off x="174172" y="102835"/>
            <a:ext cx="1398600" cy="109431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4"/>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34"/>
          <p:cNvSpPr txBox="1"/>
          <p:nvPr/>
        </p:nvSpPr>
        <p:spPr>
          <a:xfrm>
            <a:off x="5680039" y="1385779"/>
            <a:ext cx="8642264" cy="6080027"/>
          </a:xfrm>
          <a:prstGeom prst="rect">
            <a:avLst/>
          </a:prstGeom>
          <a:noFill/>
          <a:ln>
            <a:noFill/>
          </a:ln>
        </p:spPr>
        <p:txBody>
          <a:bodyPr spcFirstLastPara="1" wrap="square" lIns="130675" tIns="65150" rIns="130675" bIns="65150" anchor="t" anchorCtr="0">
            <a:normAutofit/>
          </a:bodyPr>
          <a:lstStyle/>
          <a:p>
            <a:pPr marL="488880" marR="0" lvl="0" indent="-488880" algn="just" rtl="0">
              <a:lnSpc>
                <a:spcPct val="150000"/>
              </a:lnSpc>
              <a:spcBef>
                <a:spcPts val="0"/>
              </a:spcBef>
              <a:spcAft>
                <a:spcPts val="0"/>
              </a:spcAft>
              <a:buClr>
                <a:srgbClr val="000000"/>
              </a:buClr>
              <a:buSzPts val="4600"/>
              <a:buFont typeface="Arial"/>
              <a:buNone/>
            </a:pPr>
            <a:r>
              <a:rPr lang="en-US" sz="4600" b="0" i="0" u="none" strike="noStrike" cap="none">
                <a:solidFill>
                  <a:srgbClr val="000000"/>
                </a:solidFill>
                <a:latin typeface="Arial"/>
                <a:ea typeface="Arial"/>
                <a:cs typeface="Arial"/>
                <a:sym typeface="Arial"/>
              </a:rPr>
              <a:t>   </a:t>
            </a:r>
            <a:r>
              <a:rPr lang="en-US" sz="2800" b="0" i="0" u="none" strike="noStrike" cap="none">
                <a:solidFill>
                  <a:srgbClr val="000000"/>
                </a:solidFill>
                <a:latin typeface="Arial"/>
                <a:ea typeface="Arial"/>
                <a:cs typeface="Arial"/>
                <a:sym typeface="Arial"/>
              </a:rPr>
              <a:t>यदि रोगी में असामान्य महत्वपूर्ण लक्षण दिखाई देते हैं, तो मान लें कि रोगी को चिकित्सा संबंधी आपात स्थिति है, निम्नलिखित में से किसी भी परिवर्तन के कारण चिकित्सा संबंधी आपात स्थिति का संकेत मिल सकता है।</a:t>
            </a: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मानसिक स्थिति</a:t>
            </a: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हृदय गति, लय और गुणवत्ता</a:t>
            </a: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श्वास दर, लय और गुणवत्ता</a:t>
            </a:r>
            <a:endParaRPr sz="2800" b="0" i="0" u="none" strike="noStrike" cap="none">
              <a:solidFill>
                <a:srgbClr val="000000"/>
              </a:solidFill>
              <a:latin typeface="Arial"/>
              <a:ea typeface="Arial"/>
              <a:cs typeface="Arial"/>
              <a:sym typeface="Arial"/>
            </a:endParaRPr>
          </a:p>
        </p:txBody>
      </p:sp>
      <p:sp>
        <p:nvSpPr>
          <p:cNvPr id="195" name="Google Shape;195;p34"/>
          <p:cNvSpPr txBox="1"/>
          <p:nvPr/>
        </p:nvSpPr>
        <p:spPr>
          <a:xfrm>
            <a:off x="251325" y="1805329"/>
            <a:ext cx="3976430" cy="1739258"/>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आपातकाल चिकित्सा के संकेत</a:t>
            </a:r>
            <a:endParaRPr sz="3600" b="0" i="0" u="none" strike="noStrike" cap="none">
              <a:solidFill>
                <a:srgbClr val="000000"/>
              </a:solidFill>
              <a:latin typeface="Arial"/>
              <a:ea typeface="Arial"/>
              <a:cs typeface="Arial"/>
              <a:sym typeface="Arial"/>
            </a:endParaRPr>
          </a:p>
        </p:txBody>
      </p:sp>
      <p:sp>
        <p:nvSpPr>
          <p:cNvPr id="196" name="Google Shape;196;p34"/>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7" name="Google Shape;197;p34"/>
          <p:cNvPicPr preferRelativeResize="0"/>
          <p:nvPr/>
        </p:nvPicPr>
        <p:blipFill rotWithShape="1">
          <a:blip r:embed="rId3">
            <a:alphaModFix/>
          </a:blip>
          <a:srcRect/>
          <a:stretch/>
        </p:blipFill>
        <p:spPr>
          <a:xfrm>
            <a:off x="92160" y="187625"/>
            <a:ext cx="1398600" cy="10943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5"/>
          <p:cNvSpPr/>
          <p:nvPr/>
        </p:nvSpPr>
        <p:spPr>
          <a:xfrm>
            <a:off x="92160" y="92160"/>
            <a:ext cx="14446080" cy="8045280"/>
          </a:xfrm>
          <a:prstGeom prst="rect">
            <a:avLst/>
          </a:prstGeom>
          <a:noFill/>
          <a:ln w="25550" cap="flat" cmpd="sng">
            <a:solidFill>
              <a:srgbClr val="314B6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35"/>
          <p:cNvSpPr txBox="1"/>
          <p:nvPr/>
        </p:nvSpPr>
        <p:spPr>
          <a:xfrm>
            <a:off x="6314740" y="1548540"/>
            <a:ext cx="7782566" cy="5132520"/>
          </a:xfrm>
          <a:prstGeom prst="rect">
            <a:avLst/>
          </a:prstGeom>
          <a:noFill/>
          <a:ln>
            <a:noFill/>
          </a:ln>
        </p:spPr>
        <p:txBody>
          <a:bodyPr spcFirstLastPara="1" wrap="square" lIns="130675" tIns="65150" rIns="130675" bIns="65150" anchor="t" anchorCtr="0">
            <a:normAutofit/>
          </a:bodyPr>
          <a:lstStyle/>
          <a:p>
            <a:pPr marL="488880" marR="0" lvl="0" indent="-488880" algn="just" rtl="0">
              <a:lnSpc>
                <a:spcPct val="15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त्वचा का तापमान, रंग और स्थिति</a:t>
            </a: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पुतली का आकार, समरूपता और प्रकाश के प्रति प्रतिक्रियाशीलता</a:t>
            </a:r>
            <a:endParaRPr sz="2800" b="0" i="0" u="none" strike="noStrike" cap="none">
              <a:solidFill>
                <a:srgbClr val="000000"/>
              </a:solidFill>
              <a:latin typeface="Arial"/>
              <a:ea typeface="Arial"/>
              <a:cs typeface="Arial"/>
              <a:sym typeface="Arial"/>
            </a:endParaRPr>
          </a:p>
          <a:p>
            <a:pPr marL="488880" marR="0" lvl="0" indent="-311080" algn="just" rtl="0">
              <a:lnSpc>
                <a:spcPct val="150000"/>
              </a:lnSpc>
              <a:spcBef>
                <a:spcPts val="697"/>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488880" marR="0" lvl="0" indent="-488880" algn="just" rtl="0">
              <a:lnSpc>
                <a:spcPct val="150000"/>
              </a:lnSpc>
              <a:spcBef>
                <a:spcPts val="697"/>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श्लेष्मा झिल्ली (म्‍युकस मैमबरेन) की स्थिति और रंग (सूखापन, पीलापन, सायनोसिस)</a:t>
            </a:r>
            <a:endParaRPr sz="2800" b="0" i="0" u="none" strike="noStrike" cap="none">
              <a:solidFill>
                <a:srgbClr val="000000"/>
              </a:solidFill>
              <a:latin typeface="Arial"/>
              <a:ea typeface="Arial"/>
              <a:cs typeface="Arial"/>
              <a:sym typeface="Arial"/>
            </a:endParaRPr>
          </a:p>
        </p:txBody>
      </p:sp>
      <p:sp>
        <p:nvSpPr>
          <p:cNvPr id="204" name="Google Shape;204;p35"/>
          <p:cNvSpPr txBox="1"/>
          <p:nvPr/>
        </p:nvSpPr>
        <p:spPr>
          <a:xfrm>
            <a:off x="834300" y="1995488"/>
            <a:ext cx="3894269" cy="1557337"/>
          </a:xfrm>
          <a:prstGeom prst="rect">
            <a:avLst/>
          </a:prstGeom>
          <a:noFill/>
          <a:ln>
            <a:noFill/>
          </a:ln>
        </p:spPr>
        <p:txBody>
          <a:bodyPr spcFirstLastPara="1" wrap="square" lIns="130675" tIns="65150" rIns="130675" bIns="6515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आपातकाल चिकित्सा के संकेत</a:t>
            </a:r>
            <a:endParaRPr sz="3600" b="0" i="0" u="none" strike="noStrike" cap="none">
              <a:solidFill>
                <a:srgbClr val="000000"/>
              </a:solidFill>
              <a:latin typeface="Arial"/>
              <a:ea typeface="Arial"/>
              <a:cs typeface="Arial"/>
              <a:sym typeface="Arial"/>
            </a:endParaRPr>
          </a:p>
        </p:txBody>
      </p:sp>
      <p:sp>
        <p:nvSpPr>
          <p:cNvPr id="205" name="Google Shape;205;p35"/>
          <p:cNvSpPr/>
          <p:nvPr/>
        </p:nvSpPr>
        <p:spPr>
          <a:xfrm>
            <a:off x="7132680" y="3932280"/>
            <a:ext cx="365040" cy="365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6" name="Google Shape;206;p35"/>
          <p:cNvPicPr preferRelativeResize="0"/>
          <p:nvPr/>
        </p:nvPicPr>
        <p:blipFill rotWithShape="1">
          <a:blip r:embed="rId3">
            <a:alphaModFix/>
          </a:blip>
          <a:srcRect/>
          <a:stretch/>
        </p:blipFill>
        <p:spPr>
          <a:xfrm>
            <a:off x="135000" y="92160"/>
            <a:ext cx="1398600" cy="109431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1572</Words>
  <Application>Microsoft Office PowerPoint</Application>
  <PresentationFormat>Custom</PresentationFormat>
  <Paragraphs>179</Paragraphs>
  <Slides>37</Slides>
  <Notes>37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Roboto</vt:lpstr>
      <vt:lpstr>Noto Sans Symbols</vt:lpstr>
      <vt:lpstr>Times New Roman</vt:lpstr>
      <vt:lpstr>Arial Black</vt:lpstr>
      <vt:lpstr>Calibri</vt:lpstr>
      <vt:lpstr>Arial</vt:lpstr>
      <vt:lpstr>Open Sans SemiBold</vt:lpstr>
      <vt:lpstr>Open Sans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NDRF HQ</dc:creator>
  <cp:lastModifiedBy>NDRF HQ</cp:lastModifiedBy>
  <cp:revision>1</cp:revision>
  <dcterms:modified xsi:type="dcterms:W3CDTF">2026-01-08T10:20:51Z</dcterms:modified>
</cp:coreProperties>
</file>