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2192000" cy="6858000"/>
  <p:notesSz cx="6858000" cy="9144000"/>
  <p:embeddedFontLst>
    <p:embeddedFont>
      <p:font typeface="Arial Black" panose="020B0A04020102020204" pitchFamily="34" charset="0"/>
      <p:regular r:id="rId52"/>
      <p:bold r:id="rId53"/>
    </p:embeddedFont>
    <p:embeddedFont>
      <p:font typeface="Bookman Old Style" panose="02050604050505020204" pitchFamily="18" charset="0"/>
      <p:regular r:id="rId54"/>
      <p:bold r:id="rId55"/>
      <p:italic r:id="rId56"/>
      <p:boldItalic r:id="rId57"/>
    </p:embeddedFont>
    <p:embeddedFont>
      <p:font typeface="Open Sans" panose="020B0606030504020204" pitchFamily="34" charset="0"/>
      <p:regular r:id="rId58"/>
      <p:bold r:id="rId59"/>
      <p:italic r:id="rId60"/>
      <p:boldItalic r:id="rId61"/>
    </p:embeddedFont>
    <p:embeddedFont>
      <p:font typeface="Open Sans SemiBold" panose="020B0706030804020204" pitchFamily="34" charset="0"/>
      <p:regular r:id="rId62"/>
      <p:bold r:id="rId63"/>
      <p:italic r:id="rId64"/>
      <p:boldItalic r:id="rId65"/>
    </p:embeddedFont>
    <p:embeddedFont>
      <p:font typeface="Roboto" panose="02000000000000000000" pitchFamily="2"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notesMaster" Target="notesMasters/notesMaster1.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i-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4" name="Google Shape;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hi-I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7" name="Google Shape;38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9" name="Google Shape;46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4" name="Google Shape;51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6"/>
        <p:cNvGrpSpPr/>
        <p:nvPr/>
      </p:nvGrpSpPr>
      <p:grpSpPr>
        <a:xfrm>
          <a:off x="0" y="0"/>
          <a:ext cx="0" cy="0"/>
          <a:chOff x="0" y="0"/>
          <a:chExt cx="0" cy="0"/>
        </a:xfrm>
      </p:grpSpPr>
      <p:sp>
        <p:nvSpPr>
          <p:cNvPr id="17" name="Google Shape;17;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535353"/>
              </a:buClr>
              <a:buSzPts val="1200"/>
              <a:buFont typeface="Open Sans SemiBold"/>
              <a:buNone/>
            </a:pPr>
            <a:r>
              <a:rPr lang="hi-IN" sz="1200" b="0" i="0" u="none" strike="noStrike" cap="none">
                <a:solidFill>
                  <a:srgbClr val="535353"/>
                </a:solidFill>
                <a:latin typeface="Open Sans SemiBold"/>
                <a:ea typeface="Open Sans SemiBold"/>
                <a:cs typeface="Open Sans SemiBold"/>
                <a:sym typeface="Open Sans SemiBold"/>
              </a:rPr>
              <a:t>PEER | CSSR | INDIA</a:t>
            </a:r>
            <a:endParaRPr sz="1800" b="0" i="0" u="none" strike="noStrike" cap="none">
              <a:solidFill>
                <a:schemeClr val="dk1"/>
              </a:solidFill>
              <a:latin typeface="Calibri"/>
              <a:ea typeface="Calibri"/>
              <a:cs typeface="Calibri"/>
              <a:sym typeface="Calibri"/>
            </a:endParaRPr>
          </a:p>
        </p:txBody>
      </p:sp>
      <p:sp>
        <p:nvSpPr>
          <p:cNvPr id="18" name="Google Shape;18;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chemeClr val="dk1"/>
              </a:solidFill>
              <a:latin typeface="Calibri"/>
              <a:ea typeface="Calibri"/>
              <a:cs typeface="Calibri"/>
              <a:sym typeface="Calibri"/>
            </a:endParaRPr>
          </a:p>
        </p:txBody>
      </p:sp>
      <p:sp>
        <p:nvSpPr>
          <p:cNvPr id="19" name="Google Shape;19;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535353"/>
              </a:buClr>
              <a:buSzPts val="1500"/>
              <a:buFont typeface="Open Sans"/>
              <a:buNone/>
            </a:pPr>
            <a:r>
              <a:rPr lang="hi-IN" sz="1500" b="1" i="0" u="none" strike="noStrike" cap="none">
                <a:solidFill>
                  <a:srgbClr val="535353"/>
                </a:solidFill>
                <a:latin typeface="Open Sans"/>
                <a:ea typeface="Open Sans"/>
                <a:cs typeface="Open Sans"/>
                <a:sym typeface="Open Sans"/>
              </a:rPr>
              <a:t>PPT 2 -</a:t>
            </a:r>
            <a:endParaRPr sz="1800" b="0" i="0" u="none" strike="noStrike" cap="none">
              <a:solidFill>
                <a:schemeClr val="dk1"/>
              </a:solidFill>
              <a:latin typeface="Calibri"/>
              <a:ea typeface="Calibri"/>
              <a:cs typeface="Calibri"/>
              <a:sym typeface="Calibri"/>
            </a:endParaRPr>
          </a:p>
        </p:txBody>
      </p:sp>
      <p:sp>
        <p:nvSpPr>
          <p:cNvPr id="20" name="Google Shape;20;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chemeClr val="dk1"/>
              </a:solidFill>
              <a:latin typeface="Calibri"/>
              <a:ea typeface="Calibri"/>
              <a:cs typeface="Calibri"/>
              <a:sym typeface="Calibri"/>
            </a:endParaRPr>
          </a:p>
        </p:txBody>
      </p:sp>
      <p:sp>
        <p:nvSpPr>
          <p:cNvPr id="21" name="Google Shape;21;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1pPr>
            <a:lvl2pPr marL="0" marR="0" lvl="1"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2pPr>
            <a:lvl3pPr marL="0" marR="0" lvl="2"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3pPr>
            <a:lvl4pPr marL="0" marR="0" lvl="3"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4pPr>
            <a:lvl5pPr marL="0" marR="0" lvl="4"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5pPr>
            <a:lvl6pPr marL="0" marR="0" lvl="5"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6pPr>
            <a:lvl7pPr marL="0" marR="0" lvl="6"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7pPr>
            <a:lvl8pPr marL="0" marR="0" lvl="7"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8pPr>
            <a:lvl9pPr marL="0" marR="0" lvl="8"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hi-IN"/>
              <a:t>‹#›</a:t>
            </a:fld>
            <a:endParaRPr/>
          </a:p>
        </p:txBody>
      </p:sp>
      <p:pic>
        <p:nvPicPr>
          <p:cNvPr id="22" name="Google Shape;22;p2"/>
          <p:cNvPicPr preferRelativeResize="0"/>
          <p:nvPr/>
        </p:nvPicPr>
        <p:blipFill rotWithShape="1">
          <a:blip r:embed="rId2">
            <a:alphaModFix/>
          </a:blip>
          <a:srcRect/>
          <a:stretch/>
        </p:blipFill>
        <p:spPr>
          <a:xfrm>
            <a:off x="401410" y="283029"/>
            <a:ext cx="1525361" cy="103976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a:spLocks noGrp="1"/>
          </p:cNvSpPr>
          <p:nvPr>
            <p:ph type="pic" idx="2"/>
          </p:nvPr>
        </p:nvSpPr>
        <p:spPr>
          <a:xfrm>
            <a:off x="2389717" y="612775"/>
            <a:ext cx="7315200" cy="4114800"/>
          </a:xfrm>
          <a:prstGeom prst="rect">
            <a:avLst/>
          </a:prstGeom>
          <a:noFill/>
          <a:ln>
            <a:noFill/>
          </a:ln>
        </p:spPr>
      </p:sp>
      <p:sp>
        <p:nvSpPr>
          <p:cNvPr id="76" name="Google Shape;76;p11"/>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7" name="Google Shape;77;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3"/>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2" name="Google Shape;32;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8" name="Google Shape;38;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4" name="Google Shape;44;p6"/>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1" name="Google Shape;51;p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2" name="Google Shape;52;p7"/>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3" name="Google Shape;53;p7"/>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4" name="Google Shape;54;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9" name="Google Shape;69;p10"/>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0" name="Google Shape;70;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pic>
        <p:nvPicPr>
          <p:cNvPr id="15" name="Google Shape;15;p1"/>
          <p:cNvPicPr preferRelativeResize="0"/>
          <p:nvPr/>
        </p:nvPicPr>
        <p:blipFill rotWithShape="1">
          <a:blip r:embed="rId14">
            <a:alphaModFix/>
          </a:blip>
          <a:srcRect/>
          <a:stretch/>
        </p:blipFill>
        <p:spPr>
          <a:xfrm>
            <a:off x="10739583" y="44451"/>
            <a:ext cx="1427017"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4" descr="closeup-firefighter-holding-his-helmet-walking-towards-fire-truck.jpg"/>
          <p:cNvPicPr preferRelativeResize="0"/>
          <p:nvPr/>
        </p:nvPicPr>
        <p:blipFill rotWithShape="1">
          <a:blip r:embed="rId3">
            <a:alphaModFix/>
          </a:blip>
          <a:srcRect t="13432" b="1559"/>
          <a:stretch/>
        </p:blipFill>
        <p:spPr>
          <a:xfrm>
            <a:off x="0" y="-7554"/>
            <a:ext cx="12217400" cy="6922008"/>
          </a:xfrm>
          <a:prstGeom prst="rect">
            <a:avLst/>
          </a:prstGeom>
          <a:noFill/>
          <a:ln>
            <a:noFill/>
          </a:ln>
        </p:spPr>
      </p:pic>
      <p:sp>
        <p:nvSpPr>
          <p:cNvPr id="97" name="Google Shape;97;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chemeClr val="dk1"/>
              </a:solidFill>
              <a:latin typeface="Calibri"/>
              <a:ea typeface="Calibri"/>
              <a:cs typeface="Calibri"/>
              <a:sym typeface="Calibri"/>
            </a:endParaRPr>
          </a:p>
        </p:txBody>
      </p:sp>
      <p:sp>
        <p:nvSpPr>
          <p:cNvPr id="98" name="Google Shape;98;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535353"/>
              </a:buClr>
              <a:buSzPts val="1500"/>
              <a:buFont typeface="Open Sans"/>
              <a:buNone/>
            </a:pPr>
            <a:r>
              <a:rPr lang="hi-IN" sz="1500" b="1" i="0" u="none" strike="noStrike" cap="none">
                <a:solidFill>
                  <a:srgbClr val="535353"/>
                </a:solidFill>
                <a:latin typeface="Open Sans"/>
                <a:ea typeface="Open Sans"/>
                <a:cs typeface="Open Sans"/>
                <a:sym typeface="Open Sans"/>
              </a:rPr>
              <a:t>PPT 2 -</a:t>
            </a:r>
            <a:endParaRPr sz="1800" b="0" i="0" u="none" strike="noStrike" cap="none">
              <a:solidFill>
                <a:schemeClr val="dk1"/>
              </a:solidFill>
              <a:latin typeface="Calibri"/>
              <a:ea typeface="Calibri"/>
              <a:cs typeface="Calibri"/>
              <a:sym typeface="Calibri"/>
            </a:endParaRPr>
          </a:p>
        </p:txBody>
      </p:sp>
      <p:sp>
        <p:nvSpPr>
          <p:cNvPr id="99" name="Google Shape;99;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chemeClr val="dk1"/>
              </a:solidFill>
              <a:latin typeface="Calibri"/>
              <a:ea typeface="Calibri"/>
              <a:cs typeface="Calibri"/>
              <a:sym typeface="Calibri"/>
            </a:endParaRPr>
          </a:p>
        </p:txBody>
      </p:sp>
      <p:sp>
        <p:nvSpPr>
          <p:cNvPr id="100" name="Google Shape;100;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535353"/>
              </a:buClr>
              <a:buSzPts val="1500"/>
              <a:buFont typeface="Open Sans"/>
              <a:buNone/>
            </a:pPr>
            <a:fld id="{00000000-1234-1234-1234-123412341234}" type="slidenum">
              <a:rPr lang="hi-IN"/>
              <a:t>1</a:t>
            </a:fld>
            <a:endParaRPr/>
          </a:p>
        </p:txBody>
      </p:sp>
      <p:pic>
        <p:nvPicPr>
          <p:cNvPr id="101" name="Google Shape;101;p14" descr="Image"/>
          <p:cNvPicPr preferRelativeResize="0"/>
          <p:nvPr/>
        </p:nvPicPr>
        <p:blipFill rotWithShape="1">
          <a:blip r:embed="rId4">
            <a:alphaModFix amt="90000"/>
          </a:blip>
          <a:srcRect l="50481"/>
          <a:stretch/>
        </p:blipFill>
        <p:spPr>
          <a:xfrm>
            <a:off x="-24680" y="2041260"/>
            <a:ext cx="12216680" cy="1972695"/>
          </a:xfrm>
          <a:prstGeom prst="rect">
            <a:avLst/>
          </a:prstGeom>
          <a:solidFill>
            <a:srgbClr val="C00000"/>
          </a:solidFill>
          <a:ln>
            <a:noFill/>
          </a:ln>
        </p:spPr>
      </p:pic>
      <p:pic>
        <p:nvPicPr>
          <p:cNvPr id="102" name="Google Shape;102;p14"/>
          <p:cNvPicPr preferRelativeResize="0"/>
          <p:nvPr/>
        </p:nvPicPr>
        <p:blipFill rotWithShape="1">
          <a:blip r:embed="rId5">
            <a:alphaModFix/>
          </a:blip>
          <a:srcRect/>
          <a:stretch/>
        </p:blipFill>
        <p:spPr>
          <a:xfrm>
            <a:off x="42692" y="64008"/>
            <a:ext cx="1383772" cy="1078991"/>
          </a:xfrm>
          <a:prstGeom prst="rect">
            <a:avLst/>
          </a:prstGeom>
          <a:noFill/>
          <a:ln>
            <a:noFill/>
          </a:ln>
        </p:spPr>
      </p:pic>
      <p:pic>
        <p:nvPicPr>
          <p:cNvPr id="103" name="Google Shape;103;p14"/>
          <p:cNvPicPr preferRelativeResize="0"/>
          <p:nvPr/>
        </p:nvPicPr>
        <p:blipFill rotWithShape="1">
          <a:blip r:embed="rId6">
            <a:alphaModFix/>
          </a:blip>
          <a:srcRect/>
          <a:stretch/>
        </p:blipFill>
        <p:spPr>
          <a:xfrm>
            <a:off x="10460183" y="64008"/>
            <a:ext cx="1731817" cy="1078992"/>
          </a:xfrm>
          <a:prstGeom prst="rect">
            <a:avLst/>
          </a:prstGeom>
          <a:noFill/>
          <a:ln>
            <a:noFill/>
          </a:ln>
        </p:spPr>
      </p:pic>
      <p:sp>
        <p:nvSpPr>
          <p:cNvPr id="104" name="Google Shape;104;p14"/>
          <p:cNvSpPr/>
          <p:nvPr/>
        </p:nvSpPr>
        <p:spPr>
          <a:xfrm>
            <a:off x="3779971" y="274415"/>
            <a:ext cx="3407214" cy="713353"/>
          </a:xfrm>
          <a:prstGeom prst="roundRect">
            <a:avLst>
              <a:gd name="adj" fmla="val 16667"/>
            </a:avLst>
          </a:prstGeom>
          <a:solidFill>
            <a:srgbClr val="FFFFFF"/>
          </a:solidFill>
          <a:ln w="25400" cap="flat" cmpd="sng">
            <a:solidFill>
              <a:schemeClr val="accent1"/>
            </a:solidFill>
            <a:prstDash val="solid"/>
            <a:round/>
            <a:headEnd type="none" w="sm" len="sm"/>
            <a:tailEnd type="none" w="sm" len="sm"/>
          </a:ln>
          <a:effectLst>
            <a:outerShdw blurRad="101600" dist="12700" dir="2700000" rotWithShape="0">
              <a:srgbClr val="000000"/>
            </a:outerShdw>
          </a:effectLst>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hi-IN" sz="4000" b="1" i="0" u="none" strike="noStrike" cap="none">
                <a:solidFill>
                  <a:srgbClr val="000000"/>
                </a:solidFill>
                <a:latin typeface="Arial Black"/>
                <a:ea typeface="Arial Black"/>
                <a:cs typeface="Arial Black"/>
                <a:sym typeface="Arial Black"/>
              </a:rPr>
              <a:t>LESSON-14</a:t>
            </a:r>
            <a:endParaRPr sz="4800" b="1" i="0" u="none" strike="noStrike" cap="none">
              <a:solidFill>
                <a:srgbClr val="000000"/>
              </a:solidFill>
              <a:latin typeface="Arial Black"/>
              <a:ea typeface="Arial Black"/>
              <a:cs typeface="Arial Black"/>
              <a:sym typeface="Arial Black"/>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Black"/>
              <a:ea typeface="Arial Black"/>
              <a:cs typeface="Arial Black"/>
              <a:sym typeface="Arial Black"/>
            </a:endParaRPr>
          </a:p>
        </p:txBody>
      </p:sp>
      <p:sp>
        <p:nvSpPr>
          <p:cNvPr id="105" name="Google Shape;105;p14"/>
          <p:cNvSpPr txBox="1"/>
          <p:nvPr/>
        </p:nvSpPr>
        <p:spPr>
          <a:xfrm>
            <a:off x="-221744" y="2587860"/>
            <a:ext cx="8298944" cy="865590"/>
          </a:xfrm>
          <a:prstGeom prst="rect">
            <a:avLst/>
          </a:prstGeom>
          <a:noFill/>
          <a:ln>
            <a:noFill/>
          </a:ln>
        </p:spPr>
        <p:txBody>
          <a:bodyPr spcFirstLastPara="1" wrap="square" lIns="91425" tIns="45700" rIns="91425" bIns="45700" anchor="t" anchorCtr="0">
            <a:normAutofit fontScale="97500" lnSpcReduction="10000"/>
          </a:bodyPr>
          <a:lstStyle/>
          <a:p>
            <a:pPr marL="0" marR="0" lvl="0" indent="0" algn="ctr" rtl="0">
              <a:lnSpc>
                <a:spcPct val="100000"/>
              </a:lnSpc>
              <a:spcBef>
                <a:spcPts val="0"/>
              </a:spcBef>
              <a:spcAft>
                <a:spcPts val="0"/>
              </a:spcAft>
              <a:buClr>
                <a:schemeClr val="lt1"/>
              </a:buClr>
              <a:buSzPct val="100000"/>
              <a:buFont typeface="Arial"/>
              <a:buNone/>
            </a:pPr>
            <a:r>
              <a:rPr lang="hi-IN" sz="5400" b="1" i="0" u="none" strike="noStrike" cap="none">
                <a:solidFill>
                  <a:schemeClr val="lt1"/>
                </a:solidFill>
                <a:latin typeface="Arial"/>
                <a:ea typeface="Arial"/>
                <a:cs typeface="Arial"/>
                <a:sym typeface="Arial"/>
              </a:rPr>
              <a:t>           विषाक्तता</a:t>
            </a:r>
            <a:endParaRPr sz="5400" b="1" i="0" u="none" strike="noStrike" cap="none">
              <a:solidFill>
                <a:schemeClr val="lt1"/>
              </a:solidFill>
              <a:latin typeface="Arial"/>
              <a:ea typeface="Arial"/>
              <a:cs typeface="Arial"/>
              <a:sym typeface="Arial"/>
            </a:endParaRPr>
          </a:p>
        </p:txBody>
      </p:sp>
      <p:sp>
        <p:nvSpPr>
          <p:cNvPr id="106" name="Google Shape;106;p14"/>
          <p:cNvSpPr/>
          <p:nvPr/>
        </p:nvSpPr>
        <p:spPr>
          <a:xfrm flipH="1">
            <a:off x="8644071" y="5395986"/>
            <a:ext cx="3323957" cy="46902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hi-IN" sz="2000" b="1" i="0" u="none" strike="noStrike" cap="none">
                <a:solidFill>
                  <a:srgbClr val="000000"/>
                </a:solidFill>
                <a:latin typeface="Arial"/>
                <a:ea typeface="Arial"/>
                <a:cs typeface="Arial"/>
                <a:sym typeface="Arial"/>
              </a:rPr>
              <a:t>By:- INSP/GD- RAMBHAJ</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87" name="Google Shape;187;p23"/>
          <p:cNvSpPr txBox="1">
            <a:spLocks noGrp="1"/>
          </p:cNvSpPr>
          <p:nvPr>
            <p:ph type="body" idx="1"/>
          </p:nvPr>
        </p:nvSpPr>
        <p:spPr>
          <a:xfrm>
            <a:off x="5285509" y="2072526"/>
            <a:ext cx="6629400" cy="197401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r>
              <a:rPr lang="hi-IN" sz="2800">
                <a:latin typeface="Bookman Old Style"/>
                <a:ea typeface="Bookman Old Style"/>
                <a:cs typeface="Bookman Old Style"/>
                <a:sym typeface="Bookman Old Style"/>
              </a:rPr>
              <a:t>एक अंतर्ग्रहण जहर वह है जिसे मुंह के माध्यम से पाचन तंत्र में प्रवेश करता है।</a:t>
            </a:r>
            <a:endParaRPr sz="2800">
              <a:latin typeface="Bookman Old Style"/>
              <a:ea typeface="Bookman Old Style"/>
              <a:cs typeface="Bookman Old Style"/>
              <a:sym typeface="Bookman Old Style"/>
            </a:endParaRPr>
          </a:p>
          <a:p>
            <a:pPr marL="0" lvl="0" indent="0" algn="l" rtl="0">
              <a:lnSpc>
                <a:spcPct val="100000"/>
              </a:lnSpc>
              <a:spcBef>
                <a:spcPts val="560"/>
              </a:spcBef>
              <a:spcAft>
                <a:spcPts val="0"/>
              </a:spcAft>
              <a:buClr>
                <a:schemeClr val="dk1"/>
              </a:buClr>
              <a:buSzPts val="2800"/>
              <a:buNone/>
            </a:pPr>
            <a:endParaRPr sz="2800">
              <a:latin typeface="Bookman Old Style"/>
              <a:ea typeface="Bookman Old Style"/>
              <a:cs typeface="Bookman Old Style"/>
              <a:sym typeface="Bookman Old Style"/>
            </a:endParaRPr>
          </a:p>
        </p:txBody>
      </p:sp>
      <p:sp>
        <p:nvSpPr>
          <p:cNvPr id="188" name="Google Shape;188;p23"/>
          <p:cNvSpPr txBox="1">
            <a:spLocks noGrp="1"/>
          </p:cNvSpPr>
          <p:nvPr>
            <p:ph type="title"/>
          </p:nvPr>
        </p:nvSpPr>
        <p:spPr>
          <a:xfrm>
            <a:off x="609600" y="1863351"/>
            <a:ext cx="4114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Arial"/>
              <a:buNone/>
            </a:pPr>
            <a:r>
              <a:rPr lang="hi-IN" sz="4000" b="1">
                <a:solidFill>
                  <a:srgbClr val="FF0000"/>
                </a:solidFill>
                <a:latin typeface="Arial"/>
                <a:ea typeface="Arial"/>
                <a:cs typeface="Arial"/>
                <a:sym typeface="Arial"/>
              </a:rPr>
              <a:t>अंतर्ग्रहण जहर</a:t>
            </a:r>
            <a:endParaRPr sz="4000" b="1">
              <a:solidFill>
                <a:srgbClr val="FF0000"/>
              </a:solidFill>
              <a:latin typeface="Arial"/>
              <a:ea typeface="Arial"/>
              <a:cs typeface="Arial"/>
              <a:sym typeface="Arial"/>
            </a:endParaRPr>
          </a:p>
        </p:txBody>
      </p:sp>
      <p:sp>
        <p:nvSpPr>
          <p:cNvPr id="189" name="Google Shape;189;p23"/>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0" name="Google Shape;190;p23"/>
          <p:cNvPicPr preferRelativeResize="0"/>
          <p:nvPr/>
        </p:nvPicPr>
        <p:blipFill rotWithShape="1">
          <a:blip r:embed="rId3">
            <a:alphaModFix/>
          </a:blip>
          <a:srcRect/>
          <a:stretch/>
        </p:blipFill>
        <p:spPr>
          <a:xfrm>
            <a:off x="42692" y="64008"/>
            <a:ext cx="1383772" cy="10789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pic>
        <p:nvPicPr>
          <p:cNvPr id="196" name="Google Shape;196;p24"/>
          <p:cNvPicPr preferRelativeResize="0">
            <a:picLocks noGrp="1"/>
          </p:cNvPicPr>
          <p:nvPr>
            <p:ph type="body" idx="1"/>
          </p:nvPr>
        </p:nvPicPr>
        <p:blipFill rotWithShape="1">
          <a:blip r:embed="rId3">
            <a:alphaModFix/>
          </a:blip>
          <a:srcRect/>
          <a:stretch/>
        </p:blipFill>
        <p:spPr>
          <a:xfrm>
            <a:off x="5105400" y="1524000"/>
            <a:ext cx="6612697" cy="4525963"/>
          </a:xfrm>
          <a:prstGeom prst="rect">
            <a:avLst/>
          </a:prstGeom>
          <a:noFill/>
          <a:ln>
            <a:noFill/>
          </a:ln>
        </p:spPr>
      </p:pic>
      <p:sp>
        <p:nvSpPr>
          <p:cNvPr id="197" name="Google Shape;197;p24"/>
          <p:cNvSpPr txBox="1">
            <a:spLocks noGrp="1"/>
          </p:cNvSpPr>
          <p:nvPr>
            <p:ph type="title"/>
          </p:nvPr>
        </p:nvSpPr>
        <p:spPr>
          <a:xfrm>
            <a:off x="102330" y="2434431"/>
            <a:ext cx="4700460" cy="1989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Arial"/>
              <a:buNone/>
            </a:pPr>
            <a:r>
              <a:rPr lang="hi-IN" sz="4000">
                <a:solidFill>
                  <a:srgbClr val="FF0000"/>
                </a:solidFill>
                <a:latin typeface="Arial"/>
                <a:ea typeface="Arial"/>
                <a:cs typeface="Arial"/>
                <a:sym typeface="Arial"/>
              </a:rPr>
              <a:t>अंतर्ग्रहण जहर के संकेत और लक्षण</a:t>
            </a:r>
            <a:endParaRPr sz="4000">
              <a:solidFill>
                <a:srgbClr val="FF0000"/>
              </a:solidFill>
              <a:latin typeface="Arial"/>
              <a:ea typeface="Arial"/>
              <a:cs typeface="Arial"/>
              <a:sym typeface="Arial"/>
            </a:endParaRPr>
          </a:p>
        </p:txBody>
      </p:sp>
      <p:sp>
        <p:nvSpPr>
          <p:cNvPr id="198" name="Google Shape;198;p24"/>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9" name="Google Shape;199;p24"/>
          <p:cNvPicPr preferRelativeResize="0"/>
          <p:nvPr/>
        </p:nvPicPr>
        <p:blipFill rotWithShape="1">
          <a:blip r:embed="rId4">
            <a:alphaModFix/>
          </a:blip>
          <a:srcRect/>
          <a:stretch/>
        </p:blipFill>
        <p:spPr>
          <a:xfrm>
            <a:off x="42692" y="64008"/>
            <a:ext cx="1383772" cy="107899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05" name="Google Shape;205;p25"/>
          <p:cNvSpPr txBox="1">
            <a:spLocks noGrp="1"/>
          </p:cNvSpPr>
          <p:nvPr>
            <p:ph type="body" idx="1"/>
          </p:nvPr>
        </p:nvSpPr>
        <p:spPr>
          <a:xfrm>
            <a:off x="6248400" y="2438400"/>
            <a:ext cx="6019800" cy="12192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Clr>
                <a:schemeClr val="dk1"/>
              </a:buClr>
              <a:buSzPct val="100000"/>
              <a:buChar char="•"/>
            </a:pPr>
            <a:r>
              <a:rPr lang="hi-IN" sz="2800">
                <a:latin typeface="Arial"/>
                <a:ea typeface="Arial"/>
                <a:cs typeface="Arial"/>
                <a:sym typeface="Arial"/>
              </a:rPr>
              <a:t>ऑर्गनोफॉस्फेट (ओपी) यौगिक घरेलू और औद्योगिक दोनों  में उपयोग किए जाने वाले रसायनों का एक विविध समूह है।</a:t>
            </a:r>
            <a:endParaRPr sz="2800" b="1">
              <a:latin typeface="Bookman Old Style"/>
              <a:ea typeface="Bookman Old Style"/>
              <a:cs typeface="Bookman Old Style"/>
              <a:sym typeface="Bookman Old Style"/>
            </a:endParaRPr>
          </a:p>
        </p:txBody>
      </p:sp>
      <p:sp>
        <p:nvSpPr>
          <p:cNvPr id="206" name="Google Shape;206;p25"/>
          <p:cNvSpPr txBox="1">
            <a:spLocks noGrp="1"/>
          </p:cNvSpPr>
          <p:nvPr>
            <p:ph type="title"/>
          </p:nvPr>
        </p:nvSpPr>
        <p:spPr>
          <a:xfrm>
            <a:off x="-42333" y="2531533"/>
            <a:ext cx="6477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Arial"/>
              <a:buNone/>
            </a:pPr>
            <a:r>
              <a:rPr lang="hi-IN" sz="4000">
                <a:solidFill>
                  <a:srgbClr val="FF0000"/>
                </a:solidFill>
                <a:latin typeface="Arial"/>
                <a:ea typeface="Arial"/>
                <a:cs typeface="Arial"/>
                <a:sym typeface="Arial"/>
              </a:rPr>
              <a:t>ऑर्गेनोफॉस्फोरस विषाक्तता</a:t>
            </a:r>
            <a:endParaRPr sz="4000">
              <a:solidFill>
                <a:srgbClr val="FF0000"/>
              </a:solidFill>
              <a:latin typeface="Arial"/>
              <a:ea typeface="Arial"/>
              <a:cs typeface="Arial"/>
              <a:sym typeface="Arial"/>
            </a:endParaRPr>
          </a:p>
        </p:txBody>
      </p:sp>
      <p:sp>
        <p:nvSpPr>
          <p:cNvPr id="207" name="Google Shape;207;p25"/>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8" name="Google Shape;208;p25"/>
          <p:cNvPicPr preferRelativeResize="0"/>
          <p:nvPr/>
        </p:nvPicPr>
        <p:blipFill rotWithShape="1">
          <a:blip r:embed="rId3">
            <a:alphaModFix/>
          </a:blip>
          <a:srcRect/>
          <a:stretch/>
        </p:blipFill>
        <p:spPr>
          <a:xfrm>
            <a:off x="42692" y="64008"/>
            <a:ext cx="1383772" cy="10789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6"/>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14" name="Google Shape;214;p26"/>
          <p:cNvSpPr txBox="1">
            <a:spLocks noGrp="1"/>
          </p:cNvSpPr>
          <p:nvPr>
            <p:ph type="title"/>
          </p:nvPr>
        </p:nvSpPr>
        <p:spPr>
          <a:xfrm>
            <a:off x="1065144" y="2607595"/>
            <a:ext cx="5830956"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Arial"/>
              <a:buNone/>
            </a:pPr>
            <a:r>
              <a:rPr lang="hi-IN" sz="4000">
                <a:solidFill>
                  <a:srgbClr val="FF0000"/>
                </a:solidFill>
                <a:latin typeface="Arial"/>
                <a:ea typeface="Arial"/>
                <a:cs typeface="Arial"/>
                <a:sym typeface="Arial"/>
              </a:rPr>
              <a:t>ऑर्गनोफॉस्फेट के प्रभाव</a:t>
            </a:r>
            <a:endParaRPr sz="4000">
              <a:solidFill>
                <a:srgbClr val="FF0000"/>
              </a:solidFill>
              <a:latin typeface="Arial"/>
              <a:ea typeface="Arial"/>
              <a:cs typeface="Arial"/>
              <a:sym typeface="Arial"/>
            </a:endParaRPr>
          </a:p>
        </p:txBody>
      </p:sp>
      <p:sp>
        <p:nvSpPr>
          <p:cNvPr id="215" name="Google Shape;215;p26"/>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 name="Google Shape;216;p26"/>
          <p:cNvSpPr txBox="1">
            <a:spLocks noGrp="1"/>
          </p:cNvSpPr>
          <p:nvPr>
            <p:ph type="body" idx="1"/>
          </p:nvPr>
        </p:nvSpPr>
        <p:spPr>
          <a:xfrm>
            <a:off x="7543800" y="1600201"/>
            <a:ext cx="4038600" cy="4277005"/>
          </a:xfrm>
          <a:prstGeom prst="rect">
            <a:avLst/>
          </a:prstGeom>
          <a:noFill/>
          <a:ln>
            <a:noFill/>
          </a:ln>
        </p:spPr>
        <p:txBody>
          <a:bodyPr spcFirstLastPara="1" wrap="square" lIns="91425" tIns="45700" rIns="91425" bIns="45700" anchor="t" anchorCtr="0">
            <a:spAutoFit/>
          </a:bodyPr>
          <a:lstStyle/>
          <a:p>
            <a:pPr marL="514350" lvl="0" indent="-514350" algn="l" rtl="0">
              <a:lnSpc>
                <a:spcPct val="150000"/>
              </a:lnSpc>
              <a:spcBef>
                <a:spcPts val="0"/>
              </a:spcBef>
              <a:spcAft>
                <a:spcPts val="0"/>
              </a:spcAft>
              <a:buClr>
                <a:schemeClr val="dk1"/>
              </a:buClr>
              <a:buSzPts val="2400"/>
              <a:buFont typeface="Calibri"/>
              <a:buAutoNum type="arabicPeriod"/>
            </a:pPr>
            <a:r>
              <a:rPr lang="hi-IN" sz="2400">
                <a:latin typeface="Bookman Old Style"/>
                <a:ea typeface="Bookman Old Style"/>
                <a:cs typeface="Bookman Old Style"/>
                <a:sym typeface="Bookman Old Style"/>
              </a:rPr>
              <a:t>लार स्राव। </a:t>
            </a:r>
            <a:br>
              <a:rPr lang="hi-IN" sz="2400">
                <a:latin typeface="Bookman Old Style"/>
                <a:ea typeface="Bookman Old Style"/>
                <a:cs typeface="Bookman Old Style"/>
                <a:sym typeface="Bookman Old Style"/>
              </a:rPr>
            </a:br>
            <a:r>
              <a:rPr lang="hi-IN" sz="2400">
                <a:latin typeface="Bookman Old Style"/>
                <a:ea typeface="Bookman Old Style"/>
                <a:cs typeface="Bookman Old Style"/>
                <a:sym typeface="Bookman Old Style"/>
              </a:rPr>
              <a:t>लैक्रिमेशन। </a:t>
            </a:r>
            <a:br>
              <a:rPr lang="hi-IN" sz="2400">
                <a:latin typeface="Bookman Old Style"/>
                <a:ea typeface="Bookman Old Style"/>
                <a:cs typeface="Bookman Old Style"/>
                <a:sym typeface="Bookman Old Style"/>
              </a:rPr>
            </a:br>
            <a:r>
              <a:rPr lang="hi-IN" sz="2400">
                <a:latin typeface="Bookman Old Style"/>
                <a:ea typeface="Bookman Old Style"/>
                <a:cs typeface="Bookman Old Style"/>
                <a:sym typeface="Bookman Old Style"/>
              </a:rPr>
              <a:t>पेशाब। </a:t>
            </a:r>
            <a:br>
              <a:rPr lang="hi-IN" sz="2400">
                <a:latin typeface="Bookman Old Style"/>
                <a:ea typeface="Bookman Old Style"/>
                <a:cs typeface="Bookman Old Style"/>
                <a:sym typeface="Bookman Old Style"/>
              </a:rPr>
            </a:br>
            <a:r>
              <a:rPr lang="hi-IN" sz="2400">
                <a:latin typeface="Bookman Old Style"/>
                <a:ea typeface="Bookman Old Style"/>
                <a:cs typeface="Bookman Old Style"/>
                <a:sym typeface="Bookman Old Style"/>
              </a:rPr>
              <a:t>दस्त।</a:t>
            </a:r>
            <a:br>
              <a:rPr lang="hi-IN" sz="2400">
                <a:latin typeface="Bookman Old Style"/>
                <a:ea typeface="Bookman Old Style"/>
                <a:cs typeface="Bookman Old Style"/>
                <a:sym typeface="Bookman Old Style"/>
              </a:rPr>
            </a:br>
            <a:r>
              <a:rPr lang="hi-IN" sz="2400">
                <a:latin typeface="Bookman Old Style"/>
                <a:ea typeface="Bookman Old Style"/>
                <a:cs typeface="Bookman Old Style"/>
                <a:sym typeface="Bookman Old Style"/>
              </a:rPr>
              <a:t> जी. आई. का सामान्य कार्य न करना </a:t>
            </a:r>
            <a:endParaRPr sz="2400">
              <a:latin typeface="Bookman Old Style"/>
              <a:ea typeface="Bookman Old Style"/>
              <a:cs typeface="Bookman Old Style"/>
              <a:sym typeface="Bookman Old Style"/>
            </a:endParaRPr>
          </a:p>
          <a:p>
            <a:pPr marL="514350" lvl="0" indent="-361950" algn="l" rtl="0">
              <a:lnSpc>
                <a:spcPct val="150000"/>
              </a:lnSpc>
              <a:spcBef>
                <a:spcPts val="480"/>
              </a:spcBef>
              <a:spcAft>
                <a:spcPts val="0"/>
              </a:spcAft>
              <a:buClr>
                <a:schemeClr val="dk1"/>
              </a:buClr>
              <a:buSzPts val="2400"/>
              <a:buFont typeface="Calibri"/>
              <a:buNone/>
            </a:pPr>
            <a:endParaRPr sz="2400">
              <a:latin typeface="Bookman Old Style"/>
              <a:ea typeface="Bookman Old Style"/>
              <a:cs typeface="Bookman Old Style"/>
              <a:sym typeface="Bookman Old Style"/>
            </a:endParaRPr>
          </a:p>
        </p:txBody>
      </p:sp>
      <p:pic>
        <p:nvPicPr>
          <p:cNvPr id="217" name="Google Shape;217;p26"/>
          <p:cNvPicPr preferRelativeResize="0"/>
          <p:nvPr/>
        </p:nvPicPr>
        <p:blipFill rotWithShape="1">
          <a:blip r:embed="rId3">
            <a:alphaModFix/>
          </a:blip>
          <a:srcRect/>
          <a:stretch/>
        </p:blipFill>
        <p:spPr>
          <a:xfrm>
            <a:off x="42692" y="64008"/>
            <a:ext cx="1383772" cy="10789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7"/>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23" name="Google Shape;223;p27"/>
          <p:cNvSpPr txBox="1">
            <a:spLocks noGrp="1"/>
          </p:cNvSpPr>
          <p:nvPr>
            <p:ph type="body" idx="1"/>
          </p:nvPr>
        </p:nvSpPr>
        <p:spPr>
          <a:xfrm>
            <a:off x="5230091" y="1524000"/>
            <a:ext cx="6934200" cy="4525963"/>
          </a:xfrm>
          <a:prstGeom prst="rect">
            <a:avLst/>
          </a:prstGeom>
          <a:noFill/>
          <a:ln>
            <a:noFill/>
          </a:ln>
        </p:spPr>
        <p:txBody>
          <a:bodyPr spcFirstLastPara="1" wrap="square" lIns="91425" tIns="45700" rIns="91425" bIns="45700" anchor="t" anchorCtr="0">
            <a:normAutofit/>
          </a:bodyPr>
          <a:lstStyle/>
          <a:p>
            <a:pPr marL="514350" lvl="0" indent="-514350" algn="just" rtl="0">
              <a:lnSpc>
                <a:spcPct val="100000"/>
              </a:lnSpc>
              <a:spcBef>
                <a:spcPts val="0"/>
              </a:spcBef>
              <a:spcAft>
                <a:spcPts val="0"/>
              </a:spcAft>
              <a:buClr>
                <a:schemeClr val="dk1"/>
              </a:buClr>
              <a:buSzPts val="2400"/>
              <a:buFont typeface="Calibri"/>
              <a:buAutoNum type="arabicPeriod"/>
            </a:pPr>
            <a:r>
              <a:rPr lang="hi-IN" sz="2400">
                <a:latin typeface="Bookman Old Style"/>
                <a:ea typeface="Bookman Old Style"/>
                <a:cs typeface="Bookman Old Style"/>
                <a:sym typeface="Bookman Old Style"/>
              </a:rPr>
              <a:t>रोगी को सुरक्षित क्षेत्र (जोखिम से दूर) में स्थानांतरित करें। </a:t>
            </a:r>
            <a:br>
              <a:rPr lang="hi-IN" sz="2400">
                <a:latin typeface="Bookman Old Style"/>
                <a:ea typeface="Bookman Old Style"/>
                <a:cs typeface="Bookman Old Style"/>
                <a:sym typeface="Bookman Old Style"/>
              </a:rPr>
            </a:br>
            <a:r>
              <a:rPr lang="hi-IN" sz="2400">
                <a:latin typeface="Bookman Old Style"/>
                <a:ea typeface="Bookman Old Style"/>
                <a:cs typeface="Bookman Old Style"/>
                <a:sym typeface="Bookman Old Style"/>
              </a:rPr>
              <a:t> सभी कपड़े हटा दें और ऑर्गनोफॉस्फेट के संपर्क में आने वाले रोगी को साबुन और पानी से धीरे से साफ करें। </a:t>
            </a:r>
            <a:br>
              <a:rPr lang="hi-IN" sz="2400">
                <a:latin typeface="Bookman Old Style"/>
                <a:ea typeface="Bookman Old Style"/>
                <a:cs typeface="Bookman Old Style"/>
                <a:sym typeface="Bookman Old Style"/>
              </a:rPr>
            </a:br>
            <a:r>
              <a:rPr lang="hi-IN" sz="2400">
                <a:latin typeface="Bookman Old Style"/>
                <a:ea typeface="Bookman Old Style"/>
                <a:cs typeface="Bookman Old Style"/>
                <a:sym typeface="Bookman Old Style"/>
              </a:rPr>
              <a:t> यदि आवश्यक हो तो ऑक्सीजन दें। </a:t>
            </a:r>
            <a:br>
              <a:rPr lang="hi-IN" sz="2400">
                <a:latin typeface="Bookman Old Style"/>
                <a:ea typeface="Bookman Old Style"/>
                <a:cs typeface="Bookman Old Style"/>
                <a:sym typeface="Bookman Old Style"/>
              </a:rPr>
            </a:br>
            <a:r>
              <a:rPr lang="hi-IN" sz="2400">
                <a:latin typeface="Bookman Old Style"/>
                <a:ea typeface="Bookman Old Style"/>
                <a:cs typeface="Bookman Old Style"/>
                <a:sym typeface="Bookman Old Style"/>
              </a:rPr>
              <a:t> तुरंत अस्पताल में स्थानांतरण।</a:t>
            </a:r>
            <a:endParaRPr sz="2400">
              <a:latin typeface="Calibri"/>
              <a:ea typeface="Calibri"/>
              <a:cs typeface="Calibri"/>
              <a:sym typeface="Calibri"/>
            </a:endParaRPr>
          </a:p>
        </p:txBody>
      </p:sp>
      <p:sp>
        <p:nvSpPr>
          <p:cNvPr id="224" name="Google Shape;224;p27"/>
          <p:cNvSpPr txBox="1">
            <a:spLocks noGrp="1"/>
          </p:cNvSpPr>
          <p:nvPr>
            <p:ph type="title"/>
          </p:nvPr>
        </p:nvSpPr>
        <p:spPr>
          <a:xfrm>
            <a:off x="-27709" y="1828800"/>
            <a:ext cx="5257800" cy="234711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Arial"/>
              <a:buNone/>
            </a:pPr>
            <a:r>
              <a:rPr lang="hi-IN" sz="4000" b="1">
                <a:solidFill>
                  <a:srgbClr val="FF0000"/>
                </a:solidFill>
                <a:latin typeface="Arial"/>
                <a:ea typeface="Arial"/>
                <a:cs typeface="Arial"/>
                <a:sym typeface="Arial"/>
              </a:rPr>
              <a:t>ऑर्गेनोफॉस्फोरस विषाक्तता </a:t>
            </a:r>
            <a:r>
              <a:rPr lang="hi-IN" sz="4000">
                <a:solidFill>
                  <a:srgbClr val="FF0000"/>
                </a:solidFill>
                <a:latin typeface="Arial"/>
                <a:ea typeface="Arial"/>
                <a:cs typeface="Arial"/>
                <a:sym typeface="Arial"/>
              </a:rPr>
              <a:t>अस्पताल से पहले का उपचार</a:t>
            </a:r>
            <a:endParaRPr sz="4000" b="1">
              <a:solidFill>
                <a:srgbClr val="FF0000"/>
              </a:solidFill>
              <a:latin typeface="Arial"/>
              <a:ea typeface="Arial"/>
              <a:cs typeface="Arial"/>
              <a:sym typeface="Arial"/>
            </a:endParaRPr>
          </a:p>
        </p:txBody>
      </p:sp>
      <p:sp>
        <p:nvSpPr>
          <p:cNvPr id="225" name="Google Shape;225;p27"/>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26" name="Google Shape;226;p27"/>
          <p:cNvPicPr preferRelativeResize="0"/>
          <p:nvPr/>
        </p:nvPicPr>
        <p:blipFill rotWithShape="1">
          <a:blip r:embed="rId3">
            <a:alphaModFix/>
          </a:blip>
          <a:srcRect/>
          <a:stretch/>
        </p:blipFill>
        <p:spPr>
          <a:xfrm>
            <a:off x="42692" y="64008"/>
            <a:ext cx="1383772" cy="107899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32" name="Google Shape;232;p28"/>
          <p:cNvSpPr txBox="1">
            <a:spLocks noGrp="1"/>
          </p:cNvSpPr>
          <p:nvPr>
            <p:ph type="body" idx="1"/>
          </p:nvPr>
        </p:nvSpPr>
        <p:spPr>
          <a:xfrm>
            <a:off x="5562600" y="1524001"/>
            <a:ext cx="6172200" cy="15240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2400"/>
              <a:buNone/>
            </a:pPr>
            <a:r>
              <a:rPr lang="hi-IN" sz="2400">
                <a:latin typeface="Arial"/>
                <a:ea typeface="Arial"/>
                <a:cs typeface="Arial"/>
                <a:sym typeface="Arial"/>
              </a:rPr>
              <a:t>धुएं और वाष्प के कारण होने वाली विषाक्तता तेज हो सकती है, शरीर बहुत तेजी से साँस के जहर को अवशोषित करता है, एक्सपोजर जितना लंबा होगा रोग का निदान उतना ही मुश्‍किल होगा, खतरनाक वातावरण में रोगी तक पहुंच प्राप्त करने के लिए विशेष मास्क का उपयोग करें।</a:t>
            </a:r>
            <a:endParaRPr sz="2400" b="1">
              <a:latin typeface="Arial"/>
              <a:ea typeface="Arial"/>
              <a:cs typeface="Arial"/>
              <a:sym typeface="Arial"/>
            </a:endParaRPr>
          </a:p>
          <a:p>
            <a:pPr marL="0" lvl="0" indent="0" algn="just" rtl="0">
              <a:lnSpc>
                <a:spcPct val="100000"/>
              </a:lnSpc>
              <a:spcBef>
                <a:spcPts val="480"/>
              </a:spcBef>
              <a:spcAft>
                <a:spcPts val="0"/>
              </a:spcAft>
              <a:buClr>
                <a:schemeClr val="dk1"/>
              </a:buClr>
              <a:buSzPts val="2400"/>
              <a:buNone/>
            </a:pPr>
            <a:endParaRPr sz="2400" b="1">
              <a:latin typeface="Arial"/>
              <a:ea typeface="Arial"/>
              <a:cs typeface="Arial"/>
              <a:sym typeface="Arial"/>
            </a:endParaRPr>
          </a:p>
        </p:txBody>
      </p:sp>
      <p:sp>
        <p:nvSpPr>
          <p:cNvPr id="233" name="Google Shape;233;p28"/>
          <p:cNvSpPr txBox="1">
            <a:spLocks noGrp="1"/>
          </p:cNvSpPr>
          <p:nvPr>
            <p:ph type="title"/>
          </p:nvPr>
        </p:nvSpPr>
        <p:spPr>
          <a:xfrm>
            <a:off x="533400" y="1752600"/>
            <a:ext cx="4572000" cy="54587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Arial Black"/>
              <a:buNone/>
            </a:pPr>
            <a:r>
              <a:rPr lang="hi-IN" sz="4000" b="1">
                <a:solidFill>
                  <a:srgbClr val="FF0000"/>
                </a:solidFill>
                <a:latin typeface="Arial Black"/>
                <a:ea typeface="Arial Black"/>
                <a:cs typeface="Arial Black"/>
                <a:sym typeface="Arial Black"/>
              </a:rPr>
              <a:t>साँस द्वारा लिया गया जहर</a:t>
            </a:r>
            <a:endParaRPr sz="4000">
              <a:solidFill>
                <a:srgbClr val="FF0000"/>
              </a:solidFill>
              <a:latin typeface="Arial Black"/>
              <a:ea typeface="Arial Black"/>
              <a:cs typeface="Arial Black"/>
              <a:sym typeface="Arial Black"/>
            </a:endParaRPr>
          </a:p>
        </p:txBody>
      </p:sp>
      <p:sp>
        <p:nvSpPr>
          <p:cNvPr id="234" name="Google Shape;234;p28"/>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35" name="Google Shape;235;p28"/>
          <p:cNvPicPr preferRelativeResize="0"/>
          <p:nvPr/>
        </p:nvPicPr>
        <p:blipFill rotWithShape="1">
          <a:blip r:embed="rId3">
            <a:alphaModFix/>
          </a:blip>
          <a:srcRect/>
          <a:stretch/>
        </p:blipFill>
        <p:spPr>
          <a:xfrm>
            <a:off x="6705600" y="4114800"/>
            <a:ext cx="5029200" cy="2514600"/>
          </a:xfrm>
          <a:prstGeom prst="rect">
            <a:avLst/>
          </a:prstGeom>
          <a:noFill/>
          <a:ln>
            <a:noFill/>
          </a:ln>
        </p:spPr>
      </p:pic>
      <p:pic>
        <p:nvPicPr>
          <p:cNvPr id="236" name="Google Shape;236;p28"/>
          <p:cNvPicPr preferRelativeResize="0"/>
          <p:nvPr/>
        </p:nvPicPr>
        <p:blipFill rotWithShape="1">
          <a:blip r:embed="rId4">
            <a:alphaModFix/>
          </a:blip>
          <a:srcRect/>
          <a:stretch/>
        </p:blipFill>
        <p:spPr>
          <a:xfrm>
            <a:off x="42692" y="64008"/>
            <a:ext cx="1383772" cy="10789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42" name="Google Shape;242;p29"/>
          <p:cNvSpPr txBox="1">
            <a:spLocks noGrp="1"/>
          </p:cNvSpPr>
          <p:nvPr>
            <p:ph type="body" idx="1"/>
          </p:nvPr>
        </p:nvSpPr>
        <p:spPr>
          <a:xfrm>
            <a:off x="5486400" y="2133600"/>
            <a:ext cx="6588893" cy="3192463"/>
          </a:xfrm>
          <a:prstGeom prst="rect">
            <a:avLst/>
          </a:prstGeom>
          <a:noFill/>
          <a:ln>
            <a:noFill/>
          </a:ln>
        </p:spPr>
        <p:txBody>
          <a:bodyPr spcFirstLastPara="1" wrap="square" lIns="91425" tIns="45700" rIns="91425" bIns="45700" anchor="t" anchorCtr="0">
            <a:normAutofit/>
          </a:bodyPr>
          <a:lstStyle/>
          <a:p>
            <a:pPr marL="342900" lvl="0" indent="-342900" algn="just" rtl="0">
              <a:lnSpc>
                <a:spcPct val="150000"/>
              </a:lnSpc>
              <a:spcBef>
                <a:spcPts val="0"/>
              </a:spcBef>
              <a:spcAft>
                <a:spcPts val="0"/>
              </a:spcAft>
              <a:buClr>
                <a:schemeClr val="dk1"/>
              </a:buClr>
              <a:buSzPts val="2400"/>
              <a:buChar char="•"/>
            </a:pPr>
            <a:r>
              <a:rPr lang="hi-IN" sz="2400">
                <a:latin typeface="Arial"/>
                <a:ea typeface="Arial"/>
                <a:cs typeface="Arial"/>
                <a:sym typeface="Arial"/>
              </a:rPr>
              <a:t>कार्बन मोनोऑक्साइड विषाक्तता कार्बन मोनोऑक्साइड गैस के साँस लेने के बाद होती है। </a:t>
            </a:r>
            <a:br>
              <a:rPr lang="hi-IN" sz="2400">
                <a:latin typeface="Arial"/>
                <a:ea typeface="Arial"/>
                <a:cs typeface="Arial"/>
                <a:sym typeface="Arial"/>
              </a:rPr>
            </a:br>
            <a:r>
              <a:rPr lang="hi-IN" sz="2400">
                <a:latin typeface="Arial"/>
                <a:ea typeface="Arial"/>
                <a:cs typeface="Arial"/>
                <a:sym typeface="Arial"/>
              </a:rPr>
              <a:t> कार्बन मोनोऑक्साइड रंगहीन, गंधहीन, बेस्वाद और गैर-परेशान करने वाला होता है, जिससे लोगों के लिए इसका पता लगाना मुश्किल हो जाता है।</a:t>
            </a:r>
            <a:endParaRPr sz="2400" b="1">
              <a:latin typeface="Arial"/>
              <a:ea typeface="Arial"/>
              <a:cs typeface="Arial"/>
              <a:sym typeface="Arial"/>
            </a:endParaRPr>
          </a:p>
        </p:txBody>
      </p:sp>
      <p:sp>
        <p:nvSpPr>
          <p:cNvPr id="243" name="Google Shape;243;p29"/>
          <p:cNvSpPr txBox="1">
            <a:spLocks noGrp="1"/>
          </p:cNvSpPr>
          <p:nvPr>
            <p:ph type="title"/>
          </p:nvPr>
        </p:nvSpPr>
        <p:spPr>
          <a:xfrm>
            <a:off x="0" y="2185395"/>
            <a:ext cx="5445893"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Arial"/>
              <a:buNone/>
            </a:pPr>
            <a:r>
              <a:rPr lang="hi-IN" sz="4000" b="1">
                <a:solidFill>
                  <a:srgbClr val="FF0000"/>
                </a:solidFill>
                <a:latin typeface="Arial"/>
                <a:ea typeface="Arial"/>
                <a:cs typeface="Arial"/>
                <a:sym typeface="Arial"/>
              </a:rPr>
              <a:t>कार्बन मोनोऑक्साइड विषाक्तता</a:t>
            </a:r>
            <a:endParaRPr sz="4000" b="1">
              <a:solidFill>
                <a:srgbClr val="FF0000"/>
              </a:solidFill>
              <a:latin typeface="Arial"/>
              <a:ea typeface="Arial"/>
              <a:cs typeface="Arial"/>
              <a:sym typeface="Arial"/>
            </a:endParaRPr>
          </a:p>
        </p:txBody>
      </p:sp>
      <p:sp>
        <p:nvSpPr>
          <p:cNvPr id="244" name="Google Shape;244;p29"/>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45" name="Google Shape;245;p29"/>
          <p:cNvPicPr preferRelativeResize="0"/>
          <p:nvPr/>
        </p:nvPicPr>
        <p:blipFill rotWithShape="1">
          <a:blip r:embed="rId3">
            <a:alphaModFix/>
          </a:blip>
          <a:srcRect/>
          <a:stretch/>
        </p:blipFill>
        <p:spPr>
          <a:xfrm>
            <a:off x="42692" y="64008"/>
            <a:ext cx="1383772" cy="107899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51" name="Google Shape;251;p30"/>
          <p:cNvSpPr txBox="1">
            <a:spLocks noGrp="1"/>
          </p:cNvSpPr>
          <p:nvPr>
            <p:ph type="body" idx="1"/>
          </p:nvPr>
        </p:nvSpPr>
        <p:spPr>
          <a:xfrm>
            <a:off x="6248400" y="1447800"/>
            <a:ext cx="5410200" cy="4525963"/>
          </a:xfrm>
          <a:prstGeom prst="rect">
            <a:avLst/>
          </a:prstGeom>
          <a:noFill/>
          <a:ln>
            <a:noFill/>
          </a:ln>
        </p:spPr>
        <p:txBody>
          <a:bodyPr spcFirstLastPara="1" wrap="square" lIns="91425" tIns="45700" rIns="91425" bIns="45700" anchor="t" anchorCtr="0">
            <a:normAutofit/>
          </a:bodyPr>
          <a:lstStyle/>
          <a:p>
            <a:pPr marL="514350" lvl="0" indent="-514350" algn="just" rtl="0">
              <a:lnSpc>
                <a:spcPct val="150000"/>
              </a:lnSpc>
              <a:spcBef>
                <a:spcPts val="0"/>
              </a:spcBef>
              <a:spcAft>
                <a:spcPts val="0"/>
              </a:spcAft>
              <a:buClr>
                <a:schemeClr val="dk1"/>
              </a:buClr>
              <a:buSzPts val="2400"/>
              <a:buFont typeface="Calibri"/>
              <a:buAutoNum type="arabicPeriod"/>
            </a:pPr>
            <a:r>
              <a:rPr lang="hi-IN" sz="2400">
                <a:latin typeface="Arial"/>
                <a:ea typeface="Arial"/>
                <a:cs typeface="Arial"/>
                <a:sym typeface="Arial"/>
              </a:rPr>
              <a:t>कार्बनमोनोऑक्साइड विषाक्तता के लिए प्राथमिक उपचार यह है की  खुद को खतरे में डाले बिना तुरंत </a:t>
            </a:r>
            <a:r>
              <a:rPr lang="hi-IN" sz="2400"/>
              <a:t>पीड़ित को </a:t>
            </a:r>
            <a:r>
              <a:rPr lang="hi-IN" sz="2400">
                <a:latin typeface="Arial"/>
                <a:ea typeface="Arial"/>
                <a:cs typeface="Arial"/>
                <a:sym typeface="Arial"/>
              </a:rPr>
              <a:t>जोखिम वाले स्थान से हटा दे।</a:t>
            </a:r>
            <a:endParaRPr sz="2400">
              <a:latin typeface="Arial"/>
              <a:ea typeface="Arial"/>
              <a:cs typeface="Arial"/>
              <a:sym typeface="Arial"/>
            </a:endParaRPr>
          </a:p>
          <a:p>
            <a:pPr marL="514350" lvl="0" indent="-514350" algn="just" rtl="0">
              <a:lnSpc>
                <a:spcPct val="150000"/>
              </a:lnSpc>
              <a:spcBef>
                <a:spcPts val="480"/>
              </a:spcBef>
              <a:spcAft>
                <a:spcPts val="0"/>
              </a:spcAft>
              <a:buClr>
                <a:schemeClr val="dk1"/>
              </a:buClr>
              <a:buSzPts val="2400"/>
              <a:buFont typeface="Calibri"/>
              <a:buAutoNum type="arabicPeriod"/>
            </a:pPr>
            <a:r>
              <a:rPr lang="hi-IN" sz="2400">
                <a:latin typeface="Arial"/>
                <a:ea typeface="Arial"/>
                <a:cs typeface="Arial"/>
                <a:sym typeface="Arial"/>
              </a:rPr>
              <a:t>मदद के लिए पुकारें।</a:t>
            </a:r>
            <a:endParaRPr sz="2400">
              <a:latin typeface="Arial"/>
              <a:ea typeface="Arial"/>
              <a:cs typeface="Arial"/>
              <a:sym typeface="Arial"/>
            </a:endParaRPr>
          </a:p>
          <a:p>
            <a:pPr marL="514350" lvl="0" indent="-514350" algn="just" rtl="0">
              <a:lnSpc>
                <a:spcPct val="150000"/>
              </a:lnSpc>
              <a:spcBef>
                <a:spcPts val="480"/>
              </a:spcBef>
              <a:spcAft>
                <a:spcPts val="0"/>
              </a:spcAft>
              <a:buClr>
                <a:schemeClr val="dk1"/>
              </a:buClr>
              <a:buSzPts val="2400"/>
              <a:buFont typeface="Calibri"/>
              <a:buAutoNum type="arabicPeriod"/>
            </a:pPr>
            <a:r>
              <a:rPr lang="hi-IN" sz="2400">
                <a:latin typeface="Arial"/>
                <a:ea typeface="Arial"/>
                <a:cs typeface="Arial"/>
                <a:sym typeface="Arial"/>
              </a:rPr>
              <a:t> जरूरत पड़ने पर सीपीआर दें ।</a:t>
            </a:r>
            <a:endParaRPr sz="2400">
              <a:latin typeface="Arial"/>
              <a:ea typeface="Arial"/>
              <a:cs typeface="Arial"/>
              <a:sym typeface="Arial"/>
            </a:endParaRPr>
          </a:p>
          <a:p>
            <a:pPr marL="514350" lvl="0" indent="-361950" algn="just" rtl="0">
              <a:lnSpc>
                <a:spcPct val="100000"/>
              </a:lnSpc>
              <a:spcBef>
                <a:spcPts val="480"/>
              </a:spcBef>
              <a:spcAft>
                <a:spcPts val="0"/>
              </a:spcAft>
              <a:buClr>
                <a:schemeClr val="dk1"/>
              </a:buClr>
              <a:buSzPts val="2400"/>
              <a:buFont typeface="Calibri"/>
              <a:buNone/>
            </a:pPr>
            <a:endParaRPr sz="2400">
              <a:latin typeface="Arial"/>
              <a:ea typeface="Arial"/>
              <a:cs typeface="Arial"/>
              <a:sym typeface="Arial"/>
            </a:endParaRPr>
          </a:p>
        </p:txBody>
      </p:sp>
      <p:sp>
        <p:nvSpPr>
          <p:cNvPr id="252" name="Google Shape;252;p30"/>
          <p:cNvSpPr txBox="1">
            <a:spLocks noGrp="1"/>
          </p:cNvSpPr>
          <p:nvPr>
            <p:ph type="title"/>
          </p:nvPr>
        </p:nvSpPr>
        <p:spPr>
          <a:xfrm>
            <a:off x="767542" y="1561407"/>
            <a:ext cx="4876800" cy="236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Arial"/>
              <a:buNone/>
            </a:pPr>
            <a:r>
              <a:rPr lang="hi-IN" sz="4000">
                <a:solidFill>
                  <a:srgbClr val="FF0000"/>
                </a:solidFill>
                <a:latin typeface="Arial"/>
                <a:ea typeface="Arial"/>
                <a:cs typeface="Arial"/>
                <a:sym typeface="Arial"/>
              </a:rPr>
              <a:t>कार्बन मोनोऑक्साइड विषाक्तता के लिए अस्पताल से पहले का उपचार</a:t>
            </a:r>
            <a:br>
              <a:rPr lang="hi-IN" sz="4000">
                <a:solidFill>
                  <a:srgbClr val="FF0000"/>
                </a:solidFill>
                <a:latin typeface="Arial"/>
                <a:ea typeface="Arial"/>
                <a:cs typeface="Arial"/>
                <a:sym typeface="Arial"/>
              </a:rPr>
            </a:br>
            <a:endParaRPr sz="4000">
              <a:solidFill>
                <a:srgbClr val="FF0000"/>
              </a:solidFill>
              <a:latin typeface="Arial"/>
              <a:ea typeface="Arial"/>
              <a:cs typeface="Arial"/>
              <a:sym typeface="Arial"/>
            </a:endParaRPr>
          </a:p>
        </p:txBody>
      </p:sp>
      <p:sp>
        <p:nvSpPr>
          <p:cNvPr id="253" name="Google Shape;253;p30"/>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54" name="Google Shape;254;p30"/>
          <p:cNvPicPr preferRelativeResize="0"/>
          <p:nvPr/>
        </p:nvPicPr>
        <p:blipFill rotWithShape="1">
          <a:blip r:embed="rId3">
            <a:alphaModFix/>
          </a:blip>
          <a:srcRect/>
          <a:stretch/>
        </p:blipFill>
        <p:spPr>
          <a:xfrm>
            <a:off x="188996" y="173736"/>
            <a:ext cx="1383772" cy="107899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1"/>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60" name="Google Shape;260;p31"/>
          <p:cNvSpPr txBox="1">
            <a:spLocks noGrp="1"/>
          </p:cNvSpPr>
          <p:nvPr>
            <p:ph type="body" idx="1"/>
          </p:nvPr>
        </p:nvSpPr>
        <p:spPr>
          <a:xfrm>
            <a:off x="5638800" y="1524000"/>
            <a:ext cx="6096000" cy="4525963"/>
          </a:xfrm>
          <a:prstGeom prst="rect">
            <a:avLst/>
          </a:prstGeom>
          <a:noFill/>
          <a:ln>
            <a:noFill/>
          </a:ln>
        </p:spPr>
        <p:txBody>
          <a:bodyPr spcFirstLastPara="1" wrap="square" lIns="91425" tIns="45700" rIns="91425" bIns="45700" anchor="t" anchorCtr="0">
            <a:normAutofit/>
          </a:bodyPr>
          <a:lstStyle/>
          <a:p>
            <a:pPr marL="514350" lvl="0" indent="-514350" algn="just" rtl="0">
              <a:lnSpc>
                <a:spcPct val="100000"/>
              </a:lnSpc>
              <a:spcBef>
                <a:spcPts val="0"/>
              </a:spcBef>
              <a:spcAft>
                <a:spcPts val="0"/>
              </a:spcAft>
              <a:buClr>
                <a:schemeClr val="dk1"/>
              </a:buClr>
              <a:buSzPts val="2400"/>
              <a:buFont typeface="Calibri"/>
              <a:buAutoNum type="arabicPeriod" startAt="4"/>
            </a:pPr>
            <a:r>
              <a:rPr lang="hi-IN" sz="2400">
                <a:latin typeface="Bookman Old Style"/>
                <a:ea typeface="Bookman Old Style"/>
                <a:cs typeface="Bookman Old Style"/>
                <a:sym typeface="Bookman Old Style"/>
              </a:rPr>
              <a:t>कार्बन मोनोऑक्साइड विषाक्तता के लिए मुख्य चिकित्सा उपचार एक तंग फिटिंग ऑक्सीजन मास्क द्वारा 100% ऑक्सीजन है। ऑक्सीजन हीमोग्लोबिन से कार्बन मोनोऑक्साइड के पृथक्करण को तेज करता है, इसके जैविक आधे जीवन को कम करके ऊतक ऑक्सीजनेशन में सुधार करता है।</a:t>
            </a:r>
            <a:endParaRPr sz="2400">
              <a:latin typeface="Bookman Old Style"/>
              <a:ea typeface="Bookman Old Style"/>
              <a:cs typeface="Bookman Old Style"/>
              <a:sym typeface="Bookman Old Style"/>
            </a:endParaRPr>
          </a:p>
          <a:p>
            <a:pPr marL="514350" lvl="0" indent="-514350" algn="just" rtl="0">
              <a:lnSpc>
                <a:spcPct val="100000"/>
              </a:lnSpc>
              <a:spcBef>
                <a:spcPts val="480"/>
              </a:spcBef>
              <a:spcAft>
                <a:spcPts val="0"/>
              </a:spcAft>
              <a:buClr>
                <a:schemeClr val="dk1"/>
              </a:buClr>
              <a:buSzPts val="2400"/>
              <a:buFont typeface="Calibri"/>
              <a:buAutoNum type="arabicPeriod" startAt="4"/>
            </a:pPr>
            <a:r>
              <a:rPr lang="hi-IN" sz="2400">
                <a:latin typeface="Bookman Old Style"/>
                <a:ea typeface="Bookman Old Style"/>
                <a:cs typeface="Bookman Old Style"/>
                <a:sym typeface="Bookman Old Style"/>
              </a:rPr>
              <a:t>जितनी जल्दी हो सके अस्पताल ले जाएं।</a:t>
            </a:r>
            <a:endParaRPr sz="2400">
              <a:latin typeface="Bookman Old Style"/>
              <a:ea typeface="Bookman Old Style"/>
              <a:cs typeface="Bookman Old Style"/>
              <a:sym typeface="Bookman Old Style"/>
            </a:endParaRPr>
          </a:p>
        </p:txBody>
      </p:sp>
      <p:sp>
        <p:nvSpPr>
          <p:cNvPr id="261" name="Google Shape;261;p31"/>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2" name="Google Shape;262;p31"/>
          <p:cNvSpPr txBox="1">
            <a:spLocks noGrp="1"/>
          </p:cNvSpPr>
          <p:nvPr>
            <p:ph type="title"/>
          </p:nvPr>
        </p:nvSpPr>
        <p:spPr>
          <a:xfrm>
            <a:off x="-261769" y="1600200"/>
            <a:ext cx="5867400" cy="2400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Arial"/>
              <a:buNone/>
            </a:pPr>
            <a:r>
              <a:rPr lang="hi-IN" sz="4000">
                <a:solidFill>
                  <a:srgbClr val="FF0000"/>
                </a:solidFill>
                <a:latin typeface="Arial"/>
                <a:ea typeface="Arial"/>
                <a:cs typeface="Arial"/>
                <a:sym typeface="Arial"/>
              </a:rPr>
              <a:t>कार्बन मोनोऑक्साइड विषाक्तता के लिए अस्पताल से पहले का उपचार</a:t>
            </a:r>
            <a:br>
              <a:rPr lang="hi-IN" sz="4000">
                <a:solidFill>
                  <a:srgbClr val="FF0000"/>
                </a:solidFill>
                <a:latin typeface="Arial"/>
                <a:ea typeface="Arial"/>
                <a:cs typeface="Arial"/>
                <a:sym typeface="Arial"/>
              </a:rPr>
            </a:br>
            <a:endParaRPr sz="4000">
              <a:solidFill>
                <a:srgbClr val="FF0000"/>
              </a:solidFill>
              <a:latin typeface="Arial"/>
              <a:ea typeface="Arial"/>
              <a:cs typeface="Arial"/>
              <a:sym typeface="Arial"/>
            </a:endParaRPr>
          </a:p>
        </p:txBody>
      </p:sp>
      <p:pic>
        <p:nvPicPr>
          <p:cNvPr id="263" name="Google Shape;263;p31"/>
          <p:cNvPicPr preferRelativeResize="0"/>
          <p:nvPr/>
        </p:nvPicPr>
        <p:blipFill rotWithShape="1">
          <a:blip r:embed="rId3">
            <a:alphaModFix/>
          </a:blip>
          <a:srcRect/>
          <a:stretch/>
        </p:blipFill>
        <p:spPr>
          <a:xfrm>
            <a:off x="42692" y="64008"/>
            <a:ext cx="1383772" cy="107899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32"/>
          <p:cNvPicPr preferRelativeResize="0"/>
          <p:nvPr/>
        </p:nvPicPr>
        <p:blipFill rotWithShape="1">
          <a:blip r:embed="rId3">
            <a:alphaModFix/>
          </a:blip>
          <a:srcRect l="25000" r="23998"/>
          <a:stretch/>
        </p:blipFill>
        <p:spPr>
          <a:xfrm>
            <a:off x="10744200" y="210671"/>
            <a:ext cx="1371600" cy="1143000"/>
          </a:xfrm>
          <a:prstGeom prst="rect">
            <a:avLst/>
          </a:prstGeom>
          <a:noFill/>
          <a:ln>
            <a:noFill/>
          </a:ln>
        </p:spPr>
      </p:pic>
      <p:sp>
        <p:nvSpPr>
          <p:cNvPr id="269" name="Google Shape;269;p32"/>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70" name="Google Shape;270;p32"/>
          <p:cNvSpPr txBox="1">
            <a:spLocks noGrp="1"/>
          </p:cNvSpPr>
          <p:nvPr>
            <p:ph type="body" idx="1"/>
          </p:nvPr>
        </p:nvSpPr>
        <p:spPr>
          <a:xfrm>
            <a:off x="5410200" y="1524000"/>
            <a:ext cx="6324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400"/>
              <a:buFont typeface="Noto Sans Symbols"/>
              <a:buChar char="⮚"/>
            </a:pPr>
            <a:r>
              <a:rPr lang="hi-IN" sz="2400">
                <a:latin typeface="Arial"/>
                <a:ea typeface="Arial"/>
                <a:cs typeface="Arial"/>
                <a:sym typeface="Arial"/>
              </a:rPr>
              <a:t>कार्बन मोनो ऑक्साइड </a:t>
            </a:r>
            <a:br>
              <a:rPr lang="hi-IN" sz="2400">
                <a:latin typeface="Arial"/>
                <a:ea typeface="Arial"/>
                <a:cs typeface="Arial"/>
                <a:sym typeface="Arial"/>
              </a:rPr>
            </a:br>
            <a:r>
              <a:rPr lang="hi-IN" sz="2400">
                <a:latin typeface="Arial"/>
                <a:ea typeface="Arial"/>
                <a:cs typeface="Arial"/>
                <a:sym typeface="Arial"/>
              </a:rPr>
              <a:t> औद्योगिक स्थलों, सीवरों और कुओं से कार्बन डाइऑक्साइड </a:t>
            </a:r>
            <a:br>
              <a:rPr lang="hi-IN" sz="2400">
                <a:latin typeface="Arial"/>
                <a:ea typeface="Arial"/>
                <a:cs typeface="Arial"/>
                <a:sym typeface="Arial"/>
              </a:rPr>
            </a:br>
            <a:r>
              <a:rPr lang="hi-IN" sz="2400">
                <a:latin typeface="Arial"/>
                <a:ea typeface="Arial"/>
                <a:cs typeface="Arial"/>
                <a:sym typeface="Arial"/>
              </a:rPr>
              <a:t>  क्लोरीन गैस (स्विमिंग पूल के आसपास आम) </a:t>
            </a:r>
            <a:br>
              <a:rPr lang="hi-IN" sz="2400">
                <a:latin typeface="Arial"/>
                <a:ea typeface="Arial"/>
                <a:cs typeface="Arial"/>
                <a:sym typeface="Arial"/>
              </a:rPr>
            </a:br>
            <a:r>
              <a:rPr lang="hi-IN" sz="2400">
                <a:latin typeface="Arial"/>
                <a:ea typeface="Arial"/>
                <a:cs typeface="Arial"/>
                <a:sym typeface="Arial"/>
              </a:rPr>
              <a:t>  तरल रसायनों और स्प्रे से धुआं </a:t>
            </a:r>
            <a:br>
              <a:rPr lang="hi-IN" sz="2400">
                <a:latin typeface="Arial"/>
                <a:ea typeface="Arial"/>
                <a:cs typeface="Arial"/>
                <a:sym typeface="Arial"/>
              </a:rPr>
            </a:br>
            <a:r>
              <a:rPr lang="hi-IN" sz="2400">
                <a:latin typeface="Arial"/>
                <a:ea typeface="Arial"/>
                <a:cs typeface="Arial"/>
                <a:sym typeface="Arial"/>
              </a:rPr>
              <a:t>  अमोनिया </a:t>
            </a:r>
            <a:br>
              <a:rPr lang="hi-IN" sz="2400">
                <a:latin typeface="Arial"/>
                <a:ea typeface="Arial"/>
                <a:cs typeface="Arial"/>
                <a:sym typeface="Arial"/>
              </a:rPr>
            </a:br>
            <a:r>
              <a:rPr lang="hi-IN" sz="2400">
                <a:latin typeface="Arial"/>
                <a:ea typeface="Arial"/>
                <a:cs typeface="Arial"/>
                <a:sym typeface="Arial"/>
              </a:rPr>
              <a:t>  सल्फर डाइऑक्साइड (बर्फ बनाने के लिए उपयोग किया जाता है) </a:t>
            </a:r>
            <a:br>
              <a:rPr lang="hi-IN" sz="2400">
                <a:latin typeface="Arial"/>
                <a:ea typeface="Arial"/>
                <a:cs typeface="Arial"/>
                <a:sym typeface="Arial"/>
              </a:rPr>
            </a:br>
            <a:r>
              <a:rPr lang="hi-IN" sz="2400">
                <a:latin typeface="Arial"/>
                <a:ea typeface="Arial"/>
                <a:cs typeface="Arial"/>
                <a:sym typeface="Arial"/>
              </a:rPr>
              <a:t>   संवेदनाहारी गैसें (ईथर, नाइट्रस ऑक्साइड, क्लोरोफॉर्म)</a:t>
            </a:r>
            <a:endParaRPr sz="2400" b="1">
              <a:latin typeface="Arial"/>
              <a:ea typeface="Arial"/>
              <a:cs typeface="Arial"/>
              <a:sym typeface="Arial"/>
            </a:endParaRPr>
          </a:p>
        </p:txBody>
      </p:sp>
      <p:sp>
        <p:nvSpPr>
          <p:cNvPr id="271" name="Google Shape;271;p32"/>
          <p:cNvSpPr txBox="1">
            <a:spLocks noGrp="1"/>
          </p:cNvSpPr>
          <p:nvPr>
            <p:ph type="title"/>
          </p:nvPr>
        </p:nvSpPr>
        <p:spPr>
          <a:xfrm>
            <a:off x="22167" y="2316480"/>
            <a:ext cx="49530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Arial"/>
              <a:buNone/>
            </a:pPr>
            <a:r>
              <a:rPr lang="hi-IN" sz="4000" b="1">
                <a:solidFill>
                  <a:srgbClr val="FF0000"/>
                </a:solidFill>
                <a:latin typeface="Arial"/>
                <a:ea typeface="Arial"/>
                <a:cs typeface="Arial"/>
                <a:sym typeface="Arial"/>
              </a:rPr>
              <a:t>साँस द्वारा लिए गए जहर में सामान्यतः सम्मिलित है</a:t>
            </a:r>
            <a:endParaRPr sz="4000" b="1">
              <a:solidFill>
                <a:srgbClr val="FF0000"/>
              </a:solidFill>
              <a:latin typeface="Arial"/>
              <a:ea typeface="Arial"/>
              <a:cs typeface="Arial"/>
              <a:sym typeface="Arial"/>
            </a:endParaRPr>
          </a:p>
        </p:txBody>
      </p:sp>
      <p:sp>
        <p:nvSpPr>
          <p:cNvPr id="272" name="Google Shape;272;p32"/>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73" name="Google Shape;273;p32"/>
          <p:cNvPicPr preferRelativeResize="0"/>
          <p:nvPr/>
        </p:nvPicPr>
        <p:blipFill rotWithShape="1">
          <a:blip r:embed="rId4">
            <a:alphaModFix/>
          </a:blip>
          <a:srcRect/>
          <a:stretch/>
        </p:blipFill>
        <p:spPr>
          <a:xfrm>
            <a:off x="198140" y="210671"/>
            <a:ext cx="1383772" cy="10789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12" name="Google Shape;112;p15"/>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p15"/>
          <p:cNvSpPr txBox="1">
            <a:spLocks noGrp="1"/>
          </p:cNvSpPr>
          <p:nvPr>
            <p:ph type="body" idx="1"/>
          </p:nvPr>
        </p:nvSpPr>
        <p:spPr>
          <a:xfrm>
            <a:off x="4800600" y="1194547"/>
            <a:ext cx="6400800" cy="4970156"/>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FF0000"/>
              </a:buClr>
              <a:buSzPts val="2400"/>
              <a:buNone/>
            </a:pPr>
            <a:r>
              <a:rPr lang="hi-IN" sz="2400">
                <a:solidFill>
                  <a:srgbClr val="FF0000"/>
                </a:solidFill>
              </a:rPr>
              <a:t>01. विषाक्तता के संकेतों और लक्षणों की सूची , और पूर्व-अस्पताल उपचार के लिए कदम उठाना। </a:t>
            </a:r>
            <a:br>
              <a:rPr lang="hi-IN" sz="2400">
                <a:solidFill>
                  <a:srgbClr val="FF0000"/>
                </a:solidFill>
              </a:rPr>
            </a:br>
            <a:r>
              <a:rPr lang="hi-IN" sz="2400">
                <a:solidFill>
                  <a:srgbClr val="FF0000"/>
                </a:solidFill>
              </a:rPr>
              <a:t>02. अंतर्ग्रहण, साँस लेने और अवशोषित जहर के चार विशिष्ट संकेतों और लक्षणों की सूची बनाना। </a:t>
            </a:r>
            <a:br>
              <a:rPr lang="hi-IN" sz="2400">
                <a:solidFill>
                  <a:srgbClr val="FF0000"/>
                </a:solidFill>
              </a:rPr>
            </a:br>
            <a:r>
              <a:rPr lang="hi-IN" sz="2400">
                <a:solidFill>
                  <a:srgbClr val="FF0000"/>
                </a:solidFill>
              </a:rPr>
              <a:t>03. इंजेक्ट किए गए जहर के संकेतों और लक्षणों की सूची बनाना, जिसमें सर्पदंश और पूर्व-अस्पताल उपचार के चरण शामिल हैं। </a:t>
            </a:r>
            <a:br>
              <a:rPr lang="hi-IN" sz="2400">
                <a:solidFill>
                  <a:srgbClr val="FF0000"/>
                </a:solidFill>
              </a:rPr>
            </a:br>
            <a:r>
              <a:rPr lang="hi-IN" sz="2400">
                <a:solidFill>
                  <a:srgbClr val="FF0000"/>
                </a:solidFill>
              </a:rPr>
              <a:t>04. शराब और नशीली दवाओं के दुरुपयोग के संकेतों और लक्षणों और पूर्व-अस्पताल उपचार के चरणों की सूची बनाना ।</a:t>
            </a:r>
            <a:endParaRPr sz="2800">
              <a:latin typeface="Calibri"/>
              <a:ea typeface="Calibri"/>
              <a:cs typeface="Calibri"/>
              <a:sym typeface="Calibri"/>
            </a:endParaRPr>
          </a:p>
        </p:txBody>
      </p:sp>
      <p:sp>
        <p:nvSpPr>
          <p:cNvPr id="114" name="Google Shape;114;p15"/>
          <p:cNvSpPr txBox="1">
            <a:spLocks noGrp="1"/>
          </p:cNvSpPr>
          <p:nvPr>
            <p:ph type="title"/>
          </p:nvPr>
        </p:nvSpPr>
        <p:spPr>
          <a:xfrm>
            <a:off x="1031919" y="1017990"/>
            <a:ext cx="3276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Times New Roman"/>
              <a:buNone/>
            </a:pPr>
            <a:r>
              <a:rPr lang="hi-IN" sz="4000" b="1" u="sng">
                <a:solidFill>
                  <a:srgbClr val="FF0000"/>
                </a:solidFill>
                <a:latin typeface="Times New Roman"/>
                <a:ea typeface="Times New Roman"/>
                <a:cs typeface="Times New Roman"/>
                <a:sym typeface="Times New Roman"/>
              </a:rPr>
              <a:t>उद्देश्य</a:t>
            </a:r>
            <a:endParaRPr sz="4000" b="1" u="sng">
              <a:solidFill>
                <a:srgbClr val="FF0000"/>
              </a:solidFill>
              <a:latin typeface="Times New Roman"/>
              <a:ea typeface="Times New Roman"/>
              <a:cs typeface="Times New Roman"/>
              <a:sym typeface="Times New Roman"/>
            </a:endParaRPr>
          </a:p>
        </p:txBody>
      </p:sp>
      <p:sp>
        <p:nvSpPr>
          <p:cNvPr id="115" name="Google Shape;115;p15"/>
          <p:cNvSpPr txBox="1"/>
          <p:nvPr/>
        </p:nvSpPr>
        <p:spPr>
          <a:xfrm>
            <a:off x="524833" y="2018366"/>
            <a:ext cx="4123367"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hi-IN" sz="3200" b="0" i="0" u="none" strike="noStrike" cap="none">
                <a:solidFill>
                  <a:schemeClr val="dk1"/>
                </a:solidFill>
                <a:latin typeface="Calibri"/>
                <a:ea typeface="Calibri"/>
                <a:cs typeface="Calibri"/>
                <a:sym typeface="Calibri"/>
              </a:rPr>
              <a:t>इस पाठ के पूरा होने पर, आप निम्न में सक्षम होंगे:</a:t>
            </a:r>
            <a:endParaRPr sz="3200" b="0" i="0" u="none" strike="noStrike" cap="none">
              <a:solidFill>
                <a:schemeClr val="dk1"/>
              </a:solidFill>
              <a:latin typeface="Calibri"/>
              <a:ea typeface="Calibri"/>
              <a:cs typeface="Calibri"/>
              <a:sym typeface="Calibri"/>
            </a:endParaRPr>
          </a:p>
        </p:txBody>
      </p:sp>
      <p:pic>
        <p:nvPicPr>
          <p:cNvPr id="116" name="Google Shape;116;p15"/>
          <p:cNvPicPr preferRelativeResize="0"/>
          <p:nvPr/>
        </p:nvPicPr>
        <p:blipFill rotWithShape="1">
          <a:blip r:embed="rId3">
            <a:alphaModFix/>
          </a:blip>
          <a:srcRect/>
          <a:stretch/>
        </p:blipFill>
        <p:spPr>
          <a:xfrm>
            <a:off x="42692" y="64008"/>
            <a:ext cx="1383772" cy="107899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3"/>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79" name="Google Shape;279;p33"/>
          <p:cNvSpPr txBox="1">
            <a:spLocks noGrp="1"/>
          </p:cNvSpPr>
          <p:nvPr>
            <p:ph type="body" idx="1"/>
          </p:nvPr>
        </p:nvSpPr>
        <p:spPr>
          <a:xfrm>
            <a:off x="6083531" y="1981200"/>
            <a:ext cx="60198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400"/>
              <a:buFont typeface="Noto Sans Symbols"/>
              <a:buChar char="⮚"/>
            </a:pPr>
            <a:r>
              <a:rPr lang="hi-IN" sz="2400">
                <a:latin typeface="Arial"/>
                <a:ea typeface="Arial"/>
                <a:cs typeface="Arial"/>
                <a:sym typeface="Arial"/>
              </a:rPr>
              <a:t>ड्राई क्लीनिंग सॉल्वैंट्स</a:t>
            </a:r>
            <a:endParaRPr sz="2400">
              <a:latin typeface="Arial"/>
              <a:ea typeface="Arial"/>
              <a:cs typeface="Arial"/>
              <a:sym typeface="Arial"/>
            </a:endParaRPr>
          </a:p>
          <a:p>
            <a:pPr marL="342900" lvl="0" indent="-342900" algn="l" rtl="0">
              <a:lnSpc>
                <a:spcPct val="150000"/>
              </a:lnSpc>
              <a:spcBef>
                <a:spcPts val="480"/>
              </a:spcBef>
              <a:spcAft>
                <a:spcPts val="0"/>
              </a:spcAft>
              <a:buClr>
                <a:schemeClr val="dk1"/>
              </a:buClr>
              <a:buSzPts val="2400"/>
              <a:buFont typeface="Noto Sans Symbols"/>
              <a:buChar char="⮚"/>
            </a:pPr>
            <a:r>
              <a:rPr lang="hi-IN" sz="2400">
                <a:latin typeface="Arial"/>
                <a:ea typeface="Arial"/>
                <a:cs typeface="Arial"/>
                <a:sym typeface="Arial"/>
              </a:rPr>
              <a:t> घटते एजेंट, या अग्निशामक यंत्र </a:t>
            </a:r>
            <a:br>
              <a:rPr lang="hi-IN" sz="2400">
                <a:latin typeface="Arial"/>
                <a:ea typeface="Arial"/>
                <a:cs typeface="Arial"/>
                <a:sym typeface="Arial"/>
              </a:rPr>
            </a:br>
            <a:r>
              <a:rPr lang="hi-IN" sz="2400">
                <a:latin typeface="Arial"/>
                <a:ea typeface="Arial"/>
                <a:cs typeface="Arial"/>
                <a:sym typeface="Arial"/>
              </a:rPr>
              <a:t>औद्योगिक गैसें </a:t>
            </a:r>
            <a:br>
              <a:rPr lang="hi-IN" sz="2400">
                <a:latin typeface="Arial"/>
                <a:ea typeface="Arial"/>
                <a:cs typeface="Arial"/>
                <a:sym typeface="Arial"/>
              </a:rPr>
            </a:br>
            <a:r>
              <a:rPr lang="hi-IN" sz="2400">
                <a:latin typeface="Arial"/>
                <a:ea typeface="Arial"/>
                <a:cs typeface="Arial"/>
                <a:sym typeface="Arial"/>
              </a:rPr>
              <a:t>प्राकृतिक गैस का अधूरा दहन </a:t>
            </a:r>
            <a:br>
              <a:rPr lang="hi-IN" sz="2400">
                <a:latin typeface="Arial"/>
                <a:ea typeface="Arial"/>
                <a:cs typeface="Arial"/>
                <a:sym typeface="Arial"/>
              </a:rPr>
            </a:br>
            <a:r>
              <a:rPr lang="hi-IN" sz="2400">
                <a:latin typeface="Arial"/>
                <a:ea typeface="Arial"/>
                <a:cs typeface="Arial"/>
                <a:sym typeface="Arial"/>
              </a:rPr>
              <a:t>हाइड्रोजन सल्फाइड (सीवर गैस)</a:t>
            </a:r>
            <a:endParaRPr sz="2400" b="1">
              <a:solidFill>
                <a:srgbClr val="C00000"/>
              </a:solidFill>
              <a:latin typeface="Arial"/>
              <a:ea typeface="Arial"/>
              <a:cs typeface="Arial"/>
              <a:sym typeface="Arial"/>
            </a:endParaRPr>
          </a:p>
        </p:txBody>
      </p:sp>
      <p:sp>
        <p:nvSpPr>
          <p:cNvPr id="280" name="Google Shape;280;p33"/>
          <p:cNvSpPr txBox="1">
            <a:spLocks noGrp="1"/>
          </p:cNvSpPr>
          <p:nvPr>
            <p:ph type="title"/>
          </p:nvPr>
        </p:nvSpPr>
        <p:spPr>
          <a:xfrm>
            <a:off x="-159327" y="2148363"/>
            <a:ext cx="64008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Arial"/>
              <a:buNone/>
            </a:pPr>
            <a:r>
              <a:rPr lang="hi-IN" sz="4000" b="1">
                <a:solidFill>
                  <a:srgbClr val="FF0000"/>
                </a:solidFill>
                <a:latin typeface="Arial"/>
                <a:ea typeface="Arial"/>
                <a:cs typeface="Arial"/>
                <a:sym typeface="Arial"/>
              </a:rPr>
              <a:t>साँस द्वारा लिए गए जहर में सामान्यतः सम्मलित है</a:t>
            </a:r>
            <a:endParaRPr sz="4000" b="1">
              <a:solidFill>
                <a:srgbClr val="FF0000"/>
              </a:solidFill>
              <a:latin typeface="Arial"/>
              <a:ea typeface="Arial"/>
              <a:cs typeface="Arial"/>
              <a:sym typeface="Arial"/>
            </a:endParaRPr>
          </a:p>
        </p:txBody>
      </p:sp>
      <p:sp>
        <p:nvSpPr>
          <p:cNvPr id="281" name="Google Shape;281;p33"/>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2" name="Google Shape;282;p33"/>
          <p:cNvPicPr preferRelativeResize="0"/>
          <p:nvPr/>
        </p:nvPicPr>
        <p:blipFill rotWithShape="1">
          <a:blip r:embed="rId3">
            <a:alphaModFix/>
          </a:blip>
          <a:srcRect/>
          <a:stretch/>
        </p:blipFill>
        <p:spPr>
          <a:xfrm>
            <a:off x="76200" y="76200"/>
            <a:ext cx="1383772" cy="107899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4"/>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88" name="Google Shape;288;p34"/>
          <p:cNvSpPr txBox="1">
            <a:spLocks noGrp="1"/>
          </p:cNvSpPr>
          <p:nvPr>
            <p:ph type="body" idx="1"/>
          </p:nvPr>
        </p:nvSpPr>
        <p:spPr>
          <a:xfrm>
            <a:off x="6248400" y="1524000"/>
            <a:ext cx="54864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400"/>
              <a:buFont typeface="Noto Sans Symbols"/>
              <a:buChar char="❖"/>
            </a:pPr>
            <a:r>
              <a:rPr lang="hi-IN" sz="2400">
                <a:latin typeface="Arial"/>
                <a:ea typeface="Arial"/>
                <a:cs typeface="Arial"/>
                <a:sym typeface="Arial"/>
              </a:rPr>
              <a:t>साँस लेना के दुरुपयोग का इतिहास</a:t>
            </a:r>
            <a:br>
              <a:rPr lang="hi-IN" sz="2400">
                <a:latin typeface="Arial"/>
                <a:ea typeface="Arial"/>
                <a:cs typeface="Arial"/>
                <a:sym typeface="Arial"/>
              </a:rPr>
            </a:br>
            <a:r>
              <a:rPr lang="hi-IN" sz="2400">
                <a:latin typeface="Arial"/>
                <a:ea typeface="Arial"/>
                <a:cs typeface="Arial"/>
                <a:sym typeface="Arial"/>
              </a:rPr>
              <a:t>सीने में दर्द या सीने में जकड़न </a:t>
            </a:r>
            <a:br>
              <a:rPr lang="hi-IN" sz="2400">
                <a:latin typeface="Arial"/>
                <a:ea typeface="Arial"/>
                <a:cs typeface="Arial"/>
                <a:sym typeface="Arial"/>
              </a:rPr>
            </a:br>
            <a:r>
              <a:rPr lang="hi-IN" sz="2400">
                <a:latin typeface="Arial"/>
                <a:ea typeface="Arial"/>
                <a:cs typeface="Arial"/>
                <a:sym typeface="Arial"/>
              </a:rPr>
              <a:t>सीने में जलन या </a:t>
            </a:r>
            <a:br>
              <a:rPr lang="hi-IN" sz="2400">
                <a:latin typeface="Arial"/>
                <a:ea typeface="Arial"/>
                <a:cs typeface="Arial"/>
                <a:sym typeface="Arial"/>
              </a:rPr>
            </a:br>
            <a:r>
              <a:rPr lang="hi-IN" sz="2400">
                <a:latin typeface="Arial"/>
                <a:ea typeface="Arial"/>
                <a:cs typeface="Arial"/>
                <a:sym typeface="Arial"/>
              </a:rPr>
              <a:t>गले में खांसी, घरघराहट, या खड़खड़ाहट</a:t>
            </a:r>
            <a:endParaRPr sz="2400">
              <a:latin typeface="Arial"/>
              <a:ea typeface="Arial"/>
              <a:cs typeface="Arial"/>
              <a:sym typeface="Arial"/>
            </a:endParaRPr>
          </a:p>
        </p:txBody>
      </p:sp>
      <p:sp>
        <p:nvSpPr>
          <p:cNvPr id="289" name="Google Shape;289;p34"/>
          <p:cNvSpPr txBox="1">
            <a:spLocks noGrp="1"/>
          </p:cNvSpPr>
          <p:nvPr>
            <p:ph type="title"/>
          </p:nvPr>
        </p:nvSpPr>
        <p:spPr>
          <a:xfrm>
            <a:off x="304800" y="2199090"/>
            <a:ext cx="58674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Bookman Old Style"/>
              <a:buNone/>
            </a:pPr>
            <a:r>
              <a:rPr lang="hi-IN" sz="4000" b="1">
                <a:solidFill>
                  <a:srgbClr val="FF0000"/>
                </a:solidFill>
                <a:latin typeface="Bookman Old Style"/>
                <a:ea typeface="Bookman Old Style"/>
                <a:cs typeface="Bookman Old Style"/>
                <a:sym typeface="Bookman Old Style"/>
              </a:rPr>
              <a:t>संकेत और लक्षण</a:t>
            </a:r>
            <a:endParaRPr sz="4000" b="1">
              <a:solidFill>
                <a:srgbClr val="FF0000"/>
              </a:solidFill>
              <a:latin typeface="Bookman Old Style"/>
              <a:ea typeface="Bookman Old Style"/>
              <a:cs typeface="Bookman Old Style"/>
              <a:sym typeface="Bookman Old Style"/>
            </a:endParaRPr>
          </a:p>
        </p:txBody>
      </p:sp>
      <p:sp>
        <p:nvSpPr>
          <p:cNvPr id="290" name="Google Shape;290;p34"/>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91" name="Google Shape;291;p34"/>
          <p:cNvPicPr preferRelativeResize="0"/>
          <p:nvPr/>
        </p:nvPicPr>
        <p:blipFill rotWithShape="1">
          <a:blip r:embed="rId3">
            <a:alphaModFix/>
          </a:blip>
          <a:srcRect/>
          <a:stretch/>
        </p:blipFill>
        <p:spPr>
          <a:xfrm>
            <a:off x="161564" y="192024"/>
            <a:ext cx="1383772" cy="107899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5"/>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97" name="Google Shape;297;p35"/>
          <p:cNvSpPr txBox="1">
            <a:spLocks noGrp="1"/>
          </p:cNvSpPr>
          <p:nvPr>
            <p:ph type="body" idx="1"/>
          </p:nvPr>
        </p:nvSpPr>
        <p:spPr>
          <a:xfrm>
            <a:off x="6705600" y="1440193"/>
            <a:ext cx="5181600" cy="4351007"/>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Clr>
                <a:schemeClr val="dk1"/>
              </a:buClr>
              <a:buSzPts val="2400"/>
              <a:buFont typeface="Noto Sans Symbols"/>
              <a:buChar char="⮚"/>
            </a:pPr>
            <a:r>
              <a:rPr lang="hi-IN" sz="2400">
                <a:latin typeface="Arial"/>
                <a:ea typeface="Arial"/>
                <a:cs typeface="Arial"/>
                <a:sym typeface="Arial"/>
              </a:rPr>
              <a:t>अवशोषित जहर वह है जो त्वचा के संपर्क में आने से शरीर में प्रवेश करता है।</a:t>
            </a:r>
            <a:endParaRPr sz="2400">
              <a:latin typeface="Arial"/>
              <a:ea typeface="Arial"/>
              <a:cs typeface="Arial"/>
              <a:sym typeface="Arial"/>
            </a:endParaRPr>
          </a:p>
          <a:p>
            <a:pPr marL="342900" lvl="0" indent="-342900" algn="just" rtl="0">
              <a:lnSpc>
                <a:spcPct val="150000"/>
              </a:lnSpc>
              <a:spcBef>
                <a:spcPts val="480"/>
              </a:spcBef>
              <a:spcAft>
                <a:spcPts val="0"/>
              </a:spcAft>
              <a:buClr>
                <a:schemeClr val="dk1"/>
              </a:buClr>
              <a:buSzPts val="2400"/>
              <a:buFont typeface="Noto Sans Symbols"/>
              <a:buChar char="⮚"/>
            </a:pPr>
            <a:r>
              <a:rPr lang="hi-IN" sz="2400">
                <a:latin typeface="Arial"/>
                <a:ea typeface="Arial"/>
                <a:cs typeface="Arial"/>
                <a:sym typeface="Arial"/>
              </a:rPr>
              <a:t>प्राकृतिक स्रोतों में ज़हर आइवी, ज़हर सुमाक और ज़हर ओक शामिल हैं।</a:t>
            </a:r>
            <a:endParaRPr sz="2400">
              <a:latin typeface="Arial"/>
              <a:ea typeface="Arial"/>
              <a:cs typeface="Arial"/>
              <a:sym typeface="Arial"/>
            </a:endParaRPr>
          </a:p>
          <a:p>
            <a:pPr marL="342900" lvl="0" indent="-342900" algn="just" rtl="0">
              <a:lnSpc>
                <a:spcPct val="150000"/>
              </a:lnSpc>
              <a:spcBef>
                <a:spcPts val="480"/>
              </a:spcBef>
              <a:spcAft>
                <a:spcPts val="0"/>
              </a:spcAft>
              <a:buClr>
                <a:schemeClr val="dk1"/>
              </a:buClr>
              <a:buSzPts val="2400"/>
              <a:buFont typeface="Noto Sans Symbols"/>
              <a:buChar char="⮚"/>
            </a:pPr>
            <a:r>
              <a:rPr lang="hi-IN" sz="2400">
                <a:latin typeface="Arial"/>
                <a:ea typeface="Arial"/>
                <a:cs typeface="Arial"/>
                <a:sym typeface="Arial"/>
              </a:rPr>
              <a:t>मानव निर्मित स्रोतों में संक्षारक, कीटनाशक, शाकनाशी और सफाई एजेंट शामिल हैं।</a:t>
            </a:r>
            <a:endParaRPr sz="2400">
              <a:latin typeface="Arial"/>
              <a:ea typeface="Arial"/>
              <a:cs typeface="Arial"/>
              <a:sym typeface="Arial"/>
            </a:endParaRPr>
          </a:p>
          <a:p>
            <a:pPr marL="342900" lvl="0" indent="-190500" algn="just" rtl="0">
              <a:lnSpc>
                <a:spcPct val="100000"/>
              </a:lnSpc>
              <a:spcBef>
                <a:spcPts val="480"/>
              </a:spcBef>
              <a:spcAft>
                <a:spcPts val="0"/>
              </a:spcAft>
              <a:buClr>
                <a:schemeClr val="dk1"/>
              </a:buClr>
              <a:buSzPts val="2400"/>
              <a:buNone/>
            </a:pPr>
            <a:endParaRPr sz="2400" b="1">
              <a:latin typeface="Arial"/>
              <a:ea typeface="Arial"/>
              <a:cs typeface="Arial"/>
              <a:sym typeface="Arial"/>
            </a:endParaRPr>
          </a:p>
        </p:txBody>
      </p:sp>
      <p:sp>
        <p:nvSpPr>
          <p:cNvPr id="298" name="Google Shape;298;p35"/>
          <p:cNvSpPr txBox="1">
            <a:spLocks noGrp="1"/>
          </p:cNvSpPr>
          <p:nvPr>
            <p:ph type="title"/>
          </p:nvPr>
        </p:nvSpPr>
        <p:spPr>
          <a:xfrm>
            <a:off x="844211" y="1295400"/>
            <a:ext cx="4876800" cy="10207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Arial"/>
              <a:buNone/>
            </a:pPr>
            <a:r>
              <a:rPr lang="hi-IN" sz="4000" b="1">
                <a:solidFill>
                  <a:srgbClr val="FF0000"/>
                </a:solidFill>
                <a:latin typeface="Arial"/>
                <a:ea typeface="Arial"/>
                <a:cs typeface="Arial"/>
                <a:sym typeface="Arial"/>
              </a:rPr>
              <a:t>अवशोषित जहर</a:t>
            </a:r>
            <a:endParaRPr sz="4000" b="1">
              <a:solidFill>
                <a:srgbClr val="FF0000"/>
              </a:solidFill>
              <a:latin typeface="Arial"/>
              <a:ea typeface="Arial"/>
              <a:cs typeface="Arial"/>
              <a:sym typeface="Arial"/>
            </a:endParaRPr>
          </a:p>
        </p:txBody>
      </p:sp>
      <p:sp>
        <p:nvSpPr>
          <p:cNvPr id="299" name="Google Shape;299;p35"/>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0" name="Google Shape;300;p35"/>
          <p:cNvPicPr preferRelativeResize="0"/>
          <p:nvPr/>
        </p:nvPicPr>
        <p:blipFill rotWithShape="1">
          <a:blip r:embed="rId3">
            <a:alphaModFix/>
          </a:blip>
          <a:srcRect/>
          <a:stretch/>
        </p:blipFill>
        <p:spPr>
          <a:xfrm>
            <a:off x="685800" y="3124200"/>
            <a:ext cx="5035211" cy="2667000"/>
          </a:xfrm>
          <a:prstGeom prst="rect">
            <a:avLst/>
          </a:prstGeom>
          <a:noFill/>
          <a:ln>
            <a:noFill/>
          </a:ln>
        </p:spPr>
      </p:pic>
      <p:pic>
        <p:nvPicPr>
          <p:cNvPr id="301" name="Google Shape;301;p35"/>
          <p:cNvPicPr preferRelativeResize="0"/>
          <p:nvPr/>
        </p:nvPicPr>
        <p:blipFill rotWithShape="1">
          <a:blip r:embed="rId4">
            <a:alphaModFix/>
          </a:blip>
          <a:srcRect/>
          <a:stretch/>
        </p:blipFill>
        <p:spPr>
          <a:xfrm>
            <a:off x="152325" y="216409"/>
            <a:ext cx="1383772" cy="10789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20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6"/>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07" name="Google Shape;307;p36"/>
          <p:cNvSpPr txBox="1">
            <a:spLocks noGrp="1"/>
          </p:cNvSpPr>
          <p:nvPr>
            <p:ph type="body" idx="1"/>
          </p:nvPr>
        </p:nvSpPr>
        <p:spPr>
          <a:xfrm>
            <a:off x="7010400" y="1600200"/>
            <a:ext cx="4953000" cy="4525963"/>
          </a:xfrm>
          <a:prstGeom prst="rect">
            <a:avLst/>
          </a:prstGeom>
          <a:noFill/>
          <a:ln>
            <a:noFill/>
          </a:ln>
        </p:spPr>
        <p:txBody>
          <a:bodyPr spcFirstLastPara="1" wrap="square" lIns="91425" tIns="45700" rIns="91425" bIns="45700" anchor="t" anchorCtr="0">
            <a:normAutofit/>
          </a:bodyPr>
          <a:lstStyle/>
          <a:p>
            <a:pPr marL="514350" lvl="0" indent="-514350" algn="l" rtl="0">
              <a:lnSpc>
                <a:spcPct val="150000"/>
              </a:lnSpc>
              <a:spcBef>
                <a:spcPts val="0"/>
              </a:spcBef>
              <a:spcAft>
                <a:spcPts val="0"/>
              </a:spcAft>
              <a:buClr>
                <a:schemeClr val="dk1"/>
              </a:buClr>
              <a:buSzPts val="2400"/>
              <a:buFont typeface="Noto Sans Symbols"/>
              <a:buChar char="⮚"/>
            </a:pPr>
            <a:r>
              <a:rPr lang="hi-IN" sz="2400">
                <a:latin typeface="Arial"/>
                <a:ea typeface="Arial"/>
                <a:cs typeface="Arial"/>
                <a:sym typeface="Arial"/>
              </a:rPr>
              <a:t>एक्सपोजर का इतिहास। </a:t>
            </a:r>
            <a:br>
              <a:rPr lang="hi-IN" sz="2400">
                <a:latin typeface="Arial"/>
                <a:ea typeface="Arial"/>
                <a:cs typeface="Arial"/>
                <a:sym typeface="Arial"/>
              </a:rPr>
            </a:br>
            <a:r>
              <a:rPr lang="hi-IN" sz="2400">
                <a:latin typeface="Arial"/>
                <a:ea typeface="Arial"/>
                <a:cs typeface="Arial"/>
                <a:sym typeface="Arial"/>
              </a:rPr>
              <a:t>त्वचा पर तरल या अवशेष।</a:t>
            </a:r>
            <a:br>
              <a:rPr lang="hi-IN" sz="2400">
                <a:latin typeface="Arial"/>
                <a:ea typeface="Arial"/>
                <a:cs typeface="Arial"/>
                <a:sym typeface="Arial"/>
              </a:rPr>
            </a:br>
            <a:r>
              <a:rPr lang="hi-IN" sz="2400">
                <a:latin typeface="Arial"/>
                <a:ea typeface="Arial"/>
                <a:cs typeface="Arial"/>
                <a:sym typeface="Arial"/>
              </a:rPr>
              <a:t>खुजली या जलन।</a:t>
            </a:r>
            <a:br>
              <a:rPr lang="hi-IN" sz="2400">
                <a:latin typeface="Arial"/>
                <a:ea typeface="Arial"/>
                <a:cs typeface="Arial"/>
                <a:sym typeface="Arial"/>
              </a:rPr>
            </a:br>
            <a:r>
              <a:rPr lang="hi-IN" sz="2400">
                <a:latin typeface="Arial"/>
                <a:ea typeface="Arial"/>
                <a:cs typeface="Arial"/>
                <a:sym typeface="Arial"/>
              </a:rPr>
              <a:t>दाने या छाले।</a:t>
            </a:r>
            <a:endParaRPr sz="2400" b="1">
              <a:latin typeface="Arial"/>
              <a:ea typeface="Arial"/>
              <a:cs typeface="Arial"/>
              <a:sym typeface="Arial"/>
            </a:endParaRPr>
          </a:p>
        </p:txBody>
      </p:sp>
      <p:sp>
        <p:nvSpPr>
          <p:cNvPr id="308" name="Google Shape;308;p36"/>
          <p:cNvSpPr txBox="1">
            <a:spLocks noGrp="1"/>
          </p:cNvSpPr>
          <p:nvPr>
            <p:ph type="title"/>
          </p:nvPr>
        </p:nvSpPr>
        <p:spPr>
          <a:xfrm>
            <a:off x="990600" y="1828800"/>
            <a:ext cx="5334000" cy="164623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Arial"/>
              <a:buNone/>
            </a:pPr>
            <a:r>
              <a:rPr lang="hi-IN" sz="4000" b="1">
                <a:solidFill>
                  <a:srgbClr val="FF0000"/>
                </a:solidFill>
                <a:latin typeface="Arial"/>
                <a:ea typeface="Arial"/>
                <a:cs typeface="Arial"/>
                <a:sym typeface="Arial"/>
              </a:rPr>
              <a:t>अवशोषित जहर के संकेत और लक्षण</a:t>
            </a:r>
            <a:endParaRPr sz="4000" b="1">
              <a:solidFill>
                <a:srgbClr val="FF0000"/>
              </a:solidFill>
              <a:latin typeface="Arial"/>
              <a:ea typeface="Arial"/>
              <a:cs typeface="Arial"/>
              <a:sym typeface="Arial"/>
            </a:endParaRPr>
          </a:p>
        </p:txBody>
      </p:sp>
      <p:sp>
        <p:nvSpPr>
          <p:cNvPr id="309" name="Google Shape;309;p36"/>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0" name="Google Shape;310;p36"/>
          <p:cNvPicPr preferRelativeResize="0"/>
          <p:nvPr/>
        </p:nvPicPr>
        <p:blipFill rotWithShape="1">
          <a:blip r:embed="rId3">
            <a:alphaModFix/>
          </a:blip>
          <a:srcRect/>
          <a:stretch/>
        </p:blipFill>
        <p:spPr>
          <a:xfrm>
            <a:off x="207284" y="173736"/>
            <a:ext cx="1383772" cy="107899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7"/>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16" name="Google Shape;316;p37"/>
          <p:cNvSpPr txBox="1">
            <a:spLocks noGrp="1"/>
          </p:cNvSpPr>
          <p:nvPr>
            <p:ph type="body" idx="1"/>
          </p:nvPr>
        </p:nvSpPr>
        <p:spPr>
          <a:xfrm>
            <a:off x="6019800" y="1524000"/>
            <a:ext cx="5715000" cy="1667621"/>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400"/>
              <a:buChar char="•"/>
            </a:pPr>
            <a:r>
              <a:rPr lang="hi-IN" sz="2400">
                <a:latin typeface="Arial"/>
                <a:ea typeface="Arial"/>
                <a:cs typeface="Arial"/>
                <a:sym typeface="Arial"/>
              </a:rPr>
              <a:t>एक इंजेक्शन जहर त्वचा में छेदन के माध्यम से शरीर में प्रवेश करता है।छेदन एक सुई (ड्रग्स), एक कीट के काटने या डंक, या पंचर के कारण हो सकता है।</a:t>
            </a:r>
            <a:endParaRPr sz="2400">
              <a:latin typeface="Arial"/>
              <a:ea typeface="Arial"/>
              <a:cs typeface="Arial"/>
              <a:sym typeface="Arial"/>
            </a:endParaRPr>
          </a:p>
        </p:txBody>
      </p:sp>
      <p:sp>
        <p:nvSpPr>
          <p:cNvPr id="317" name="Google Shape;317;p37"/>
          <p:cNvSpPr txBox="1">
            <a:spLocks noGrp="1"/>
          </p:cNvSpPr>
          <p:nvPr>
            <p:ph type="title"/>
          </p:nvPr>
        </p:nvSpPr>
        <p:spPr>
          <a:xfrm>
            <a:off x="609600" y="1332660"/>
            <a:ext cx="533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Arial"/>
              <a:buNone/>
            </a:pPr>
            <a:r>
              <a:rPr lang="hi-IN" sz="4000" b="1">
                <a:solidFill>
                  <a:srgbClr val="FF0000"/>
                </a:solidFill>
                <a:latin typeface="Arial"/>
                <a:ea typeface="Arial"/>
                <a:cs typeface="Arial"/>
                <a:sym typeface="Arial"/>
              </a:rPr>
              <a:t>इंजेक्टेड जहर</a:t>
            </a:r>
            <a:endParaRPr sz="4000" b="1">
              <a:solidFill>
                <a:srgbClr val="FF0000"/>
              </a:solidFill>
              <a:latin typeface="Arial"/>
              <a:ea typeface="Arial"/>
              <a:cs typeface="Arial"/>
              <a:sym typeface="Arial"/>
            </a:endParaRPr>
          </a:p>
        </p:txBody>
      </p:sp>
      <p:sp>
        <p:nvSpPr>
          <p:cNvPr id="318" name="Google Shape;318;p37"/>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9" name="Google Shape;319;p37"/>
          <p:cNvPicPr preferRelativeResize="0"/>
          <p:nvPr/>
        </p:nvPicPr>
        <p:blipFill rotWithShape="1">
          <a:blip r:embed="rId3">
            <a:alphaModFix/>
          </a:blip>
          <a:srcRect b="6675"/>
          <a:stretch/>
        </p:blipFill>
        <p:spPr>
          <a:xfrm>
            <a:off x="6931430" y="3290455"/>
            <a:ext cx="2456411" cy="2794001"/>
          </a:xfrm>
          <a:prstGeom prst="rect">
            <a:avLst/>
          </a:prstGeom>
          <a:noFill/>
          <a:ln>
            <a:noFill/>
          </a:ln>
        </p:spPr>
      </p:pic>
      <p:pic>
        <p:nvPicPr>
          <p:cNvPr id="320" name="Google Shape;320;p37"/>
          <p:cNvPicPr preferRelativeResize="0"/>
          <p:nvPr/>
        </p:nvPicPr>
        <p:blipFill rotWithShape="1">
          <a:blip r:embed="rId4">
            <a:alphaModFix/>
          </a:blip>
          <a:srcRect/>
          <a:stretch/>
        </p:blipFill>
        <p:spPr>
          <a:xfrm>
            <a:off x="9677400" y="3403600"/>
            <a:ext cx="2191791" cy="2794000"/>
          </a:xfrm>
          <a:prstGeom prst="rect">
            <a:avLst/>
          </a:prstGeom>
          <a:noFill/>
          <a:ln>
            <a:noFill/>
          </a:ln>
        </p:spPr>
      </p:pic>
      <p:pic>
        <p:nvPicPr>
          <p:cNvPr id="321" name="Google Shape;321;p37"/>
          <p:cNvPicPr preferRelativeResize="0"/>
          <p:nvPr/>
        </p:nvPicPr>
        <p:blipFill rotWithShape="1">
          <a:blip r:embed="rId5">
            <a:alphaModFix/>
          </a:blip>
          <a:srcRect/>
          <a:stretch/>
        </p:blipFill>
        <p:spPr>
          <a:xfrm>
            <a:off x="76200" y="164935"/>
            <a:ext cx="1383772" cy="10789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fade">
                                      <p:cBhvr>
                                        <p:cTn id="7" dur="500"/>
                                        <p:tgtEl>
                                          <p:spTgt spid="319"/>
                                        </p:tgtEl>
                                      </p:cBhvr>
                                    </p:animEffect>
                                  </p:childTnLst>
                                </p:cTn>
                              </p:par>
                              <p:par>
                                <p:cTn id="8" presetID="10" presetClass="entr" presetSubtype="0" fill="hold" nodeType="withEffect">
                                  <p:stCondLst>
                                    <p:cond delay="0"/>
                                  </p:stCondLst>
                                  <p:childTnLst>
                                    <p:set>
                                      <p:cBhvr>
                                        <p:cTn id="9" dur="1" fill="hold">
                                          <p:stCondLst>
                                            <p:cond delay="0"/>
                                          </p:stCondLst>
                                        </p:cTn>
                                        <p:tgtEl>
                                          <p:spTgt spid="320"/>
                                        </p:tgtEl>
                                        <p:attrNameLst>
                                          <p:attrName>style.visibility</p:attrName>
                                        </p:attrNameLst>
                                      </p:cBhvr>
                                      <p:to>
                                        <p:strVal val="visible"/>
                                      </p:to>
                                    </p:set>
                                    <p:animEffect transition="in" filter="fade">
                                      <p:cBhvr>
                                        <p:cTn id="10" dur="5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8"/>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27" name="Google Shape;327;p38"/>
          <p:cNvSpPr txBox="1">
            <a:spLocks noGrp="1"/>
          </p:cNvSpPr>
          <p:nvPr>
            <p:ph type="body" idx="1"/>
          </p:nvPr>
        </p:nvSpPr>
        <p:spPr>
          <a:xfrm>
            <a:off x="5715000" y="1752600"/>
            <a:ext cx="6324600" cy="5003830"/>
          </a:xfrm>
          <a:prstGeom prst="rect">
            <a:avLst/>
          </a:prstGeom>
          <a:noFill/>
          <a:ln>
            <a:noFill/>
          </a:ln>
        </p:spPr>
        <p:txBody>
          <a:bodyPr spcFirstLastPara="1" wrap="square" lIns="91425" tIns="45700" rIns="91425" bIns="45700" anchor="t" anchorCtr="0">
            <a:noAutofit/>
          </a:bodyPr>
          <a:lstStyle/>
          <a:p>
            <a:pPr marL="514350" lvl="0" indent="-514350" algn="l" rtl="0">
              <a:lnSpc>
                <a:spcPct val="150000"/>
              </a:lnSpc>
              <a:spcBef>
                <a:spcPts val="0"/>
              </a:spcBef>
              <a:spcAft>
                <a:spcPts val="0"/>
              </a:spcAft>
              <a:buClr>
                <a:schemeClr val="dk1"/>
              </a:buClr>
              <a:buSzPts val="2400"/>
              <a:buFont typeface="Noto Sans Symbols"/>
              <a:buChar char="⮚"/>
            </a:pPr>
            <a:r>
              <a:rPr lang="hi-IN" sz="2400">
                <a:latin typeface="Arial"/>
                <a:ea typeface="Arial"/>
                <a:cs typeface="Arial"/>
                <a:sym typeface="Arial"/>
              </a:rPr>
              <a:t>सुई छेदन । </a:t>
            </a:r>
            <a:br>
              <a:rPr lang="hi-IN" sz="2400">
                <a:latin typeface="Arial"/>
                <a:ea typeface="Arial"/>
                <a:cs typeface="Arial"/>
                <a:sym typeface="Arial"/>
              </a:rPr>
            </a:br>
            <a:r>
              <a:rPr lang="hi-IN" sz="2400">
                <a:latin typeface="Arial"/>
                <a:ea typeface="Arial"/>
                <a:cs typeface="Arial"/>
                <a:sym typeface="Arial"/>
              </a:rPr>
              <a:t>इंजेक्शन स्थल पर दर्द, सूजन या लालिमा। </a:t>
            </a:r>
            <a:br>
              <a:rPr lang="hi-IN" sz="2400">
                <a:latin typeface="Arial"/>
                <a:ea typeface="Arial"/>
                <a:cs typeface="Arial"/>
                <a:sym typeface="Arial"/>
              </a:rPr>
            </a:br>
            <a:r>
              <a:rPr lang="hi-IN" sz="2400">
                <a:latin typeface="Arial"/>
                <a:ea typeface="Arial"/>
                <a:cs typeface="Arial"/>
                <a:sym typeface="Arial"/>
              </a:rPr>
              <a:t>त्वचा में काटने का निशान या डंक लगा होता है। </a:t>
            </a:r>
            <a:br>
              <a:rPr lang="hi-IN" sz="2400">
                <a:latin typeface="Arial"/>
                <a:ea typeface="Arial"/>
                <a:cs typeface="Arial"/>
                <a:sym typeface="Arial"/>
              </a:rPr>
            </a:br>
            <a:r>
              <a:rPr lang="hi-IN" sz="2400">
                <a:latin typeface="Arial"/>
                <a:ea typeface="Arial"/>
                <a:cs typeface="Arial"/>
                <a:sym typeface="Arial"/>
              </a:rPr>
              <a:t>कुछ घंटों के बाद चोट वाली जगह पर सुन्नता।</a:t>
            </a:r>
            <a:br>
              <a:rPr lang="hi-IN" sz="2400">
                <a:latin typeface="Arial"/>
                <a:ea typeface="Arial"/>
                <a:cs typeface="Arial"/>
                <a:sym typeface="Arial"/>
              </a:rPr>
            </a:br>
            <a:r>
              <a:rPr lang="hi-IN" sz="2400">
                <a:latin typeface="Arial"/>
                <a:ea typeface="Arial"/>
                <a:cs typeface="Arial"/>
                <a:sym typeface="Arial"/>
              </a:rPr>
              <a:t>अंतर्ग्रहण जहर के समान अन्य लक्षण।</a:t>
            </a:r>
            <a:endParaRPr sz="2400">
              <a:latin typeface="Arial"/>
              <a:ea typeface="Arial"/>
              <a:cs typeface="Arial"/>
              <a:sym typeface="Arial"/>
            </a:endParaRPr>
          </a:p>
        </p:txBody>
      </p:sp>
      <p:sp>
        <p:nvSpPr>
          <p:cNvPr id="328" name="Google Shape;328;p38"/>
          <p:cNvSpPr txBox="1">
            <a:spLocks noGrp="1"/>
          </p:cNvSpPr>
          <p:nvPr>
            <p:ph type="title"/>
          </p:nvPr>
        </p:nvSpPr>
        <p:spPr>
          <a:xfrm>
            <a:off x="30480" y="1549370"/>
            <a:ext cx="5570220" cy="172723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Arial"/>
              <a:buNone/>
            </a:pPr>
            <a:r>
              <a:rPr lang="hi-IN" sz="4000" b="1">
                <a:solidFill>
                  <a:srgbClr val="FF0000"/>
                </a:solidFill>
                <a:latin typeface="Arial"/>
                <a:ea typeface="Arial"/>
                <a:cs typeface="Arial"/>
                <a:sym typeface="Arial"/>
              </a:rPr>
              <a:t>इंजेक्शन वाले जहर के संकेत और लक्षण</a:t>
            </a:r>
            <a:endParaRPr sz="4000" b="1">
              <a:solidFill>
                <a:srgbClr val="FF0000"/>
              </a:solidFill>
              <a:latin typeface="Arial"/>
              <a:ea typeface="Arial"/>
              <a:cs typeface="Arial"/>
              <a:sym typeface="Arial"/>
            </a:endParaRPr>
          </a:p>
        </p:txBody>
      </p:sp>
      <p:sp>
        <p:nvSpPr>
          <p:cNvPr id="329" name="Google Shape;329;p38"/>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30" name="Google Shape;330;p38"/>
          <p:cNvPicPr preferRelativeResize="0"/>
          <p:nvPr/>
        </p:nvPicPr>
        <p:blipFill rotWithShape="1">
          <a:blip r:embed="rId3">
            <a:alphaModFix/>
          </a:blip>
          <a:srcRect/>
          <a:stretch/>
        </p:blipFill>
        <p:spPr>
          <a:xfrm>
            <a:off x="207284" y="146304"/>
            <a:ext cx="1383772" cy="107899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9"/>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36" name="Google Shape;336;p39"/>
          <p:cNvSpPr txBox="1">
            <a:spLocks noGrp="1"/>
          </p:cNvSpPr>
          <p:nvPr>
            <p:ph type="body" idx="1"/>
          </p:nvPr>
        </p:nvSpPr>
        <p:spPr>
          <a:xfrm>
            <a:off x="5683624" y="1353671"/>
            <a:ext cx="6477000" cy="5029200"/>
          </a:xfrm>
          <a:prstGeom prst="rect">
            <a:avLst/>
          </a:prstGeom>
          <a:noFill/>
          <a:ln>
            <a:noFill/>
          </a:ln>
        </p:spPr>
        <p:txBody>
          <a:bodyPr spcFirstLastPara="1" wrap="square" lIns="91425" tIns="45700" rIns="91425" bIns="45700" anchor="t" anchorCtr="0">
            <a:noAutofit/>
          </a:bodyPr>
          <a:lstStyle/>
          <a:p>
            <a:pPr marL="514350" lvl="0" indent="-514350" algn="l" rtl="0">
              <a:lnSpc>
                <a:spcPct val="150000"/>
              </a:lnSpc>
              <a:spcBef>
                <a:spcPts val="0"/>
              </a:spcBef>
              <a:spcAft>
                <a:spcPts val="0"/>
              </a:spcAft>
              <a:buClr>
                <a:schemeClr val="dk1"/>
              </a:buClr>
              <a:buSzPts val="2400"/>
              <a:buFont typeface="Noto Sans Symbols"/>
              <a:buChar char="⮚"/>
            </a:pPr>
            <a:r>
              <a:rPr lang="hi-IN" sz="2400">
                <a:latin typeface="Arial"/>
                <a:ea typeface="Arial"/>
                <a:cs typeface="Arial"/>
                <a:sym typeface="Arial"/>
              </a:rPr>
              <a:t>खुला वायुमार्ग बनाए रखें।</a:t>
            </a:r>
            <a:br>
              <a:rPr lang="hi-IN" sz="2400">
                <a:latin typeface="Arial"/>
                <a:ea typeface="Arial"/>
                <a:cs typeface="Arial"/>
                <a:sym typeface="Arial"/>
              </a:rPr>
            </a:br>
            <a:r>
              <a:rPr lang="hi-IN" sz="2400">
                <a:latin typeface="Arial"/>
                <a:ea typeface="Arial"/>
                <a:cs typeface="Arial"/>
                <a:sym typeface="Arial"/>
              </a:rPr>
              <a:t>ऑक्सीजन का प्रशासन करें। संभावित उल्टी के लिए सतर्क रहें।</a:t>
            </a:r>
            <a:br>
              <a:rPr lang="hi-IN" sz="2400">
                <a:latin typeface="Arial"/>
                <a:ea typeface="Arial"/>
                <a:cs typeface="Arial"/>
                <a:sym typeface="Arial"/>
              </a:rPr>
            </a:br>
            <a:r>
              <a:rPr lang="hi-IN" sz="2400">
                <a:latin typeface="Arial"/>
                <a:ea typeface="Arial"/>
                <a:cs typeface="Arial"/>
                <a:sym typeface="Arial"/>
              </a:rPr>
              <a:t>अपने आप को और रोगी को बार-बार इंजेक्शन से बचाएं। संभावित बार-बार कीड़े के डंक या काटने से बचाने के लिए रोगी के कपड़े काट दें।</a:t>
            </a:r>
            <a:br>
              <a:rPr lang="hi-IN" sz="2400">
                <a:latin typeface="Arial"/>
                <a:ea typeface="Arial"/>
                <a:cs typeface="Arial"/>
                <a:sym typeface="Arial"/>
              </a:rPr>
            </a:br>
            <a:r>
              <a:rPr lang="hi-IN" sz="2400">
                <a:latin typeface="Arial"/>
                <a:ea typeface="Arial"/>
                <a:cs typeface="Arial"/>
                <a:sym typeface="Arial"/>
              </a:rPr>
              <a:t>सभी कंटेनर, लेबल या विषाक्तता के अन्य सबूत अस्पताल में लाएं।</a:t>
            </a:r>
            <a:endParaRPr sz="2800" b="1">
              <a:latin typeface="Bookman Old Style"/>
              <a:ea typeface="Bookman Old Style"/>
              <a:cs typeface="Bookman Old Style"/>
              <a:sym typeface="Bookman Old Style"/>
            </a:endParaRPr>
          </a:p>
        </p:txBody>
      </p:sp>
      <p:sp>
        <p:nvSpPr>
          <p:cNvPr id="337" name="Google Shape;337;p39"/>
          <p:cNvSpPr txBox="1">
            <a:spLocks noGrp="1"/>
          </p:cNvSpPr>
          <p:nvPr>
            <p:ph type="title"/>
          </p:nvPr>
        </p:nvSpPr>
        <p:spPr>
          <a:xfrm>
            <a:off x="152400" y="1388070"/>
            <a:ext cx="5715000" cy="188853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Arial"/>
              <a:buNone/>
            </a:pPr>
            <a:r>
              <a:rPr lang="hi-IN" sz="4000">
                <a:solidFill>
                  <a:srgbClr val="FF0000"/>
                </a:solidFill>
                <a:latin typeface="Arial"/>
                <a:ea typeface="Arial"/>
                <a:cs typeface="Arial"/>
                <a:sym typeface="Arial"/>
              </a:rPr>
              <a:t>इंजेक्टेड जहर के लिए अस्पताल से पहले का उपचार</a:t>
            </a:r>
            <a:endParaRPr sz="4000">
              <a:solidFill>
                <a:srgbClr val="FF0000"/>
              </a:solidFill>
              <a:latin typeface="Arial"/>
              <a:ea typeface="Arial"/>
              <a:cs typeface="Arial"/>
              <a:sym typeface="Arial"/>
            </a:endParaRPr>
          </a:p>
        </p:txBody>
      </p:sp>
      <p:sp>
        <p:nvSpPr>
          <p:cNvPr id="338" name="Google Shape;338;p39"/>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39" name="Google Shape;339;p39"/>
          <p:cNvPicPr preferRelativeResize="0"/>
          <p:nvPr/>
        </p:nvPicPr>
        <p:blipFill rotWithShape="1">
          <a:blip r:embed="rId3">
            <a:alphaModFix/>
          </a:blip>
          <a:srcRect/>
          <a:stretch/>
        </p:blipFill>
        <p:spPr>
          <a:xfrm>
            <a:off x="76200" y="76200"/>
            <a:ext cx="1383772" cy="107899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0"/>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45" name="Google Shape;345;p40"/>
          <p:cNvSpPr txBox="1">
            <a:spLocks noGrp="1"/>
          </p:cNvSpPr>
          <p:nvPr>
            <p:ph type="body" idx="1"/>
          </p:nvPr>
        </p:nvSpPr>
        <p:spPr>
          <a:xfrm>
            <a:off x="5022273" y="1017990"/>
            <a:ext cx="7086600" cy="5382810"/>
          </a:xfrm>
          <a:prstGeom prst="rect">
            <a:avLst/>
          </a:prstGeom>
          <a:noFill/>
          <a:ln>
            <a:noFill/>
          </a:ln>
        </p:spPr>
        <p:txBody>
          <a:bodyPr spcFirstLastPara="1" wrap="square" lIns="91425" tIns="45700" rIns="91425" bIns="45700" anchor="t" anchorCtr="0">
            <a:noAutofit/>
          </a:bodyPr>
          <a:lstStyle/>
          <a:p>
            <a:pPr marL="514350" lvl="0" indent="-514350" algn="just" rtl="0">
              <a:lnSpc>
                <a:spcPct val="150000"/>
              </a:lnSpc>
              <a:spcBef>
                <a:spcPts val="0"/>
              </a:spcBef>
              <a:spcAft>
                <a:spcPts val="0"/>
              </a:spcAft>
              <a:buClr>
                <a:schemeClr val="dk1"/>
              </a:buClr>
              <a:buSzPts val="2400"/>
              <a:buFont typeface="Noto Sans Symbols"/>
              <a:buChar char="⮚"/>
            </a:pPr>
            <a:r>
              <a:rPr lang="hi-IN" sz="2400">
                <a:latin typeface="Arial"/>
                <a:ea typeface="Arial"/>
                <a:cs typeface="Arial"/>
                <a:sym typeface="Arial"/>
              </a:rPr>
              <a:t>मधुमक्खी के डंक के लिए: </a:t>
            </a:r>
            <a:br>
              <a:rPr lang="hi-IN" sz="2400">
                <a:latin typeface="Arial"/>
                <a:ea typeface="Arial"/>
                <a:cs typeface="Arial"/>
                <a:sym typeface="Arial"/>
              </a:rPr>
            </a:br>
            <a:r>
              <a:rPr lang="hi-IN" sz="2400">
                <a:latin typeface="Arial"/>
                <a:ea typeface="Arial"/>
                <a:cs typeface="Arial"/>
                <a:sym typeface="Arial"/>
              </a:rPr>
              <a:t>A. जहर की थैली के साथ डंक को हटा दें।</a:t>
            </a:r>
            <a:br>
              <a:rPr lang="hi-IN" sz="2400">
                <a:latin typeface="Arial"/>
                <a:ea typeface="Arial"/>
                <a:cs typeface="Arial"/>
                <a:sym typeface="Arial"/>
              </a:rPr>
            </a:br>
            <a:r>
              <a:rPr lang="hi-IN" sz="2400">
                <a:latin typeface="Arial"/>
                <a:ea typeface="Arial"/>
                <a:cs typeface="Arial"/>
                <a:sym typeface="Arial"/>
              </a:rPr>
              <a:t>B. एक प्लास्टिक कार्ड का उपयोग करें और रोगी की त्वचा के अंदर थैली को टूटने से बचाने के लिए त्वचा की सतह को खुरचें। </a:t>
            </a:r>
            <a:br>
              <a:rPr lang="hi-IN" sz="2400">
                <a:latin typeface="Arial"/>
                <a:ea typeface="Arial"/>
                <a:cs typeface="Arial"/>
                <a:sym typeface="Arial"/>
              </a:rPr>
            </a:br>
            <a:r>
              <a:rPr lang="hi-IN" sz="2400">
                <a:latin typeface="Arial"/>
                <a:ea typeface="Arial"/>
                <a:cs typeface="Arial"/>
                <a:sym typeface="Arial"/>
              </a:rPr>
              <a:t>C. डंक पर बर्फ या कोल्ड पैक का एक बैग रखें। </a:t>
            </a:r>
            <a:br>
              <a:rPr lang="hi-IN" sz="2400">
                <a:latin typeface="Arial"/>
                <a:ea typeface="Arial"/>
                <a:cs typeface="Arial"/>
                <a:sym typeface="Arial"/>
              </a:rPr>
            </a:br>
            <a:r>
              <a:rPr lang="hi-IN" sz="2400">
                <a:latin typeface="Arial"/>
                <a:ea typeface="Arial"/>
                <a:cs typeface="Arial"/>
                <a:sym typeface="Arial"/>
              </a:rPr>
              <a:t>एक शारीरिक परीक्षा आयोजित करें। </a:t>
            </a:r>
            <a:br>
              <a:rPr lang="hi-IN" sz="2400">
                <a:latin typeface="Arial"/>
                <a:ea typeface="Arial"/>
                <a:cs typeface="Arial"/>
                <a:sym typeface="Arial"/>
              </a:rPr>
            </a:br>
            <a:r>
              <a:rPr lang="hi-IN" sz="2400">
                <a:latin typeface="Arial"/>
                <a:ea typeface="Arial"/>
                <a:cs typeface="Arial"/>
                <a:sym typeface="Arial"/>
              </a:rPr>
              <a:t> सदमे के लिए इलाज करें।</a:t>
            </a:r>
            <a:br>
              <a:rPr lang="hi-IN" sz="2400">
                <a:latin typeface="Arial"/>
                <a:ea typeface="Arial"/>
                <a:cs typeface="Arial"/>
                <a:sym typeface="Arial"/>
              </a:rPr>
            </a:br>
            <a:r>
              <a:rPr lang="hi-IN" sz="2400">
                <a:latin typeface="Arial"/>
                <a:ea typeface="Arial"/>
                <a:cs typeface="Arial"/>
                <a:sym typeface="Arial"/>
              </a:rPr>
              <a:t>  परिवहन के दौरान रोगी की लगातार निगरानी करें।</a:t>
            </a:r>
            <a:endParaRPr sz="2800" b="1">
              <a:latin typeface="Bookman Old Style"/>
              <a:ea typeface="Bookman Old Style"/>
              <a:cs typeface="Bookman Old Style"/>
              <a:sym typeface="Bookman Old Style"/>
            </a:endParaRPr>
          </a:p>
        </p:txBody>
      </p:sp>
      <p:sp>
        <p:nvSpPr>
          <p:cNvPr id="346" name="Google Shape;346;p40"/>
          <p:cNvSpPr txBox="1">
            <a:spLocks noGrp="1"/>
          </p:cNvSpPr>
          <p:nvPr>
            <p:ph type="title"/>
          </p:nvPr>
        </p:nvSpPr>
        <p:spPr>
          <a:xfrm>
            <a:off x="-155863" y="2667000"/>
            <a:ext cx="54102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Arial"/>
              <a:buNone/>
            </a:pPr>
            <a:r>
              <a:rPr lang="hi-IN" sz="4000">
                <a:solidFill>
                  <a:srgbClr val="FF0000"/>
                </a:solidFill>
                <a:latin typeface="Arial"/>
                <a:ea typeface="Arial"/>
                <a:cs typeface="Arial"/>
                <a:sym typeface="Arial"/>
              </a:rPr>
              <a:t>इंजेक्टेड जहर के लिए अस्पताल से पहले का उपचार</a:t>
            </a:r>
            <a:endParaRPr sz="4000">
              <a:solidFill>
                <a:srgbClr val="FF0000"/>
              </a:solidFill>
              <a:latin typeface="Arial"/>
              <a:ea typeface="Arial"/>
              <a:cs typeface="Arial"/>
              <a:sym typeface="Arial"/>
            </a:endParaRPr>
          </a:p>
        </p:txBody>
      </p:sp>
      <p:sp>
        <p:nvSpPr>
          <p:cNvPr id="347" name="Google Shape;347;p40"/>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48" name="Google Shape;348;p40"/>
          <p:cNvPicPr preferRelativeResize="0"/>
          <p:nvPr/>
        </p:nvPicPr>
        <p:blipFill rotWithShape="1">
          <a:blip r:embed="rId3">
            <a:alphaModFix/>
          </a:blip>
          <a:srcRect/>
          <a:stretch/>
        </p:blipFill>
        <p:spPr>
          <a:xfrm>
            <a:off x="83127" y="76200"/>
            <a:ext cx="1383772" cy="107899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1"/>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54" name="Google Shape;354;p41"/>
          <p:cNvSpPr txBox="1">
            <a:spLocks noGrp="1"/>
          </p:cNvSpPr>
          <p:nvPr>
            <p:ph type="body" idx="1"/>
          </p:nvPr>
        </p:nvSpPr>
        <p:spPr>
          <a:xfrm>
            <a:off x="6096000" y="1905000"/>
            <a:ext cx="5791200" cy="4525963"/>
          </a:xfrm>
          <a:prstGeom prst="rect">
            <a:avLst/>
          </a:prstGeom>
          <a:noFill/>
          <a:ln>
            <a:noFill/>
          </a:ln>
        </p:spPr>
        <p:txBody>
          <a:bodyPr spcFirstLastPara="1" wrap="square" lIns="91425" tIns="45700" rIns="91425" bIns="45700" anchor="t" anchorCtr="0">
            <a:normAutofit/>
          </a:bodyPr>
          <a:lstStyle/>
          <a:p>
            <a:pPr marL="342900" lvl="0" indent="-342900" algn="just" rtl="0">
              <a:lnSpc>
                <a:spcPct val="150000"/>
              </a:lnSpc>
              <a:spcBef>
                <a:spcPts val="0"/>
              </a:spcBef>
              <a:spcAft>
                <a:spcPts val="0"/>
              </a:spcAft>
              <a:buClr>
                <a:schemeClr val="dk1"/>
              </a:buClr>
              <a:buSzPts val="2400"/>
              <a:buChar char="•"/>
            </a:pPr>
            <a:r>
              <a:rPr lang="hi-IN" sz="2400">
                <a:latin typeface="Bookman Old Style"/>
                <a:ea typeface="Bookman Old Style"/>
                <a:cs typeface="Bookman Old Style"/>
                <a:sym typeface="Bookman Old Style"/>
              </a:rPr>
              <a:t>ये कुछ क्षेत्रों में काफी आम हैं। संकेत और लक्षण पेश होने से पहले कई घंटों की देरी कर सकते हैं। यदि रोगी को जहर से एलर्जी की प्रतिक्रिया होती है तो मृत्यु जल्दी हो सकती है।</a:t>
            </a:r>
            <a:endParaRPr sz="2400" b="1">
              <a:latin typeface="Times New Roman"/>
              <a:ea typeface="Times New Roman"/>
              <a:cs typeface="Times New Roman"/>
              <a:sym typeface="Times New Roman"/>
            </a:endParaRPr>
          </a:p>
        </p:txBody>
      </p:sp>
      <p:sp>
        <p:nvSpPr>
          <p:cNvPr id="355" name="Google Shape;355;p41"/>
          <p:cNvSpPr txBox="1">
            <a:spLocks noGrp="1"/>
          </p:cNvSpPr>
          <p:nvPr>
            <p:ph type="title"/>
          </p:nvPr>
        </p:nvSpPr>
        <p:spPr>
          <a:xfrm>
            <a:off x="1524000" y="1903615"/>
            <a:ext cx="35052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Arial Black"/>
              <a:buNone/>
            </a:pPr>
            <a:r>
              <a:rPr lang="hi-IN" sz="4000" b="1">
                <a:solidFill>
                  <a:srgbClr val="FF0000"/>
                </a:solidFill>
                <a:latin typeface="Arial Black"/>
                <a:ea typeface="Arial Black"/>
                <a:cs typeface="Arial Black"/>
                <a:sym typeface="Arial Black"/>
              </a:rPr>
              <a:t>सांप का काटना</a:t>
            </a:r>
            <a:endParaRPr sz="4000" b="1">
              <a:solidFill>
                <a:srgbClr val="FF0000"/>
              </a:solidFill>
              <a:latin typeface="Arial Black"/>
              <a:ea typeface="Arial Black"/>
              <a:cs typeface="Arial Black"/>
              <a:sym typeface="Arial Black"/>
            </a:endParaRPr>
          </a:p>
        </p:txBody>
      </p:sp>
      <p:sp>
        <p:nvSpPr>
          <p:cNvPr id="356" name="Google Shape;356;p41"/>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57" name="Google Shape;357;p41"/>
          <p:cNvPicPr preferRelativeResize="0"/>
          <p:nvPr/>
        </p:nvPicPr>
        <p:blipFill rotWithShape="1">
          <a:blip r:embed="rId3">
            <a:alphaModFix/>
          </a:blip>
          <a:srcRect/>
          <a:stretch/>
        </p:blipFill>
        <p:spPr>
          <a:xfrm>
            <a:off x="140228" y="76200"/>
            <a:ext cx="1383772" cy="107899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2"/>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63" name="Google Shape;363;p42"/>
          <p:cNvSpPr txBox="1">
            <a:spLocks noGrp="1"/>
          </p:cNvSpPr>
          <p:nvPr>
            <p:ph type="body" idx="1"/>
          </p:nvPr>
        </p:nvSpPr>
        <p:spPr>
          <a:xfrm>
            <a:off x="5246716" y="1610534"/>
            <a:ext cx="6858000" cy="4525963"/>
          </a:xfrm>
          <a:prstGeom prst="rect">
            <a:avLst/>
          </a:prstGeom>
          <a:noFill/>
          <a:ln>
            <a:noFill/>
          </a:ln>
        </p:spPr>
        <p:txBody>
          <a:bodyPr spcFirstLastPara="1" wrap="square" lIns="91425" tIns="45700" rIns="91425" bIns="45700" anchor="t" anchorCtr="0">
            <a:normAutofit/>
          </a:bodyPr>
          <a:lstStyle/>
          <a:p>
            <a:pPr marL="514350" lvl="0" indent="-514350" algn="l" rtl="0">
              <a:lnSpc>
                <a:spcPct val="150000"/>
              </a:lnSpc>
              <a:spcBef>
                <a:spcPts val="0"/>
              </a:spcBef>
              <a:spcAft>
                <a:spcPts val="0"/>
              </a:spcAft>
              <a:buClr>
                <a:schemeClr val="dk1"/>
              </a:buClr>
              <a:buSzPts val="2600"/>
              <a:buFont typeface="Noto Sans Symbols"/>
              <a:buChar char="⮚"/>
            </a:pPr>
            <a:r>
              <a:rPr lang="hi-IN" sz="2600">
                <a:latin typeface="Arial"/>
                <a:ea typeface="Arial"/>
                <a:cs typeface="Arial"/>
                <a:sym typeface="Arial"/>
              </a:rPr>
              <a:t>मतली और उल्टी। </a:t>
            </a:r>
            <a:br>
              <a:rPr lang="hi-IN" sz="2600">
                <a:latin typeface="Arial"/>
                <a:ea typeface="Arial"/>
                <a:cs typeface="Arial"/>
                <a:sym typeface="Arial"/>
              </a:rPr>
            </a:br>
            <a:r>
              <a:rPr lang="hi-IN" sz="2600">
                <a:latin typeface="Arial"/>
                <a:ea typeface="Arial"/>
                <a:cs typeface="Arial"/>
                <a:sym typeface="Arial"/>
              </a:rPr>
              <a:t>कमजोरी, पक्षाघात।</a:t>
            </a:r>
            <a:br>
              <a:rPr lang="hi-IN" sz="2600">
                <a:latin typeface="Arial"/>
                <a:ea typeface="Arial"/>
                <a:cs typeface="Arial"/>
                <a:sym typeface="Arial"/>
              </a:rPr>
            </a:br>
            <a:r>
              <a:rPr lang="hi-IN" sz="2600">
                <a:latin typeface="Arial"/>
                <a:ea typeface="Arial"/>
                <a:cs typeface="Arial"/>
                <a:sym typeface="Arial"/>
              </a:rPr>
              <a:t>दौरे, चेतना के स्तर में कमी। </a:t>
            </a:r>
            <a:br>
              <a:rPr lang="hi-IN" sz="2600">
                <a:latin typeface="Arial"/>
                <a:ea typeface="Arial"/>
                <a:cs typeface="Arial"/>
                <a:sym typeface="Arial"/>
              </a:rPr>
            </a:br>
            <a:r>
              <a:rPr lang="hi-IN" sz="2600">
                <a:latin typeface="Arial"/>
                <a:ea typeface="Arial"/>
                <a:cs typeface="Arial"/>
                <a:sym typeface="Arial"/>
              </a:rPr>
              <a:t>पंचर घाव।</a:t>
            </a:r>
            <a:br>
              <a:rPr lang="hi-IN" sz="2600">
                <a:latin typeface="Arial"/>
                <a:ea typeface="Arial"/>
                <a:cs typeface="Arial"/>
                <a:sym typeface="Arial"/>
              </a:rPr>
            </a:br>
            <a:r>
              <a:rPr lang="hi-IN" sz="2600">
                <a:latin typeface="Arial"/>
                <a:ea typeface="Arial"/>
                <a:cs typeface="Arial"/>
                <a:sym typeface="Arial"/>
              </a:rPr>
              <a:t>काटने के निशान के आसपास दर्द और/या जलन।</a:t>
            </a:r>
            <a:br>
              <a:rPr lang="hi-IN" sz="2600">
                <a:latin typeface="Arial"/>
                <a:ea typeface="Arial"/>
                <a:cs typeface="Arial"/>
                <a:sym typeface="Arial"/>
              </a:rPr>
            </a:br>
            <a:r>
              <a:rPr lang="hi-IN" sz="2600">
                <a:latin typeface="Arial"/>
                <a:ea typeface="Arial"/>
                <a:cs typeface="Arial"/>
                <a:sym typeface="Arial"/>
              </a:rPr>
              <a:t>काटने के निशान से खून बह रहा है। </a:t>
            </a:r>
            <a:br>
              <a:rPr lang="hi-IN" sz="2600">
                <a:latin typeface="Arial"/>
                <a:ea typeface="Arial"/>
                <a:cs typeface="Arial"/>
                <a:sym typeface="Arial"/>
              </a:rPr>
            </a:br>
            <a:r>
              <a:rPr lang="hi-IN" sz="2600">
                <a:latin typeface="Arial"/>
                <a:ea typeface="Arial"/>
                <a:cs typeface="Arial"/>
                <a:sym typeface="Arial"/>
              </a:rPr>
              <a:t>मलिनकिरण और सूजन।</a:t>
            </a:r>
            <a:endParaRPr sz="2400">
              <a:latin typeface="Bookman Old Style"/>
              <a:ea typeface="Bookman Old Style"/>
              <a:cs typeface="Bookman Old Style"/>
              <a:sym typeface="Bookman Old Style"/>
            </a:endParaRPr>
          </a:p>
        </p:txBody>
      </p:sp>
      <p:sp>
        <p:nvSpPr>
          <p:cNvPr id="364" name="Google Shape;364;p42"/>
          <p:cNvSpPr txBox="1">
            <a:spLocks noGrp="1"/>
          </p:cNvSpPr>
          <p:nvPr>
            <p:ph type="title"/>
          </p:nvPr>
        </p:nvSpPr>
        <p:spPr>
          <a:xfrm>
            <a:off x="-2771" y="1752600"/>
            <a:ext cx="5029200"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Arial"/>
              <a:buNone/>
            </a:pPr>
            <a:r>
              <a:rPr lang="hi-IN" sz="4000" b="1">
                <a:solidFill>
                  <a:srgbClr val="FF0000"/>
                </a:solidFill>
                <a:latin typeface="Arial"/>
                <a:ea typeface="Arial"/>
                <a:cs typeface="Arial"/>
                <a:sym typeface="Arial"/>
              </a:rPr>
              <a:t>सांप के काटने के संकेत और लक्षण</a:t>
            </a:r>
            <a:endParaRPr sz="4000" b="1">
              <a:solidFill>
                <a:srgbClr val="FF0000"/>
              </a:solidFill>
              <a:latin typeface="Arial"/>
              <a:ea typeface="Arial"/>
              <a:cs typeface="Arial"/>
              <a:sym typeface="Arial"/>
            </a:endParaRPr>
          </a:p>
        </p:txBody>
      </p:sp>
      <p:sp>
        <p:nvSpPr>
          <p:cNvPr id="365" name="Google Shape;365;p42"/>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66" name="Google Shape;366;p42"/>
          <p:cNvPicPr preferRelativeResize="0"/>
          <p:nvPr/>
        </p:nvPicPr>
        <p:blipFill rotWithShape="1">
          <a:blip r:embed="rId3">
            <a:alphaModFix/>
          </a:blip>
          <a:srcRect/>
          <a:stretch/>
        </p:blipFill>
        <p:spPr>
          <a:xfrm>
            <a:off x="76200" y="76200"/>
            <a:ext cx="1383772" cy="10789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txBox="1">
            <a:spLocks noGrp="1"/>
          </p:cNvSpPr>
          <p:nvPr>
            <p:ph type="title"/>
          </p:nvPr>
        </p:nvSpPr>
        <p:spPr>
          <a:xfrm>
            <a:off x="2590800" y="1413644"/>
            <a:ext cx="9144000" cy="202350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Bookman Old Style"/>
              <a:buNone/>
            </a:pPr>
            <a:r>
              <a:rPr lang="hi-IN" sz="4000" b="1">
                <a:solidFill>
                  <a:srgbClr val="FF0000"/>
                </a:solidFill>
                <a:latin typeface="Bookman Old Style"/>
                <a:ea typeface="Bookman Old Style"/>
                <a:cs typeface="Bookman Old Style"/>
                <a:sym typeface="Bookman Old Style"/>
              </a:rPr>
              <a:t>-कोई भी पदार्थ जो कोशिका की संरचना या कार्य को खराब कर सकता है या मृत्यु का कारण बन सकता है।</a:t>
            </a:r>
            <a:endParaRPr sz="2400" b="1" u="sng">
              <a:solidFill>
                <a:srgbClr val="FF0000"/>
              </a:solidFill>
              <a:latin typeface="Arial"/>
              <a:ea typeface="Arial"/>
              <a:cs typeface="Arial"/>
              <a:sym typeface="Arial"/>
            </a:endParaRPr>
          </a:p>
        </p:txBody>
      </p:sp>
      <p:sp>
        <p:nvSpPr>
          <p:cNvPr id="123" name="Google Shape;123;p16"/>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4" name="Google Shape;124;p16"/>
          <p:cNvPicPr preferRelativeResize="0"/>
          <p:nvPr/>
        </p:nvPicPr>
        <p:blipFill rotWithShape="1">
          <a:blip r:embed="rId3">
            <a:alphaModFix/>
          </a:blip>
          <a:srcRect/>
          <a:stretch/>
        </p:blipFill>
        <p:spPr>
          <a:xfrm>
            <a:off x="5257800" y="3740805"/>
            <a:ext cx="2161701" cy="2737341"/>
          </a:xfrm>
          <a:prstGeom prst="rect">
            <a:avLst/>
          </a:prstGeom>
          <a:noFill/>
          <a:ln>
            <a:noFill/>
          </a:ln>
        </p:spPr>
      </p:pic>
      <p:sp>
        <p:nvSpPr>
          <p:cNvPr id="125" name="Google Shape;125;p16"/>
          <p:cNvSpPr/>
          <p:nvPr/>
        </p:nvSpPr>
        <p:spPr>
          <a:xfrm>
            <a:off x="685800" y="1981200"/>
            <a:ext cx="152400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hi-IN" sz="4000" b="1" i="0" u="none" strike="noStrike" cap="none">
                <a:solidFill>
                  <a:srgbClr val="FF0000"/>
                </a:solidFill>
                <a:latin typeface="Bookman Old Style"/>
                <a:ea typeface="Bookman Old Style"/>
                <a:cs typeface="Bookman Old Style"/>
                <a:sym typeface="Bookman Old Style"/>
              </a:rPr>
              <a:t>जहर</a:t>
            </a:r>
            <a:endParaRPr sz="4000" b="0" i="0" u="none" strike="noStrike" cap="none">
              <a:solidFill>
                <a:schemeClr val="dk1"/>
              </a:solidFill>
              <a:latin typeface="Calibri"/>
              <a:ea typeface="Calibri"/>
              <a:cs typeface="Calibri"/>
              <a:sym typeface="Calibri"/>
            </a:endParaRPr>
          </a:p>
        </p:txBody>
      </p:sp>
      <p:pic>
        <p:nvPicPr>
          <p:cNvPr id="126" name="Google Shape;126;p16"/>
          <p:cNvPicPr preferRelativeResize="0"/>
          <p:nvPr/>
        </p:nvPicPr>
        <p:blipFill rotWithShape="1">
          <a:blip r:embed="rId4">
            <a:alphaModFix/>
          </a:blip>
          <a:srcRect/>
          <a:stretch/>
        </p:blipFill>
        <p:spPr>
          <a:xfrm>
            <a:off x="42692" y="64008"/>
            <a:ext cx="1383772" cy="107899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3"/>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72" name="Google Shape;372;p43"/>
          <p:cNvSpPr txBox="1">
            <a:spLocks noGrp="1"/>
          </p:cNvSpPr>
          <p:nvPr>
            <p:ph type="body" idx="1"/>
          </p:nvPr>
        </p:nvSpPr>
        <p:spPr>
          <a:xfrm>
            <a:off x="4953000" y="1616076"/>
            <a:ext cx="7162800" cy="4525963"/>
          </a:xfrm>
          <a:prstGeom prst="rect">
            <a:avLst/>
          </a:prstGeom>
          <a:noFill/>
          <a:ln>
            <a:noFill/>
          </a:ln>
        </p:spPr>
        <p:txBody>
          <a:bodyPr spcFirstLastPara="1" wrap="square" lIns="91425" tIns="45700" rIns="91425" bIns="45700" anchor="t" anchorCtr="0">
            <a:noAutofit/>
          </a:bodyPr>
          <a:lstStyle/>
          <a:p>
            <a:pPr marL="514350" lvl="0" indent="-514350" algn="just" rtl="0">
              <a:lnSpc>
                <a:spcPct val="150000"/>
              </a:lnSpc>
              <a:spcBef>
                <a:spcPts val="0"/>
              </a:spcBef>
              <a:spcAft>
                <a:spcPts val="0"/>
              </a:spcAft>
              <a:buClr>
                <a:schemeClr val="dk1"/>
              </a:buClr>
              <a:buSzPts val="2400"/>
              <a:buFont typeface="Noto Sans Symbols"/>
              <a:buChar char="⮚"/>
            </a:pPr>
            <a:r>
              <a:rPr lang="hi-IN" sz="2400">
                <a:latin typeface="Arial"/>
                <a:ea typeface="Arial"/>
                <a:cs typeface="Arial"/>
                <a:sym typeface="Arial"/>
              </a:rPr>
              <a:t>सुनिश्चित करें कि दृश्य आपके और रोगी के लिए सुरक्षित है। </a:t>
            </a:r>
            <a:br>
              <a:rPr lang="hi-IN" sz="2400">
                <a:latin typeface="Arial"/>
                <a:ea typeface="Arial"/>
                <a:cs typeface="Arial"/>
                <a:sym typeface="Arial"/>
              </a:rPr>
            </a:br>
            <a:r>
              <a:rPr lang="hi-IN" sz="2400">
                <a:latin typeface="Arial"/>
                <a:ea typeface="Arial"/>
                <a:cs typeface="Arial"/>
                <a:sym typeface="Arial"/>
              </a:rPr>
              <a:t>रोगी को शांत करें और उसे आरामदायक स्थिति में रखने का प्रयास करें। </a:t>
            </a:r>
            <a:br>
              <a:rPr lang="hi-IN" sz="2400">
                <a:latin typeface="Arial"/>
                <a:ea typeface="Arial"/>
                <a:cs typeface="Arial"/>
                <a:sym typeface="Arial"/>
              </a:rPr>
            </a:br>
            <a:r>
              <a:rPr lang="hi-IN" sz="2400">
                <a:latin typeface="Arial"/>
                <a:ea typeface="Arial"/>
                <a:cs typeface="Arial"/>
                <a:sym typeface="Arial"/>
              </a:rPr>
              <a:t>काटने के निशान का पता लगाएं और उन्हें पानी और साबुन से साफ करें। </a:t>
            </a:r>
            <a:br>
              <a:rPr lang="hi-IN" sz="2400">
                <a:latin typeface="Arial"/>
                <a:ea typeface="Arial"/>
                <a:cs typeface="Arial"/>
                <a:sym typeface="Arial"/>
              </a:rPr>
            </a:br>
            <a:r>
              <a:rPr lang="hi-IN" sz="2400">
                <a:latin typeface="Arial"/>
                <a:ea typeface="Arial"/>
                <a:cs typeface="Arial"/>
                <a:sym typeface="Arial"/>
              </a:rPr>
              <a:t>प्रभावित छोर से अंगूठियां, कंगन और किसी भी प्रतिबंधात्मक वस्त्र को हटा दें।</a:t>
            </a:r>
            <a:endParaRPr sz="2800" b="1">
              <a:latin typeface="Bookman Old Style"/>
              <a:ea typeface="Bookman Old Style"/>
              <a:cs typeface="Bookman Old Style"/>
              <a:sym typeface="Bookman Old Style"/>
            </a:endParaRPr>
          </a:p>
        </p:txBody>
      </p:sp>
      <p:sp>
        <p:nvSpPr>
          <p:cNvPr id="373" name="Google Shape;373;p43"/>
          <p:cNvSpPr txBox="1">
            <a:spLocks noGrp="1"/>
          </p:cNvSpPr>
          <p:nvPr>
            <p:ph type="title"/>
          </p:nvPr>
        </p:nvSpPr>
        <p:spPr>
          <a:xfrm>
            <a:off x="76200" y="1781377"/>
            <a:ext cx="5135880" cy="149383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Arial"/>
              <a:buNone/>
            </a:pPr>
            <a:r>
              <a:rPr lang="hi-IN" sz="4000" b="1">
                <a:solidFill>
                  <a:srgbClr val="FF0000"/>
                </a:solidFill>
                <a:latin typeface="Arial"/>
                <a:ea typeface="Arial"/>
                <a:cs typeface="Arial"/>
                <a:sym typeface="Arial"/>
              </a:rPr>
              <a:t>सांप के काटने के लिए अस्पताल से पहले का इलाज</a:t>
            </a:r>
            <a:endParaRPr sz="4000" b="1">
              <a:solidFill>
                <a:srgbClr val="FF0000"/>
              </a:solidFill>
              <a:latin typeface="Arial"/>
              <a:ea typeface="Arial"/>
              <a:cs typeface="Arial"/>
              <a:sym typeface="Arial"/>
            </a:endParaRPr>
          </a:p>
        </p:txBody>
      </p:sp>
      <p:sp>
        <p:nvSpPr>
          <p:cNvPr id="374" name="Google Shape;374;p43"/>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75" name="Google Shape;375;p43"/>
          <p:cNvPicPr preferRelativeResize="0"/>
          <p:nvPr/>
        </p:nvPicPr>
        <p:blipFill rotWithShape="1">
          <a:blip r:embed="rId3">
            <a:alphaModFix/>
          </a:blip>
          <a:srcRect/>
          <a:stretch/>
        </p:blipFill>
        <p:spPr>
          <a:xfrm>
            <a:off x="152420" y="80240"/>
            <a:ext cx="1383772" cy="107899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4"/>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81" name="Google Shape;381;p44"/>
          <p:cNvSpPr txBox="1">
            <a:spLocks noGrp="1"/>
          </p:cNvSpPr>
          <p:nvPr>
            <p:ph type="body" idx="1"/>
          </p:nvPr>
        </p:nvSpPr>
        <p:spPr>
          <a:xfrm>
            <a:off x="4038600" y="1017990"/>
            <a:ext cx="8077200" cy="4766067"/>
          </a:xfrm>
          <a:prstGeom prst="rect">
            <a:avLst/>
          </a:prstGeom>
          <a:noFill/>
          <a:ln>
            <a:noFill/>
          </a:ln>
        </p:spPr>
        <p:txBody>
          <a:bodyPr spcFirstLastPara="1" wrap="square" lIns="91425" tIns="45700" rIns="91425" bIns="45700" anchor="t" anchorCtr="0">
            <a:noAutofit/>
          </a:bodyPr>
          <a:lstStyle/>
          <a:p>
            <a:pPr marL="514350" lvl="0" indent="-514350" algn="just" rtl="0">
              <a:lnSpc>
                <a:spcPct val="150000"/>
              </a:lnSpc>
              <a:spcBef>
                <a:spcPts val="0"/>
              </a:spcBef>
              <a:spcAft>
                <a:spcPts val="0"/>
              </a:spcAft>
              <a:buClr>
                <a:schemeClr val="dk1"/>
              </a:buClr>
              <a:buSzPts val="2400"/>
              <a:buFont typeface="Noto Sans Symbols"/>
              <a:buChar char="⮚"/>
            </a:pPr>
            <a:r>
              <a:rPr lang="hi-IN" sz="2400" b="1">
                <a:latin typeface="Arial"/>
                <a:ea typeface="Arial"/>
                <a:cs typeface="Arial"/>
                <a:sym typeface="Arial"/>
              </a:rPr>
              <a:t>टूर्निकेट न लगाएं, काटने के निशान के आसपास चीरा न लगाएं और घाव से जहर को न चूसें। </a:t>
            </a:r>
            <a:br>
              <a:rPr lang="hi-IN" sz="2400" b="1">
                <a:latin typeface="Arial"/>
                <a:ea typeface="Arial"/>
                <a:cs typeface="Arial"/>
                <a:sym typeface="Arial"/>
              </a:rPr>
            </a:br>
            <a:r>
              <a:rPr lang="hi-IN" sz="2400" b="1">
                <a:latin typeface="Arial"/>
                <a:ea typeface="Arial"/>
                <a:cs typeface="Arial"/>
                <a:sym typeface="Arial"/>
              </a:rPr>
              <a:t>सदमे का इलाज करें और आवश्यकतानुसार बुनियादी जीवन सहायता प्रदान करें। </a:t>
            </a:r>
            <a:br>
              <a:rPr lang="hi-IN" sz="2400" b="1">
                <a:latin typeface="Arial"/>
                <a:ea typeface="Arial"/>
                <a:cs typeface="Arial"/>
                <a:sym typeface="Arial"/>
              </a:rPr>
            </a:br>
            <a:r>
              <a:rPr lang="hi-IN" sz="2400" b="1">
                <a:latin typeface="Arial"/>
                <a:ea typeface="Arial"/>
                <a:cs typeface="Arial"/>
                <a:sym typeface="Arial"/>
              </a:rPr>
              <a:t>रोगी को कोई भी भोजन या पेय न दें।</a:t>
            </a:r>
            <a:br>
              <a:rPr lang="hi-IN" sz="2400" b="1">
                <a:latin typeface="Arial"/>
                <a:ea typeface="Arial"/>
                <a:cs typeface="Arial"/>
                <a:sym typeface="Arial"/>
              </a:rPr>
            </a:br>
            <a:r>
              <a:rPr lang="hi-IN" sz="2400" b="1">
                <a:latin typeface="Arial"/>
                <a:ea typeface="Arial"/>
                <a:cs typeface="Arial"/>
                <a:sym typeface="Arial"/>
              </a:rPr>
              <a:t>सांप की पहचान करें।</a:t>
            </a:r>
            <a:br>
              <a:rPr lang="hi-IN" sz="2400" b="1">
                <a:latin typeface="Arial"/>
                <a:ea typeface="Arial"/>
                <a:cs typeface="Arial"/>
                <a:sym typeface="Arial"/>
              </a:rPr>
            </a:br>
            <a:r>
              <a:rPr lang="hi-IN" sz="2400" b="1">
                <a:latin typeface="Arial"/>
                <a:ea typeface="Arial"/>
                <a:cs typeface="Arial"/>
                <a:sym typeface="Arial"/>
              </a:rPr>
              <a:t>यदि आवश्यक हो तो ऑक्सीजन दें।</a:t>
            </a:r>
            <a:br>
              <a:rPr lang="hi-IN" sz="2400" b="1">
                <a:latin typeface="Arial"/>
                <a:ea typeface="Arial"/>
                <a:cs typeface="Arial"/>
                <a:sym typeface="Arial"/>
              </a:rPr>
            </a:br>
            <a:r>
              <a:rPr lang="hi-IN" sz="2400" b="1">
                <a:latin typeface="Arial"/>
                <a:ea typeface="Arial"/>
                <a:cs typeface="Arial"/>
                <a:sym typeface="Arial"/>
              </a:rPr>
              <a:t>परिवहन के दौरान रोगी की लगातार निगरानी करें,केवल एंटी-वेनिन एक जहरीले सांप के काटने के लिए एक मारक के रूप में काम करता है</a:t>
            </a:r>
            <a:endParaRPr sz="2400" b="1">
              <a:latin typeface="Arial"/>
              <a:ea typeface="Arial"/>
              <a:cs typeface="Arial"/>
              <a:sym typeface="Arial"/>
            </a:endParaRPr>
          </a:p>
        </p:txBody>
      </p:sp>
      <p:sp>
        <p:nvSpPr>
          <p:cNvPr id="382" name="Google Shape;382;p44"/>
          <p:cNvSpPr txBox="1">
            <a:spLocks noGrp="1"/>
          </p:cNvSpPr>
          <p:nvPr>
            <p:ph type="title"/>
          </p:nvPr>
        </p:nvSpPr>
        <p:spPr>
          <a:xfrm>
            <a:off x="0" y="1108578"/>
            <a:ext cx="4229100" cy="2472821"/>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Arial"/>
              <a:buNone/>
            </a:pPr>
            <a:r>
              <a:rPr lang="hi-IN" sz="4000" b="1">
                <a:solidFill>
                  <a:srgbClr val="FF0000"/>
                </a:solidFill>
                <a:latin typeface="Arial"/>
                <a:ea typeface="Arial"/>
                <a:cs typeface="Arial"/>
                <a:sym typeface="Arial"/>
              </a:rPr>
              <a:t>सांप के काटने के लिए अस्पताल से पहले का इलाज</a:t>
            </a:r>
            <a:endParaRPr sz="4000" b="1">
              <a:solidFill>
                <a:srgbClr val="FF0000"/>
              </a:solidFill>
              <a:latin typeface="Arial"/>
              <a:ea typeface="Arial"/>
              <a:cs typeface="Arial"/>
              <a:sym typeface="Arial"/>
            </a:endParaRPr>
          </a:p>
        </p:txBody>
      </p:sp>
      <p:sp>
        <p:nvSpPr>
          <p:cNvPr id="383" name="Google Shape;383;p44"/>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84" name="Google Shape;384;p44"/>
          <p:cNvPicPr preferRelativeResize="0"/>
          <p:nvPr/>
        </p:nvPicPr>
        <p:blipFill rotWithShape="1">
          <a:blip r:embed="rId3">
            <a:alphaModFix/>
          </a:blip>
          <a:srcRect/>
          <a:stretch/>
        </p:blipFill>
        <p:spPr>
          <a:xfrm>
            <a:off x="76200" y="76200"/>
            <a:ext cx="1383772" cy="107899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5"/>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90" name="Google Shape;390;p45"/>
          <p:cNvSpPr txBox="1">
            <a:spLocks noGrp="1"/>
          </p:cNvSpPr>
          <p:nvPr>
            <p:ph type="body" idx="1"/>
          </p:nvPr>
        </p:nvSpPr>
        <p:spPr>
          <a:xfrm>
            <a:off x="5963975" y="1780268"/>
            <a:ext cx="5503902" cy="4794716"/>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Clr>
                <a:schemeClr val="dk1"/>
              </a:buClr>
              <a:buSzPts val="2400"/>
              <a:buChar char="•"/>
            </a:pPr>
            <a:r>
              <a:rPr lang="hi-IN" sz="2400">
                <a:latin typeface="Arial"/>
                <a:ea typeface="Arial"/>
                <a:cs typeface="Arial"/>
                <a:sym typeface="Arial"/>
              </a:rPr>
              <a:t>शराब के दुरुपयोग से नशे की लत होती है और अधिक नशा करने से  शारीरिक और मानसिक गिरावट होती है, शराब के नशे में मरीज अपने और दूसरों के लिए खतरनाक हो सकता है।</a:t>
            </a:r>
            <a:endParaRPr sz="2400" b="1">
              <a:latin typeface="Arial"/>
              <a:ea typeface="Arial"/>
              <a:cs typeface="Arial"/>
              <a:sym typeface="Arial"/>
            </a:endParaRPr>
          </a:p>
          <a:p>
            <a:pPr marL="342900" lvl="0" indent="-190500" algn="just" rtl="0">
              <a:lnSpc>
                <a:spcPct val="150000"/>
              </a:lnSpc>
              <a:spcBef>
                <a:spcPts val="480"/>
              </a:spcBef>
              <a:spcAft>
                <a:spcPts val="0"/>
              </a:spcAft>
              <a:buClr>
                <a:schemeClr val="dk1"/>
              </a:buClr>
              <a:buSzPts val="2400"/>
              <a:buNone/>
            </a:pPr>
            <a:endParaRPr sz="2400" b="1">
              <a:latin typeface="Arial"/>
              <a:ea typeface="Arial"/>
              <a:cs typeface="Arial"/>
              <a:sym typeface="Arial"/>
            </a:endParaRPr>
          </a:p>
        </p:txBody>
      </p:sp>
      <p:sp>
        <p:nvSpPr>
          <p:cNvPr id="391" name="Google Shape;391;p45"/>
          <p:cNvSpPr txBox="1">
            <a:spLocks noGrp="1"/>
          </p:cNvSpPr>
          <p:nvPr>
            <p:ph type="title"/>
          </p:nvPr>
        </p:nvSpPr>
        <p:spPr>
          <a:xfrm>
            <a:off x="685800" y="1676400"/>
            <a:ext cx="4800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Arial Black"/>
              <a:buNone/>
            </a:pPr>
            <a:r>
              <a:rPr lang="hi-IN" sz="4000" b="1">
                <a:solidFill>
                  <a:srgbClr val="FF0000"/>
                </a:solidFill>
                <a:latin typeface="Arial Black"/>
                <a:ea typeface="Arial Black"/>
                <a:cs typeface="Arial Black"/>
                <a:sym typeface="Arial Black"/>
              </a:rPr>
              <a:t>शराब का दुरुपयोग</a:t>
            </a:r>
            <a:endParaRPr sz="4000" b="1">
              <a:solidFill>
                <a:srgbClr val="FF0000"/>
              </a:solidFill>
              <a:latin typeface="Arial Black"/>
              <a:ea typeface="Arial Black"/>
              <a:cs typeface="Arial Black"/>
              <a:sym typeface="Arial Black"/>
            </a:endParaRPr>
          </a:p>
        </p:txBody>
      </p:sp>
      <p:sp>
        <p:nvSpPr>
          <p:cNvPr id="392" name="Google Shape;392;p45"/>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93" name="Google Shape;393;p45"/>
          <p:cNvPicPr preferRelativeResize="0"/>
          <p:nvPr/>
        </p:nvPicPr>
        <p:blipFill rotWithShape="1">
          <a:blip r:embed="rId3">
            <a:alphaModFix/>
          </a:blip>
          <a:srcRect/>
          <a:stretch/>
        </p:blipFill>
        <p:spPr>
          <a:xfrm>
            <a:off x="76200" y="146304"/>
            <a:ext cx="1383772" cy="107899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6"/>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99" name="Google Shape;399;p46"/>
          <p:cNvSpPr txBox="1">
            <a:spLocks noGrp="1"/>
          </p:cNvSpPr>
          <p:nvPr>
            <p:ph type="body" idx="1"/>
          </p:nvPr>
        </p:nvSpPr>
        <p:spPr>
          <a:xfrm>
            <a:off x="7440584" y="1676400"/>
            <a:ext cx="45720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600"/>
              <a:buFont typeface="Noto Sans Symbols"/>
              <a:buChar char="⮚"/>
            </a:pPr>
            <a:r>
              <a:rPr lang="hi-IN" sz="2600">
                <a:latin typeface="Arial"/>
                <a:ea typeface="Arial"/>
                <a:cs typeface="Arial"/>
                <a:sym typeface="Arial"/>
              </a:rPr>
              <a:t>सांस और/या कपड़ों पर शराब की गंध। </a:t>
            </a:r>
            <a:br>
              <a:rPr lang="hi-IN" sz="2600">
                <a:latin typeface="Arial"/>
                <a:ea typeface="Arial"/>
                <a:cs typeface="Arial"/>
                <a:sym typeface="Arial"/>
              </a:rPr>
            </a:br>
            <a:r>
              <a:rPr lang="hi-IN" sz="2600">
                <a:latin typeface="Arial"/>
                <a:ea typeface="Arial"/>
                <a:cs typeface="Arial"/>
                <a:sym typeface="Arial"/>
              </a:rPr>
              <a:t> हैरतअंगेज़।</a:t>
            </a:r>
            <a:br>
              <a:rPr lang="hi-IN" sz="2600">
                <a:latin typeface="Arial"/>
                <a:ea typeface="Arial"/>
                <a:cs typeface="Arial"/>
                <a:sym typeface="Arial"/>
              </a:rPr>
            </a:br>
            <a:r>
              <a:rPr lang="hi-IN" sz="2600">
                <a:latin typeface="Arial"/>
                <a:ea typeface="Arial"/>
                <a:cs typeface="Arial"/>
                <a:sym typeface="Arial"/>
              </a:rPr>
              <a:t> अस्पष्ट भाषण। </a:t>
            </a:r>
            <a:br>
              <a:rPr lang="hi-IN" sz="2600">
                <a:latin typeface="Arial"/>
                <a:ea typeface="Arial"/>
                <a:cs typeface="Arial"/>
                <a:sym typeface="Arial"/>
              </a:rPr>
            </a:br>
            <a:r>
              <a:rPr lang="hi-IN" sz="2600">
                <a:latin typeface="Arial"/>
                <a:ea typeface="Arial"/>
                <a:cs typeface="Arial"/>
                <a:sym typeface="Arial"/>
              </a:rPr>
              <a:t> मतली और उल्टी। </a:t>
            </a:r>
            <a:br>
              <a:rPr lang="hi-IN" sz="2600">
                <a:latin typeface="Arial"/>
                <a:ea typeface="Arial"/>
                <a:cs typeface="Arial"/>
                <a:sym typeface="Arial"/>
              </a:rPr>
            </a:br>
            <a:r>
              <a:rPr lang="hi-IN" sz="2600">
                <a:latin typeface="Arial"/>
                <a:ea typeface="Arial"/>
                <a:cs typeface="Arial"/>
                <a:sym typeface="Arial"/>
              </a:rPr>
              <a:t> चेहरे की लाली।</a:t>
            </a:r>
            <a:br>
              <a:rPr lang="hi-IN" sz="2600">
                <a:latin typeface="Arial"/>
                <a:ea typeface="Arial"/>
                <a:cs typeface="Arial"/>
                <a:sym typeface="Arial"/>
              </a:rPr>
            </a:br>
            <a:r>
              <a:rPr lang="hi-IN" sz="2600">
                <a:latin typeface="Arial"/>
                <a:ea typeface="Arial"/>
                <a:cs typeface="Arial"/>
                <a:sym typeface="Arial"/>
              </a:rPr>
              <a:t> परिवर्तित व्यवहार।</a:t>
            </a:r>
            <a:endParaRPr sz="2400" b="1">
              <a:latin typeface="Times New Roman"/>
              <a:ea typeface="Times New Roman"/>
              <a:cs typeface="Times New Roman"/>
              <a:sym typeface="Times New Roman"/>
            </a:endParaRPr>
          </a:p>
        </p:txBody>
      </p:sp>
      <p:sp>
        <p:nvSpPr>
          <p:cNvPr id="400" name="Google Shape;400;p46"/>
          <p:cNvSpPr txBox="1">
            <a:spLocks noGrp="1"/>
          </p:cNvSpPr>
          <p:nvPr>
            <p:ph type="title"/>
          </p:nvPr>
        </p:nvSpPr>
        <p:spPr>
          <a:xfrm>
            <a:off x="0" y="1752600"/>
            <a:ext cx="73152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Arial"/>
              <a:buNone/>
            </a:pPr>
            <a:r>
              <a:rPr lang="hi-IN" sz="4000" b="1">
                <a:solidFill>
                  <a:srgbClr val="FF0000"/>
                </a:solidFill>
                <a:latin typeface="Arial"/>
                <a:ea typeface="Arial"/>
                <a:cs typeface="Arial"/>
                <a:sym typeface="Arial"/>
              </a:rPr>
              <a:t>शराब के दुरुपयोग के संकेत और लक्षण</a:t>
            </a:r>
            <a:endParaRPr sz="4000" b="1">
              <a:solidFill>
                <a:srgbClr val="FF0000"/>
              </a:solidFill>
              <a:latin typeface="Arial"/>
              <a:ea typeface="Arial"/>
              <a:cs typeface="Arial"/>
              <a:sym typeface="Arial"/>
            </a:endParaRPr>
          </a:p>
        </p:txBody>
      </p:sp>
      <p:sp>
        <p:nvSpPr>
          <p:cNvPr id="401" name="Google Shape;401;p46"/>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02" name="Google Shape;402;p46"/>
          <p:cNvPicPr preferRelativeResize="0"/>
          <p:nvPr/>
        </p:nvPicPr>
        <p:blipFill rotWithShape="1">
          <a:blip r:embed="rId3">
            <a:alphaModFix/>
          </a:blip>
          <a:srcRect/>
          <a:stretch/>
        </p:blipFill>
        <p:spPr>
          <a:xfrm>
            <a:off x="76200" y="76200"/>
            <a:ext cx="1383772" cy="107899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7"/>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408" name="Google Shape;408;p47"/>
          <p:cNvSpPr txBox="1">
            <a:spLocks noGrp="1"/>
          </p:cNvSpPr>
          <p:nvPr>
            <p:ph type="body" idx="1"/>
          </p:nvPr>
        </p:nvSpPr>
        <p:spPr>
          <a:xfrm>
            <a:off x="5318760" y="1832581"/>
            <a:ext cx="6781800" cy="4525963"/>
          </a:xfrm>
          <a:prstGeom prst="rect">
            <a:avLst/>
          </a:prstGeom>
          <a:noFill/>
          <a:ln>
            <a:noFill/>
          </a:ln>
        </p:spPr>
        <p:txBody>
          <a:bodyPr spcFirstLastPara="1" wrap="square" lIns="91425" tIns="45700" rIns="91425" bIns="45700" anchor="t" anchorCtr="0">
            <a:noAutofit/>
          </a:bodyPr>
          <a:lstStyle/>
          <a:p>
            <a:pPr marL="514350" lvl="0" indent="-514350" algn="just" rtl="0">
              <a:lnSpc>
                <a:spcPct val="100000"/>
              </a:lnSpc>
              <a:spcBef>
                <a:spcPts val="0"/>
              </a:spcBef>
              <a:spcAft>
                <a:spcPts val="0"/>
              </a:spcAft>
              <a:buClr>
                <a:schemeClr val="dk1"/>
              </a:buClr>
              <a:buSzPts val="2400"/>
              <a:buFont typeface="Calibri"/>
              <a:buAutoNum type="arabicPeriod"/>
            </a:pPr>
            <a:r>
              <a:rPr lang="hi-IN" sz="2400">
                <a:latin typeface="Arial"/>
                <a:ea typeface="Arial"/>
                <a:cs typeface="Arial"/>
                <a:sym typeface="Arial"/>
              </a:rPr>
              <a:t>सत्यापित करें कि क्या यह सख्ती से शराब के दुरुपयोग का मामला है (निर्धारित करें कि रोगी मधुमेह है या नहीं)।</a:t>
            </a:r>
            <a:br>
              <a:rPr lang="hi-IN" sz="2400">
                <a:latin typeface="Arial"/>
                <a:ea typeface="Arial"/>
                <a:cs typeface="Arial"/>
                <a:sym typeface="Arial"/>
              </a:rPr>
            </a:br>
            <a:r>
              <a:rPr lang="hi-IN" sz="2400">
                <a:latin typeface="Arial"/>
                <a:ea typeface="Arial"/>
                <a:cs typeface="Arial"/>
                <a:sym typeface="Arial"/>
              </a:rPr>
              <a:t>ईएमएस को यह तय करने दें कि पुलिस के हस्तक्षेप की आवश्यकता है या नहीं।</a:t>
            </a:r>
            <a:br>
              <a:rPr lang="hi-IN" sz="2400">
                <a:latin typeface="Arial"/>
                <a:ea typeface="Arial"/>
                <a:cs typeface="Arial"/>
                <a:sym typeface="Arial"/>
              </a:rPr>
            </a:br>
            <a:r>
              <a:rPr lang="hi-IN" sz="2400">
                <a:latin typeface="Arial"/>
                <a:ea typeface="Arial"/>
                <a:cs typeface="Arial"/>
                <a:sym typeface="Arial"/>
              </a:rPr>
              <a:t>महत्वपूर्ण संकेतों की निगरानी करें और सांस लेने की समस्याओं के लिए सतर्क रहें। उल्टी के लिए सतर्क रहें और आकांक्षा को रोकने के लिए कदम उठाएं।</a:t>
            </a:r>
            <a:br>
              <a:rPr lang="hi-IN" sz="2400">
                <a:latin typeface="Arial"/>
                <a:ea typeface="Arial"/>
                <a:cs typeface="Arial"/>
                <a:sym typeface="Arial"/>
              </a:rPr>
            </a:br>
            <a:r>
              <a:rPr lang="hi-IN" sz="2400">
                <a:latin typeface="Arial"/>
                <a:ea typeface="Arial"/>
                <a:cs typeface="Arial"/>
                <a:sym typeface="Arial"/>
              </a:rPr>
              <a:t>प्रतिबंधात्मक साधनों का उपयोग किए बिना रोगी को चोट से बचाएं</a:t>
            </a:r>
            <a:br>
              <a:rPr lang="hi-IN" sz="2400">
                <a:latin typeface="Arial"/>
                <a:ea typeface="Arial"/>
                <a:cs typeface="Arial"/>
                <a:sym typeface="Arial"/>
              </a:rPr>
            </a:br>
            <a:r>
              <a:rPr lang="hi-IN" sz="2400">
                <a:latin typeface="Arial"/>
                <a:ea typeface="Arial"/>
                <a:cs typeface="Arial"/>
                <a:sym typeface="Arial"/>
              </a:rPr>
              <a:t>जरूरत पड़ने पर ऑक्सीजन दें। रोगी को परिवहन करें।</a:t>
            </a:r>
            <a:endParaRPr sz="2400" b="1">
              <a:latin typeface="Times New Roman"/>
              <a:ea typeface="Times New Roman"/>
              <a:cs typeface="Times New Roman"/>
              <a:sym typeface="Times New Roman"/>
            </a:endParaRPr>
          </a:p>
        </p:txBody>
      </p:sp>
      <p:sp>
        <p:nvSpPr>
          <p:cNvPr id="409" name="Google Shape;409;p47"/>
          <p:cNvSpPr txBox="1">
            <a:spLocks noGrp="1"/>
          </p:cNvSpPr>
          <p:nvPr>
            <p:ph type="title"/>
          </p:nvPr>
        </p:nvSpPr>
        <p:spPr>
          <a:xfrm>
            <a:off x="103909" y="1867275"/>
            <a:ext cx="5181600" cy="141763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3600"/>
              <a:buFont typeface="Arial"/>
              <a:buNone/>
            </a:pPr>
            <a:r>
              <a:rPr lang="hi-IN" sz="3600" b="1">
                <a:solidFill>
                  <a:srgbClr val="FF0000"/>
                </a:solidFill>
                <a:latin typeface="Arial"/>
                <a:ea typeface="Arial"/>
                <a:cs typeface="Arial"/>
                <a:sym typeface="Arial"/>
              </a:rPr>
              <a:t>शराब के दुरुपयोग के लिए अस्पताल से पहले का उपचार</a:t>
            </a:r>
            <a:endParaRPr sz="3600" b="1">
              <a:solidFill>
                <a:srgbClr val="FF0000"/>
              </a:solidFill>
              <a:latin typeface="Arial"/>
              <a:ea typeface="Arial"/>
              <a:cs typeface="Arial"/>
              <a:sym typeface="Arial"/>
            </a:endParaRPr>
          </a:p>
        </p:txBody>
      </p:sp>
      <p:sp>
        <p:nvSpPr>
          <p:cNvPr id="410" name="Google Shape;410;p47"/>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11" name="Google Shape;411;p47"/>
          <p:cNvPicPr preferRelativeResize="0"/>
          <p:nvPr/>
        </p:nvPicPr>
        <p:blipFill rotWithShape="1">
          <a:blip r:embed="rId3">
            <a:alphaModFix/>
          </a:blip>
          <a:srcRect/>
          <a:stretch/>
        </p:blipFill>
        <p:spPr>
          <a:xfrm>
            <a:off x="76200" y="76200"/>
            <a:ext cx="1383772" cy="107899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8"/>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417" name="Google Shape;417;p48"/>
          <p:cNvSpPr txBox="1">
            <a:spLocks noGrp="1"/>
          </p:cNvSpPr>
          <p:nvPr>
            <p:ph type="body" idx="1"/>
          </p:nvPr>
        </p:nvSpPr>
        <p:spPr>
          <a:xfrm>
            <a:off x="7056120" y="1403352"/>
            <a:ext cx="50292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400"/>
              <a:buFont typeface="Noto Sans Symbols"/>
              <a:buChar char="⮚"/>
            </a:pPr>
            <a:r>
              <a:rPr lang="hi-IN" sz="2400">
                <a:latin typeface="Arial"/>
                <a:ea typeface="Arial"/>
                <a:cs typeface="Arial"/>
                <a:sym typeface="Arial"/>
              </a:rPr>
              <a:t>    भ्रम और बेचैनी </a:t>
            </a:r>
            <a:br>
              <a:rPr lang="hi-IN" sz="2400">
                <a:latin typeface="Arial"/>
                <a:ea typeface="Arial"/>
                <a:cs typeface="Arial"/>
                <a:sym typeface="Arial"/>
              </a:rPr>
            </a:br>
            <a:r>
              <a:rPr lang="hi-IN" sz="2400">
                <a:latin typeface="Arial"/>
                <a:ea typeface="Arial"/>
                <a:cs typeface="Arial"/>
                <a:sym typeface="Arial"/>
              </a:rPr>
              <a:t>    बदला हुआ व्यवहार </a:t>
            </a:r>
            <a:br>
              <a:rPr lang="hi-IN" sz="2400">
                <a:latin typeface="Arial"/>
                <a:ea typeface="Arial"/>
                <a:cs typeface="Arial"/>
                <a:sym typeface="Arial"/>
              </a:rPr>
            </a:br>
            <a:r>
              <a:rPr lang="hi-IN" sz="2400">
                <a:latin typeface="Arial"/>
                <a:ea typeface="Arial"/>
                <a:cs typeface="Arial"/>
                <a:sym typeface="Arial"/>
              </a:rPr>
              <a:t>    मतिभ्रम  </a:t>
            </a:r>
            <a:br>
              <a:rPr lang="hi-IN" sz="2400">
                <a:latin typeface="Arial"/>
                <a:ea typeface="Arial"/>
                <a:cs typeface="Arial"/>
                <a:sym typeface="Arial"/>
              </a:rPr>
            </a:br>
            <a:r>
              <a:rPr lang="hi-IN" sz="2400">
                <a:latin typeface="Arial"/>
                <a:ea typeface="Arial"/>
                <a:cs typeface="Arial"/>
                <a:sym typeface="Arial"/>
              </a:rPr>
              <a:t>    कांपते हाथ </a:t>
            </a:r>
            <a:br>
              <a:rPr lang="hi-IN" sz="2400">
                <a:latin typeface="Arial"/>
                <a:ea typeface="Arial"/>
                <a:cs typeface="Arial"/>
                <a:sym typeface="Arial"/>
              </a:rPr>
            </a:br>
            <a:r>
              <a:rPr lang="hi-IN" sz="2400">
                <a:latin typeface="Arial"/>
                <a:ea typeface="Arial"/>
                <a:cs typeface="Arial"/>
                <a:sym typeface="Arial"/>
              </a:rPr>
              <a:t>     ऐंठन </a:t>
            </a:r>
            <a:endParaRPr sz="2400" b="1">
              <a:latin typeface="Arial"/>
              <a:ea typeface="Arial"/>
              <a:cs typeface="Arial"/>
              <a:sym typeface="Arial"/>
            </a:endParaRPr>
          </a:p>
        </p:txBody>
      </p:sp>
      <p:sp>
        <p:nvSpPr>
          <p:cNvPr id="418" name="Google Shape;418;p48"/>
          <p:cNvSpPr txBox="1">
            <a:spLocks noGrp="1"/>
          </p:cNvSpPr>
          <p:nvPr>
            <p:ph type="title"/>
          </p:nvPr>
        </p:nvSpPr>
        <p:spPr>
          <a:xfrm>
            <a:off x="304800" y="1636323"/>
            <a:ext cx="6781800" cy="141763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3600"/>
              <a:buFont typeface="Arial"/>
              <a:buNone/>
            </a:pPr>
            <a:r>
              <a:rPr lang="hi-IN" sz="3600" b="1">
                <a:solidFill>
                  <a:srgbClr val="FF0000"/>
                </a:solidFill>
                <a:latin typeface="Arial"/>
                <a:ea typeface="Arial"/>
                <a:cs typeface="Arial"/>
                <a:sym typeface="Arial"/>
              </a:rPr>
              <a:t>शराब वापसी के संकेत और लक्षण</a:t>
            </a:r>
            <a:br>
              <a:rPr lang="hi-IN" sz="3600" b="1">
                <a:solidFill>
                  <a:srgbClr val="FF0000"/>
                </a:solidFill>
                <a:latin typeface="Arial"/>
                <a:ea typeface="Arial"/>
                <a:cs typeface="Arial"/>
                <a:sym typeface="Arial"/>
              </a:rPr>
            </a:br>
            <a:r>
              <a:rPr lang="hi-IN" sz="3600" b="1">
                <a:solidFill>
                  <a:srgbClr val="FF0000"/>
                </a:solidFill>
                <a:latin typeface="Arial"/>
                <a:ea typeface="Arial"/>
                <a:cs typeface="Arial"/>
                <a:sym typeface="Arial"/>
              </a:rPr>
              <a:t>(प्रलाप ट्रेम्स)</a:t>
            </a:r>
            <a:endParaRPr sz="4000" b="1">
              <a:solidFill>
                <a:srgbClr val="FF0000"/>
              </a:solidFill>
              <a:latin typeface="Arial"/>
              <a:ea typeface="Arial"/>
              <a:cs typeface="Arial"/>
              <a:sym typeface="Arial"/>
            </a:endParaRPr>
          </a:p>
        </p:txBody>
      </p:sp>
      <p:sp>
        <p:nvSpPr>
          <p:cNvPr id="419" name="Google Shape;419;p48"/>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20" name="Google Shape;420;p48"/>
          <p:cNvPicPr preferRelativeResize="0"/>
          <p:nvPr/>
        </p:nvPicPr>
        <p:blipFill rotWithShape="1">
          <a:blip r:embed="rId3">
            <a:alphaModFix/>
          </a:blip>
          <a:srcRect/>
          <a:stretch/>
        </p:blipFill>
        <p:spPr>
          <a:xfrm>
            <a:off x="143276" y="155448"/>
            <a:ext cx="1383772" cy="107899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9"/>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426" name="Google Shape;426;p49"/>
          <p:cNvSpPr txBox="1">
            <a:spLocks noGrp="1"/>
          </p:cNvSpPr>
          <p:nvPr>
            <p:ph type="body" idx="1"/>
          </p:nvPr>
        </p:nvSpPr>
        <p:spPr>
          <a:xfrm>
            <a:off x="5181600" y="1600200"/>
            <a:ext cx="5867400" cy="4525963"/>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Clr>
                <a:schemeClr val="dk1"/>
              </a:buClr>
              <a:buSzPts val="2400"/>
              <a:buChar char="•"/>
            </a:pPr>
            <a:r>
              <a:rPr lang="hi-IN" sz="2400">
                <a:latin typeface="Arial"/>
                <a:ea typeface="Arial"/>
                <a:cs typeface="Arial"/>
                <a:sym typeface="Arial"/>
              </a:rPr>
              <a:t>बचावकर्ता के लिए प्रत्येक दवा के विशिष्ट नाम और प्रभाव जानना आवश्यक नहीं है, लेकिन चिकित्सा प्रथम उत्तरदाता के पास नशीली दवाओं के दुरुपयोग के संभावित मामले की पहचान करने की क्षमता होनी चाहिए। अक्सर दुरुपयोग की जाने वाली दवाओं के पांच प्रकार हैं|</a:t>
            </a:r>
            <a:endParaRPr sz="2400">
              <a:latin typeface="Arial"/>
              <a:ea typeface="Arial"/>
              <a:cs typeface="Arial"/>
              <a:sym typeface="Arial"/>
            </a:endParaRPr>
          </a:p>
        </p:txBody>
      </p:sp>
      <p:sp>
        <p:nvSpPr>
          <p:cNvPr id="427" name="Google Shape;427;p49"/>
          <p:cNvSpPr txBox="1">
            <a:spLocks noGrp="1"/>
          </p:cNvSpPr>
          <p:nvPr>
            <p:ph type="title"/>
          </p:nvPr>
        </p:nvSpPr>
        <p:spPr>
          <a:xfrm>
            <a:off x="990600" y="1295400"/>
            <a:ext cx="38100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Arial"/>
              <a:buNone/>
            </a:pPr>
            <a:r>
              <a:rPr lang="hi-IN" sz="4000" b="1">
                <a:solidFill>
                  <a:srgbClr val="FF0000"/>
                </a:solidFill>
                <a:latin typeface="Arial"/>
                <a:ea typeface="Arial"/>
                <a:cs typeface="Arial"/>
                <a:sym typeface="Arial"/>
              </a:rPr>
              <a:t>नशीली दवाओं का दुरुपयोग</a:t>
            </a:r>
            <a:endParaRPr sz="4000" b="1">
              <a:solidFill>
                <a:srgbClr val="FF0000"/>
              </a:solidFill>
              <a:latin typeface="Arial"/>
              <a:ea typeface="Arial"/>
              <a:cs typeface="Arial"/>
              <a:sym typeface="Arial"/>
            </a:endParaRPr>
          </a:p>
        </p:txBody>
      </p:sp>
      <p:sp>
        <p:nvSpPr>
          <p:cNvPr id="428" name="Google Shape;428;p49"/>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29" name="Google Shape;429;p49"/>
          <p:cNvPicPr preferRelativeResize="0"/>
          <p:nvPr/>
        </p:nvPicPr>
        <p:blipFill rotWithShape="1">
          <a:blip r:embed="rId3">
            <a:alphaModFix/>
          </a:blip>
          <a:srcRect/>
          <a:stretch/>
        </p:blipFill>
        <p:spPr>
          <a:xfrm>
            <a:off x="97536" y="146305"/>
            <a:ext cx="1383772" cy="107899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0"/>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435" name="Google Shape;435;p50"/>
          <p:cNvSpPr txBox="1">
            <a:spLocks noGrp="1"/>
          </p:cNvSpPr>
          <p:nvPr>
            <p:ph type="body" idx="1"/>
          </p:nvPr>
        </p:nvSpPr>
        <p:spPr>
          <a:xfrm>
            <a:off x="6172200" y="1905000"/>
            <a:ext cx="5943600" cy="3733799"/>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0"/>
              </a:spcBef>
              <a:spcAft>
                <a:spcPts val="0"/>
              </a:spcAft>
              <a:buClr>
                <a:schemeClr val="dk1"/>
              </a:buClr>
              <a:buSzPts val="2400"/>
              <a:buNone/>
            </a:pPr>
            <a:r>
              <a:rPr lang="hi-IN" sz="2400">
                <a:latin typeface="Bookman Old Style"/>
                <a:ea typeface="Bookman Old Style"/>
                <a:cs typeface="Bookman Old Style"/>
                <a:sym typeface="Bookman Old Style"/>
              </a:rPr>
              <a:t>1. उत्तेजक:</a:t>
            </a:r>
            <a:r>
              <a:rPr lang="hi-IN" sz="2400">
                <a:solidFill>
                  <a:srgbClr val="C00000"/>
                </a:solidFill>
                <a:latin typeface="Bookman Old Style"/>
                <a:ea typeface="Bookman Old Style"/>
                <a:cs typeface="Bookman Old Style"/>
                <a:sym typeface="Bookman Old Style"/>
              </a:rPr>
              <a:t> </a:t>
            </a:r>
            <a:r>
              <a:rPr lang="hi-IN" sz="2400">
                <a:latin typeface="Bookman Old Style"/>
                <a:ea typeface="Bookman Old Style"/>
                <a:cs typeface="Bookman Old Style"/>
                <a:sym typeface="Bookman Old Style"/>
              </a:rPr>
              <a:t>ये केंद्रीय तंत्रिका तंत्र को उत्तेजित करते हैं, जिससे उपयोगकर्ता उत्साहित हो जाता है दवाओं के इस समूह में एम्फ़ैटेमिन, कोकीन, कैफीन, अस्थमा की दवाएं और वाहिकासंकीर्णन दवाएं शामिल</a:t>
            </a:r>
            <a:r>
              <a:rPr lang="hi-IN" sz="2000">
                <a:latin typeface="Bookman Old Style"/>
                <a:ea typeface="Bookman Old Style"/>
                <a:cs typeface="Bookman Old Style"/>
                <a:sym typeface="Bookman Old Style"/>
              </a:rPr>
              <a:t> </a:t>
            </a:r>
            <a:r>
              <a:rPr lang="hi-IN" sz="2400">
                <a:latin typeface="Bookman Old Style"/>
                <a:ea typeface="Bookman Old Style"/>
                <a:cs typeface="Bookman Old Style"/>
                <a:sym typeface="Bookman Old Style"/>
              </a:rPr>
              <a:t>हैं।</a:t>
            </a:r>
            <a:endParaRPr sz="2000" b="1">
              <a:latin typeface="Times New Roman"/>
              <a:ea typeface="Times New Roman"/>
              <a:cs typeface="Times New Roman"/>
              <a:sym typeface="Times New Roman"/>
            </a:endParaRPr>
          </a:p>
          <a:p>
            <a:pPr marL="0" lvl="0" indent="0" algn="just" rtl="0">
              <a:lnSpc>
                <a:spcPct val="100000"/>
              </a:lnSpc>
              <a:spcBef>
                <a:spcPts val="480"/>
              </a:spcBef>
              <a:spcAft>
                <a:spcPts val="0"/>
              </a:spcAft>
              <a:buClr>
                <a:schemeClr val="dk1"/>
              </a:buClr>
              <a:buSzPts val="2400"/>
              <a:buNone/>
            </a:pPr>
            <a:endParaRPr sz="2400" b="1">
              <a:latin typeface="Times New Roman"/>
              <a:ea typeface="Times New Roman"/>
              <a:cs typeface="Times New Roman"/>
              <a:sym typeface="Times New Roman"/>
            </a:endParaRPr>
          </a:p>
        </p:txBody>
      </p:sp>
      <p:sp>
        <p:nvSpPr>
          <p:cNvPr id="436" name="Google Shape;436;p50"/>
          <p:cNvSpPr txBox="1">
            <a:spLocks noGrp="1"/>
          </p:cNvSpPr>
          <p:nvPr>
            <p:ph type="title"/>
          </p:nvPr>
        </p:nvSpPr>
        <p:spPr>
          <a:xfrm>
            <a:off x="381000" y="1992284"/>
            <a:ext cx="5486400" cy="161607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Arial"/>
              <a:buNone/>
            </a:pPr>
            <a:r>
              <a:rPr lang="hi-IN" sz="4000" b="1">
                <a:solidFill>
                  <a:srgbClr val="FF0000"/>
                </a:solidFill>
                <a:latin typeface="Arial"/>
                <a:ea typeface="Arial"/>
                <a:cs typeface="Arial"/>
                <a:sym typeface="Arial"/>
              </a:rPr>
              <a:t>अक्सर दुरुपयोग की जाने वाली दवाओं के पांच प्रकार हैं:</a:t>
            </a:r>
            <a:endParaRPr sz="4000" b="1">
              <a:solidFill>
                <a:srgbClr val="FF0000"/>
              </a:solidFill>
              <a:latin typeface="Arial"/>
              <a:ea typeface="Arial"/>
              <a:cs typeface="Arial"/>
              <a:sym typeface="Arial"/>
            </a:endParaRPr>
          </a:p>
        </p:txBody>
      </p:sp>
      <p:sp>
        <p:nvSpPr>
          <p:cNvPr id="437" name="Google Shape;437;p50"/>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38" name="Google Shape;438;p50"/>
          <p:cNvPicPr preferRelativeResize="0"/>
          <p:nvPr/>
        </p:nvPicPr>
        <p:blipFill rotWithShape="1">
          <a:blip r:embed="rId3">
            <a:alphaModFix/>
          </a:blip>
          <a:srcRect/>
          <a:stretch/>
        </p:blipFill>
        <p:spPr>
          <a:xfrm>
            <a:off x="76200" y="76200"/>
            <a:ext cx="1383772" cy="107899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1"/>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444" name="Google Shape;444;p51"/>
          <p:cNvSpPr txBox="1">
            <a:spLocks noGrp="1"/>
          </p:cNvSpPr>
          <p:nvPr>
            <p:ph type="body" idx="1"/>
          </p:nvPr>
        </p:nvSpPr>
        <p:spPr>
          <a:xfrm>
            <a:off x="6134100" y="1580486"/>
            <a:ext cx="5791200" cy="4571999"/>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0"/>
              </a:spcBef>
              <a:spcAft>
                <a:spcPts val="0"/>
              </a:spcAft>
              <a:buClr>
                <a:schemeClr val="dk1"/>
              </a:buClr>
              <a:buSzPts val="2400"/>
              <a:buNone/>
            </a:pPr>
            <a:r>
              <a:rPr lang="hi-IN" sz="2400">
                <a:latin typeface="Arial"/>
                <a:ea typeface="Arial"/>
                <a:cs typeface="Arial"/>
                <a:sym typeface="Arial"/>
              </a:rPr>
              <a:t>2. अवसाद: ये केंद्रीय तंत्रिका तंत्र को दबाते हैं ।</a:t>
            </a:r>
            <a:endParaRPr sz="2400">
              <a:latin typeface="Arial"/>
              <a:ea typeface="Arial"/>
              <a:cs typeface="Arial"/>
              <a:sym typeface="Arial"/>
            </a:endParaRPr>
          </a:p>
          <a:p>
            <a:pPr marL="0" lvl="0" indent="0" algn="just" rtl="0">
              <a:lnSpc>
                <a:spcPct val="150000"/>
              </a:lnSpc>
              <a:spcBef>
                <a:spcPts val="480"/>
              </a:spcBef>
              <a:spcAft>
                <a:spcPts val="0"/>
              </a:spcAft>
              <a:buClr>
                <a:schemeClr val="dk1"/>
              </a:buClr>
              <a:buSzPts val="2400"/>
              <a:buNone/>
            </a:pPr>
            <a:r>
              <a:rPr lang="hi-IN" sz="2400">
                <a:latin typeface="Arial"/>
                <a:ea typeface="Arial"/>
                <a:cs typeface="Arial"/>
                <a:sym typeface="Arial"/>
              </a:rPr>
              <a:t>ये नाड़ी और सांस लेने को कम करते हैं, उनींदापन पैदा करते हैं और सजगता को धीमा कर देते हैं (गैर-बार्बिट्यूरेट शामक, डायजेपाम) ।</a:t>
            </a:r>
            <a:endParaRPr sz="2400">
              <a:latin typeface="Arial"/>
              <a:ea typeface="Arial"/>
              <a:cs typeface="Arial"/>
              <a:sym typeface="Arial"/>
            </a:endParaRPr>
          </a:p>
          <a:p>
            <a:pPr marL="0" lvl="0" indent="0" algn="just" rtl="0">
              <a:lnSpc>
                <a:spcPct val="100000"/>
              </a:lnSpc>
              <a:spcBef>
                <a:spcPts val="480"/>
              </a:spcBef>
              <a:spcAft>
                <a:spcPts val="0"/>
              </a:spcAft>
              <a:buClr>
                <a:schemeClr val="dk1"/>
              </a:buClr>
              <a:buSzPts val="2400"/>
              <a:buNone/>
            </a:pPr>
            <a:endParaRPr sz="2400" b="1">
              <a:latin typeface="Times New Roman"/>
              <a:ea typeface="Times New Roman"/>
              <a:cs typeface="Times New Roman"/>
              <a:sym typeface="Times New Roman"/>
            </a:endParaRPr>
          </a:p>
        </p:txBody>
      </p:sp>
      <p:sp>
        <p:nvSpPr>
          <p:cNvPr id="445" name="Google Shape;445;p51"/>
          <p:cNvSpPr txBox="1">
            <a:spLocks noGrp="1"/>
          </p:cNvSpPr>
          <p:nvPr>
            <p:ph type="title"/>
          </p:nvPr>
        </p:nvSpPr>
        <p:spPr>
          <a:xfrm>
            <a:off x="-76200" y="1554162"/>
            <a:ext cx="6172200" cy="172243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Arial"/>
              <a:buNone/>
            </a:pPr>
            <a:r>
              <a:rPr lang="hi-IN" sz="4000" b="1">
                <a:solidFill>
                  <a:srgbClr val="FF0000"/>
                </a:solidFill>
                <a:latin typeface="Arial"/>
                <a:ea typeface="Arial"/>
                <a:cs typeface="Arial"/>
                <a:sym typeface="Arial"/>
              </a:rPr>
              <a:t>अक्सर दुरुपयोग की जाने वाली दवाओं के पांच प्रकार हैं:</a:t>
            </a:r>
            <a:endParaRPr sz="4000" b="1">
              <a:solidFill>
                <a:srgbClr val="FF0000"/>
              </a:solidFill>
              <a:latin typeface="Arial"/>
              <a:ea typeface="Arial"/>
              <a:cs typeface="Arial"/>
              <a:sym typeface="Arial"/>
            </a:endParaRPr>
          </a:p>
        </p:txBody>
      </p:sp>
      <p:sp>
        <p:nvSpPr>
          <p:cNvPr id="446" name="Google Shape;446;p51"/>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47" name="Google Shape;447;p51"/>
          <p:cNvPicPr preferRelativeResize="0"/>
          <p:nvPr/>
        </p:nvPicPr>
        <p:blipFill rotWithShape="1">
          <a:blip r:embed="rId3">
            <a:alphaModFix/>
          </a:blip>
          <a:srcRect/>
          <a:stretch/>
        </p:blipFill>
        <p:spPr>
          <a:xfrm>
            <a:off x="143276" y="76200"/>
            <a:ext cx="1383772" cy="107899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2"/>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453" name="Google Shape;453;p52"/>
          <p:cNvSpPr txBox="1">
            <a:spLocks noGrp="1"/>
          </p:cNvSpPr>
          <p:nvPr>
            <p:ph type="body" idx="1"/>
          </p:nvPr>
        </p:nvSpPr>
        <p:spPr>
          <a:xfrm>
            <a:off x="6320444" y="1600200"/>
            <a:ext cx="5791200" cy="4571999"/>
          </a:xfrm>
          <a:prstGeom prst="rect">
            <a:avLst/>
          </a:prstGeom>
          <a:noFill/>
          <a:ln>
            <a:noFill/>
          </a:ln>
        </p:spPr>
        <p:txBody>
          <a:bodyPr spcFirstLastPara="1" wrap="square" lIns="91425" tIns="45700" rIns="91425" bIns="45700" anchor="t" anchorCtr="0">
            <a:normAutofit fontScale="92500"/>
          </a:bodyPr>
          <a:lstStyle/>
          <a:p>
            <a:pPr marL="0" lvl="0" indent="0" algn="just" rtl="0">
              <a:lnSpc>
                <a:spcPct val="150000"/>
              </a:lnSpc>
              <a:spcBef>
                <a:spcPts val="0"/>
              </a:spcBef>
              <a:spcAft>
                <a:spcPts val="0"/>
              </a:spcAft>
              <a:buClr>
                <a:schemeClr val="dk1"/>
              </a:buClr>
              <a:buSzPct val="108108"/>
              <a:buNone/>
            </a:pPr>
            <a:r>
              <a:rPr lang="hi-IN" sz="2800">
                <a:latin typeface="Arial"/>
                <a:ea typeface="Arial"/>
                <a:cs typeface="Arial"/>
                <a:sym typeface="Arial"/>
              </a:rPr>
              <a:t>3. </a:t>
            </a:r>
            <a:r>
              <a:rPr lang="hi-IN" sz="2400">
                <a:latin typeface="Arial"/>
                <a:ea typeface="Arial"/>
                <a:cs typeface="Arial"/>
                <a:sym typeface="Arial"/>
              </a:rPr>
              <a:t>एनाल्जेसिक नारकोटिक्स (अफीम-डेरिवेटिव) उनका उपयोग विश्राम की तीव्र स्थिति पैदा करता है कुछ आसानी से प्राप्त किए जा सकते हैं, जैसे कि कफ सिरप में पाया जाने वाला कोडीन ये दवाएं शरीर के तापमान को कम करती हैं, नाड़ी और सांस को धीमा करती हैं, मांसपेशियों को आराम देती हैं, और पुतली के संकुचन, उनींदापन और सुस्ती का कारण बनती है</a:t>
            </a:r>
            <a:r>
              <a:rPr lang="hi-IN" sz="2000">
                <a:latin typeface="Arial"/>
                <a:ea typeface="Arial"/>
                <a:cs typeface="Arial"/>
                <a:sym typeface="Arial"/>
              </a:rPr>
              <a:t> </a:t>
            </a:r>
            <a:r>
              <a:rPr lang="hi-IN" sz="2400">
                <a:latin typeface="Arial"/>
                <a:ea typeface="Arial"/>
                <a:cs typeface="Arial"/>
                <a:sym typeface="Arial"/>
              </a:rPr>
              <a:t>(मॉर्फिन, हेरोइन) ।</a:t>
            </a:r>
            <a:endParaRPr sz="2400" b="1">
              <a:latin typeface="Arial"/>
              <a:ea typeface="Arial"/>
              <a:cs typeface="Arial"/>
              <a:sym typeface="Arial"/>
            </a:endParaRPr>
          </a:p>
          <a:p>
            <a:pPr marL="0" lvl="0" indent="0" algn="just" rtl="0">
              <a:lnSpc>
                <a:spcPct val="150000"/>
              </a:lnSpc>
              <a:spcBef>
                <a:spcPts val="480"/>
              </a:spcBef>
              <a:spcAft>
                <a:spcPts val="0"/>
              </a:spcAft>
              <a:buClr>
                <a:schemeClr val="dk1"/>
              </a:buClr>
              <a:buSzPct val="108108"/>
              <a:buNone/>
            </a:pPr>
            <a:endParaRPr sz="2400" b="1">
              <a:latin typeface="Arial"/>
              <a:ea typeface="Arial"/>
              <a:cs typeface="Arial"/>
              <a:sym typeface="Arial"/>
            </a:endParaRPr>
          </a:p>
        </p:txBody>
      </p:sp>
      <p:sp>
        <p:nvSpPr>
          <p:cNvPr id="454" name="Google Shape;454;p52"/>
          <p:cNvSpPr txBox="1">
            <a:spLocks noGrp="1"/>
          </p:cNvSpPr>
          <p:nvPr>
            <p:ph type="title"/>
          </p:nvPr>
        </p:nvSpPr>
        <p:spPr>
          <a:xfrm>
            <a:off x="270164" y="1724993"/>
            <a:ext cx="5867400" cy="143700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Arial"/>
              <a:buNone/>
            </a:pPr>
            <a:r>
              <a:rPr lang="hi-IN" sz="4000" b="1">
                <a:solidFill>
                  <a:srgbClr val="FF0000"/>
                </a:solidFill>
                <a:latin typeface="Arial"/>
                <a:ea typeface="Arial"/>
                <a:cs typeface="Arial"/>
                <a:sym typeface="Arial"/>
              </a:rPr>
              <a:t>अक्सर दुरुपयोग की जाने वाली दवाओं के पांच प्रकार हैं:</a:t>
            </a:r>
            <a:endParaRPr sz="4000" b="1">
              <a:solidFill>
                <a:srgbClr val="FF0000"/>
              </a:solidFill>
              <a:latin typeface="Arial"/>
              <a:ea typeface="Arial"/>
              <a:cs typeface="Arial"/>
              <a:sym typeface="Arial"/>
            </a:endParaRPr>
          </a:p>
        </p:txBody>
      </p:sp>
      <p:sp>
        <p:nvSpPr>
          <p:cNvPr id="455" name="Google Shape;455;p52"/>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56" name="Google Shape;456;p52"/>
          <p:cNvPicPr preferRelativeResize="0"/>
          <p:nvPr/>
        </p:nvPicPr>
        <p:blipFill rotWithShape="1">
          <a:blip r:embed="rId3">
            <a:alphaModFix/>
          </a:blip>
          <a:srcRect/>
          <a:stretch/>
        </p:blipFill>
        <p:spPr>
          <a:xfrm>
            <a:off x="76200" y="76200"/>
            <a:ext cx="1383772" cy="10789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32" name="Google Shape;132;p17"/>
          <p:cNvSpPr txBox="1">
            <a:spLocks noGrp="1"/>
          </p:cNvSpPr>
          <p:nvPr>
            <p:ph type="title"/>
          </p:nvPr>
        </p:nvSpPr>
        <p:spPr>
          <a:xfrm>
            <a:off x="834513" y="2057400"/>
            <a:ext cx="4876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Arial"/>
              <a:buNone/>
            </a:pPr>
            <a:r>
              <a:rPr lang="hi-IN" sz="4000" b="1">
                <a:solidFill>
                  <a:srgbClr val="FF0000"/>
                </a:solidFill>
                <a:latin typeface="Arial"/>
                <a:ea typeface="Arial"/>
                <a:cs typeface="Arial"/>
                <a:sym typeface="Arial"/>
              </a:rPr>
              <a:t>जहर शरीर में चार तरह से प्रवेश कर सकता है</a:t>
            </a:r>
            <a:endParaRPr sz="4000" b="1">
              <a:solidFill>
                <a:srgbClr val="FF0000"/>
              </a:solidFill>
              <a:latin typeface="Arial"/>
              <a:ea typeface="Arial"/>
              <a:cs typeface="Arial"/>
              <a:sym typeface="Arial"/>
            </a:endParaRPr>
          </a:p>
        </p:txBody>
      </p:sp>
      <p:sp>
        <p:nvSpPr>
          <p:cNvPr id="133" name="Google Shape;133;p17"/>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4" name="Google Shape;134;p17"/>
          <p:cNvPicPr preferRelativeResize="0"/>
          <p:nvPr/>
        </p:nvPicPr>
        <p:blipFill rotWithShape="1">
          <a:blip r:embed="rId3">
            <a:alphaModFix/>
          </a:blip>
          <a:srcRect/>
          <a:stretch/>
        </p:blipFill>
        <p:spPr>
          <a:xfrm>
            <a:off x="6469626" y="1768320"/>
            <a:ext cx="5521651" cy="3926164"/>
          </a:xfrm>
          <a:prstGeom prst="rect">
            <a:avLst/>
          </a:prstGeom>
          <a:noFill/>
          <a:ln>
            <a:noFill/>
          </a:ln>
        </p:spPr>
      </p:pic>
      <p:pic>
        <p:nvPicPr>
          <p:cNvPr id="135" name="Google Shape;135;p17"/>
          <p:cNvPicPr preferRelativeResize="0"/>
          <p:nvPr/>
        </p:nvPicPr>
        <p:blipFill rotWithShape="1">
          <a:blip r:embed="rId4">
            <a:alphaModFix/>
          </a:blip>
          <a:srcRect/>
          <a:stretch/>
        </p:blipFill>
        <p:spPr>
          <a:xfrm>
            <a:off x="42692" y="64008"/>
            <a:ext cx="1383772" cy="107899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53"/>
          <p:cNvPicPr preferRelativeResize="0"/>
          <p:nvPr/>
        </p:nvPicPr>
        <p:blipFill rotWithShape="1">
          <a:blip r:embed="rId3">
            <a:alphaModFix/>
          </a:blip>
          <a:srcRect l="25000" r="23998"/>
          <a:stretch/>
        </p:blipFill>
        <p:spPr>
          <a:xfrm>
            <a:off x="10820400" y="188527"/>
            <a:ext cx="1371600" cy="1143000"/>
          </a:xfrm>
          <a:prstGeom prst="rect">
            <a:avLst/>
          </a:prstGeom>
          <a:noFill/>
          <a:ln>
            <a:noFill/>
          </a:ln>
        </p:spPr>
      </p:pic>
      <p:sp>
        <p:nvSpPr>
          <p:cNvPr id="462" name="Google Shape;462;p53"/>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463" name="Google Shape;463;p53"/>
          <p:cNvSpPr txBox="1">
            <a:spLocks noGrp="1"/>
          </p:cNvSpPr>
          <p:nvPr>
            <p:ph type="body" idx="1"/>
          </p:nvPr>
        </p:nvSpPr>
        <p:spPr>
          <a:xfrm>
            <a:off x="5715450" y="1443854"/>
            <a:ext cx="6400350" cy="4571999"/>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0"/>
              </a:spcBef>
              <a:spcAft>
                <a:spcPts val="0"/>
              </a:spcAft>
              <a:buClr>
                <a:schemeClr val="dk1"/>
              </a:buClr>
              <a:buSzPts val="2800"/>
              <a:buNone/>
            </a:pPr>
            <a:r>
              <a:rPr lang="hi-IN" sz="2800">
                <a:latin typeface="Calibri"/>
                <a:ea typeface="Calibri"/>
                <a:cs typeface="Calibri"/>
                <a:sym typeface="Calibri"/>
              </a:rPr>
              <a:t>4</a:t>
            </a:r>
            <a:r>
              <a:rPr lang="hi-IN" sz="2900">
                <a:latin typeface="Bookman Old Style"/>
                <a:ea typeface="Bookman Old Style"/>
                <a:cs typeface="Bookman Old Style"/>
                <a:sym typeface="Bookman Old Style"/>
              </a:rPr>
              <a:t>. </a:t>
            </a:r>
            <a:r>
              <a:rPr lang="hi-IN" sz="2400">
                <a:latin typeface="Bookman Old Style"/>
                <a:ea typeface="Bookman Old Style"/>
                <a:cs typeface="Bookman Old Style"/>
                <a:sym typeface="Bookman Old Style"/>
              </a:rPr>
              <a:t>मतिभ्रम: ये दवाएं व्यक्तित्व को बदल देती हैं और धारणा को विकृत करती हैं. मरीज़ अक्सर असामान्य आवाज़ें सुनने और अजीब रंग देखने की कल्पना करते हैं, मतिभ्रम का उपयोग करने वाले व्यक्ति आक्रामक हो सकते हैं और आपके, दूसरों और खुद के लिए खतरा पैदा कर सकते हैं (एलएसडी, पीसीपी, एसटीपी, मेस्केलिन, पियोट)</a:t>
            </a:r>
            <a:r>
              <a:rPr lang="hi-IN" sz="2800">
                <a:latin typeface="Arial"/>
                <a:ea typeface="Arial"/>
                <a:cs typeface="Arial"/>
                <a:sym typeface="Arial"/>
              </a:rPr>
              <a:t> ।</a:t>
            </a:r>
            <a:endParaRPr sz="2800" b="1">
              <a:latin typeface="Times New Roman"/>
              <a:ea typeface="Times New Roman"/>
              <a:cs typeface="Times New Roman"/>
              <a:sym typeface="Times New Roman"/>
            </a:endParaRPr>
          </a:p>
          <a:p>
            <a:pPr marL="0" lvl="0" indent="0" algn="just" rtl="0">
              <a:lnSpc>
                <a:spcPct val="150000"/>
              </a:lnSpc>
              <a:spcBef>
                <a:spcPts val="480"/>
              </a:spcBef>
              <a:spcAft>
                <a:spcPts val="0"/>
              </a:spcAft>
              <a:buClr>
                <a:schemeClr val="dk1"/>
              </a:buClr>
              <a:buSzPts val="2400"/>
              <a:buNone/>
            </a:pPr>
            <a:endParaRPr sz="2400" b="1">
              <a:latin typeface="Times New Roman"/>
              <a:ea typeface="Times New Roman"/>
              <a:cs typeface="Times New Roman"/>
              <a:sym typeface="Times New Roman"/>
            </a:endParaRPr>
          </a:p>
        </p:txBody>
      </p:sp>
      <p:sp>
        <p:nvSpPr>
          <p:cNvPr id="464" name="Google Shape;464;p53"/>
          <p:cNvSpPr txBox="1">
            <a:spLocks noGrp="1"/>
          </p:cNvSpPr>
          <p:nvPr>
            <p:ph type="title"/>
          </p:nvPr>
        </p:nvSpPr>
        <p:spPr>
          <a:xfrm>
            <a:off x="-152400" y="1443854"/>
            <a:ext cx="5334000" cy="179863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Arial"/>
              <a:buNone/>
            </a:pPr>
            <a:r>
              <a:rPr lang="hi-IN" sz="4000" b="1">
                <a:solidFill>
                  <a:srgbClr val="FF0000"/>
                </a:solidFill>
                <a:latin typeface="Arial"/>
                <a:ea typeface="Arial"/>
                <a:cs typeface="Arial"/>
                <a:sym typeface="Arial"/>
              </a:rPr>
              <a:t>अक्सर दुरुपयोग की जाने वाली दवाओं के पांच प्रकार हैं:</a:t>
            </a:r>
            <a:endParaRPr sz="4000" b="1">
              <a:solidFill>
                <a:srgbClr val="FF0000"/>
              </a:solidFill>
              <a:latin typeface="Arial"/>
              <a:ea typeface="Arial"/>
              <a:cs typeface="Arial"/>
              <a:sym typeface="Arial"/>
            </a:endParaRPr>
          </a:p>
        </p:txBody>
      </p:sp>
      <p:sp>
        <p:nvSpPr>
          <p:cNvPr id="465" name="Google Shape;465;p53"/>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66" name="Google Shape;466;p53"/>
          <p:cNvPicPr preferRelativeResize="0"/>
          <p:nvPr/>
        </p:nvPicPr>
        <p:blipFill rotWithShape="1">
          <a:blip r:embed="rId4">
            <a:alphaModFix/>
          </a:blip>
          <a:srcRect/>
          <a:stretch/>
        </p:blipFill>
        <p:spPr>
          <a:xfrm>
            <a:off x="161564" y="76200"/>
            <a:ext cx="1383772" cy="107899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4"/>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472" name="Google Shape;472;p54"/>
          <p:cNvSpPr txBox="1">
            <a:spLocks noGrp="1"/>
          </p:cNvSpPr>
          <p:nvPr>
            <p:ph type="body" idx="1"/>
          </p:nvPr>
        </p:nvSpPr>
        <p:spPr>
          <a:xfrm>
            <a:off x="6248400" y="1524000"/>
            <a:ext cx="5867400" cy="4571999"/>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0"/>
              </a:spcBef>
              <a:spcAft>
                <a:spcPts val="0"/>
              </a:spcAft>
              <a:buClr>
                <a:schemeClr val="dk1"/>
              </a:buClr>
              <a:buSzPts val="2800"/>
              <a:buNone/>
            </a:pPr>
            <a:r>
              <a:rPr lang="hi-IN" sz="2800">
                <a:latin typeface="Calibri"/>
                <a:ea typeface="Calibri"/>
                <a:cs typeface="Calibri"/>
                <a:sym typeface="Calibri"/>
              </a:rPr>
              <a:t>5</a:t>
            </a:r>
            <a:r>
              <a:rPr lang="hi-IN" sz="2400">
                <a:latin typeface="Arial"/>
                <a:ea typeface="Arial"/>
                <a:cs typeface="Arial"/>
                <a:sym typeface="Arial"/>
              </a:rPr>
              <a:t>. वाष्पशील रसायन: कुछ रासायनिक पदार्थों के वाष्प उत्तेजना, उत्साह या उड़ने की अनुभूति का कारण बनते हैं. सामान्य तौर पर ये रसायन सॉल्वैंट्स, सफाई तरल पदार्थ, गोंद और गैसोलीन होते हैं। प्रभाव वास्तविकता का अस्थायी नुकसान, गंध की भावना का नुकसान, त्वरित नाड़ी और श्वास और संभावित कोमा हैं।</a:t>
            </a:r>
            <a:endParaRPr sz="2400" b="1">
              <a:latin typeface="Arial"/>
              <a:ea typeface="Arial"/>
              <a:cs typeface="Arial"/>
              <a:sym typeface="Arial"/>
            </a:endParaRPr>
          </a:p>
          <a:p>
            <a:pPr marL="0" lvl="0" indent="0" algn="just" rtl="0">
              <a:lnSpc>
                <a:spcPct val="150000"/>
              </a:lnSpc>
              <a:spcBef>
                <a:spcPts val="480"/>
              </a:spcBef>
              <a:spcAft>
                <a:spcPts val="0"/>
              </a:spcAft>
              <a:buClr>
                <a:schemeClr val="dk1"/>
              </a:buClr>
              <a:buSzPts val="2400"/>
              <a:buNone/>
            </a:pPr>
            <a:endParaRPr sz="2400" b="1">
              <a:latin typeface="Arial"/>
              <a:ea typeface="Arial"/>
              <a:cs typeface="Arial"/>
              <a:sym typeface="Arial"/>
            </a:endParaRPr>
          </a:p>
        </p:txBody>
      </p:sp>
      <p:sp>
        <p:nvSpPr>
          <p:cNvPr id="473" name="Google Shape;473;p54"/>
          <p:cNvSpPr txBox="1">
            <a:spLocks noGrp="1"/>
          </p:cNvSpPr>
          <p:nvPr>
            <p:ph type="title"/>
          </p:nvPr>
        </p:nvSpPr>
        <p:spPr>
          <a:xfrm>
            <a:off x="304800" y="1524000"/>
            <a:ext cx="5257800" cy="172243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Arial"/>
              <a:buNone/>
            </a:pPr>
            <a:r>
              <a:rPr lang="hi-IN" sz="4000" b="1">
                <a:solidFill>
                  <a:srgbClr val="FF0000"/>
                </a:solidFill>
                <a:latin typeface="Arial"/>
                <a:ea typeface="Arial"/>
                <a:cs typeface="Arial"/>
                <a:sym typeface="Arial"/>
              </a:rPr>
              <a:t>अक्सर दुरुपयोग की जाने वाली दवाओं के पांच प्रकार हैं:</a:t>
            </a:r>
            <a:endParaRPr sz="4000" b="1">
              <a:solidFill>
                <a:srgbClr val="FF0000"/>
              </a:solidFill>
              <a:latin typeface="Arial"/>
              <a:ea typeface="Arial"/>
              <a:cs typeface="Arial"/>
              <a:sym typeface="Arial"/>
            </a:endParaRPr>
          </a:p>
        </p:txBody>
      </p:sp>
      <p:sp>
        <p:nvSpPr>
          <p:cNvPr id="474" name="Google Shape;474;p54"/>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75" name="Google Shape;475;p54"/>
          <p:cNvPicPr preferRelativeResize="0"/>
          <p:nvPr/>
        </p:nvPicPr>
        <p:blipFill rotWithShape="1">
          <a:blip r:embed="rId3">
            <a:alphaModFix/>
          </a:blip>
          <a:srcRect/>
          <a:stretch/>
        </p:blipFill>
        <p:spPr>
          <a:xfrm>
            <a:off x="76200" y="76200"/>
            <a:ext cx="1383772" cy="107899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5"/>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481" name="Google Shape;481;p55"/>
          <p:cNvSpPr txBox="1">
            <a:spLocks noGrp="1"/>
          </p:cNvSpPr>
          <p:nvPr>
            <p:ph type="body" idx="1"/>
          </p:nvPr>
        </p:nvSpPr>
        <p:spPr>
          <a:xfrm>
            <a:off x="6553200" y="1524000"/>
            <a:ext cx="5181600" cy="4525963"/>
          </a:xfrm>
          <a:prstGeom prst="rect">
            <a:avLst/>
          </a:prstGeom>
          <a:noFill/>
          <a:ln>
            <a:noFill/>
          </a:ln>
        </p:spPr>
        <p:txBody>
          <a:bodyPr spcFirstLastPara="1" wrap="square" lIns="91425" tIns="45700" rIns="91425" bIns="45700" anchor="t" anchorCtr="0">
            <a:noAutofit/>
          </a:bodyPr>
          <a:lstStyle/>
          <a:p>
            <a:pPr marL="514350" lvl="0" indent="-514350" algn="l" rtl="0">
              <a:lnSpc>
                <a:spcPct val="150000"/>
              </a:lnSpc>
              <a:spcBef>
                <a:spcPts val="0"/>
              </a:spcBef>
              <a:spcAft>
                <a:spcPts val="0"/>
              </a:spcAft>
              <a:buClr>
                <a:schemeClr val="dk1"/>
              </a:buClr>
              <a:buSzPts val="2400"/>
              <a:buFont typeface="Noto Sans Symbols"/>
              <a:buChar char="⮚"/>
            </a:pPr>
            <a:r>
              <a:rPr lang="hi-IN" sz="2400">
                <a:latin typeface="Arial"/>
                <a:ea typeface="Arial"/>
                <a:cs typeface="Arial"/>
                <a:sym typeface="Arial"/>
              </a:rPr>
              <a:t>उत्तेजना।</a:t>
            </a:r>
            <a:br>
              <a:rPr lang="hi-IN" sz="2400">
                <a:latin typeface="Arial"/>
                <a:ea typeface="Arial"/>
                <a:cs typeface="Arial"/>
                <a:sym typeface="Arial"/>
              </a:rPr>
            </a:br>
            <a:r>
              <a:rPr lang="hi-IN" sz="2400">
                <a:latin typeface="Arial"/>
                <a:ea typeface="Arial"/>
                <a:cs typeface="Arial"/>
                <a:sym typeface="Arial"/>
              </a:rPr>
              <a:t>उनींदापन और धीमी सजगता। </a:t>
            </a:r>
            <a:br>
              <a:rPr lang="hi-IN" sz="2400">
                <a:latin typeface="Arial"/>
                <a:ea typeface="Arial"/>
                <a:cs typeface="Arial"/>
                <a:sym typeface="Arial"/>
              </a:rPr>
            </a:br>
            <a:r>
              <a:rPr lang="hi-IN" sz="2400">
                <a:latin typeface="Arial"/>
                <a:ea typeface="Arial"/>
                <a:cs typeface="Arial"/>
                <a:sym typeface="Arial"/>
              </a:rPr>
              <a:t>नाड़ी और सांस लेने में कमी।</a:t>
            </a:r>
            <a:br>
              <a:rPr lang="hi-IN" sz="2400">
                <a:latin typeface="Arial"/>
                <a:ea typeface="Arial"/>
                <a:cs typeface="Arial"/>
                <a:sym typeface="Arial"/>
              </a:rPr>
            </a:br>
            <a:r>
              <a:rPr lang="hi-IN" sz="2400">
                <a:latin typeface="Arial"/>
                <a:ea typeface="Arial"/>
                <a:cs typeface="Arial"/>
                <a:sym typeface="Arial"/>
              </a:rPr>
              <a:t>त्वरित नाड़ी और श्वास।</a:t>
            </a:r>
            <a:br>
              <a:rPr lang="hi-IN" sz="2400">
                <a:latin typeface="Arial"/>
                <a:ea typeface="Arial"/>
                <a:cs typeface="Arial"/>
                <a:sym typeface="Arial"/>
              </a:rPr>
            </a:br>
            <a:r>
              <a:rPr lang="hi-IN" sz="2400">
                <a:latin typeface="Arial"/>
                <a:ea typeface="Arial"/>
                <a:cs typeface="Arial"/>
                <a:sym typeface="Arial"/>
              </a:rPr>
              <a:t>शिथिल मांसपेशियां।</a:t>
            </a:r>
            <a:endParaRPr sz="2400">
              <a:latin typeface="Arial"/>
              <a:ea typeface="Arial"/>
              <a:cs typeface="Arial"/>
              <a:sym typeface="Arial"/>
            </a:endParaRPr>
          </a:p>
        </p:txBody>
      </p:sp>
      <p:sp>
        <p:nvSpPr>
          <p:cNvPr id="482" name="Google Shape;482;p55"/>
          <p:cNvSpPr txBox="1">
            <a:spLocks noGrp="1"/>
          </p:cNvSpPr>
          <p:nvPr>
            <p:ph type="title"/>
          </p:nvPr>
        </p:nvSpPr>
        <p:spPr>
          <a:xfrm>
            <a:off x="0" y="1604571"/>
            <a:ext cx="6858000" cy="172243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Arial"/>
              <a:buNone/>
            </a:pPr>
            <a:r>
              <a:rPr lang="hi-IN" sz="4000" b="1">
                <a:solidFill>
                  <a:srgbClr val="FF0000"/>
                </a:solidFill>
                <a:latin typeface="Arial"/>
                <a:ea typeface="Arial"/>
                <a:cs typeface="Arial"/>
                <a:sym typeface="Arial"/>
              </a:rPr>
              <a:t>नशीली दवाओं के दुरुपयोग के संकेत और लक्षण</a:t>
            </a:r>
            <a:endParaRPr sz="4000" b="1">
              <a:solidFill>
                <a:srgbClr val="FF0000"/>
              </a:solidFill>
              <a:latin typeface="Arial"/>
              <a:ea typeface="Arial"/>
              <a:cs typeface="Arial"/>
              <a:sym typeface="Arial"/>
            </a:endParaRPr>
          </a:p>
        </p:txBody>
      </p:sp>
      <p:sp>
        <p:nvSpPr>
          <p:cNvPr id="483" name="Google Shape;483;p55"/>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84" name="Google Shape;484;p55"/>
          <p:cNvPicPr preferRelativeResize="0"/>
          <p:nvPr/>
        </p:nvPicPr>
        <p:blipFill rotWithShape="1">
          <a:blip r:embed="rId3">
            <a:alphaModFix/>
          </a:blip>
          <a:srcRect/>
          <a:stretch/>
        </p:blipFill>
        <p:spPr>
          <a:xfrm>
            <a:off x="76200" y="76200"/>
            <a:ext cx="1383772" cy="107899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8"/>
        <p:cNvGrpSpPr/>
        <p:nvPr/>
      </p:nvGrpSpPr>
      <p:grpSpPr>
        <a:xfrm>
          <a:off x="0" y="0"/>
          <a:ext cx="0" cy="0"/>
          <a:chOff x="0" y="0"/>
          <a:chExt cx="0" cy="0"/>
        </a:xfrm>
      </p:grpSpPr>
      <p:sp>
        <p:nvSpPr>
          <p:cNvPr id="489" name="Google Shape;489;p56"/>
          <p:cNvSpPr txBox="1">
            <a:spLocks noGrp="1"/>
          </p:cNvSpPr>
          <p:nvPr>
            <p:ph type="title"/>
          </p:nvPr>
        </p:nvSpPr>
        <p:spPr>
          <a:xfrm>
            <a:off x="0" y="1676400"/>
            <a:ext cx="7543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Arial"/>
              <a:buNone/>
            </a:pPr>
            <a:r>
              <a:rPr lang="hi-IN" sz="4000" b="1">
                <a:solidFill>
                  <a:srgbClr val="FF0000"/>
                </a:solidFill>
                <a:latin typeface="Arial"/>
                <a:ea typeface="Arial"/>
                <a:cs typeface="Arial"/>
                <a:sym typeface="Arial"/>
              </a:rPr>
              <a:t>नशीली दवाओं के दुरुपयोग के संकेत और लक्षण</a:t>
            </a:r>
            <a:endParaRPr sz="4000" b="1">
              <a:solidFill>
                <a:srgbClr val="FF0000"/>
              </a:solidFill>
              <a:latin typeface="Arial"/>
              <a:ea typeface="Arial"/>
              <a:cs typeface="Arial"/>
              <a:sym typeface="Arial"/>
            </a:endParaRPr>
          </a:p>
        </p:txBody>
      </p:sp>
      <p:sp>
        <p:nvSpPr>
          <p:cNvPr id="490" name="Google Shape;490;p56"/>
          <p:cNvSpPr txBox="1">
            <a:spLocks noGrp="1"/>
          </p:cNvSpPr>
          <p:nvPr>
            <p:ph type="body" idx="1"/>
          </p:nvPr>
        </p:nvSpPr>
        <p:spPr>
          <a:xfrm>
            <a:off x="7315200" y="1676400"/>
            <a:ext cx="4643351" cy="4525963"/>
          </a:xfrm>
          <a:prstGeom prst="rect">
            <a:avLst/>
          </a:prstGeom>
          <a:noFill/>
          <a:ln>
            <a:noFill/>
          </a:ln>
        </p:spPr>
        <p:txBody>
          <a:bodyPr spcFirstLastPara="1" wrap="square" lIns="91425" tIns="45700" rIns="91425" bIns="45700" anchor="t" anchorCtr="0">
            <a:noAutofit/>
          </a:bodyPr>
          <a:lstStyle/>
          <a:p>
            <a:pPr marL="514350" lvl="0" indent="-514350" algn="l" rtl="0">
              <a:lnSpc>
                <a:spcPct val="150000"/>
              </a:lnSpc>
              <a:spcBef>
                <a:spcPts val="0"/>
              </a:spcBef>
              <a:spcAft>
                <a:spcPts val="0"/>
              </a:spcAft>
              <a:buClr>
                <a:schemeClr val="dk1"/>
              </a:buClr>
              <a:buSzPts val="2400"/>
              <a:buFont typeface="Noto Sans Symbols"/>
              <a:buChar char="⮚"/>
            </a:pPr>
            <a:r>
              <a:rPr lang="hi-IN" sz="2400">
                <a:latin typeface="Arial"/>
                <a:ea typeface="Arial"/>
                <a:cs typeface="Arial"/>
                <a:sym typeface="Arial"/>
              </a:rPr>
              <a:t>संकुचित या फैली हुई पुतलियाँ। </a:t>
            </a:r>
            <a:br>
              <a:rPr lang="hi-IN" sz="2400">
                <a:latin typeface="Arial"/>
                <a:ea typeface="Arial"/>
                <a:cs typeface="Arial"/>
                <a:sym typeface="Arial"/>
              </a:rPr>
            </a:br>
            <a:r>
              <a:rPr lang="hi-IN" sz="2400">
                <a:latin typeface="Arial"/>
                <a:ea typeface="Arial"/>
                <a:cs typeface="Arial"/>
                <a:sym typeface="Arial"/>
              </a:rPr>
              <a:t>विकृत धारणा।</a:t>
            </a:r>
            <a:br>
              <a:rPr lang="hi-IN" sz="2400">
                <a:latin typeface="Arial"/>
                <a:ea typeface="Arial"/>
                <a:cs typeface="Arial"/>
                <a:sym typeface="Arial"/>
              </a:rPr>
            </a:br>
            <a:r>
              <a:rPr lang="hi-IN" sz="2400">
                <a:latin typeface="Arial"/>
                <a:ea typeface="Arial"/>
                <a:cs typeface="Arial"/>
                <a:sym typeface="Arial"/>
              </a:rPr>
              <a:t>आक्रामक व्यवहार।</a:t>
            </a:r>
            <a:br>
              <a:rPr lang="hi-IN" sz="2400">
                <a:latin typeface="Arial"/>
                <a:ea typeface="Arial"/>
                <a:cs typeface="Arial"/>
                <a:sym typeface="Arial"/>
              </a:rPr>
            </a:br>
            <a:r>
              <a:rPr lang="hi-IN" sz="2400">
                <a:latin typeface="Arial"/>
                <a:ea typeface="Arial"/>
                <a:cs typeface="Arial"/>
                <a:sym typeface="Arial"/>
              </a:rPr>
              <a:t>उल्‍लासोन्‍माद।</a:t>
            </a:r>
            <a:br>
              <a:rPr lang="hi-IN" sz="2400">
                <a:latin typeface="Arial"/>
                <a:ea typeface="Arial"/>
                <a:cs typeface="Arial"/>
                <a:sym typeface="Arial"/>
              </a:rPr>
            </a:br>
            <a:r>
              <a:rPr lang="hi-IN" sz="2400">
                <a:latin typeface="Arial"/>
                <a:ea typeface="Arial"/>
                <a:cs typeface="Arial"/>
                <a:sym typeface="Arial"/>
              </a:rPr>
              <a:t>संभावित कोमा</a:t>
            </a:r>
            <a:endParaRPr sz="2400">
              <a:latin typeface="Arial"/>
              <a:ea typeface="Arial"/>
              <a:cs typeface="Arial"/>
              <a:sym typeface="Arial"/>
            </a:endParaRPr>
          </a:p>
        </p:txBody>
      </p:sp>
      <p:sp>
        <p:nvSpPr>
          <p:cNvPr id="491" name="Google Shape;491;p56"/>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492" name="Google Shape;492;p56"/>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93" name="Google Shape;493;p56"/>
          <p:cNvPicPr preferRelativeResize="0"/>
          <p:nvPr/>
        </p:nvPicPr>
        <p:blipFill rotWithShape="1">
          <a:blip r:embed="rId3">
            <a:alphaModFix/>
          </a:blip>
          <a:srcRect/>
          <a:stretch/>
        </p:blipFill>
        <p:spPr>
          <a:xfrm>
            <a:off x="76200" y="76200"/>
            <a:ext cx="1383772" cy="107899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7"/>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499" name="Google Shape;499;p57"/>
          <p:cNvSpPr txBox="1">
            <a:spLocks noGrp="1"/>
          </p:cNvSpPr>
          <p:nvPr>
            <p:ph type="body" idx="1"/>
          </p:nvPr>
        </p:nvSpPr>
        <p:spPr>
          <a:xfrm>
            <a:off x="5709458" y="1544782"/>
            <a:ext cx="6400800" cy="4525963"/>
          </a:xfrm>
          <a:prstGeom prst="rect">
            <a:avLst/>
          </a:prstGeom>
          <a:noFill/>
          <a:ln>
            <a:noFill/>
          </a:ln>
        </p:spPr>
        <p:txBody>
          <a:bodyPr spcFirstLastPara="1" wrap="square" lIns="91425" tIns="45700" rIns="91425" bIns="45700" anchor="t" anchorCtr="0">
            <a:normAutofit/>
          </a:bodyPr>
          <a:lstStyle/>
          <a:p>
            <a:pPr marL="514350" lvl="0" indent="-514350" algn="just" rtl="0">
              <a:lnSpc>
                <a:spcPct val="100000"/>
              </a:lnSpc>
              <a:spcBef>
                <a:spcPts val="0"/>
              </a:spcBef>
              <a:spcAft>
                <a:spcPts val="0"/>
              </a:spcAft>
              <a:buClr>
                <a:schemeClr val="dk1"/>
              </a:buClr>
              <a:buSzPts val="2400"/>
              <a:buFont typeface="Noto Sans Symbols"/>
              <a:buChar char="⮚"/>
            </a:pPr>
            <a:r>
              <a:rPr lang="hi-IN" sz="2400">
                <a:latin typeface="Bookman Old Style"/>
                <a:ea typeface="Bookman Old Style"/>
                <a:cs typeface="Bookman Old Style"/>
                <a:sym typeface="Bookman Old Style"/>
              </a:rPr>
              <a:t>बुनियादी जीवन समर्थन प्रदान करें। </a:t>
            </a:r>
            <a:br>
              <a:rPr lang="hi-IN" sz="2400">
                <a:latin typeface="Bookman Old Style"/>
                <a:ea typeface="Bookman Old Style"/>
                <a:cs typeface="Bookman Old Style"/>
                <a:sym typeface="Bookman Old Style"/>
              </a:rPr>
            </a:br>
            <a:r>
              <a:rPr lang="hi-IN" sz="2400">
                <a:latin typeface="Bookman Old Style"/>
                <a:ea typeface="Bookman Old Style"/>
                <a:cs typeface="Bookman Old Style"/>
                <a:sym typeface="Bookman Old Style"/>
              </a:rPr>
              <a:t>यदि रोगी सचेत है और यदि ओवरडोज अंतिम 30 मिनट के भीतर मौखिक रूप से लिया गया था तो उल्टी को प्रेरित करें। </a:t>
            </a:r>
            <a:br>
              <a:rPr lang="hi-IN" sz="2400">
                <a:latin typeface="Bookman Old Style"/>
                <a:ea typeface="Bookman Old Style"/>
                <a:cs typeface="Bookman Old Style"/>
                <a:sym typeface="Bookman Old Style"/>
              </a:rPr>
            </a:br>
            <a:r>
              <a:rPr lang="hi-IN" sz="2400">
                <a:latin typeface="Bookman Old Style"/>
                <a:ea typeface="Bookman Old Style"/>
                <a:cs typeface="Bookman Old Style"/>
                <a:sym typeface="Bookman Old Style"/>
              </a:rPr>
              <a:t>यदि रोगी अतिसक्रिय है, तो आत्म-चोट और दूसरों को चोट लगने से रोकने के लिए संयम लागू करें। </a:t>
            </a:r>
            <a:br>
              <a:rPr lang="hi-IN" sz="2400">
                <a:latin typeface="Bookman Old Style"/>
                <a:ea typeface="Bookman Old Style"/>
                <a:cs typeface="Bookman Old Style"/>
                <a:sym typeface="Bookman Old Style"/>
              </a:rPr>
            </a:br>
            <a:r>
              <a:rPr lang="hi-IN" sz="2400">
                <a:latin typeface="Bookman Old Style"/>
                <a:ea typeface="Bookman Old Style"/>
                <a:cs typeface="Bookman Old Style"/>
                <a:sym typeface="Bookman Old Style"/>
              </a:rPr>
              <a:t>रोगी का विश्वास जीतने और चेतना के स्तर की निगरानी करने के लिए उससे बात करें।</a:t>
            </a:r>
            <a:endParaRPr sz="2400" b="1">
              <a:latin typeface="Times New Roman"/>
              <a:ea typeface="Times New Roman"/>
              <a:cs typeface="Times New Roman"/>
              <a:sym typeface="Times New Roman"/>
            </a:endParaRPr>
          </a:p>
        </p:txBody>
      </p:sp>
      <p:sp>
        <p:nvSpPr>
          <p:cNvPr id="500" name="Google Shape;500;p57"/>
          <p:cNvSpPr txBox="1">
            <a:spLocks noGrp="1"/>
          </p:cNvSpPr>
          <p:nvPr>
            <p:ph type="title"/>
          </p:nvPr>
        </p:nvSpPr>
        <p:spPr>
          <a:xfrm>
            <a:off x="-40871" y="1546167"/>
            <a:ext cx="5867400" cy="164623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Arial"/>
              <a:buNone/>
            </a:pPr>
            <a:r>
              <a:rPr lang="hi-IN" sz="4000" b="1">
                <a:solidFill>
                  <a:srgbClr val="FF0000"/>
                </a:solidFill>
                <a:latin typeface="Arial"/>
                <a:ea typeface="Arial"/>
                <a:cs typeface="Arial"/>
                <a:sym typeface="Arial"/>
              </a:rPr>
              <a:t>नशीली दवाओं के दुरुपयोग के लिए अस्पताल से पहले का उपचार</a:t>
            </a:r>
            <a:endParaRPr sz="4000" b="1">
              <a:solidFill>
                <a:srgbClr val="FF0000"/>
              </a:solidFill>
              <a:latin typeface="Arial"/>
              <a:ea typeface="Arial"/>
              <a:cs typeface="Arial"/>
              <a:sym typeface="Arial"/>
            </a:endParaRPr>
          </a:p>
        </p:txBody>
      </p:sp>
      <p:sp>
        <p:nvSpPr>
          <p:cNvPr id="501" name="Google Shape;501;p57"/>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02" name="Google Shape;502;p57"/>
          <p:cNvPicPr preferRelativeResize="0"/>
          <p:nvPr/>
        </p:nvPicPr>
        <p:blipFill rotWithShape="1">
          <a:blip r:embed="rId3">
            <a:alphaModFix/>
          </a:blip>
          <a:srcRect/>
          <a:stretch/>
        </p:blipFill>
        <p:spPr>
          <a:xfrm>
            <a:off x="76200" y="76200"/>
            <a:ext cx="1383772" cy="107899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8"/>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508" name="Google Shape;508;p58"/>
          <p:cNvSpPr txBox="1">
            <a:spLocks noGrp="1"/>
          </p:cNvSpPr>
          <p:nvPr>
            <p:ph type="body" idx="1"/>
          </p:nvPr>
        </p:nvSpPr>
        <p:spPr>
          <a:xfrm>
            <a:off x="5571067" y="1616076"/>
            <a:ext cx="6544733" cy="5318124"/>
          </a:xfrm>
          <a:prstGeom prst="rect">
            <a:avLst/>
          </a:prstGeom>
          <a:noFill/>
          <a:ln>
            <a:noFill/>
          </a:ln>
        </p:spPr>
        <p:txBody>
          <a:bodyPr spcFirstLastPara="1" wrap="square" lIns="91425" tIns="45700" rIns="91425" bIns="45700" anchor="t" anchorCtr="0">
            <a:normAutofit/>
          </a:bodyPr>
          <a:lstStyle/>
          <a:p>
            <a:pPr marL="514350" lvl="0" indent="-514350" algn="just" rtl="0">
              <a:lnSpc>
                <a:spcPct val="100000"/>
              </a:lnSpc>
              <a:spcBef>
                <a:spcPts val="0"/>
              </a:spcBef>
              <a:spcAft>
                <a:spcPts val="0"/>
              </a:spcAft>
              <a:buClr>
                <a:schemeClr val="dk1"/>
              </a:buClr>
              <a:buSzPts val="2400"/>
              <a:buFont typeface="Noto Sans Symbols"/>
              <a:buChar char="⮚"/>
            </a:pPr>
            <a:r>
              <a:rPr lang="hi-IN" sz="2400">
                <a:latin typeface="Arial"/>
                <a:ea typeface="Arial"/>
                <a:cs typeface="Arial"/>
                <a:sym typeface="Arial"/>
              </a:rPr>
              <a:t>रोगी की सांस लेने की सावधानीपूर्वक निगरानी करें क्योंकि शामक धीमी गति से सांस लेने का कारण बन सकता है और संभावित श्वसन गिरफ्तारी का कारण बन सकता है। </a:t>
            </a:r>
            <a:br>
              <a:rPr lang="hi-IN" sz="2400">
                <a:latin typeface="Arial"/>
                <a:ea typeface="Arial"/>
                <a:cs typeface="Arial"/>
                <a:sym typeface="Arial"/>
              </a:rPr>
            </a:br>
            <a:r>
              <a:rPr lang="hi-IN" sz="2400">
                <a:latin typeface="Arial"/>
                <a:ea typeface="Arial"/>
                <a:cs typeface="Arial"/>
                <a:sym typeface="Arial"/>
              </a:rPr>
              <a:t>रोगी को आराम दें और भावनात्मक समर्थन प्रदान करें। </a:t>
            </a:r>
            <a:br>
              <a:rPr lang="hi-IN" sz="2400">
                <a:latin typeface="Arial"/>
                <a:ea typeface="Arial"/>
                <a:cs typeface="Arial"/>
                <a:sym typeface="Arial"/>
              </a:rPr>
            </a:br>
            <a:r>
              <a:rPr lang="hi-IN" sz="2400">
                <a:latin typeface="Arial"/>
                <a:ea typeface="Arial"/>
                <a:cs typeface="Arial"/>
                <a:sym typeface="Arial"/>
              </a:rPr>
              <a:t>एलर्जी प्रतिक्रियाओं के लिए देखें। </a:t>
            </a:r>
            <a:br>
              <a:rPr lang="hi-IN" sz="2400">
                <a:latin typeface="Arial"/>
                <a:ea typeface="Arial"/>
                <a:cs typeface="Arial"/>
                <a:sym typeface="Arial"/>
              </a:rPr>
            </a:br>
            <a:r>
              <a:rPr lang="hi-IN" sz="2400">
                <a:latin typeface="Arial"/>
                <a:ea typeface="Arial"/>
                <a:cs typeface="Arial"/>
                <a:sym typeface="Arial"/>
              </a:rPr>
              <a:t>नशीली दवाओं के दुरुपयोग के सभी सबूत रखें।</a:t>
            </a:r>
            <a:br>
              <a:rPr lang="hi-IN" sz="2400">
                <a:latin typeface="Arial"/>
                <a:ea typeface="Arial"/>
                <a:cs typeface="Arial"/>
                <a:sym typeface="Arial"/>
              </a:rPr>
            </a:br>
            <a:r>
              <a:rPr lang="hi-IN" sz="2400">
                <a:latin typeface="Arial"/>
                <a:ea typeface="Arial"/>
                <a:cs typeface="Arial"/>
                <a:sym typeface="Arial"/>
              </a:rPr>
              <a:t>यदि उपलब्ध हो तो अपने स्थानीय जहर नियंत्रण केंद्र को कॉल करें। </a:t>
            </a:r>
            <a:br>
              <a:rPr lang="hi-IN" sz="2400">
                <a:latin typeface="Arial"/>
                <a:ea typeface="Arial"/>
                <a:cs typeface="Arial"/>
                <a:sym typeface="Arial"/>
              </a:rPr>
            </a:br>
            <a:r>
              <a:rPr lang="hi-IN" sz="2400">
                <a:latin typeface="Arial"/>
                <a:ea typeface="Arial"/>
                <a:cs typeface="Arial"/>
                <a:sym typeface="Arial"/>
              </a:rPr>
              <a:t>यदि आवश्यक हो तो ऑक्सीजन दें।</a:t>
            </a:r>
            <a:endParaRPr/>
          </a:p>
          <a:p>
            <a:pPr marL="514350" lvl="0" indent="-514350" algn="just" rtl="0">
              <a:lnSpc>
                <a:spcPct val="100000"/>
              </a:lnSpc>
              <a:spcBef>
                <a:spcPts val="480"/>
              </a:spcBef>
              <a:spcAft>
                <a:spcPts val="0"/>
              </a:spcAft>
              <a:buClr>
                <a:schemeClr val="dk1"/>
              </a:buClr>
              <a:buSzPts val="2400"/>
              <a:buFont typeface="Noto Sans Symbols"/>
              <a:buChar char="⮚"/>
            </a:pPr>
            <a:r>
              <a:rPr lang="hi-IN" sz="2400">
                <a:latin typeface="Arial"/>
                <a:ea typeface="Arial"/>
                <a:cs typeface="Arial"/>
                <a:sym typeface="Arial"/>
              </a:rPr>
              <a:t>रोगी को तुरन्‍त अस्‍पताल पहुचाएं।</a:t>
            </a:r>
            <a:endParaRPr sz="2400">
              <a:latin typeface="Arial"/>
              <a:ea typeface="Arial"/>
              <a:cs typeface="Arial"/>
              <a:sym typeface="Arial"/>
            </a:endParaRPr>
          </a:p>
          <a:p>
            <a:pPr marL="514350" lvl="0" indent="-361950" algn="just" rtl="0">
              <a:lnSpc>
                <a:spcPct val="100000"/>
              </a:lnSpc>
              <a:spcBef>
                <a:spcPts val="480"/>
              </a:spcBef>
              <a:spcAft>
                <a:spcPts val="0"/>
              </a:spcAft>
              <a:buClr>
                <a:schemeClr val="dk1"/>
              </a:buClr>
              <a:buSzPts val="2400"/>
              <a:buFont typeface="Noto Sans Symbols"/>
              <a:buNone/>
            </a:pPr>
            <a:endParaRPr sz="2400">
              <a:latin typeface="Arial"/>
              <a:ea typeface="Arial"/>
              <a:cs typeface="Arial"/>
              <a:sym typeface="Arial"/>
            </a:endParaRPr>
          </a:p>
          <a:p>
            <a:pPr marL="514350" lvl="0" indent="-361950" algn="just" rtl="0">
              <a:lnSpc>
                <a:spcPct val="100000"/>
              </a:lnSpc>
              <a:spcBef>
                <a:spcPts val="480"/>
              </a:spcBef>
              <a:spcAft>
                <a:spcPts val="0"/>
              </a:spcAft>
              <a:buClr>
                <a:schemeClr val="dk1"/>
              </a:buClr>
              <a:buSzPts val="2400"/>
              <a:buFont typeface="Noto Sans Symbols"/>
              <a:buNone/>
            </a:pPr>
            <a:endParaRPr sz="2400" b="1">
              <a:latin typeface="Times New Roman"/>
              <a:ea typeface="Times New Roman"/>
              <a:cs typeface="Times New Roman"/>
              <a:sym typeface="Times New Roman"/>
            </a:endParaRPr>
          </a:p>
        </p:txBody>
      </p:sp>
      <p:sp>
        <p:nvSpPr>
          <p:cNvPr id="509" name="Google Shape;509;p58"/>
          <p:cNvSpPr txBox="1">
            <a:spLocks noGrp="1"/>
          </p:cNvSpPr>
          <p:nvPr>
            <p:ph type="title"/>
          </p:nvPr>
        </p:nvSpPr>
        <p:spPr>
          <a:xfrm>
            <a:off x="152400" y="1616076"/>
            <a:ext cx="5181600" cy="164623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Arial"/>
              <a:buNone/>
            </a:pPr>
            <a:r>
              <a:rPr lang="hi-IN" sz="4000" b="1">
                <a:solidFill>
                  <a:srgbClr val="FF0000"/>
                </a:solidFill>
                <a:latin typeface="Arial"/>
                <a:ea typeface="Arial"/>
                <a:cs typeface="Arial"/>
                <a:sym typeface="Arial"/>
              </a:rPr>
              <a:t>नशीली दवाओं के दुरुपयोग के लिए अस्पताल से पहले का उपचार</a:t>
            </a:r>
            <a:endParaRPr sz="4000" b="1">
              <a:solidFill>
                <a:srgbClr val="FF0000"/>
              </a:solidFill>
              <a:latin typeface="Arial"/>
              <a:ea typeface="Arial"/>
              <a:cs typeface="Arial"/>
              <a:sym typeface="Arial"/>
            </a:endParaRPr>
          </a:p>
        </p:txBody>
      </p:sp>
      <p:sp>
        <p:nvSpPr>
          <p:cNvPr id="510" name="Google Shape;510;p58"/>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11" name="Google Shape;511;p58"/>
          <p:cNvPicPr preferRelativeResize="0"/>
          <p:nvPr/>
        </p:nvPicPr>
        <p:blipFill rotWithShape="1">
          <a:blip r:embed="rId3">
            <a:alphaModFix/>
          </a:blip>
          <a:srcRect/>
          <a:stretch/>
        </p:blipFill>
        <p:spPr>
          <a:xfrm>
            <a:off x="76200" y="76200"/>
            <a:ext cx="1383772" cy="107899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9"/>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517" name="Google Shape;517;p59"/>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8" name="Google Shape;518;p59"/>
          <p:cNvSpPr/>
          <p:nvPr/>
        </p:nvSpPr>
        <p:spPr>
          <a:xfrm>
            <a:off x="1143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519" name="Google Shape;519;p59"/>
          <p:cNvSpPr/>
          <p:nvPr/>
        </p:nvSpPr>
        <p:spPr>
          <a:xfrm>
            <a:off x="38100" y="1219200"/>
            <a:ext cx="3962400" cy="4648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800"/>
              <a:buFont typeface="Roboto"/>
              <a:buNone/>
            </a:pPr>
            <a:r>
              <a:rPr lang="hi-IN" sz="4800" b="1" i="0" u="none" strike="noStrike" cap="none">
                <a:solidFill>
                  <a:srgbClr val="FF0000"/>
                </a:solidFill>
                <a:latin typeface="Roboto"/>
                <a:ea typeface="Roboto"/>
                <a:cs typeface="Roboto"/>
                <a:sym typeface="Roboto"/>
              </a:rPr>
              <a:t>समीक्षा</a:t>
            </a:r>
            <a:br>
              <a:rPr lang="hi-IN" sz="4000" b="0" i="0" u="none" strike="noStrike" cap="none">
                <a:solidFill>
                  <a:srgbClr val="FF0000"/>
                </a:solidFill>
                <a:latin typeface="Arial Black"/>
                <a:ea typeface="Arial Black"/>
                <a:cs typeface="Arial Black"/>
                <a:sym typeface="Arial Black"/>
              </a:rPr>
            </a:br>
            <a:endParaRPr sz="4000" b="0" i="0" u="none" strike="noStrike" cap="none">
              <a:solidFill>
                <a:srgbClr val="FF0000"/>
              </a:solidFill>
              <a:latin typeface="Arial Black"/>
              <a:ea typeface="Arial Black"/>
              <a:cs typeface="Arial Black"/>
              <a:sym typeface="Arial Black"/>
            </a:endParaRPr>
          </a:p>
        </p:txBody>
      </p:sp>
      <p:sp>
        <p:nvSpPr>
          <p:cNvPr id="520" name="Google Shape;520;p59"/>
          <p:cNvSpPr/>
          <p:nvPr/>
        </p:nvSpPr>
        <p:spPr>
          <a:xfrm>
            <a:off x="59817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21" name="Google Shape;521;p59"/>
          <p:cNvGrpSpPr/>
          <p:nvPr/>
        </p:nvGrpSpPr>
        <p:grpSpPr>
          <a:xfrm>
            <a:off x="3873500" y="1243770"/>
            <a:ext cx="8128000" cy="5000404"/>
            <a:chOff x="0" y="409804"/>
            <a:chExt cx="8128000" cy="5000404"/>
          </a:xfrm>
        </p:grpSpPr>
        <p:sp>
          <p:nvSpPr>
            <p:cNvPr id="522" name="Google Shape;522;p59"/>
            <p:cNvSpPr/>
            <p:nvPr/>
          </p:nvSpPr>
          <p:spPr>
            <a:xfrm>
              <a:off x="0" y="521509"/>
              <a:ext cx="8128000" cy="756000"/>
            </a:xfrm>
            <a:prstGeom prst="rect">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59"/>
            <p:cNvSpPr/>
            <p:nvPr/>
          </p:nvSpPr>
          <p:spPr>
            <a:xfrm>
              <a:off x="406400" y="409804"/>
              <a:ext cx="5689600" cy="885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59"/>
            <p:cNvSpPr txBox="1"/>
            <p:nvPr/>
          </p:nvSpPr>
          <p:spPr>
            <a:xfrm>
              <a:off x="449631" y="453035"/>
              <a:ext cx="5603138" cy="799138"/>
            </a:xfrm>
            <a:prstGeom prst="rect">
              <a:avLst/>
            </a:prstGeom>
            <a:noFill/>
            <a:ln>
              <a:noFill/>
            </a:ln>
          </p:spPr>
          <p:txBody>
            <a:bodyPr spcFirstLastPara="1" wrap="square" lIns="215050" tIns="0" rIns="215050" bIns="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hi-IN" sz="2400" b="0" i="0" u="none" strike="noStrike" cap="none">
                  <a:solidFill>
                    <a:schemeClr val="lt1"/>
                  </a:solidFill>
                  <a:latin typeface="Arial"/>
                  <a:ea typeface="Arial"/>
                  <a:cs typeface="Arial"/>
                  <a:sym typeface="Arial"/>
                </a:rPr>
                <a:t>हमने विषाक्तता के बारे में सीखा है</a:t>
              </a:r>
              <a:endParaRPr sz="2400" b="0" i="0" u="none" strike="noStrike" cap="none">
                <a:solidFill>
                  <a:schemeClr val="lt1"/>
                </a:solidFill>
                <a:latin typeface="Arial"/>
                <a:ea typeface="Arial"/>
                <a:cs typeface="Arial"/>
                <a:sym typeface="Arial"/>
              </a:endParaRPr>
            </a:p>
          </p:txBody>
        </p:sp>
        <p:sp>
          <p:nvSpPr>
            <p:cNvPr id="525" name="Google Shape;525;p59"/>
            <p:cNvSpPr/>
            <p:nvPr/>
          </p:nvSpPr>
          <p:spPr>
            <a:xfrm>
              <a:off x="0" y="1882309"/>
              <a:ext cx="8128000" cy="756000"/>
            </a:xfrm>
            <a:prstGeom prst="rect">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59"/>
            <p:cNvSpPr/>
            <p:nvPr/>
          </p:nvSpPr>
          <p:spPr>
            <a:xfrm>
              <a:off x="406400" y="1857614"/>
              <a:ext cx="5689600" cy="885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59"/>
            <p:cNvSpPr txBox="1"/>
            <p:nvPr/>
          </p:nvSpPr>
          <p:spPr>
            <a:xfrm>
              <a:off x="449631" y="1900845"/>
              <a:ext cx="5603138" cy="799138"/>
            </a:xfrm>
            <a:prstGeom prst="rect">
              <a:avLst/>
            </a:prstGeom>
            <a:noFill/>
            <a:ln>
              <a:noFill/>
            </a:ln>
          </p:spPr>
          <p:txBody>
            <a:bodyPr spcFirstLastPara="1" wrap="square" lIns="215050" tIns="0" rIns="215050" bIns="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hi-IN" sz="2400" b="0" i="0" u="none" strike="noStrike" cap="none">
                  <a:solidFill>
                    <a:schemeClr val="lt1"/>
                  </a:solidFill>
                  <a:latin typeface="Arial"/>
                  <a:ea typeface="Arial"/>
                  <a:cs typeface="Arial"/>
                  <a:sym typeface="Arial"/>
                </a:rPr>
                <a:t>विषाक्तता के सामान्य संकेत और लक्षण</a:t>
              </a:r>
              <a:endParaRPr sz="2400" b="0" i="0" u="none" strike="noStrike" cap="none">
                <a:solidFill>
                  <a:schemeClr val="lt1"/>
                </a:solidFill>
                <a:latin typeface="Arial"/>
                <a:ea typeface="Arial"/>
                <a:cs typeface="Arial"/>
                <a:sym typeface="Arial"/>
              </a:endParaRPr>
            </a:p>
          </p:txBody>
        </p:sp>
        <p:sp>
          <p:nvSpPr>
            <p:cNvPr id="528" name="Google Shape;528;p59"/>
            <p:cNvSpPr/>
            <p:nvPr/>
          </p:nvSpPr>
          <p:spPr>
            <a:xfrm>
              <a:off x="0" y="3243109"/>
              <a:ext cx="8128000" cy="756000"/>
            </a:xfrm>
            <a:prstGeom prst="rect">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59"/>
            <p:cNvSpPr/>
            <p:nvPr/>
          </p:nvSpPr>
          <p:spPr>
            <a:xfrm>
              <a:off x="406400" y="3152995"/>
              <a:ext cx="5689600" cy="885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59"/>
            <p:cNvSpPr txBox="1"/>
            <p:nvPr/>
          </p:nvSpPr>
          <p:spPr>
            <a:xfrm>
              <a:off x="449631" y="3196226"/>
              <a:ext cx="5603138" cy="799138"/>
            </a:xfrm>
            <a:prstGeom prst="rect">
              <a:avLst/>
            </a:prstGeom>
            <a:noFill/>
            <a:ln>
              <a:noFill/>
            </a:ln>
          </p:spPr>
          <p:txBody>
            <a:bodyPr spcFirstLastPara="1" wrap="square" lIns="215050" tIns="0" rIns="215050" bIns="0"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hi-IN" sz="2400" b="0" i="0" u="none" strike="noStrike" cap="none">
                  <a:solidFill>
                    <a:schemeClr val="lt1"/>
                  </a:solidFill>
                  <a:latin typeface="Arial"/>
                  <a:ea typeface="Arial"/>
                  <a:cs typeface="Arial"/>
                  <a:sym typeface="Arial"/>
                </a:rPr>
                <a:t>विषाक्तता का अस्पताल से पहले का उपचार</a:t>
              </a:r>
              <a:endParaRPr sz="2400" b="0" i="0" u="none" strike="noStrike" cap="none">
                <a:solidFill>
                  <a:schemeClr val="lt1"/>
                </a:solidFill>
                <a:latin typeface="Arial"/>
                <a:ea typeface="Arial"/>
                <a:cs typeface="Arial"/>
                <a:sym typeface="Arial"/>
              </a:endParaRPr>
            </a:p>
          </p:txBody>
        </p:sp>
        <p:sp>
          <p:nvSpPr>
            <p:cNvPr id="531" name="Google Shape;531;p59"/>
            <p:cNvSpPr/>
            <p:nvPr/>
          </p:nvSpPr>
          <p:spPr>
            <a:xfrm>
              <a:off x="0" y="4603909"/>
              <a:ext cx="8128000" cy="756000"/>
            </a:xfrm>
            <a:prstGeom prst="rect">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59"/>
            <p:cNvSpPr/>
            <p:nvPr/>
          </p:nvSpPr>
          <p:spPr>
            <a:xfrm>
              <a:off x="397934" y="4524608"/>
              <a:ext cx="5689600" cy="885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59"/>
            <p:cNvSpPr txBox="1"/>
            <p:nvPr/>
          </p:nvSpPr>
          <p:spPr>
            <a:xfrm>
              <a:off x="441165" y="4567839"/>
              <a:ext cx="5603138" cy="799138"/>
            </a:xfrm>
            <a:prstGeom prst="rect">
              <a:avLst/>
            </a:prstGeom>
            <a:noFill/>
            <a:ln>
              <a:noFill/>
            </a:ln>
          </p:spPr>
          <p:txBody>
            <a:bodyPr spcFirstLastPara="1" wrap="square" lIns="215050" tIns="0" rIns="215050" bIns="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hi-IN" sz="2400" b="0" i="0" u="none" strike="noStrike" cap="none">
                  <a:solidFill>
                    <a:schemeClr val="lt1"/>
                  </a:solidFill>
                  <a:latin typeface="Calibri"/>
                  <a:ea typeface="Calibri"/>
                  <a:cs typeface="Calibri"/>
                  <a:sym typeface="Calibri"/>
                </a:rPr>
                <a:t>विषाक्तता के मार्ग</a:t>
              </a:r>
              <a:endParaRPr sz="2400" b="0" i="0" u="none" strike="noStrike" cap="none">
                <a:solidFill>
                  <a:schemeClr val="lt1"/>
                </a:solidFill>
                <a:latin typeface="Calibri"/>
                <a:ea typeface="Calibri"/>
                <a:cs typeface="Calibri"/>
                <a:sym typeface="Calibri"/>
              </a:endParaRPr>
            </a:p>
          </p:txBody>
        </p:sp>
      </p:grpSp>
      <p:pic>
        <p:nvPicPr>
          <p:cNvPr id="534" name="Google Shape;534;p59"/>
          <p:cNvPicPr preferRelativeResize="0"/>
          <p:nvPr/>
        </p:nvPicPr>
        <p:blipFill rotWithShape="1">
          <a:blip r:embed="rId3">
            <a:alphaModFix/>
          </a:blip>
          <a:srcRect/>
          <a:stretch/>
        </p:blipFill>
        <p:spPr>
          <a:xfrm>
            <a:off x="76200" y="76200"/>
            <a:ext cx="1383772" cy="107899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0"/>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540" name="Google Shape;540;p60"/>
          <p:cNvSpPr txBox="1">
            <a:spLocks noGrp="1"/>
          </p:cNvSpPr>
          <p:nvPr>
            <p:ph type="title"/>
          </p:nvPr>
        </p:nvSpPr>
        <p:spPr>
          <a:xfrm>
            <a:off x="609600" y="3200400"/>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Times New Roman"/>
              <a:buNone/>
            </a:pPr>
            <a:r>
              <a:rPr lang="hi-IN" sz="4000" b="1" u="sng">
                <a:solidFill>
                  <a:srgbClr val="FF0000"/>
                </a:solidFill>
                <a:latin typeface="Times New Roman"/>
                <a:ea typeface="Times New Roman"/>
                <a:cs typeface="Times New Roman"/>
                <a:sym typeface="Times New Roman"/>
              </a:rPr>
              <a:t>कोई सवाल</a:t>
            </a:r>
            <a:endParaRPr sz="4000" b="1" u="sng">
              <a:solidFill>
                <a:srgbClr val="FF0000"/>
              </a:solidFill>
              <a:latin typeface="Times New Roman"/>
              <a:ea typeface="Times New Roman"/>
              <a:cs typeface="Times New Roman"/>
              <a:sym typeface="Times New Roman"/>
            </a:endParaRPr>
          </a:p>
        </p:txBody>
      </p:sp>
      <p:sp>
        <p:nvSpPr>
          <p:cNvPr id="541" name="Google Shape;541;p60"/>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42" name="Google Shape;542;p60"/>
          <p:cNvPicPr preferRelativeResize="0"/>
          <p:nvPr/>
        </p:nvPicPr>
        <p:blipFill rotWithShape="1">
          <a:blip r:embed="rId3">
            <a:alphaModFix/>
          </a:blip>
          <a:srcRect/>
          <a:stretch/>
        </p:blipFill>
        <p:spPr>
          <a:xfrm>
            <a:off x="76200" y="76200"/>
            <a:ext cx="1383772" cy="107899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1"/>
          <p:cNvSpPr/>
          <p:nvPr/>
        </p:nvSpPr>
        <p:spPr>
          <a:xfrm>
            <a:off x="4548494" y="-14539"/>
            <a:ext cx="7694588" cy="6944222"/>
          </a:xfrm>
          <a:prstGeom prst="roundRect">
            <a:avLst>
              <a:gd name="adj" fmla="val 1583"/>
            </a:avLst>
          </a:prstGeom>
          <a:solidFill>
            <a:srgbClr val="EAEAEA"/>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sp>
        <p:nvSpPr>
          <p:cNvPr id="548" name="Google Shape;548;p61"/>
          <p:cNvSpPr txBox="1"/>
          <p:nvPr/>
        </p:nvSpPr>
        <p:spPr>
          <a:xfrm>
            <a:off x="339566" y="3230213"/>
            <a:ext cx="3724569" cy="694602"/>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hi-IN" sz="4000" b="1" i="0" u="none" strike="noStrike" cap="none">
                <a:solidFill>
                  <a:srgbClr val="C00000"/>
                </a:solidFill>
                <a:latin typeface="Open Sans"/>
                <a:ea typeface="Open Sans"/>
                <a:cs typeface="Open Sans"/>
                <a:sym typeface="Open Sans"/>
              </a:rPr>
              <a:t>धन्यवाद</a:t>
            </a:r>
            <a:endParaRPr sz="4000" b="0" i="0" u="none" strike="noStrike" cap="none">
              <a:solidFill>
                <a:srgbClr val="C00000"/>
              </a:solidFill>
              <a:latin typeface="Open Sans"/>
              <a:ea typeface="Open Sans"/>
              <a:cs typeface="Open Sans"/>
              <a:sym typeface="Open Sans"/>
            </a:endParaRPr>
          </a:p>
        </p:txBody>
      </p:sp>
      <p:sp>
        <p:nvSpPr>
          <p:cNvPr id="549" name="Google Shape;549;p61"/>
          <p:cNvSpPr txBox="1"/>
          <p:nvPr/>
        </p:nvSpPr>
        <p:spPr>
          <a:xfrm>
            <a:off x="5004915" y="1311523"/>
            <a:ext cx="6781746" cy="448380"/>
          </a:xfrm>
          <a:prstGeom prst="rect">
            <a:avLst/>
          </a:prstGeom>
          <a:noFill/>
          <a:ln>
            <a:noFill/>
          </a:ln>
        </p:spPr>
        <p:txBody>
          <a:bodyPr spcFirstLastPara="1" wrap="square" lIns="39125" tIns="39125" rIns="39125" bIns="39125" anchor="t" anchorCtr="0">
            <a:spAutoFit/>
          </a:bodyPr>
          <a:lstStyle/>
          <a:p>
            <a:pPr marL="457200" marR="0" lvl="0" indent="-254000" algn="just" rtl="0">
              <a:lnSpc>
                <a:spcPct val="100000"/>
              </a:lnSpc>
              <a:spcBef>
                <a:spcPts val="0"/>
              </a:spcBef>
              <a:spcAft>
                <a:spcPts val="0"/>
              </a:spcAft>
              <a:buClr>
                <a:schemeClr val="dk1"/>
              </a:buClr>
              <a:buSzPts val="3200"/>
              <a:buFont typeface="Noto Sans Symbols"/>
              <a:buNone/>
            </a:pPr>
            <a:endParaRPr sz="2400" b="0" i="0" u="none" strike="noStrike" cap="none">
              <a:solidFill>
                <a:schemeClr val="dk1"/>
              </a:solidFill>
              <a:latin typeface="Open Sans"/>
              <a:ea typeface="Open Sans"/>
              <a:cs typeface="Open Sans"/>
              <a:sym typeface="Open Sans"/>
            </a:endParaRPr>
          </a:p>
        </p:txBody>
      </p:sp>
      <p:pic>
        <p:nvPicPr>
          <p:cNvPr id="550" name="Google Shape;550;p61"/>
          <p:cNvPicPr preferRelativeResize="0"/>
          <p:nvPr/>
        </p:nvPicPr>
        <p:blipFill rotWithShape="1">
          <a:blip r:embed="rId3">
            <a:alphaModFix/>
          </a:blip>
          <a:srcRect/>
          <a:stretch/>
        </p:blipFill>
        <p:spPr>
          <a:xfrm>
            <a:off x="572493" y="6406669"/>
            <a:ext cx="641637" cy="276260"/>
          </a:xfrm>
          <a:prstGeom prst="rect">
            <a:avLst/>
          </a:prstGeom>
          <a:noFill/>
          <a:ln>
            <a:noFill/>
          </a:ln>
        </p:spPr>
      </p:pic>
      <p:pic>
        <p:nvPicPr>
          <p:cNvPr id="551" name="Google Shape;551;p61"/>
          <p:cNvPicPr preferRelativeResize="0"/>
          <p:nvPr/>
        </p:nvPicPr>
        <p:blipFill rotWithShape="1">
          <a:blip r:embed="rId4">
            <a:alphaModFix/>
          </a:blip>
          <a:srcRect/>
          <a:stretch/>
        </p:blipFill>
        <p:spPr>
          <a:xfrm>
            <a:off x="8814959" y="6378135"/>
            <a:ext cx="1750540" cy="348119"/>
          </a:xfrm>
          <a:prstGeom prst="rect">
            <a:avLst/>
          </a:prstGeom>
          <a:noFill/>
          <a:ln>
            <a:noFill/>
          </a:ln>
        </p:spPr>
      </p:pic>
      <p:sp>
        <p:nvSpPr>
          <p:cNvPr id="552" name="Google Shape;552;p61"/>
          <p:cNvSpPr/>
          <p:nvPr/>
        </p:nvSpPr>
        <p:spPr>
          <a:xfrm>
            <a:off x="0" y="6207359"/>
            <a:ext cx="4548494" cy="65064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53" name="Google Shape;553;p61"/>
          <p:cNvPicPr preferRelativeResize="0"/>
          <p:nvPr/>
        </p:nvPicPr>
        <p:blipFill rotWithShape="1">
          <a:blip r:embed="rId5">
            <a:alphaModFix/>
          </a:blip>
          <a:srcRect/>
          <a:stretch/>
        </p:blipFill>
        <p:spPr>
          <a:xfrm>
            <a:off x="4543877" y="518"/>
            <a:ext cx="7694587" cy="685748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62"/>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559" name="Google Shape;559;p62"/>
          <p:cNvSpPr txBox="1">
            <a:spLocks noGrp="1"/>
          </p:cNvSpPr>
          <p:nvPr>
            <p:ph type="body" idx="1"/>
          </p:nvPr>
        </p:nvSpPr>
        <p:spPr>
          <a:xfrm>
            <a:off x="4724400" y="1524000"/>
            <a:ext cx="70104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200000"/>
              </a:lnSpc>
              <a:spcBef>
                <a:spcPts val="0"/>
              </a:spcBef>
              <a:spcAft>
                <a:spcPts val="0"/>
              </a:spcAft>
              <a:buClr>
                <a:schemeClr val="dk1"/>
              </a:buClr>
              <a:buSzPts val="2400"/>
              <a:buChar char="•"/>
            </a:pPr>
            <a:r>
              <a:rPr lang="hi-IN" sz="2400" b="1">
                <a:latin typeface="Times New Roman"/>
                <a:ea typeface="Times New Roman"/>
                <a:cs typeface="Times New Roman"/>
                <a:sym typeface="Times New Roman"/>
              </a:rPr>
              <a:t>Q.</a:t>
            </a:r>
            <a:r>
              <a:rPr lang="hi-IN" sz="2400">
                <a:latin typeface="Bookman Old Style"/>
                <a:ea typeface="Bookman Old Style"/>
                <a:cs typeface="Bookman Old Style"/>
                <a:sym typeface="Bookman Old Style"/>
              </a:rPr>
              <a:t> मॉर्फिन किस प्रकार की दवा है?</a:t>
            </a:r>
            <a:endParaRPr/>
          </a:p>
          <a:p>
            <a:pPr marL="342900" lvl="0" indent="-342900" algn="l" rtl="0">
              <a:lnSpc>
                <a:spcPct val="200000"/>
              </a:lnSpc>
              <a:spcBef>
                <a:spcPts val="480"/>
              </a:spcBef>
              <a:spcAft>
                <a:spcPts val="0"/>
              </a:spcAft>
              <a:buClr>
                <a:schemeClr val="dk1"/>
              </a:buClr>
              <a:buSzPts val="2400"/>
              <a:buChar char="•"/>
            </a:pPr>
            <a:r>
              <a:rPr lang="hi-IN" sz="2400" b="1">
                <a:latin typeface="Times New Roman"/>
                <a:ea typeface="Times New Roman"/>
                <a:cs typeface="Times New Roman"/>
                <a:sym typeface="Times New Roman"/>
              </a:rPr>
              <a:t>Q.</a:t>
            </a:r>
            <a:r>
              <a:rPr lang="hi-IN" sz="2400">
                <a:latin typeface="Bookman Old Style"/>
                <a:ea typeface="Bookman Old Style"/>
                <a:cs typeface="Bookman Old Style"/>
                <a:sym typeface="Bookman Old Style"/>
              </a:rPr>
              <a:t> </a:t>
            </a:r>
            <a:r>
              <a:rPr lang="hi-IN" sz="2400"/>
              <a:t>अवशोषित जहर के चार विशिष्ट संकेत और लक्षण क्या हैं?</a:t>
            </a:r>
            <a:endParaRPr sz="2400" b="1">
              <a:latin typeface="Times New Roman"/>
              <a:ea typeface="Times New Roman"/>
              <a:cs typeface="Times New Roman"/>
              <a:sym typeface="Times New Roman"/>
            </a:endParaRPr>
          </a:p>
        </p:txBody>
      </p:sp>
      <p:sp>
        <p:nvSpPr>
          <p:cNvPr id="560" name="Google Shape;560;p62"/>
          <p:cNvSpPr txBox="1">
            <a:spLocks noGrp="1"/>
          </p:cNvSpPr>
          <p:nvPr>
            <p:ph type="title"/>
          </p:nvPr>
        </p:nvSpPr>
        <p:spPr>
          <a:xfrm>
            <a:off x="609600" y="1295400"/>
            <a:ext cx="3962400" cy="2133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6600"/>
              <a:buFont typeface="Times New Roman"/>
              <a:buNone/>
            </a:pPr>
            <a:r>
              <a:rPr lang="hi-IN" sz="6600" b="1">
                <a:solidFill>
                  <a:srgbClr val="FF0000"/>
                </a:solidFill>
                <a:latin typeface="Times New Roman"/>
                <a:ea typeface="Times New Roman"/>
                <a:cs typeface="Times New Roman"/>
                <a:sym typeface="Times New Roman"/>
              </a:rPr>
              <a:t>मूल्यांकन</a:t>
            </a:r>
            <a:endParaRPr sz="6600" b="1">
              <a:solidFill>
                <a:srgbClr val="FF0000"/>
              </a:solidFill>
              <a:latin typeface="Times New Roman"/>
              <a:ea typeface="Times New Roman"/>
              <a:cs typeface="Times New Roman"/>
              <a:sym typeface="Times New Roman"/>
            </a:endParaRPr>
          </a:p>
        </p:txBody>
      </p:sp>
      <p:sp>
        <p:nvSpPr>
          <p:cNvPr id="561" name="Google Shape;561;p62"/>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62" name="Google Shape;562;p62"/>
          <p:cNvPicPr preferRelativeResize="0"/>
          <p:nvPr/>
        </p:nvPicPr>
        <p:blipFill rotWithShape="1">
          <a:blip r:embed="rId3">
            <a:alphaModFix/>
          </a:blip>
          <a:srcRect/>
          <a:stretch/>
        </p:blipFill>
        <p:spPr>
          <a:xfrm>
            <a:off x="76200" y="76200"/>
            <a:ext cx="1383772" cy="107899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p:nvPr/>
        </p:nvSpPr>
        <p:spPr>
          <a:xfrm>
            <a:off x="76200" y="123305"/>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41" name="Google Shape;141;p18"/>
          <p:cNvSpPr txBox="1">
            <a:spLocks noGrp="1"/>
          </p:cNvSpPr>
          <p:nvPr>
            <p:ph type="title"/>
          </p:nvPr>
        </p:nvSpPr>
        <p:spPr>
          <a:xfrm>
            <a:off x="209550" y="2057400"/>
            <a:ext cx="5452620" cy="1676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Arial"/>
              <a:buNone/>
            </a:pPr>
            <a:r>
              <a:rPr lang="hi-IN" sz="4000" b="1">
                <a:solidFill>
                  <a:srgbClr val="FF0000"/>
                </a:solidFill>
                <a:latin typeface="Arial"/>
                <a:ea typeface="Arial"/>
                <a:cs typeface="Arial"/>
                <a:sym typeface="Arial"/>
              </a:rPr>
              <a:t>विषाक्तता के सामान्य संकेत और लक्षण</a:t>
            </a:r>
            <a:endParaRPr sz="4000" b="1">
              <a:solidFill>
                <a:srgbClr val="FF0000"/>
              </a:solidFill>
              <a:latin typeface="Arial"/>
              <a:ea typeface="Arial"/>
              <a:cs typeface="Arial"/>
              <a:sym typeface="Arial"/>
            </a:endParaRPr>
          </a:p>
        </p:txBody>
      </p:sp>
      <p:sp>
        <p:nvSpPr>
          <p:cNvPr id="142" name="Google Shape;142;p18"/>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3" name="Google Shape;143;p18"/>
          <p:cNvPicPr preferRelativeResize="0"/>
          <p:nvPr/>
        </p:nvPicPr>
        <p:blipFill rotWithShape="1">
          <a:blip r:embed="rId3">
            <a:alphaModFix/>
          </a:blip>
          <a:srcRect/>
          <a:stretch/>
        </p:blipFill>
        <p:spPr>
          <a:xfrm>
            <a:off x="5795520" y="1485300"/>
            <a:ext cx="6282180" cy="4836530"/>
          </a:xfrm>
          <a:prstGeom prst="rect">
            <a:avLst/>
          </a:prstGeom>
          <a:noFill/>
          <a:ln>
            <a:noFill/>
          </a:ln>
        </p:spPr>
      </p:pic>
      <p:sp>
        <p:nvSpPr>
          <p:cNvPr id="144" name="Google Shape;144;p18"/>
          <p:cNvSpPr/>
          <p:nvPr/>
        </p:nvSpPr>
        <p:spPr>
          <a:xfrm>
            <a:off x="6096000" y="5864630"/>
            <a:ext cx="1905000" cy="457200"/>
          </a:xfrm>
          <a:prstGeom prst="roundRect">
            <a:avLst>
              <a:gd name="adj" fmla="val 16667"/>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hi-IN" sz="1800" b="1" i="0" u="none" strike="noStrike" cap="none">
                <a:solidFill>
                  <a:schemeClr val="dk1"/>
                </a:solidFill>
                <a:latin typeface="Calibri"/>
                <a:ea typeface="Calibri"/>
                <a:cs typeface="Calibri"/>
                <a:sym typeface="Calibri"/>
              </a:rPr>
              <a:t>Abdominal pain</a:t>
            </a:r>
            <a:endParaRPr sz="1400" b="0" i="0" u="none" strike="noStrike" cap="none">
              <a:solidFill>
                <a:srgbClr val="000000"/>
              </a:solidFill>
              <a:latin typeface="Arial"/>
              <a:ea typeface="Arial"/>
              <a:cs typeface="Arial"/>
              <a:sym typeface="Arial"/>
            </a:endParaRPr>
          </a:p>
        </p:txBody>
      </p:sp>
      <p:pic>
        <p:nvPicPr>
          <p:cNvPr id="145" name="Google Shape;145;p18"/>
          <p:cNvPicPr preferRelativeResize="0"/>
          <p:nvPr/>
        </p:nvPicPr>
        <p:blipFill rotWithShape="1">
          <a:blip r:embed="rId4">
            <a:alphaModFix/>
          </a:blip>
          <a:srcRect/>
          <a:stretch/>
        </p:blipFill>
        <p:spPr>
          <a:xfrm>
            <a:off x="42692" y="64008"/>
            <a:ext cx="1383772" cy="10789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51" name="Google Shape;151;p19"/>
          <p:cNvSpPr txBox="1">
            <a:spLocks noGrp="1"/>
          </p:cNvSpPr>
          <p:nvPr>
            <p:ph type="body" idx="1"/>
          </p:nvPr>
        </p:nvSpPr>
        <p:spPr>
          <a:xfrm>
            <a:off x="5715000" y="1439863"/>
            <a:ext cx="6400800" cy="4960937"/>
          </a:xfrm>
          <a:prstGeom prst="rect">
            <a:avLst/>
          </a:prstGeom>
          <a:noFill/>
          <a:ln>
            <a:noFill/>
          </a:ln>
        </p:spPr>
        <p:txBody>
          <a:bodyPr spcFirstLastPara="1" wrap="square" lIns="91425" tIns="45700" rIns="91425" bIns="45700" anchor="t" anchorCtr="0">
            <a:normAutofit/>
          </a:bodyPr>
          <a:lstStyle/>
          <a:p>
            <a:pPr marL="514350" lvl="0" indent="-514350" algn="l" rtl="0">
              <a:lnSpc>
                <a:spcPct val="150000"/>
              </a:lnSpc>
              <a:spcBef>
                <a:spcPts val="0"/>
              </a:spcBef>
              <a:spcAft>
                <a:spcPts val="0"/>
              </a:spcAft>
              <a:buClr>
                <a:schemeClr val="dk1"/>
              </a:buClr>
              <a:buSzPts val="2800"/>
              <a:buFont typeface="Noto Sans Symbols"/>
              <a:buChar char="⮚"/>
            </a:pPr>
            <a:r>
              <a:rPr lang="hi-IN" sz="2800">
                <a:latin typeface="Bookman Old Style"/>
                <a:ea typeface="Bookman Old Style"/>
                <a:cs typeface="Bookman Old Style"/>
                <a:sym typeface="Bookman Old Style"/>
              </a:rPr>
              <a:t>तीव्र या धीमी हृदय गति</a:t>
            </a:r>
            <a:endParaRPr sz="2800">
              <a:latin typeface="Bookman Old Style"/>
              <a:ea typeface="Bookman Old Style"/>
              <a:cs typeface="Bookman Old Style"/>
              <a:sym typeface="Bookman Old Style"/>
            </a:endParaRPr>
          </a:p>
          <a:p>
            <a:pPr marL="514350" lvl="0" indent="-514350" algn="l" rtl="0">
              <a:lnSpc>
                <a:spcPct val="150000"/>
              </a:lnSpc>
              <a:spcBef>
                <a:spcPts val="560"/>
              </a:spcBef>
              <a:spcAft>
                <a:spcPts val="0"/>
              </a:spcAft>
              <a:buClr>
                <a:schemeClr val="dk1"/>
              </a:buClr>
              <a:buSzPts val="2800"/>
              <a:buFont typeface="Noto Sans Symbols"/>
              <a:buChar char="⮚"/>
            </a:pPr>
            <a:r>
              <a:rPr lang="hi-IN" sz="2800">
                <a:latin typeface="Bookman Old Style"/>
                <a:ea typeface="Bookman Old Style"/>
                <a:cs typeface="Bookman Old Style"/>
                <a:sym typeface="Bookman Old Style"/>
              </a:rPr>
              <a:t> उच्च या निम्न रक्तचाप</a:t>
            </a:r>
            <a:endParaRPr sz="2800">
              <a:latin typeface="Bookman Old Style"/>
              <a:ea typeface="Bookman Old Style"/>
              <a:cs typeface="Bookman Old Style"/>
              <a:sym typeface="Bookman Old Style"/>
            </a:endParaRPr>
          </a:p>
          <a:p>
            <a:pPr marL="514350" lvl="0" indent="-514350" algn="l" rtl="0">
              <a:lnSpc>
                <a:spcPct val="150000"/>
              </a:lnSpc>
              <a:spcBef>
                <a:spcPts val="560"/>
              </a:spcBef>
              <a:spcAft>
                <a:spcPts val="0"/>
              </a:spcAft>
              <a:buClr>
                <a:schemeClr val="dk1"/>
              </a:buClr>
              <a:buSzPts val="2800"/>
              <a:buFont typeface="Noto Sans Symbols"/>
              <a:buChar char="⮚"/>
            </a:pPr>
            <a:r>
              <a:rPr lang="hi-IN" sz="2800">
                <a:latin typeface="Bookman Old Style"/>
                <a:ea typeface="Bookman Old Style"/>
                <a:cs typeface="Bookman Old Style"/>
                <a:sym typeface="Bookman Old Style"/>
              </a:rPr>
              <a:t>पुतलियों का संभावित फैलाव या सिकुडना</a:t>
            </a:r>
            <a:endParaRPr sz="2800">
              <a:latin typeface="Bookman Old Style"/>
              <a:ea typeface="Bookman Old Style"/>
              <a:cs typeface="Bookman Old Style"/>
              <a:sym typeface="Bookman Old Style"/>
            </a:endParaRPr>
          </a:p>
          <a:p>
            <a:pPr marL="514350" lvl="0" indent="-514350" algn="l" rtl="0">
              <a:lnSpc>
                <a:spcPct val="150000"/>
              </a:lnSpc>
              <a:spcBef>
                <a:spcPts val="560"/>
              </a:spcBef>
              <a:spcAft>
                <a:spcPts val="0"/>
              </a:spcAft>
              <a:buClr>
                <a:schemeClr val="dk1"/>
              </a:buClr>
              <a:buSzPts val="2800"/>
              <a:buFont typeface="Noto Sans Symbols"/>
              <a:buChar char="⮚"/>
            </a:pPr>
            <a:r>
              <a:rPr lang="hi-IN" sz="2800">
                <a:latin typeface="Bookman Old Style"/>
                <a:ea typeface="Bookman Old Style"/>
                <a:cs typeface="Bookman Old Style"/>
                <a:sym typeface="Bookman Old Style"/>
              </a:rPr>
              <a:t> सांस की कमी</a:t>
            </a:r>
            <a:endParaRPr sz="2800">
              <a:latin typeface="Bookman Old Style"/>
              <a:ea typeface="Bookman Old Style"/>
              <a:cs typeface="Bookman Old Style"/>
              <a:sym typeface="Bookman Old Style"/>
            </a:endParaRPr>
          </a:p>
          <a:p>
            <a:pPr marL="514350" lvl="0" indent="-514350" algn="l" rtl="0">
              <a:lnSpc>
                <a:spcPct val="150000"/>
              </a:lnSpc>
              <a:spcBef>
                <a:spcPts val="560"/>
              </a:spcBef>
              <a:spcAft>
                <a:spcPts val="0"/>
              </a:spcAft>
              <a:buClr>
                <a:schemeClr val="dk1"/>
              </a:buClr>
              <a:buSzPts val="2800"/>
              <a:buFont typeface="Noto Sans Symbols"/>
              <a:buChar char="⮚"/>
            </a:pPr>
            <a:r>
              <a:rPr lang="hi-IN" sz="2800">
                <a:latin typeface="Bookman Old Style"/>
                <a:ea typeface="Bookman Old Style"/>
                <a:cs typeface="Bookman Old Style"/>
                <a:sym typeface="Bookman Old Style"/>
              </a:rPr>
              <a:t> त्वचा पर चोट (मलिनकिरण, जलन, इंजेक्शन के निशान, सूजन)</a:t>
            </a:r>
            <a:endParaRPr sz="2800">
              <a:latin typeface="Bookman Old Style"/>
              <a:ea typeface="Bookman Old Style"/>
              <a:cs typeface="Bookman Old Style"/>
              <a:sym typeface="Bookman Old Style"/>
            </a:endParaRPr>
          </a:p>
          <a:p>
            <a:pPr marL="514350" lvl="0" indent="-514350" algn="l" rtl="0">
              <a:lnSpc>
                <a:spcPct val="150000"/>
              </a:lnSpc>
              <a:spcBef>
                <a:spcPts val="560"/>
              </a:spcBef>
              <a:spcAft>
                <a:spcPts val="0"/>
              </a:spcAft>
              <a:buClr>
                <a:schemeClr val="dk1"/>
              </a:buClr>
              <a:buSzPts val="2800"/>
              <a:buFont typeface="Noto Sans Symbols"/>
              <a:buChar char="⮚"/>
            </a:pPr>
            <a:r>
              <a:rPr lang="hi-IN" sz="2800">
                <a:latin typeface="Bookman Old Style"/>
                <a:ea typeface="Bookman Old Style"/>
                <a:cs typeface="Bookman Old Style"/>
                <a:sym typeface="Bookman Old Style"/>
              </a:rPr>
              <a:t> दस्त</a:t>
            </a:r>
            <a:endParaRPr sz="2400" b="1">
              <a:latin typeface="Times New Roman"/>
              <a:ea typeface="Times New Roman"/>
              <a:cs typeface="Times New Roman"/>
              <a:sym typeface="Times New Roman"/>
            </a:endParaRPr>
          </a:p>
        </p:txBody>
      </p:sp>
      <p:sp>
        <p:nvSpPr>
          <p:cNvPr id="152" name="Google Shape;152;p19"/>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19"/>
          <p:cNvSpPr txBox="1">
            <a:spLocks noGrp="1"/>
          </p:cNvSpPr>
          <p:nvPr>
            <p:ph type="title"/>
          </p:nvPr>
        </p:nvSpPr>
        <p:spPr>
          <a:xfrm>
            <a:off x="250075" y="1665514"/>
            <a:ext cx="5291051" cy="1600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Arial"/>
              <a:buNone/>
            </a:pPr>
            <a:r>
              <a:rPr lang="hi-IN" sz="4000">
                <a:solidFill>
                  <a:srgbClr val="FF0000"/>
                </a:solidFill>
                <a:latin typeface="Arial"/>
                <a:ea typeface="Arial"/>
                <a:cs typeface="Arial"/>
                <a:sym typeface="Arial"/>
              </a:rPr>
              <a:t>विषाक्तता के सामान्य संकेत और लक्षण</a:t>
            </a:r>
            <a:endParaRPr sz="4000">
              <a:solidFill>
                <a:srgbClr val="FF0000"/>
              </a:solidFill>
              <a:latin typeface="Arial"/>
              <a:ea typeface="Arial"/>
              <a:cs typeface="Arial"/>
              <a:sym typeface="Arial"/>
            </a:endParaRPr>
          </a:p>
        </p:txBody>
      </p:sp>
      <p:pic>
        <p:nvPicPr>
          <p:cNvPr id="154" name="Google Shape;154;p19"/>
          <p:cNvPicPr preferRelativeResize="0"/>
          <p:nvPr/>
        </p:nvPicPr>
        <p:blipFill rotWithShape="1">
          <a:blip r:embed="rId3">
            <a:alphaModFix/>
          </a:blip>
          <a:srcRect/>
          <a:stretch/>
        </p:blipFill>
        <p:spPr>
          <a:xfrm>
            <a:off x="76200" y="76200"/>
            <a:ext cx="1383772" cy="10789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60" name="Google Shape;160;p20"/>
          <p:cNvSpPr txBox="1">
            <a:spLocks noGrp="1"/>
          </p:cNvSpPr>
          <p:nvPr>
            <p:ph type="body" idx="1"/>
          </p:nvPr>
        </p:nvSpPr>
        <p:spPr>
          <a:xfrm>
            <a:off x="609600" y="1524000"/>
            <a:ext cx="11125200" cy="4525963"/>
          </a:xfrm>
          <a:prstGeom prst="rect">
            <a:avLst/>
          </a:prstGeom>
          <a:noFill/>
          <a:ln>
            <a:noFill/>
          </a:ln>
        </p:spPr>
        <p:txBody>
          <a:bodyPr spcFirstLastPara="1" wrap="square" lIns="91425" tIns="45700" rIns="91425" bIns="45700" anchor="t" anchorCtr="0">
            <a:normAutofit/>
          </a:bodyPr>
          <a:lstStyle/>
          <a:p>
            <a:pPr marL="514350" lvl="0" indent="-514350" algn="just" rtl="0">
              <a:lnSpc>
                <a:spcPct val="100000"/>
              </a:lnSpc>
              <a:spcBef>
                <a:spcPts val="0"/>
              </a:spcBef>
              <a:spcAft>
                <a:spcPts val="0"/>
              </a:spcAft>
              <a:buClr>
                <a:schemeClr val="dk1"/>
              </a:buClr>
              <a:buSzPts val="2400"/>
              <a:buFont typeface="Noto Sans Symbols"/>
              <a:buChar char="⮚"/>
            </a:pPr>
            <a:r>
              <a:rPr lang="hi-IN" sz="2400">
                <a:latin typeface="Bookman Old Style"/>
                <a:ea typeface="Bookman Old Style"/>
                <a:cs typeface="Bookman Old Style"/>
                <a:sym typeface="Bookman Old Style"/>
              </a:rPr>
              <a:t>रोगी को विषाक्तता के स्रोत से दूर ले जाएं, विशेष रूप से साँस लेना और अवशोषित विषाक्तता में </a:t>
            </a:r>
            <a:br>
              <a:rPr lang="hi-IN" sz="2400">
                <a:latin typeface="Bookman Old Style"/>
                <a:ea typeface="Bookman Old Style"/>
                <a:cs typeface="Bookman Old Style"/>
                <a:sym typeface="Bookman Old Style"/>
              </a:rPr>
            </a:br>
            <a:r>
              <a:rPr lang="hi-IN" sz="2400">
                <a:latin typeface="Bookman Old Style"/>
                <a:ea typeface="Bookman Old Style"/>
                <a:cs typeface="Bookman Old Style"/>
                <a:sym typeface="Bookman Old Style"/>
              </a:rPr>
              <a:t> अवशोषित जहर के लिए: </a:t>
            </a:r>
            <a:br>
              <a:rPr lang="hi-IN" sz="2400">
                <a:latin typeface="Bookman Old Style"/>
                <a:ea typeface="Bookman Old Style"/>
                <a:cs typeface="Bookman Old Style"/>
                <a:sym typeface="Bookman Old Style"/>
              </a:rPr>
            </a:br>
            <a:r>
              <a:rPr lang="hi-IN" sz="2400">
                <a:latin typeface="Bookman Old Style"/>
                <a:ea typeface="Bookman Old Style"/>
                <a:cs typeface="Bookman Old Style"/>
                <a:sym typeface="Bookman Old Style"/>
              </a:rPr>
              <a:t>	▪ रोगी के कपड़े हटा दें। </a:t>
            </a:r>
            <a:br>
              <a:rPr lang="hi-IN" sz="2400">
                <a:latin typeface="Bookman Old Style"/>
                <a:ea typeface="Bookman Old Style"/>
                <a:cs typeface="Bookman Old Style"/>
                <a:sym typeface="Bookman Old Style"/>
              </a:rPr>
            </a:br>
            <a:r>
              <a:rPr lang="hi-IN" sz="2400">
                <a:latin typeface="Bookman Old Style"/>
                <a:ea typeface="Bookman Old Style"/>
                <a:cs typeface="Bookman Old Style"/>
                <a:sym typeface="Bookman Old Style"/>
              </a:rPr>
              <a:t>	▪ सूखे कपड़े से त्वचा से जहर को पोंछ लें। यदि जहर सूखा पाउडर है, तो इसे ब्रश करें। </a:t>
            </a:r>
            <a:br>
              <a:rPr lang="hi-IN" sz="2400">
                <a:latin typeface="Bookman Old Style"/>
                <a:ea typeface="Bookman Old Style"/>
                <a:cs typeface="Bookman Old Style"/>
                <a:sym typeface="Bookman Old Style"/>
              </a:rPr>
            </a:br>
            <a:r>
              <a:rPr lang="hi-IN" sz="2400">
                <a:latin typeface="Bookman Old Style"/>
                <a:ea typeface="Bookman Old Style"/>
                <a:cs typeface="Bookman Old Style"/>
                <a:sym typeface="Bookman Old Style"/>
              </a:rPr>
              <a:t>	▪ ईएमएस आने तक प्रभावित क्षेत्र को पर्याप्त मात्रा में पानी से धोएं।</a:t>
            </a:r>
            <a:endParaRPr sz="2400" b="1">
              <a:latin typeface="Bookman Old Style"/>
              <a:ea typeface="Bookman Old Style"/>
              <a:cs typeface="Bookman Old Style"/>
              <a:sym typeface="Bookman Old Style"/>
            </a:endParaRPr>
          </a:p>
        </p:txBody>
      </p:sp>
      <p:sp>
        <p:nvSpPr>
          <p:cNvPr id="161" name="Google Shape;161;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C00000"/>
              </a:buClr>
              <a:buSzPts val="4000"/>
              <a:buFont typeface="Arial Black"/>
              <a:buNone/>
            </a:pPr>
            <a:r>
              <a:rPr lang="hi-IN" sz="4000">
                <a:solidFill>
                  <a:srgbClr val="C00000"/>
                </a:solidFill>
                <a:latin typeface="Arial Black"/>
                <a:ea typeface="Arial Black"/>
                <a:cs typeface="Arial Black"/>
                <a:sym typeface="Arial Black"/>
              </a:rPr>
              <a:t>विषाक्तता के लिए अस्पताल से पहले उपचार</a:t>
            </a:r>
            <a:endParaRPr sz="4000">
              <a:solidFill>
                <a:srgbClr val="C00000"/>
              </a:solidFill>
              <a:latin typeface="Arial Black"/>
              <a:ea typeface="Arial Black"/>
              <a:cs typeface="Arial Black"/>
              <a:sym typeface="Arial Black"/>
            </a:endParaRPr>
          </a:p>
        </p:txBody>
      </p:sp>
      <p:sp>
        <p:nvSpPr>
          <p:cNvPr id="162" name="Google Shape;162;p20"/>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3" name="Google Shape;163;p20"/>
          <p:cNvPicPr preferRelativeResize="0"/>
          <p:nvPr/>
        </p:nvPicPr>
        <p:blipFill rotWithShape="1">
          <a:blip r:embed="rId3">
            <a:alphaModFix/>
          </a:blip>
          <a:srcRect/>
          <a:stretch/>
        </p:blipFill>
        <p:spPr>
          <a:xfrm>
            <a:off x="42692" y="64008"/>
            <a:ext cx="1383772" cy="10789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1"/>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69" name="Google Shape;169;p21"/>
          <p:cNvSpPr txBox="1">
            <a:spLocks noGrp="1"/>
          </p:cNvSpPr>
          <p:nvPr>
            <p:ph type="body" idx="1"/>
          </p:nvPr>
        </p:nvSpPr>
        <p:spPr>
          <a:xfrm>
            <a:off x="6083531" y="1398657"/>
            <a:ext cx="6019800" cy="4525963"/>
          </a:xfrm>
          <a:prstGeom prst="rect">
            <a:avLst/>
          </a:prstGeom>
          <a:noFill/>
          <a:ln>
            <a:noFill/>
          </a:ln>
        </p:spPr>
        <p:txBody>
          <a:bodyPr spcFirstLastPara="1" wrap="square" lIns="91425" tIns="45700" rIns="91425" bIns="45700" anchor="t" anchorCtr="0">
            <a:normAutofit/>
          </a:bodyPr>
          <a:lstStyle/>
          <a:p>
            <a:pPr marL="514350" lvl="0" indent="-514350" algn="just" rtl="0">
              <a:lnSpc>
                <a:spcPct val="100000"/>
              </a:lnSpc>
              <a:spcBef>
                <a:spcPts val="0"/>
              </a:spcBef>
              <a:spcAft>
                <a:spcPts val="0"/>
              </a:spcAft>
              <a:buClr>
                <a:schemeClr val="dk1"/>
              </a:buClr>
              <a:buSzPts val="2400"/>
              <a:buFont typeface="Noto Sans Symbols"/>
              <a:buChar char="⮚"/>
            </a:pPr>
            <a:r>
              <a:rPr lang="hi-IN" sz="2400">
                <a:latin typeface="Arial"/>
                <a:ea typeface="Arial"/>
                <a:cs typeface="Arial"/>
                <a:sym typeface="Arial"/>
              </a:rPr>
              <a:t>खुला वायुमार्ग बनाए रखें। यदि आवश्यक हो तो ऑक्सीजन दें। </a:t>
            </a:r>
            <a:br>
              <a:rPr lang="hi-IN" sz="2400">
                <a:latin typeface="Arial"/>
                <a:ea typeface="Arial"/>
                <a:cs typeface="Arial"/>
                <a:sym typeface="Arial"/>
              </a:rPr>
            </a:br>
            <a:r>
              <a:rPr lang="hi-IN" sz="2400">
                <a:latin typeface="Arial"/>
                <a:ea typeface="Arial"/>
                <a:cs typeface="Arial"/>
                <a:sym typeface="Arial"/>
              </a:rPr>
              <a:t> प्रारंभिक मूल्यांकन करें। साँस लेने या जहर के सेवन के मामले में मुंह से मुंह का वेंटिलेशन न करें। बैग वाल्व मास्क का प्रयोग करें। </a:t>
            </a:r>
            <a:br>
              <a:rPr lang="hi-IN" sz="2400">
                <a:latin typeface="Arial"/>
                <a:ea typeface="Arial"/>
                <a:cs typeface="Arial"/>
                <a:sym typeface="Arial"/>
              </a:rPr>
            </a:br>
            <a:r>
              <a:rPr lang="hi-IN" sz="2400">
                <a:latin typeface="Arial"/>
                <a:ea typeface="Arial"/>
                <a:cs typeface="Arial"/>
                <a:sym typeface="Arial"/>
              </a:rPr>
              <a:t> यदि उपलब्ध हो तो अपने स्थानीय जहर नियंत्रण केंद्र को कॉल करें। </a:t>
            </a:r>
            <a:br>
              <a:rPr lang="hi-IN" sz="2400">
                <a:latin typeface="Arial"/>
                <a:ea typeface="Arial"/>
                <a:cs typeface="Arial"/>
                <a:sym typeface="Arial"/>
              </a:rPr>
            </a:br>
            <a:r>
              <a:rPr lang="hi-IN" sz="2400">
                <a:latin typeface="Arial"/>
                <a:ea typeface="Arial"/>
                <a:cs typeface="Arial"/>
                <a:sym typeface="Arial"/>
              </a:rPr>
              <a:t> शारीरिक परीक्षा करें।</a:t>
            </a:r>
            <a:endParaRPr sz="2400">
              <a:latin typeface="Arial"/>
              <a:ea typeface="Arial"/>
              <a:cs typeface="Arial"/>
              <a:sym typeface="Arial"/>
            </a:endParaRPr>
          </a:p>
        </p:txBody>
      </p:sp>
      <p:sp>
        <p:nvSpPr>
          <p:cNvPr id="170" name="Google Shape;170;p21"/>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 name="Google Shape;171;p21"/>
          <p:cNvSpPr txBox="1">
            <a:spLocks noGrp="1"/>
          </p:cNvSpPr>
          <p:nvPr>
            <p:ph type="title"/>
          </p:nvPr>
        </p:nvSpPr>
        <p:spPr>
          <a:xfrm>
            <a:off x="157942" y="2340447"/>
            <a:ext cx="5943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Arial"/>
              <a:buNone/>
            </a:pPr>
            <a:r>
              <a:rPr lang="hi-IN" sz="4000" b="1">
                <a:solidFill>
                  <a:srgbClr val="FF0000"/>
                </a:solidFill>
                <a:latin typeface="Arial"/>
                <a:ea typeface="Arial"/>
                <a:cs typeface="Arial"/>
                <a:sym typeface="Arial"/>
              </a:rPr>
              <a:t>विषाक्तता के लिए </a:t>
            </a:r>
            <a:r>
              <a:rPr lang="hi-IN" sz="4000">
                <a:solidFill>
                  <a:srgbClr val="FF0000"/>
                </a:solidFill>
                <a:latin typeface="Arial"/>
                <a:ea typeface="Arial"/>
                <a:cs typeface="Arial"/>
                <a:sym typeface="Arial"/>
              </a:rPr>
              <a:t>अस्पताल से पहले का उपचार</a:t>
            </a:r>
            <a:endParaRPr sz="4000" b="1">
              <a:solidFill>
                <a:srgbClr val="FF0000"/>
              </a:solidFill>
              <a:latin typeface="Arial"/>
              <a:ea typeface="Arial"/>
              <a:cs typeface="Arial"/>
              <a:sym typeface="Arial"/>
            </a:endParaRPr>
          </a:p>
        </p:txBody>
      </p:sp>
      <p:pic>
        <p:nvPicPr>
          <p:cNvPr id="172" name="Google Shape;172;p21"/>
          <p:cNvPicPr preferRelativeResize="0"/>
          <p:nvPr/>
        </p:nvPicPr>
        <p:blipFill rotWithShape="1">
          <a:blip r:embed="rId3">
            <a:alphaModFix/>
          </a:blip>
          <a:srcRect/>
          <a:stretch/>
        </p:blipFill>
        <p:spPr>
          <a:xfrm>
            <a:off x="42692" y="64008"/>
            <a:ext cx="1383772" cy="10789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p:nvPr/>
        </p:nvSpPr>
        <p:spPr>
          <a:xfrm>
            <a:off x="76200" y="76200"/>
            <a:ext cx="12039600" cy="6705600"/>
          </a:xfrm>
          <a:prstGeom prst="rect">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78" name="Google Shape;178;p22"/>
          <p:cNvSpPr txBox="1">
            <a:spLocks noGrp="1"/>
          </p:cNvSpPr>
          <p:nvPr>
            <p:ph type="body" idx="1"/>
          </p:nvPr>
        </p:nvSpPr>
        <p:spPr>
          <a:xfrm>
            <a:off x="5313665" y="1371600"/>
            <a:ext cx="6774426" cy="4525963"/>
          </a:xfrm>
          <a:prstGeom prst="rect">
            <a:avLst/>
          </a:prstGeom>
          <a:noFill/>
          <a:ln>
            <a:noFill/>
          </a:ln>
        </p:spPr>
        <p:txBody>
          <a:bodyPr spcFirstLastPara="1" wrap="square" lIns="91425" tIns="45700" rIns="91425" bIns="45700" anchor="t" anchorCtr="0">
            <a:normAutofit fontScale="92500" lnSpcReduction="20000"/>
          </a:bodyPr>
          <a:lstStyle/>
          <a:p>
            <a:pPr marL="514350" lvl="0" indent="-514350" algn="just" rtl="0">
              <a:lnSpc>
                <a:spcPct val="100000"/>
              </a:lnSpc>
              <a:spcBef>
                <a:spcPts val="0"/>
              </a:spcBef>
              <a:spcAft>
                <a:spcPts val="0"/>
              </a:spcAft>
              <a:buClr>
                <a:schemeClr val="dk1"/>
              </a:buClr>
              <a:buSzPct val="177777"/>
              <a:buFont typeface="Noto Sans Symbols"/>
              <a:buChar char="⮚"/>
            </a:pPr>
            <a:r>
              <a:rPr lang="hi-IN">
                <a:latin typeface="Calibri"/>
                <a:ea typeface="Calibri"/>
                <a:cs typeface="Calibri"/>
                <a:sym typeface="Calibri"/>
              </a:rPr>
              <a:t>अंतर्ग्रहण जहर के लिए:</a:t>
            </a:r>
            <a:br>
              <a:rPr lang="hi-IN">
                <a:latin typeface="Calibri"/>
                <a:ea typeface="Calibri"/>
                <a:cs typeface="Calibri"/>
                <a:sym typeface="Calibri"/>
              </a:rPr>
            </a:br>
            <a:r>
              <a:rPr lang="hi-IN">
                <a:latin typeface="Calibri"/>
                <a:ea typeface="Calibri"/>
                <a:cs typeface="Calibri"/>
                <a:sym typeface="Calibri"/>
              </a:rPr>
              <a:t>जहर को पतला करने के लिए रोगी को कुछ भी (दूध, पानी या सक्रिय कोयला) न दें।</a:t>
            </a:r>
            <a:br>
              <a:rPr lang="hi-IN">
                <a:latin typeface="Calibri"/>
                <a:ea typeface="Calibri"/>
                <a:cs typeface="Calibri"/>
                <a:sym typeface="Calibri"/>
              </a:rPr>
            </a:br>
            <a:r>
              <a:rPr lang="hi-IN">
                <a:latin typeface="Calibri"/>
                <a:ea typeface="Calibri"/>
                <a:cs typeface="Calibri"/>
                <a:sym typeface="Calibri"/>
              </a:rPr>
              <a:t>उल्टी के मामले में, आकांक्षा को रोकने के लिए रोगी को स्थिति दें। </a:t>
            </a:r>
            <a:r>
              <a:rPr lang="hi-IN">
                <a:latin typeface="Arial"/>
                <a:ea typeface="Arial"/>
                <a:cs typeface="Arial"/>
                <a:sym typeface="Arial"/>
              </a:rPr>
              <a:t>उल्टी को विश्लेषण के लिए सुरक्षित रखें।</a:t>
            </a:r>
            <a:br>
              <a:rPr lang="hi-IN">
                <a:latin typeface="Calibri"/>
                <a:ea typeface="Calibri"/>
                <a:cs typeface="Calibri"/>
                <a:sym typeface="Calibri"/>
              </a:rPr>
            </a:br>
            <a:r>
              <a:rPr lang="hi-IN">
                <a:latin typeface="Calibri"/>
                <a:ea typeface="Calibri"/>
                <a:cs typeface="Calibri"/>
                <a:sym typeface="Calibri"/>
              </a:rPr>
              <a:t>  संदिग्ध स्रोत, कंटेनर, लेबल, या जहर के अन्य सबूत अस्पताल में लाएं</a:t>
            </a:r>
            <a:br>
              <a:rPr lang="hi-IN">
                <a:latin typeface="Calibri"/>
                <a:ea typeface="Calibri"/>
                <a:cs typeface="Calibri"/>
                <a:sym typeface="Calibri"/>
              </a:rPr>
            </a:br>
            <a:r>
              <a:rPr lang="hi-IN">
                <a:latin typeface="Calibri"/>
                <a:ea typeface="Calibri"/>
                <a:cs typeface="Calibri"/>
                <a:sym typeface="Calibri"/>
              </a:rPr>
              <a:t>सदमे के लिए इलाज करें।</a:t>
            </a:r>
            <a:br>
              <a:rPr lang="hi-IN">
                <a:latin typeface="Calibri"/>
                <a:ea typeface="Calibri"/>
                <a:cs typeface="Calibri"/>
                <a:sym typeface="Calibri"/>
              </a:rPr>
            </a:br>
            <a:r>
              <a:rPr lang="hi-IN">
                <a:latin typeface="Calibri"/>
                <a:ea typeface="Calibri"/>
                <a:cs typeface="Calibri"/>
                <a:sym typeface="Calibri"/>
              </a:rPr>
              <a:t> रोगी की लगातार निगरानी करें। रोगी को परिवहन करें।</a:t>
            </a:r>
            <a:endParaRPr sz="2400" b="1">
              <a:latin typeface="Times New Roman"/>
              <a:ea typeface="Times New Roman"/>
              <a:cs typeface="Times New Roman"/>
              <a:sym typeface="Times New Roman"/>
            </a:endParaRPr>
          </a:p>
        </p:txBody>
      </p:sp>
      <p:sp>
        <p:nvSpPr>
          <p:cNvPr id="179" name="Google Shape;179;p22"/>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22"/>
          <p:cNvSpPr txBox="1">
            <a:spLocks noGrp="1"/>
          </p:cNvSpPr>
          <p:nvPr>
            <p:ph type="title"/>
          </p:nvPr>
        </p:nvSpPr>
        <p:spPr>
          <a:xfrm>
            <a:off x="173182" y="2491581"/>
            <a:ext cx="5112774" cy="157003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000"/>
              <a:buFont typeface="Arial"/>
              <a:buNone/>
            </a:pPr>
            <a:r>
              <a:rPr lang="hi-IN" sz="4000" b="1">
                <a:solidFill>
                  <a:srgbClr val="FF0000"/>
                </a:solidFill>
                <a:latin typeface="Arial"/>
                <a:ea typeface="Arial"/>
                <a:cs typeface="Arial"/>
                <a:sym typeface="Arial"/>
              </a:rPr>
              <a:t>विषाक्तता के लिए अस्पताल से पूर्व उपचार</a:t>
            </a:r>
            <a:endParaRPr sz="4000" b="1">
              <a:solidFill>
                <a:srgbClr val="FF0000"/>
              </a:solidFill>
              <a:latin typeface="Arial"/>
              <a:ea typeface="Arial"/>
              <a:cs typeface="Arial"/>
              <a:sym typeface="Arial"/>
            </a:endParaRPr>
          </a:p>
        </p:txBody>
      </p:sp>
      <p:pic>
        <p:nvPicPr>
          <p:cNvPr id="181" name="Google Shape;181;p22"/>
          <p:cNvPicPr preferRelativeResize="0"/>
          <p:nvPr/>
        </p:nvPicPr>
        <p:blipFill rotWithShape="1">
          <a:blip r:embed="rId3">
            <a:alphaModFix/>
          </a:blip>
          <a:srcRect/>
          <a:stretch/>
        </p:blipFill>
        <p:spPr>
          <a:xfrm>
            <a:off x="42692" y="64008"/>
            <a:ext cx="1383772" cy="107899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2420</Words>
  <Application>Microsoft Office PowerPoint</Application>
  <PresentationFormat>Widescreen</PresentationFormat>
  <Paragraphs>116</Paragraphs>
  <Slides>49</Slides>
  <Notes>49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Noto Sans Symbols</vt:lpstr>
      <vt:lpstr>Times New Roman</vt:lpstr>
      <vt:lpstr>Arial Black</vt:lpstr>
      <vt:lpstr>Calibri</vt:lpstr>
      <vt:lpstr>Roboto</vt:lpstr>
      <vt:lpstr>Bookman Old Style</vt:lpstr>
      <vt:lpstr>Open Sans</vt:lpstr>
      <vt:lpstr>Open Sans SemiBold</vt:lpstr>
      <vt:lpstr>Arial</vt:lpstr>
      <vt:lpstr>Office Theme</vt:lpstr>
      <vt:lpstr>PowerPoint Presentation</vt:lpstr>
      <vt:lpstr>उद्देश्य</vt:lpstr>
      <vt:lpstr>-कोई भी पदार्थ जो कोशिका की संरचना या कार्य को खराब कर सकता है या मृत्यु का कारण बन सकता है।</vt:lpstr>
      <vt:lpstr>जहर शरीर में चार तरह से प्रवेश कर सकता है</vt:lpstr>
      <vt:lpstr>विषाक्तता के सामान्य संकेत और लक्षण</vt:lpstr>
      <vt:lpstr>विषाक्तता के सामान्य संकेत और लक्षण</vt:lpstr>
      <vt:lpstr>विषाक्तता के लिए अस्पताल से पहले उपचार</vt:lpstr>
      <vt:lpstr>विषाक्तता के लिए अस्पताल से पहले का उपचार</vt:lpstr>
      <vt:lpstr>विषाक्तता के लिए अस्पताल से पूर्व उपचार</vt:lpstr>
      <vt:lpstr>अंतर्ग्रहण जहर</vt:lpstr>
      <vt:lpstr>अंतर्ग्रहण जहर के संकेत और लक्षण</vt:lpstr>
      <vt:lpstr>ऑर्गेनोफॉस्फोरस विषाक्तता</vt:lpstr>
      <vt:lpstr>ऑर्गनोफॉस्फेट के प्रभाव</vt:lpstr>
      <vt:lpstr>ऑर्गेनोफॉस्फोरस विषाक्तता अस्पताल से पहले का उपचार</vt:lpstr>
      <vt:lpstr>साँस द्वारा लिया गया जहर</vt:lpstr>
      <vt:lpstr>कार्बन मोनोऑक्साइड विषाक्तता</vt:lpstr>
      <vt:lpstr>कार्बन मोनोऑक्साइड विषाक्तता के लिए अस्पताल से पहले का उपचार </vt:lpstr>
      <vt:lpstr>कार्बन मोनोऑक्साइड विषाक्तता के लिए अस्पताल से पहले का उपचार </vt:lpstr>
      <vt:lpstr>साँस द्वारा लिए गए जहर में सामान्यतः सम्मिलित है</vt:lpstr>
      <vt:lpstr>साँस द्वारा लिए गए जहर में सामान्यतः सम्मलित है</vt:lpstr>
      <vt:lpstr>संकेत और लक्षण</vt:lpstr>
      <vt:lpstr>अवशोषित जहर</vt:lpstr>
      <vt:lpstr>अवशोषित जहर के संकेत और लक्षण</vt:lpstr>
      <vt:lpstr>इंजेक्टेड जहर</vt:lpstr>
      <vt:lpstr>इंजेक्शन वाले जहर के संकेत और लक्षण</vt:lpstr>
      <vt:lpstr>इंजेक्टेड जहर के लिए अस्पताल से पहले का उपचार</vt:lpstr>
      <vt:lpstr>इंजेक्टेड जहर के लिए अस्पताल से पहले का उपचार</vt:lpstr>
      <vt:lpstr>सांप का काटना</vt:lpstr>
      <vt:lpstr>सांप के काटने के संकेत और लक्षण</vt:lpstr>
      <vt:lpstr>सांप के काटने के लिए अस्पताल से पहले का इलाज</vt:lpstr>
      <vt:lpstr>सांप के काटने के लिए अस्पताल से पहले का इलाज</vt:lpstr>
      <vt:lpstr>शराब का दुरुपयोग</vt:lpstr>
      <vt:lpstr>शराब के दुरुपयोग के संकेत और लक्षण</vt:lpstr>
      <vt:lpstr>शराब के दुरुपयोग के लिए अस्पताल से पहले का उपचार</vt:lpstr>
      <vt:lpstr>शराब वापसी के संकेत और लक्षण (प्रलाप ट्रेम्स)</vt:lpstr>
      <vt:lpstr>नशीली दवाओं का दुरुपयोग</vt:lpstr>
      <vt:lpstr>अक्सर दुरुपयोग की जाने वाली दवाओं के पांच प्रकार हैं:</vt:lpstr>
      <vt:lpstr>अक्सर दुरुपयोग की जाने वाली दवाओं के पांच प्रकार हैं:</vt:lpstr>
      <vt:lpstr>अक्सर दुरुपयोग की जाने वाली दवाओं के पांच प्रकार हैं:</vt:lpstr>
      <vt:lpstr>अक्सर दुरुपयोग की जाने वाली दवाओं के पांच प्रकार हैं:</vt:lpstr>
      <vt:lpstr>अक्सर दुरुपयोग की जाने वाली दवाओं के पांच प्रकार हैं:</vt:lpstr>
      <vt:lpstr>नशीली दवाओं के दुरुपयोग के संकेत और लक्षण</vt:lpstr>
      <vt:lpstr>नशीली दवाओं के दुरुपयोग के संकेत और लक्षण</vt:lpstr>
      <vt:lpstr>नशीली दवाओं के दुरुपयोग के लिए अस्पताल से पहले का उपचार</vt:lpstr>
      <vt:lpstr>नशीली दवाओं के दुरुपयोग के लिए अस्पताल से पहले का उपचार</vt:lpstr>
      <vt:lpstr>PowerPoint Presentation</vt:lpstr>
      <vt:lpstr>कोई सवाल</vt:lpstr>
      <vt:lpstr>PowerPoint Presentation</vt:lpstr>
      <vt:lpstr>मूल्यांकन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NDRF HQ</dc:creator>
  <cp:lastModifiedBy>NDRF HQ</cp:lastModifiedBy>
  <cp:revision>1</cp:revision>
  <dcterms:modified xsi:type="dcterms:W3CDTF">2026-01-08T10:20:29Z</dcterms:modified>
</cp:coreProperties>
</file>