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embeddedFontLst>
    <p:embeddedFont>
      <p:font typeface="Open Sans" panose="020B0606030504020204" pitchFamily="34" charset="0"/>
      <p:regular r:id="rId49"/>
      <p:bold r:id="rId50"/>
      <p:italic r:id="rId51"/>
      <p:boldItalic r:id="rId52"/>
    </p:embeddedFont>
    <p:embeddedFont>
      <p:font typeface="Open Sans SemiBold" panose="020B070603080402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2" name="Google Shape;42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6" name="Google Shape;44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200"/>
              <a:buFont typeface="Open Sans SemiBold"/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500"/>
              <a:buFont typeface="Open Sans"/>
              <a:buNone/>
            </a:pPr>
            <a:r>
              <a:rPr lang="en-US"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500"/>
              <a:buFont typeface="Open Sans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500"/>
              <a:buFont typeface="Open Sans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500"/>
              <a:buFont typeface="Open Sans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500"/>
              <a:buFont typeface="Open Sans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500"/>
              <a:buFont typeface="Open Sans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500"/>
              <a:buFont typeface="Open Sans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500"/>
              <a:buFont typeface="Open Sans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500"/>
              <a:buFont typeface="Open Sans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500"/>
              <a:buFont typeface="Open Sans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410" y="283029"/>
            <a:ext cx="1525361" cy="10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668000" y="44451"/>
            <a:ext cx="1524000" cy="1143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39505" y="-543020"/>
            <a:ext cx="12217400" cy="729942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-19051" y="-351830"/>
            <a:ext cx="12204701" cy="6024960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5400" y="2034307"/>
            <a:ext cx="9809469" cy="197269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9692639" y="6287612"/>
            <a:ext cx="2725783" cy="4687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INSP- RAJENDRA KUMAR SAROJ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05" y="-152400"/>
            <a:ext cx="1252142" cy="90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29330" y="-152400"/>
            <a:ext cx="1319842" cy="90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17355" y="-161636"/>
            <a:ext cx="1731817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/>
          <p:nvPr/>
        </p:nvSpPr>
        <p:spPr>
          <a:xfrm>
            <a:off x="1381215" y="452846"/>
            <a:ext cx="9376353" cy="1397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Lession-10</a:t>
            </a:r>
            <a:r>
              <a:rPr lang="en-US"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esfMdy QLVZ fjLikWUMj ¼,e0,Q0vkj0½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0" y="2285643"/>
            <a:ext cx="11887200" cy="19053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lkW¶V fV”kw batjh</a:t>
            </a:r>
            <a:endParaRPr sz="5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(SOFT TISSUE INJURIES)</a:t>
            </a:r>
            <a:endParaRPr sz="5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228600" y="2173062"/>
            <a:ext cx="5638800" cy="1408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[kjksap </a:t>
            </a: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(Scratch) </a:t>
            </a: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,oa </a:t>
            </a:r>
            <a:b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jxMsa 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(Abrasion) </a:t>
            </a: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?kko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3" descr="D:\dwnld\images (6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15400" y="2286000"/>
            <a:ext cx="274320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 descr="F:\dwwwnld\images (4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2283278"/>
            <a:ext cx="2667000" cy="419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228600" y="2209800"/>
            <a:ext cx="48768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Yksfljs”ku </a:t>
            </a: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(Laceration) </a:t>
            </a: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fu;fer ,oa vfu;fer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4" descr="D:\dwnld\images (3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447800"/>
            <a:ext cx="28956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 descr="D:\dwnld\images (16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1447800"/>
            <a:ext cx="28956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457200" y="2057400"/>
            <a:ext cx="54864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fNnz </a:t>
            </a: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(Puncture) </a:t>
            </a: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pksVsa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5" descr="F:\dwwwnld\images (42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1447800"/>
            <a:ext cx="51054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609600" y="1905000"/>
            <a:ext cx="48768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vax dkVus dh fLFkfr</a:t>
            </a:r>
            <a:b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(Amputation) </a:t>
            </a:r>
            <a:endParaRPr/>
          </a:p>
        </p:txBody>
      </p:sp>
      <p:pic>
        <p:nvPicPr>
          <p:cNvPr id="203" name="Google Shape;203;p26" descr="D:\dwnld\images (2)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20000" y="1752600"/>
            <a:ext cx="4114800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0" y="2133600"/>
            <a:ext cx="58674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xksyh dk ?kko </a:t>
            </a:r>
            <a:b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(Gunshot Wounds) </a:t>
            </a:r>
            <a:endParaRPr/>
          </a:p>
        </p:txBody>
      </p:sp>
      <p:pic>
        <p:nvPicPr>
          <p:cNvPr id="211" name="Google Shape;211;p27" descr="D:\dwnld\images (28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30342" y="1600200"/>
            <a:ext cx="25908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 descr="D:\dwnld\images (27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5871" y="1600200"/>
            <a:ext cx="25908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>
            <a:spLocks noGrp="1"/>
          </p:cNvSpPr>
          <p:nvPr>
            <p:ph type="title"/>
          </p:nvPr>
        </p:nvSpPr>
        <p:spPr>
          <a:xfrm>
            <a:off x="152400" y="2133600"/>
            <a:ext cx="6316436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pqHkus okyh oLrqvksa ds ?kko</a:t>
            </a:r>
            <a:b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(Impaled Object)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p28" descr="D:\dwnld\images (17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1371600"/>
            <a:ext cx="5105400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990600" y="2209800"/>
            <a:ext cx="5486400" cy="1020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MksuV izdkj dh fjax iSM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9" descr="D:\dwnld\images (32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372600" y="1752600"/>
            <a:ext cx="21336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9" descr="D:\dwnld\images (30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9668" y="1752600"/>
            <a:ext cx="2224768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title"/>
          </p:nvPr>
        </p:nvSpPr>
        <p:spPr>
          <a:xfrm>
            <a:off x="533400" y="1994494"/>
            <a:ext cx="3581400" cy="16631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[kqys ?kko ds izh&amp;gkWfLiVy mipkj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0"/>
          <p:cNvSpPr txBox="1">
            <a:spLocks noGrp="1"/>
          </p:cNvSpPr>
          <p:nvPr>
            <p:ph type="body" idx="1"/>
          </p:nvPr>
        </p:nvSpPr>
        <p:spPr>
          <a:xfrm>
            <a:off x="4114800" y="1994494"/>
            <a:ext cx="77724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oSf”od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(Universal) </a:t>
            </a:r>
            <a:r>
              <a:rPr lang="en-US" sz="3700">
                <a:latin typeface="Arial"/>
                <a:ea typeface="Arial"/>
                <a:cs typeface="Arial"/>
                <a:sym typeface="Arial"/>
              </a:rPr>
              <a:t>lko/kkfu;ksa dk iz;ksx djsa ,oa ?kVukLFky dks Lkqjf{kr j[ksaA</a:t>
            </a: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[kqys ?kko okys {ks= ls vk?kkr </a:t>
            </a:r>
            <a:r>
              <a:rPr lang="en-US" sz="3500">
                <a:latin typeface="Arial"/>
                <a:ea typeface="Arial"/>
                <a:cs typeface="Arial"/>
                <a:sym typeface="Arial"/>
              </a:rPr>
              <a:t>(Trauma) </a:t>
            </a:r>
            <a:r>
              <a:rPr lang="en-US" sz="3700">
                <a:latin typeface="Arial"/>
                <a:ea typeface="Arial"/>
                <a:cs typeface="Arial"/>
                <a:sym typeface="Arial"/>
              </a:rPr>
              <a:t>dSaph dh enn ls diMs dks gVk,s ;k dkVsA</a:t>
            </a: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izR;{k ncko </a:t>
            </a:r>
            <a:r>
              <a:rPr lang="en-US" sz="3500">
                <a:latin typeface="Arial"/>
                <a:ea typeface="Arial"/>
                <a:cs typeface="Arial"/>
                <a:sym typeface="Arial"/>
              </a:rPr>
              <a:t>(Direct Pressure) </a:t>
            </a:r>
            <a:r>
              <a:rPr lang="en-US" sz="3700">
                <a:latin typeface="Arial"/>
                <a:ea typeface="Arial"/>
                <a:cs typeface="Arial"/>
                <a:sym typeface="Arial"/>
              </a:rPr>
              <a:t>dh enn ls jDrL=ko dks fu;af=r djsa vkSj ;fn vko”;d gks rks ncko fCknqvksa </a:t>
            </a:r>
            <a:r>
              <a:rPr lang="en-US" sz="3500">
                <a:latin typeface="Arial"/>
                <a:ea typeface="Arial"/>
                <a:cs typeface="Arial"/>
                <a:sym typeface="Arial"/>
              </a:rPr>
              <a:t>(Pressure Point) </a:t>
            </a:r>
            <a:r>
              <a:rPr lang="en-US" sz="3700">
                <a:latin typeface="Arial"/>
                <a:ea typeface="Arial"/>
                <a:cs typeface="Arial"/>
                <a:sym typeface="Arial"/>
              </a:rPr>
              <a:t>dk mi;ksx djsA</a:t>
            </a: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lvl="0" indent="-201930" algn="just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201930" algn="just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201930" algn="just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201930" algn="just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190182" algn="just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190182" algn="just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190182" algn="just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190182" algn="just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190182" algn="just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8" name="Google Shape;23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457200" y="2057400"/>
            <a:ext cx="39624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[kqys ?kko ds izh&amp;gkWfLiVy mipkj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1"/>
          <p:cNvSpPr txBox="1">
            <a:spLocks noGrp="1"/>
          </p:cNvSpPr>
          <p:nvPr>
            <p:ph type="body" idx="1"/>
          </p:nvPr>
        </p:nvSpPr>
        <p:spPr>
          <a:xfrm>
            <a:off x="5257800" y="1600200"/>
            <a:ext cx="6934200" cy="4356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buQsD”ku gksus ls cpk,saA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Mªsflax ,oa cSUMst dks yxk;sA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jksxh dks diMs ls &lt;dsaA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“kkWd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(Shock)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dk bZykt djsaA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ejht dks ;Fkk ”kh?kz bZ0,e0,l0 rd ys tk;saA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1905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177800" algn="just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177800" algn="just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177800" algn="just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177800" algn="just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177800" algn="just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>
            <a:spLocks noGrp="1"/>
          </p:cNvSpPr>
          <p:nvPr>
            <p:ph type="title"/>
          </p:nvPr>
        </p:nvSpPr>
        <p:spPr>
          <a:xfrm>
            <a:off x="228600" y="2590800"/>
            <a:ext cx="4343400" cy="715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Mªsflax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32"/>
          <p:cNvSpPr txBox="1">
            <a:spLocks noGrp="1"/>
          </p:cNvSpPr>
          <p:nvPr>
            <p:ph type="body" idx="1"/>
          </p:nvPr>
        </p:nvSpPr>
        <p:spPr>
          <a:xfrm>
            <a:off x="4572000" y="2514600"/>
            <a:ext cx="56388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>
                <a:latin typeface="Arial"/>
                <a:ea typeface="Arial"/>
                <a:cs typeface="Arial"/>
                <a:sym typeface="Arial"/>
              </a:rPr>
              <a:t>?kko dks &lt;dus ds fy, bLrseky dh tkus okyh dksbZ Hkh lkexzh tks jDrL=ko dks fu;af=r djus es enn djrh gS vkSj vfrfjDr xanxh dh jksdFkke esa Hkh lgk;d gksrh gSA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3962400" y="631319"/>
            <a:ext cx="3456244" cy="6636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mís';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659674" y="2438400"/>
            <a:ext cx="10993146" cy="4283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683737" lvl="0" indent="-6837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lain"/>
            </a:pPr>
            <a:r>
              <a:rPr lang="en-US" sz="5100">
                <a:latin typeface="Arial"/>
                <a:ea typeface="Arial"/>
                <a:cs typeface="Arial"/>
                <a:sym typeface="Arial"/>
              </a:rPr>
              <a:t>can ?kko ds mipkj ds nks pj.k</a:t>
            </a:r>
            <a:endParaRPr sz="5100">
              <a:latin typeface="Arial"/>
              <a:ea typeface="Arial"/>
              <a:cs typeface="Arial"/>
              <a:sym typeface="Arial"/>
            </a:endParaRPr>
          </a:p>
          <a:p>
            <a:pPr marL="683737" lvl="0" indent="-683768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lain"/>
            </a:pPr>
            <a:r>
              <a:rPr lang="en-US" sz="5100">
                <a:latin typeface="Arial"/>
                <a:ea typeface="Arial"/>
                <a:cs typeface="Arial"/>
                <a:sym typeface="Arial"/>
              </a:rPr>
              <a:t>[kqys ?kko ds mipkj ds N% pj.k</a:t>
            </a:r>
            <a:endParaRPr sz="5100">
              <a:latin typeface="Arial"/>
              <a:ea typeface="Arial"/>
              <a:cs typeface="Arial"/>
              <a:sym typeface="Arial"/>
            </a:endParaRPr>
          </a:p>
          <a:p>
            <a:pPr marL="683737" lvl="0" indent="-683768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lain"/>
            </a:pPr>
            <a:r>
              <a:rPr lang="en-US" sz="5100">
                <a:latin typeface="Arial"/>
                <a:ea typeface="Arial"/>
                <a:cs typeface="Arial"/>
                <a:sym typeface="Arial"/>
              </a:rPr>
              <a:t>vkW[k] dku vkSj xnZu dh pksVksa ds fy, izh&amp;gkWfLiVy mipkj</a:t>
            </a:r>
            <a:endParaRPr sz="5100">
              <a:latin typeface="Arial"/>
              <a:ea typeface="Arial"/>
              <a:cs typeface="Arial"/>
              <a:sym typeface="Arial"/>
            </a:endParaRPr>
          </a:p>
          <a:p>
            <a:pPr marL="683737" lvl="0" indent="-683768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lain"/>
            </a:pPr>
            <a:r>
              <a:rPr lang="en-US" sz="5100">
                <a:latin typeface="Arial"/>
                <a:ea typeface="Arial"/>
                <a:cs typeface="Arial"/>
                <a:sym typeface="Arial"/>
              </a:rPr>
              <a:t>isV ,oa tuukax dh pksVksa ds izh&amp;gkWfLiVy mipkj</a:t>
            </a:r>
            <a:endParaRPr sz="5100">
              <a:latin typeface="Arial"/>
              <a:ea typeface="Arial"/>
              <a:cs typeface="Arial"/>
              <a:sym typeface="Arial"/>
            </a:endParaRPr>
          </a:p>
          <a:p>
            <a:pPr marL="683737" lvl="0" indent="-683768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lain"/>
            </a:pPr>
            <a:r>
              <a:rPr lang="en-US" sz="5100">
                <a:latin typeface="Arial"/>
                <a:ea typeface="Arial"/>
                <a:cs typeface="Arial"/>
                <a:sym typeface="Arial"/>
              </a:rPr>
              <a:t>jDr L=ko dks jksdus gsrq Mªsflax ,oa oSuMst dk izn”kZu</a:t>
            </a:r>
            <a:endParaRPr sz="5100">
              <a:latin typeface="Arial"/>
              <a:ea typeface="Arial"/>
              <a:cs typeface="Arial"/>
              <a:sym typeface="Arial"/>
            </a:endParaRPr>
          </a:p>
          <a:p>
            <a:pPr marL="683737" lvl="0" indent="-683768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lain"/>
            </a:pPr>
            <a:r>
              <a:rPr lang="en-US" sz="5100">
                <a:latin typeface="Arial"/>
                <a:ea typeface="Arial"/>
                <a:cs typeface="Arial"/>
                <a:sym typeface="Arial"/>
              </a:rPr>
              <a:t>fuEufyf[kr ds fy, izh&amp;gkWfLiVy mipkj%&amp;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1143000" lvl="2" indent="-228631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>
                <a:latin typeface="Arial"/>
                <a:ea typeface="Arial"/>
                <a:cs typeface="Arial"/>
                <a:sym typeface="Arial"/>
              </a:rPr>
              <a:t>vkW[k ;k xky es fdlh oLrq ds pqHks gksus \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1143000" lvl="2" indent="-228631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>
                <a:latin typeface="Arial"/>
                <a:ea typeface="Arial"/>
                <a:cs typeface="Arial"/>
                <a:sym typeface="Arial"/>
              </a:rPr>
              <a:t>xnZu dh pksV ls jDr L=ko \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6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76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237" y="195052"/>
            <a:ext cx="1091405" cy="7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1454331" y="1615222"/>
            <a:ext cx="986432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 ikB ds iw.kZ gksus ij vki fuEufyf[kr es l{ke gksxsa%&amp; 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3" descr="F:\dwwwnld\images (47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143000"/>
            <a:ext cx="91440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title"/>
          </p:nvPr>
        </p:nvSpPr>
        <p:spPr>
          <a:xfrm>
            <a:off x="228600" y="2514600"/>
            <a:ext cx="35052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iÍh </a:t>
            </a: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(Bandage)</a:t>
            </a: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4"/>
          <p:cNvSpPr txBox="1">
            <a:spLocks noGrp="1"/>
          </p:cNvSpPr>
          <p:nvPr>
            <p:ph type="body" idx="1"/>
          </p:nvPr>
        </p:nvSpPr>
        <p:spPr>
          <a:xfrm>
            <a:off x="4393475" y="2429691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Mªsflax dks vius LFkku ij j[kus ds fy, iz;qDr dksbZ Hkh lkexzhA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15494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9" name="Google Shape;26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>
            <a:spLocks noGrp="1"/>
          </p:cNvSpPr>
          <p:nvPr>
            <p:ph type="title"/>
          </p:nvPr>
        </p:nvSpPr>
        <p:spPr>
          <a:xfrm>
            <a:off x="838200" y="2438400"/>
            <a:ext cx="53340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LVjkbZy xkWt iSM</a:t>
            </a:r>
            <a:b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(Sterile Gauze Pad)</a:t>
            </a: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6" name="Google Shape;276;p35" descr="F:\dwwwnld\images (44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43900" y="4038600"/>
            <a:ext cx="2514600" cy="275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5" descr="F:\dwwwnld\images (45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1000" y="1204119"/>
            <a:ext cx="32004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 txBox="1">
            <a:spLocks noGrp="1"/>
          </p:cNvSpPr>
          <p:nvPr>
            <p:ph type="title"/>
          </p:nvPr>
        </p:nvSpPr>
        <p:spPr>
          <a:xfrm>
            <a:off x="682112" y="2819400"/>
            <a:ext cx="4118487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vojks/kd (Occlusive) </a:t>
            </a:r>
            <a:b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Mªsflax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6"/>
          <p:cNvSpPr txBox="1">
            <a:spLocks noGrp="1"/>
          </p:cNvSpPr>
          <p:nvPr>
            <p:ph type="body" idx="1"/>
          </p:nvPr>
        </p:nvSpPr>
        <p:spPr>
          <a:xfrm>
            <a:off x="4724400" y="2057401"/>
            <a:ext cx="60198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dksbZ Hkh ty ck/kd lkexzzh ¼IykfLVd ;k ekse ;qDr dkxt½ ftls ?kko ij yxk;k tkrk gS rkfd gok ds izos”k vkSj vkarfjd vaxksa ls ueh ds [kksus dks jksdk tk ldsA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7" descr="F:\dwwwnld\images (55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838200"/>
            <a:ext cx="8839200" cy="56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8" descr="scan00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8026" y="990600"/>
            <a:ext cx="9456174" cy="529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>
            <a:spLocks noGrp="1"/>
          </p:cNvSpPr>
          <p:nvPr>
            <p:ph type="title"/>
          </p:nvPr>
        </p:nvSpPr>
        <p:spPr>
          <a:xfrm>
            <a:off x="102358" y="2133600"/>
            <a:ext cx="5569974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Hkkjh Hkjde </a:t>
            </a: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(Bulky)</a:t>
            </a: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Mªsflax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9"/>
          <p:cNvSpPr txBox="1">
            <a:spLocks noGrp="1"/>
          </p:cNvSpPr>
          <p:nvPr>
            <p:ph type="body" idx="1"/>
          </p:nvPr>
        </p:nvSpPr>
        <p:spPr>
          <a:xfrm>
            <a:off x="5672332" y="1371601"/>
            <a:ext cx="5452868" cy="190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,d lkFk dbZ Mªsflax dks feykdj 2&amp;3 ls0eh0 eksVh ,dy Mªsflax cukbZ tkrh gS tSls fd eksVk lSfuVjh uSifdu ;k dksbZ vU; leku lekxzhA</a:t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39" descr="D:\dwnld\images (35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676502"/>
            <a:ext cx="11430000" cy="202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>
            <a:spLocks noGrp="1"/>
          </p:cNvSpPr>
          <p:nvPr>
            <p:ph type="title"/>
          </p:nvPr>
        </p:nvSpPr>
        <p:spPr>
          <a:xfrm>
            <a:off x="152400" y="2408238"/>
            <a:ext cx="3810000" cy="1477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Mªsflax vkSj ifÍ;kW </a:t>
            </a:r>
            <a:b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¼</a:t>
            </a: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Bandage</a:t>
            </a: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½ yxkuk</a:t>
            </a:r>
            <a:b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40"/>
          <p:cNvSpPr txBox="1">
            <a:spLocks noGrp="1"/>
          </p:cNvSpPr>
          <p:nvPr>
            <p:ph type="body" idx="1"/>
          </p:nvPr>
        </p:nvSpPr>
        <p:spPr>
          <a:xfrm>
            <a:off x="4191000" y="16764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jDrL=ko dks fu;af=r djsaA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Mªsflax dks ,lsfIVd ¼Aseptic½ rduhd dk mi;ksx djds yxk,A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?kkoksa dks iwjh rjg ls &lt;dsaA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lqfuf”pr djsa fd Mªsflax vkSj ifÍ;kW </a:t>
            </a:r>
            <a:r>
              <a:rPr lang="en-US" sz="3800">
                <a:latin typeface="Arial"/>
                <a:ea typeface="Arial"/>
                <a:cs typeface="Arial"/>
                <a:sym typeface="Arial"/>
              </a:rPr>
              <a:t>¼Bandage½ 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>n`&lt;] yphyh vkSj vkjkenk;d gks] ysfdu bruh dlh uk gks fd jDr lapkj izHkkfor gksA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lqfuf”pr djsa fd dksbZ Hkh &lt;hyk fljk u gks tks Qal ldrk gks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maxfy;ksa dks &lt;dus ls cpsA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342900" lvl="0" indent="-19177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9177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7" name="Google Shape;31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189038"/>
            <a:ext cx="7696200" cy="528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2"/>
          <p:cNvSpPr txBox="1">
            <a:spLocks noGrp="1"/>
          </p:cNvSpPr>
          <p:nvPr>
            <p:ph type="title"/>
          </p:nvPr>
        </p:nvSpPr>
        <p:spPr>
          <a:xfrm>
            <a:off x="158072" y="2397035"/>
            <a:ext cx="64008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1111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flj vkSj dku ij iÍh ¼</a:t>
            </a: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Bandage</a:t>
            </a: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½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1295400"/>
            <a:ext cx="52578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152400" y="2133600"/>
            <a:ext cx="4648200" cy="167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lkW¶V fV”kw batjh</a:t>
            </a:r>
            <a:b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(Soft Tissue Injury) 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4800600" y="1981200"/>
            <a:ext cx="710236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1"/>
              </a:spcBef>
              <a:spcAft>
                <a:spcPts val="0"/>
              </a:spcAft>
              <a:buClr>
                <a:schemeClr val="dk1"/>
              </a:buClr>
              <a:buSzPct val="67323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00">
                <a:latin typeface="Arial"/>
                <a:ea typeface="Arial"/>
                <a:cs typeface="Arial"/>
                <a:sym typeface="Arial"/>
              </a:rPr>
              <a:t>Ropk] ekalisf”k;ksa] ulksa vkSj jDr okfgdkvksa dh pksVA</a:t>
            </a:r>
            <a:endParaRPr sz="3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3"/>
          <p:cNvSpPr txBox="1">
            <a:spLocks noGrp="1"/>
          </p:cNvSpPr>
          <p:nvPr>
            <p:ph type="title"/>
          </p:nvPr>
        </p:nvSpPr>
        <p:spPr>
          <a:xfrm>
            <a:off x="682113" y="2667000"/>
            <a:ext cx="48768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da/ks dh iÍh ¼</a:t>
            </a: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Bandage</a:t>
            </a: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½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1524000"/>
            <a:ext cx="51816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 txBox="1">
            <a:spLocks noGrp="1"/>
          </p:cNvSpPr>
          <p:nvPr>
            <p:ph type="title"/>
          </p:nvPr>
        </p:nvSpPr>
        <p:spPr>
          <a:xfrm>
            <a:off x="381000" y="2514600"/>
            <a:ext cx="54102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dksguh dh iÍh ¼</a:t>
            </a: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Bandage</a:t>
            </a: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½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1524000"/>
            <a:ext cx="51816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5"/>
          <p:cNvSpPr txBox="1">
            <a:spLocks noGrp="1"/>
          </p:cNvSpPr>
          <p:nvPr>
            <p:ph type="title"/>
          </p:nvPr>
        </p:nvSpPr>
        <p:spPr>
          <a:xfrm>
            <a:off x="105561" y="2743200"/>
            <a:ext cx="5257800" cy="1020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2222"/>
              <a:buFont typeface="Arial"/>
              <a:buNone/>
            </a:pP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?kqVus dh iÍh ¼</a:t>
            </a: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Bandage</a:t>
            </a: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½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1447800"/>
            <a:ext cx="6177094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/>
          <p:cNvSpPr txBox="1">
            <a:spLocks noGrp="1"/>
          </p:cNvSpPr>
          <p:nvPr>
            <p:ph type="title"/>
          </p:nvPr>
        </p:nvSpPr>
        <p:spPr>
          <a:xfrm>
            <a:off x="381000" y="2590800"/>
            <a:ext cx="27432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vkW[k ij ?kko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6"/>
          <p:cNvSpPr txBox="1">
            <a:spLocks noGrp="1"/>
          </p:cNvSpPr>
          <p:nvPr>
            <p:ph type="body" idx="1"/>
          </p:nvPr>
        </p:nvSpPr>
        <p:spPr>
          <a:xfrm>
            <a:off x="4191000" y="1417638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?kk;y vkW[k dks fLFkj djus ds fy, lcls igys ,d vkW[k dks can dj ysaA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csgks”k jksxh dh –f’V dks lqjf{kr djus ds fy, Mªsflax djus ls igys mldh vPNh vkW[k dks can dj nsaA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di ;k dkMZ cksMZ dks jksxh dh vkW[k ij yxk,sa vkSj dHkh Hkh vkW[k dks mldh iwoZ fLFkfr es ys tkus dk iz;kl uk djsaA</a:t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7"/>
          <p:cNvSpPr txBox="1">
            <a:spLocks noGrp="1"/>
          </p:cNvSpPr>
          <p:nvPr>
            <p:ph type="title"/>
          </p:nvPr>
        </p:nvSpPr>
        <p:spPr>
          <a:xfrm>
            <a:off x="228600" y="2133600"/>
            <a:ext cx="35052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dku esa ?kko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7"/>
          <p:cNvSpPr txBox="1">
            <a:spLocks noGrp="1"/>
          </p:cNvSpPr>
          <p:nvPr>
            <p:ph type="body" idx="1"/>
          </p:nvPr>
        </p:nvSpPr>
        <p:spPr>
          <a:xfrm>
            <a:off x="3733800" y="1524000"/>
            <a:ext cx="8382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dku dh dHkh Hkh tkWp uk djsaA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dku ls jDrL=ko jksdus ds fy, bls dHkh Hkh iSd uk djsaA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 dku ls fudy jgs rjy inkFkZ dks lks[kus ds fy, fNnz ij ,d &lt;hyh ,oa lkQ Mªsflax j[ksaA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dku ij ncko uk MkysA</a:t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8"/>
          <p:cNvSpPr txBox="1">
            <a:spLocks noGrp="1"/>
          </p:cNvSpPr>
          <p:nvPr>
            <p:ph type="title"/>
          </p:nvPr>
        </p:nvSpPr>
        <p:spPr>
          <a:xfrm>
            <a:off x="533400" y="2209800"/>
            <a:ext cx="3200400" cy="167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xnZu ij pksVs</a:t>
            </a:r>
            <a:endParaRPr sz="4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8"/>
          <p:cNvSpPr txBox="1">
            <a:spLocks noGrp="1"/>
          </p:cNvSpPr>
          <p:nvPr>
            <p:ph type="body" idx="1"/>
          </p:nvPr>
        </p:nvSpPr>
        <p:spPr>
          <a:xfrm>
            <a:off x="3962400" y="1219200"/>
            <a:ext cx="79629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xnZu ij fn[kkbZ nsus okys ?kko ;k vU; ?kko ls Hkkjh ek=k es jDrL=ko gks ldrk gSA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cksyus es dfBukbZ ,oa vkokt [kks ldrh gSA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eqWg es ckgjh oLrq ds fcuk Hkh ok;qekxZ es :dkoV gks ldrh gSA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“okl uyh fopyu gks ldrk gSA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fod`fr;kW vkSj volkn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¼Depression)</a:t>
            </a: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gks ldrk gSA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;fn vkidks jh&lt; dh gÏh es pksV dk lansg gks rks jksxh dks fLFkj dj nsaA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641351"/>
            <a:ext cx="91440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650316"/>
            <a:ext cx="91440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1"/>
          <p:cNvSpPr txBox="1">
            <a:spLocks noGrp="1"/>
          </p:cNvSpPr>
          <p:nvPr>
            <p:ph type="title"/>
          </p:nvPr>
        </p:nvSpPr>
        <p:spPr>
          <a:xfrm>
            <a:off x="304800" y="2590800"/>
            <a:ext cx="3124200" cy="12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isV dh pksV ds ladsr vkSj y{k.k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1"/>
          <p:cNvSpPr txBox="1">
            <a:spLocks noGrp="1"/>
          </p:cNvSpPr>
          <p:nvPr>
            <p:ph type="body" idx="1"/>
          </p:nvPr>
        </p:nvSpPr>
        <p:spPr>
          <a:xfrm>
            <a:off x="3657600" y="1262744"/>
            <a:ext cx="8153400" cy="4911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isV ds {ks= es LFkkuh;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¼Local½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,oa QSyk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¼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Diffuse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½</a:t>
            </a: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gqvk nnZ ;k ,saBuA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isV  dh j{kk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¼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Guarding Position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½</a:t>
            </a: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vkSj Hkzw.k eqnzk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¼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Fetal Position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½</a:t>
            </a: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es ysVukA 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isV es dkseyrkA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Lknes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¼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Shock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½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ds ladsrA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dBksj] rukoiw.kZ ;k Qwyk gqvk isVA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2"/>
          <p:cNvSpPr txBox="1">
            <a:spLocks noGrp="1"/>
          </p:cNvSpPr>
          <p:nvPr>
            <p:ph type="title"/>
          </p:nvPr>
        </p:nvSpPr>
        <p:spPr>
          <a:xfrm>
            <a:off x="0" y="2667000"/>
            <a:ext cx="3276600" cy="12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isV dh pksV ds </a:t>
            </a:r>
            <a:b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ladsr vkSj y{k.k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2"/>
          <p:cNvSpPr txBox="1">
            <a:spLocks noGrp="1"/>
          </p:cNvSpPr>
          <p:nvPr>
            <p:ph type="body" idx="1"/>
          </p:nvPr>
        </p:nvSpPr>
        <p:spPr>
          <a:xfrm>
            <a:off x="3657600" y="1219200"/>
            <a:ext cx="84582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gYdh vlqfo/kk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¼Mild Discomfort½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tks /khjs /khjs vlguh; nnZ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¼Intolerable Pain½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es cny tkrh gSA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Jksf.k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¼Pelvis½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;k dej es xgjk nnZA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,d da/ks ;k nksuks da/kks rd Qsyus okyk nnZA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[kwu dh mYVh% xgjk yky ;k dkWQh ds nkus tSlkA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ey es jDr% xgjk yky ;k rkjdksy tSlk dkykA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-66595" y="1404257"/>
            <a:ext cx="5867400" cy="8683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 ?kko 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6400800" y="1158082"/>
            <a:ext cx="4953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v[kafMr vkSj uqdlku jfgr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(Unbroken)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Ropk ds uhps uje Ård dh pksVA</a:t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7" descr="D:\dwnld\images (8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2743200"/>
            <a:ext cx="3810000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3"/>
          <p:cNvSpPr txBox="1">
            <a:spLocks noGrp="1"/>
          </p:cNvSpPr>
          <p:nvPr>
            <p:ph type="title"/>
          </p:nvPr>
        </p:nvSpPr>
        <p:spPr>
          <a:xfrm>
            <a:off x="228600" y="1981200"/>
            <a:ext cx="3657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isV dh pksVks gsrq izh&amp;gkWfLiVy mipkj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3"/>
          <p:cNvSpPr txBox="1">
            <a:spLocks noGrp="1"/>
          </p:cNvSpPr>
          <p:nvPr>
            <p:ph type="body" idx="1"/>
          </p:nvPr>
        </p:nvSpPr>
        <p:spPr>
          <a:xfrm>
            <a:off x="3886200" y="1447800"/>
            <a:ext cx="8305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oSf”od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¼Universal½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lko/kkfu;ksa dk iz;ksx djsa ,oa ?kVukLFky dks Lkqjf{kr j[ksaA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ejht dh mYVh ds izfr lrdZ jgsaA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lHkh [kqys ?kkoksa dks &lt;dsaA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mTtkxj vkarjhd vaxks dks uk NsMsA mUgsa eksVh] ue] jksxk.kqghu Mªsflax ls &lt;d nasA vojks/kd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¼Occlusive½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Mªsflax ds mij Mªsflax ;k rkSfy;k j[kdj ,DliksTM fgLls dks xeZ j[ksA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8" name="Google Shape;41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85149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4"/>
          <p:cNvSpPr txBox="1">
            <a:spLocks noGrp="1"/>
          </p:cNvSpPr>
          <p:nvPr>
            <p:ph type="title"/>
          </p:nvPr>
        </p:nvSpPr>
        <p:spPr>
          <a:xfrm>
            <a:off x="76200" y="2362200"/>
            <a:ext cx="3276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isV dh pksVks gsrq </a:t>
            </a:r>
            <a:b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izhgkWfLiVy mipkj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4"/>
          <p:cNvSpPr txBox="1">
            <a:spLocks noGrp="1"/>
          </p:cNvSpPr>
          <p:nvPr>
            <p:ph type="body" idx="1"/>
          </p:nvPr>
        </p:nvSpPr>
        <p:spPr>
          <a:xfrm>
            <a:off x="3352800" y="1371600"/>
            <a:ext cx="8839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Qalh gqbZ oLrq ¼Impaled Object½  dks uk gVk,s mUgsa Hkkjh Mªsflax ¼Bulky Dressing½ ls fLFkj djsaA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egRoiw.kZ ladsrks ¼Vital Sign½ ij yxkrkj fuxjkuh djsaA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jksxh dks ihB ds cy bl izdkj ysVk;s fd mlds iSj lcls vkjkenk;d fLFkfr es gksA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 lko/kkfu;ksa dk iz;ksx djsa ,oa ?kVukLFky dks Lkqjf{kr j[ksa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“kkWd ¼Shock½ dk bZykt djsaA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ejht dks ;Fkk”kh?kz bZ0,e0,l0 rd ys tk;sa A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1270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6" name="Google Shape;42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85149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287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433" name="Google Shape;43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19200"/>
            <a:ext cx="105918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6"/>
          <p:cNvSpPr txBox="1">
            <a:spLocks noGrp="1"/>
          </p:cNvSpPr>
          <p:nvPr>
            <p:ph type="title"/>
          </p:nvPr>
        </p:nvSpPr>
        <p:spPr>
          <a:xfrm>
            <a:off x="171734" y="2438400"/>
            <a:ext cx="48768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xqIrkaxks es pksVs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56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732503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1">
                <a:latin typeface="Arial"/>
                <a:ea typeface="Arial"/>
                <a:cs typeface="Arial"/>
                <a:sym typeface="Arial"/>
              </a:rPr>
              <a:t>xqIrkaxks ds ?kkoksa ds fy, izh&amp;gkWfLiVy mipkj</a:t>
            </a:r>
            <a:endParaRPr sz="34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	xqIrkaxks ds ?kkoksa dk bZykt vU; ?kkoksa dh rjg gh fd;k tkuk pkfg,] gkykWfd jksxh dh xksiuh;rk dh j{kk ds  fy, fo”ks’k ns[kHkky vkSj /;ku fn;k tkuk pkfg,A</a:t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7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5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7"/>
          <p:cNvSpPr txBox="1">
            <a:spLocks noGrp="1"/>
          </p:cNvSpPr>
          <p:nvPr>
            <p:ph type="body" idx="1"/>
          </p:nvPr>
        </p:nvSpPr>
        <p:spPr>
          <a:xfrm>
            <a:off x="2289810" y="2195512"/>
            <a:ext cx="7612380" cy="123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dksbZ iz”u</a:t>
            </a: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34" y="66887"/>
            <a:ext cx="1185892" cy="847066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8"/>
          <p:cNvSpPr/>
          <p:nvPr/>
        </p:nvSpPr>
        <p:spPr>
          <a:xfrm>
            <a:off x="2519438" y="2427899"/>
            <a:ext cx="3576562" cy="120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8" name="Google Shape;45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56" y="137032"/>
            <a:ext cx="1091405" cy="7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6457" y="1309217"/>
            <a:ext cx="5643838" cy="4475703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8"/>
          <p:cNvSpPr txBox="1"/>
          <p:nvPr/>
        </p:nvSpPr>
        <p:spPr>
          <a:xfrm>
            <a:off x="918148" y="3033433"/>
            <a:ext cx="314412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/kU;okn</a:t>
            </a:r>
            <a:endParaRPr sz="497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9"/>
          <p:cNvSpPr txBox="1">
            <a:spLocks noGrp="1"/>
          </p:cNvSpPr>
          <p:nvPr>
            <p:ph type="title"/>
          </p:nvPr>
        </p:nvSpPr>
        <p:spPr>
          <a:xfrm>
            <a:off x="695080" y="2362200"/>
            <a:ext cx="35814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ewY;kadu </a:t>
            </a:r>
            <a:endParaRPr sz="5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59"/>
          <p:cNvSpPr txBox="1">
            <a:spLocks noGrp="1"/>
          </p:cNvSpPr>
          <p:nvPr>
            <p:ph type="body" idx="1"/>
          </p:nvPr>
        </p:nvSpPr>
        <p:spPr>
          <a:xfrm>
            <a:off x="4276480" y="2057401"/>
            <a:ext cx="7153521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Lkks¶V fV”kw pksVks dks ifjHkkf’kr djsa ?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 Hkkjh Mªsflax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¼Bulky Dressing½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dh eksVkbZ ? 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,d ?kaVs es----------- feuV ds fy, cQZ yxk,s ?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ty izfrjks/kh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¼Occlusive½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Mªsflax fdls dgk tkrk gS ?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8" name="Google Shape;46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34" y="66887"/>
            <a:ext cx="1185892" cy="847066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5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290052" y="1752600"/>
            <a:ext cx="65532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 ?kko ds ladsr ,oa y{k.k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6553200" y="1752600"/>
            <a:ext cx="5181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lwtu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dkseyRkk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jax fcxMuk </a:t>
            </a:r>
            <a:r>
              <a:rPr lang="en-US" sz="3800">
                <a:latin typeface="Arial"/>
                <a:ea typeface="Arial"/>
                <a:cs typeface="Arial"/>
                <a:sym typeface="Arial"/>
              </a:rPr>
              <a:t>(Discoloration)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laHkkfor fod`fr </a:t>
            </a:r>
            <a:r>
              <a:rPr lang="en-US" sz="3800">
                <a:latin typeface="Arial"/>
                <a:ea typeface="Arial"/>
                <a:cs typeface="Arial"/>
                <a:sym typeface="Arial"/>
              </a:rPr>
              <a:t>(Deformity) </a:t>
            </a:r>
            <a:endParaRPr sz="3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457200" y="1676400"/>
            <a:ext cx="3664974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 ?kko ds </a:t>
            </a:r>
            <a:b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izh&amp;gkWfLiVybZykt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4800600" y="1524000"/>
            <a:ext cx="6781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oSf”od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(Universal)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lko/kkfu;ksa dk iz;ksx djsa ,oa ?kVukLFky dks Lkqjf{kr j[ksaA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jkbZl “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RICE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” fof/k dks ykxw djsAa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Ekjhtksa dh fuxjkuh djsa vkSj egRoiw.kZ ladsrksa dh tkWp djsaA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“kkWd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(Shock)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dk bZykt djsaA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ejht dks ;Fkk”kh?kz bZ0,e0,l0 rd ys tk;saA 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1066800" y="1968137"/>
            <a:ext cx="2514600" cy="1765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[kqys ?kko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4267200" y="2438400"/>
            <a:ext cx="6477000" cy="203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Lkks¶V fV”kw dh pksV ftlds ifj.kkeLo:Ik Ropk VwV </a:t>
            </a: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(Break)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tkrh gSA</a:t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333188" y="1447800"/>
            <a:ext cx="38100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[kqys ?kkoks ds izdkj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4191000" y="1295400"/>
            <a:ext cx="7848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[kjkspas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(Scratches)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,oa jxMsa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(Abrasion)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Yksfljs”ku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(Laceration)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fu;fer ,oa vfu;fer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izos”k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(Penetration)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,oa fNnz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(Puncture) </a:t>
            </a:r>
            <a:r>
              <a:rPr lang="en-US" sz="3400">
                <a:latin typeface="Arial"/>
                <a:ea typeface="Arial"/>
                <a:cs typeface="Arial"/>
                <a:sym typeface="Arial"/>
              </a:rPr>
              <a:t>pksVsa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vyxko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(Avulsion)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vax dkVsu dh fLFkfr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(Amputation)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dqpyuk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(Crushing Injury)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xksyh yxus ls ?kko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(Gunshot Wounds)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pqHkus okys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(Impaled Object) 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831669" y="2020388"/>
            <a:ext cx="3657600" cy="792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[kqys ?kko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2" descr="scan00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1219200"/>
            <a:ext cx="4800600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8363"/>
            <a:ext cx="1211826" cy="8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 NDRF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1752</Words>
  <Application>Microsoft Office PowerPoint</Application>
  <PresentationFormat>Widescreen</PresentationFormat>
  <Paragraphs>192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Times New Roman</vt:lpstr>
      <vt:lpstr>Open Sans</vt:lpstr>
      <vt:lpstr>Calibri</vt:lpstr>
      <vt:lpstr>Arial</vt:lpstr>
      <vt:lpstr>Open Sans SemiBold</vt:lpstr>
      <vt:lpstr>Office Theme</vt:lpstr>
      <vt:lpstr>PowerPoint Presentation</vt:lpstr>
      <vt:lpstr>mís';</vt:lpstr>
      <vt:lpstr> lkW¶V fV”kw batjh  (Soft Tissue Injury) </vt:lpstr>
      <vt:lpstr>can ?kko </vt:lpstr>
      <vt:lpstr>can ?kko ds ladsr ,oa y{k.k</vt:lpstr>
      <vt:lpstr>can ?kko ds  izh&amp;gkWfLiVybZykt</vt:lpstr>
      <vt:lpstr>[kqys ?kko</vt:lpstr>
      <vt:lpstr>[kqys ?kkoks ds izdkj</vt:lpstr>
      <vt:lpstr>[kqys ?kko</vt:lpstr>
      <vt:lpstr>[kjksap (Scratch) ,oa   jxMsa (Abrasion) ?kko</vt:lpstr>
      <vt:lpstr>Yksfljs”ku (Laceration) fu;fer ,oa vfu;fer</vt:lpstr>
      <vt:lpstr>fNnz (Puncture) pksVsa</vt:lpstr>
      <vt:lpstr>vax dkVus dh fLFkfr (Amputation) </vt:lpstr>
      <vt:lpstr>xksyh dk ?kko  (Gunshot Wounds) </vt:lpstr>
      <vt:lpstr>pqHkus okyh oLrqvksa ds ?kko  (Impaled Object)</vt:lpstr>
      <vt:lpstr>MksuV izdkj dh fjax iSM</vt:lpstr>
      <vt:lpstr>[kqys ?kko ds izh&amp;gkWfLiVy mipkj</vt:lpstr>
      <vt:lpstr>[kqys ?kko ds izh&amp;gkWfLiVy mipkj</vt:lpstr>
      <vt:lpstr>Mªsflax </vt:lpstr>
      <vt:lpstr>PowerPoint Presentation</vt:lpstr>
      <vt:lpstr> iÍh (Bandage) </vt:lpstr>
      <vt:lpstr>LVjkbZy xkWt iSM (Sterile Gauze Pad) </vt:lpstr>
      <vt:lpstr>vojks/kd (Occlusive)  Mªsflax</vt:lpstr>
      <vt:lpstr>PowerPoint Presentation</vt:lpstr>
      <vt:lpstr>PowerPoint Presentation</vt:lpstr>
      <vt:lpstr>Hkkjh Hkjde (Bulky) Mªsflax</vt:lpstr>
      <vt:lpstr>Mªsflax vkSj ifÍ;kW  ¼Bandage½ yxkuk </vt:lpstr>
      <vt:lpstr>PowerPoint Presentation</vt:lpstr>
      <vt:lpstr>flj vkSj dku ij iÍh ¼Bandage½</vt:lpstr>
      <vt:lpstr>da/ks dh iÍh ¼Bandage½</vt:lpstr>
      <vt:lpstr>dksguh dh iÍh ¼Bandage½</vt:lpstr>
      <vt:lpstr>?kqVus dh iÍh ¼Bandage½</vt:lpstr>
      <vt:lpstr>vkW[k ij ?kko</vt:lpstr>
      <vt:lpstr>dku esa ?kko</vt:lpstr>
      <vt:lpstr>xnZu ij pksVs</vt:lpstr>
      <vt:lpstr>PowerPoint Presentation</vt:lpstr>
      <vt:lpstr>PowerPoint Presentation</vt:lpstr>
      <vt:lpstr>isV dh pksV ds ladsr vkSj y{k.k</vt:lpstr>
      <vt:lpstr>isV dh pksV ds  ladsr vkSj y{k.k</vt:lpstr>
      <vt:lpstr>isV dh pksVks gsrq izh&amp;gkWfLiVy mipkj</vt:lpstr>
      <vt:lpstr>isV dh pksVks gsrq  izhgkWfLiVy mipkj</vt:lpstr>
      <vt:lpstr>PowerPoint Presentation</vt:lpstr>
      <vt:lpstr>xqIrkaxks es pksVs</vt:lpstr>
      <vt:lpstr>PowerPoint Presentation</vt:lpstr>
      <vt:lpstr>PowerPoint Presentation</vt:lpstr>
      <vt:lpstr>ewY;kadu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NDRF HQ</dc:creator>
  <cp:lastModifiedBy>NDRF HQ</cp:lastModifiedBy>
  <cp:revision>1</cp:revision>
  <dcterms:modified xsi:type="dcterms:W3CDTF">2026-01-08T10:04:54Z</dcterms:modified>
</cp:coreProperties>
</file>