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4"/>
  </p:notesMasterIdLst>
  <p:sldIdLst>
    <p:sldId id="32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1094" r:id="rId31"/>
    <p:sldId id="326" r:id="rId32"/>
    <p:sldId id="308"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95659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91;p1:notes"/>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Arial" panose="020B0604020202020204" pitchFamily="34" charset="0"/>
            </a:endParaRPr>
          </a:p>
        </p:txBody>
      </p:sp>
      <p:sp>
        <p:nvSpPr>
          <p:cNvPr id="7171" name="Google Shape;92;p1: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56159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6498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7387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2484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604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9054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490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0622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8746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5456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834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6018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2114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6629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7397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5635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177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1084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4107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9480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6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393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3932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6271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0990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053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075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7273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4244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7" name="Picture 4">
            <a:extLst>
              <a:ext uri="{FF2B5EF4-FFF2-40B4-BE49-F238E27FC236}">
                <a16:creationId xmlns:a16="http://schemas.microsoft.com/office/drawing/2014/main" id="{8AB95D1E-C0A3-C480-BE48-65B52956F243}"/>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5001" r="23999"/>
          <a:stretch/>
        </p:blipFill>
        <p:spPr bwMode="auto">
          <a:xfrm>
            <a:off x="11370314" y="0"/>
            <a:ext cx="821686" cy="7960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B7F2638-3753-2602-801C-70C8A8FFE38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0394"/>
            <a:ext cx="914400" cy="785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974933" y="648080"/>
            <a:ext cx="9664581"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 name="Picture 6">
            <a:extLst>
              <a:ext uri="{FF2B5EF4-FFF2-40B4-BE49-F238E27FC236}">
                <a16:creationId xmlns:a16="http://schemas.microsoft.com/office/drawing/2014/main" id="{6B7F2638-3753-2602-801C-70C8A8FFE389}"/>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10394"/>
            <a:ext cx="914400" cy="7857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8AB95D1E-C0A3-C480-BE48-65B52956F243}"/>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25001" r="23999"/>
          <a:stretch/>
        </p:blipFill>
        <p:spPr bwMode="auto">
          <a:xfrm>
            <a:off x="11370314" y="0"/>
            <a:ext cx="821686" cy="79609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Google Shape;94;p14" descr="closeup-firefighter-holding-his-helmet-walking-towards-fire-truck.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13432" b="1559"/>
          <a:stretch>
            <a:fillRect/>
          </a:stretch>
        </p:blipFill>
        <p:spPr bwMode="auto">
          <a:xfrm>
            <a:off x="-12700" y="-31750"/>
            <a:ext cx="122174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Google Shape;95;p14"/>
          <p:cNvSpPr txBox="1">
            <a:spLocks noChangeArrowheads="1"/>
          </p:cNvSpPr>
          <p:nvPr/>
        </p:nvSpPr>
        <p:spPr bwMode="auto">
          <a:xfrm>
            <a:off x="301625" y="6438900"/>
            <a:ext cx="23209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9125" tIns="39125" rIns="39125" bIns="3912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00">
                <a:solidFill>
                  <a:srgbClr val="535353"/>
                </a:solidFill>
                <a:latin typeface="Open Sans SemiBold"/>
                <a:ea typeface="Open Sans SemiBold"/>
                <a:cs typeface="Open Sans SemiBold"/>
                <a:sym typeface="Open Sans SemiBold"/>
              </a:rPr>
              <a:t>PEER | CSSR | INDIA</a:t>
            </a:r>
            <a:endParaRPr lang="en-US" altLang="en-US" sz="2000">
              <a:latin typeface="Arial" panose="020B0604020202020204" pitchFamily="34" charset="0"/>
            </a:endParaRPr>
          </a:p>
        </p:txBody>
      </p:sp>
      <p:sp>
        <p:nvSpPr>
          <p:cNvPr id="6148" name="Google Shape;96;p14"/>
          <p:cNvSpPr>
            <a:spLocks noChangeArrowheads="1"/>
          </p:cNvSpPr>
          <p:nvPr/>
        </p:nvSpPr>
        <p:spPr bwMode="auto">
          <a:xfrm>
            <a:off x="508000" y="6756400"/>
            <a:ext cx="1908175" cy="1016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9125" tIns="39125" rIns="39125" bIns="391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900">
              <a:solidFill>
                <a:srgbClr val="000000"/>
              </a:solidFill>
              <a:cs typeface="Calibri" panose="020F0502020204030204" pitchFamily="34" charset="0"/>
              <a:sym typeface="Calibri" panose="020F0502020204030204" pitchFamily="34" charset="0"/>
            </a:endParaRPr>
          </a:p>
        </p:txBody>
      </p:sp>
      <p:sp>
        <p:nvSpPr>
          <p:cNvPr id="6149" name="Google Shape;97;p14"/>
          <p:cNvSpPr txBox="1">
            <a:spLocks noChangeArrowheads="1"/>
          </p:cNvSpPr>
          <p:nvPr/>
        </p:nvSpPr>
        <p:spPr bwMode="auto">
          <a:xfrm>
            <a:off x="10756900" y="6407150"/>
            <a:ext cx="6985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9125" tIns="39125" rIns="39125" bIns="3912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500" b="1">
                <a:solidFill>
                  <a:srgbClr val="535353"/>
                </a:solidFill>
                <a:latin typeface="Open Sans"/>
                <a:ea typeface="Open Sans"/>
                <a:cs typeface="Open Sans"/>
                <a:sym typeface="Open Sans"/>
              </a:rPr>
              <a:t>PPT 2 -</a:t>
            </a:r>
            <a:endParaRPr lang="en-US" altLang="en-US" sz="2000">
              <a:latin typeface="Arial" panose="020B0604020202020204" pitchFamily="34" charset="0"/>
            </a:endParaRPr>
          </a:p>
        </p:txBody>
      </p:sp>
      <p:sp>
        <p:nvSpPr>
          <p:cNvPr id="6150" name="Google Shape;98;p14"/>
          <p:cNvSpPr>
            <a:spLocks noChangeArrowheads="1"/>
          </p:cNvSpPr>
          <p:nvPr/>
        </p:nvSpPr>
        <p:spPr bwMode="auto">
          <a:xfrm>
            <a:off x="10769600" y="6756400"/>
            <a:ext cx="939800" cy="1016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9125" tIns="39125" rIns="39125" bIns="391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900">
              <a:solidFill>
                <a:srgbClr val="000000"/>
              </a:solidFill>
              <a:cs typeface="Calibri" panose="020F0502020204030204" pitchFamily="34" charset="0"/>
              <a:sym typeface="Calibri" panose="020F0502020204030204" pitchFamily="34" charset="0"/>
            </a:endParaRPr>
          </a:p>
        </p:txBody>
      </p:sp>
      <p:sp>
        <p:nvSpPr>
          <p:cNvPr id="6151" name="Google Shape;99;p14"/>
          <p:cNvSpPr>
            <a:spLocks noGrp="1"/>
          </p:cNvSpPr>
          <p:nvPr>
            <p:ph type="sldNum" sz="quarter" idx="10"/>
          </p:nvPr>
        </p:nvSpPr>
        <p:spPr bwMode="auto">
          <a:xfrm>
            <a:off x="11383963" y="6407150"/>
            <a:ext cx="303212" cy="338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78275" tIns="78275" rIns="78275" bIns="78275" numCol="1" rtlCol="0" anchor="t" anchorCtr="0" compatLnSpc="1">
            <a:prstTxWarp prst="textNoShape">
              <a:avLst/>
            </a:prstTxWarp>
            <a:noAutofit/>
          </a:bodyPr>
          <a:lstStyle>
            <a:defPPr>
              <a:defRPr lang="en-US"/>
            </a:defPPr>
            <a:lvl1pPr marL="0" lvl="0" indent="0" algn="ctr" defTabSz="914400" rtl="0" eaLnBrk="1" latinLnBrk="0" hangingPunct="1">
              <a:spcBef>
                <a:spcPts val="0"/>
              </a:spcBef>
              <a:spcAft>
                <a:spcPts val="0"/>
              </a:spcAft>
              <a:buNone/>
              <a:defRPr sz="1500" b="1" kern="1200">
                <a:solidFill>
                  <a:srgbClr val="535353"/>
                </a:solidFill>
                <a:latin typeface="Open Sans"/>
                <a:ea typeface="Open Sans"/>
                <a:cs typeface="Open Sans"/>
                <a:sym typeface="Open Sans"/>
              </a:defRPr>
            </a:lvl1pPr>
            <a:lvl2pPr marL="0" lvl="1" indent="0" algn="ctr" defTabSz="914400" rtl="0" eaLnBrk="1" latinLnBrk="0" hangingPunct="1">
              <a:spcBef>
                <a:spcPts val="0"/>
              </a:spcBef>
              <a:buNone/>
              <a:defRPr sz="1500" b="1" kern="1200">
                <a:solidFill>
                  <a:srgbClr val="535353"/>
                </a:solidFill>
                <a:latin typeface="Open Sans"/>
                <a:ea typeface="Open Sans"/>
                <a:cs typeface="Open Sans"/>
                <a:sym typeface="Open Sans"/>
              </a:defRPr>
            </a:lvl2pPr>
            <a:lvl3pPr marL="0" lvl="2" indent="0" algn="ctr" defTabSz="914400" rtl="0" eaLnBrk="1" latinLnBrk="0" hangingPunct="1">
              <a:spcBef>
                <a:spcPts val="0"/>
              </a:spcBef>
              <a:buNone/>
              <a:defRPr sz="1500" b="1" kern="1200">
                <a:solidFill>
                  <a:srgbClr val="535353"/>
                </a:solidFill>
                <a:latin typeface="Open Sans"/>
                <a:ea typeface="Open Sans"/>
                <a:cs typeface="Open Sans"/>
                <a:sym typeface="Open Sans"/>
              </a:defRPr>
            </a:lvl3pPr>
            <a:lvl4pPr marL="0" lvl="3" indent="0" algn="ctr" defTabSz="914400" rtl="0" eaLnBrk="1" latinLnBrk="0" hangingPunct="1">
              <a:spcBef>
                <a:spcPts val="0"/>
              </a:spcBef>
              <a:buNone/>
              <a:defRPr sz="1500" b="1" kern="1200">
                <a:solidFill>
                  <a:srgbClr val="535353"/>
                </a:solidFill>
                <a:latin typeface="Open Sans"/>
                <a:ea typeface="Open Sans"/>
                <a:cs typeface="Open Sans"/>
                <a:sym typeface="Open Sans"/>
              </a:defRPr>
            </a:lvl4pPr>
            <a:lvl5pPr marL="0" lvl="4" indent="0" algn="ctr" defTabSz="914400" rtl="0" eaLnBrk="1" latinLnBrk="0" hangingPunct="1">
              <a:spcBef>
                <a:spcPts val="0"/>
              </a:spcBef>
              <a:buNone/>
              <a:defRPr sz="1500" b="1" kern="1200">
                <a:solidFill>
                  <a:srgbClr val="535353"/>
                </a:solidFill>
                <a:latin typeface="Open Sans"/>
                <a:ea typeface="Open Sans"/>
                <a:cs typeface="Open Sans"/>
                <a:sym typeface="Open Sans"/>
              </a:defRPr>
            </a:lvl5pPr>
            <a:lvl6pPr marL="0" lvl="5" indent="0" algn="ctr" defTabSz="914400" rtl="0" eaLnBrk="1" latinLnBrk="0" hangingPunct="1">
              <a:spcBef>
                <a:spcPts val="0"/>
              </a:spcBef>
              <a:buNone/>
              <a:defRPr sz="1500" b="1" kern="1200">
                <a:solidFill>
                  <a:srgbClr val="535353"/>
                </a:solidFill>
                <a:latin typeface="Open Sans"/>
                <a:ea typeface="Open Sans"/>
                <a:cs typeface="Open Sans"/>
                <a:sym typeface="Open Sans"/>
              </a:defRPr>
            </a:lvl6pPr>
            <a:lvl7pPr marL="0" lvl="6" indent="0" algn="ctr" defTabSz="914400" rtl="0" eaLnBrk="1" latinLnBrk="0" hangingPunct="1">
              <a:spcBef>
                <a:spcPts val="0"/>
              </a:spcBef>
              <a:buNone/>
              <a:defRPr sz="1500" b="1" kern="1200">
                <a:solidFill>
                  <a:srgbClr val="535353"/>
                </a:solidFill>
                <a:latin typeface="Open Sans"/>
                <a:ea typeface="Open Sans"/>
                <a:cs typeface="Open Sans"/>
                <a:sym typeface="Open Sans"/>
              </a:defRPr>
            </a:lvl7pPr>
            <a:lvl8pPr marL="0" lvl="7" indent="0" algn="ctr" defTabSz="914400" rtl="0" eaLnBrk="1" latinLnBrk="0" hangingPunct="1">
              <a:spcBef>
                <a:spcPts val="0"/>
              </a:spcBef>
              <a:buNone/>
              <a:defRPr sz="1500" b="1" kern="1200">
                <a:solidFill>
                  <a:srgbClr val="535353"/>
                </a:solidFill>
                <a:latin typeface="Open Sans"/>
                <a:ea typeface="Open Sans"/>
                <a:cs typeface="Open Sans"/>
                <a:sym typeface="Open Sans"/>
              </a:defRPr>
            </a:lvl8pPr>
            <a:lvl9pPr marL="0" lvl="8" indent="0" algn="ctr" defTabSz="914400" rtl="0" eaLnBrk="1" latinLnBrk="0" hangingPunct="1">
              <a:spcBef>
                <a:spcPts val="0"/>
              </a:spcBef>
              <a:buNone/>
              <a:defRPr sz="1500" b="1" kern="1200">
                <a:solidFill>
                  <a:srgbClr val="535353"/>
                </a:solidFill>
                <a:latin typeface="Open Sans"/>
                <a:ea typeface="Open Sans"/>
                <a:cs typeface="Open Sans"/>
                <a:sym typeface="Open Sans"/>
              </a:defRPr>
            </a:lvl9pPr>
          </a:lstStyle>
          <a:p>
            <a:pPr>
              <a:lnSpc>
                <a:spcPct val="100000"/>
              </a:lnSpc>
              <a:spcBef>
                <a:spcPct val="0"/>
              </a:spcBef>
              <a:spcAft>
                <a:spcPct val="0"/>
              </a:spcAft>
              <a:buFontTx/>
              <a:buNone/>
              <a:defRPr/>
            </a:pPr>
            <a:fld id="{3704D47E-CE89-4D35-92E6-8E5189C3EF68}" type="slidenum">
              <a:rPr lang="en-US" smtClean="0"/>
              <a:pPr>
                <a:lnSpc>
                  <a:spcPct val="100000"/>
                </a:lnSpc>
                <a:spcBef>
                  <a:spcPct val="0"/>
                </a:spcBef>
                <a:spcAft>
                  <a:spcPct val="0"/>
                </a:spcAft>
                <a:buFontTx/>
                <a:buNone/>
                <a:defRPr/>
              </a:pPr>
              <a:t>1</a:t>
            </a:fld>
            <a:endParaRPr lang="en-US" altLang="en-US" sz="1500">
              <a:solidFill>
                <a:srgbClr val="535353"/>
              </a:solidFill>
              <a:latin typeface="Open Sans"/>
            </a:endParaRPr>
          </a:p>
        </p:txBody>
      </p:sp>
      <p:sp>
        <p:nvSpPr>
          <p:cNvPr id="6152" name="Google Shape;100;p14"/>
          <p:cNvSpPr>
            <a:spLocks noChangeArrowheads="1"/>
          </p:cNvSpPr>
          <p:nvPr/>
        </p:nvSpPr>
        <p:spPr bwMode="auto">
          <a:xfrm>
            <a:off x="0" y="7938"/>
            <a:ext cx="12204700" cy="6870700"/>
          </a:xfrm>
          <a:prstGeom prst="rect">
            <a:avLst/>
          </a:prstGeom>
          <a:solidFill>
            <a:srgbClr val="535353">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9125" tIns="39125" rIns="39125" bIns="391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900">
              <a:solidFill>
                <a:srgbClr val="000000"/>
              </a:solidFill>
              <a:cs typeface="Calibri" panose="020F0502020204030204" pitchFamily="34" charset="0"/>
              <a:sym typeface="Calibri" panose="020F0502020204030204" pitchFamily="34" charset="0"/>
            </a:endParaRPr>
          </a:p>
        </p:txBody>
      </p:sp>
      <p:pic>
        <p:nvPicPr>
          <p:cNvPr id="6153" name="Google Shape;101;p14" descr="Image"/>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50481"/>
          <a:stretch>
            <a:fillRect/>
          </a:stretch>
        </p:blipFill>
        <p:spPr bwMode="auto">
          <a:xfrm>
            <a:off x="88271" y="1984375"/>
            <a:ext cx="981075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Google Shape;102;p14" descr="CSSR-logo-white-01.png"/>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8913" y="-192088"/>
            <a:ext cx="3790950"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Google Shape;103;p14"/>
          <p:cNvSpPr>
            <a:spLocks/>
          </p:cNvSpPr>
          <p:nvPr/>
        </p:nvSpPr>
        <p:spPr bwMode="auto">
          <a:xfrm flipH="1">
            <a:off x="0" y="5597525"/>
            <a:ext cx="12192000" cy="1260475"/>
          </a:xfrm>
          <a:custGeom>
            <a:avLst/>
            <a:gdLst>
              <a:gd name="T0" fmla="*/ 0 w 21600"/>
              <a:gd name="T1" fmla="*/ 0 h 21600"/>
              <a:gd name="T2" fmla="*/ 0 w 21600"/>
              <a:gd name="T3" fmla="*/ 1260475 h 21600"/>
              <a:gd name="T4" fmla="*/ 12192000 w 21600"/>
              <a:gd name="T5" fmla="*/ 1260475 h 21600"/>
              <a:gd name="T6" fmla="*/ 12192000 w 21600"/>
              <a:gd name="T7" fmla="*/ 0 h 21600"/>
              <a:gd name="T8" fmla="*/ 11251636 w 21600"/>
              <a:gd name="T9" fmla="*/ 0 h 21600"/>
              <a:gd name="T10" fmla="*/ 10909582 w 21600"/>
              <a:gd name="T11" fmla="*/ 413973 h 21600"/>
              <a:gd name="T12" fmla="*/ 10566964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9125" tIns="39125" rIns="39125" bIns="39125"/>
          <a:lstStyle/>
          <a:p>
            <a:endParaRPr lang="en-IN"/>
          </a:p>
        </p:txBody>
      </p:sp>
      <p:pic>
        <p:nvPicPr>
          <p:cNvPr id="6157"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55563"/>
            <a:ext cx="1600200" cy="108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8"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01300" y="55563"/>
            <a:ext cx="1731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8E45165-6B7A-8065-4A57-8495BF1A4645}"/>
              </a:ext>
            </a:extLst>
          </p:cNvPr>
          <p:cNvSpPr txBox="1">
            <a:spLocks/>
          </p:cNvSpPr>
          <p:nvPr/>
        </p:nvSpPr>
        <p:spPr>
          <a:xfrm>
            <a:off x="197987" y="2398712"/>
            <a:ext cx="8932177" cy="1143000"/>
          </a:xfrm>
          <a:prstGeom prst="rect">
            <a:avLst/>
          </a:prstGeom>
          <a:solidFill>
            <a:srgbClr val="FF0000"/>
          </a:solidFill>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chemeClr val="bg1"/>
                </a:solidFill>
              </a:rPr>
              <a:t>LIFTING AND STABILISING LOAD</a:t>
            </a:r>
            <a:endParaRPr lang="en-US" sz="4000" b="1" dirty="0">
              <a:solidFill>
                <a:schemeClr val="bg1"/>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962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92" name="Google Shape;19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93" name="Google Shape;193;p23"/>
          <p:cNvSpPr txBox="1"/>
          <p:nvPr/>
        </p:nvSpPr>
        <p:spPr>
          <a:xfrm>
            <a:off x="6409145" y="1415083"/>
            <a:ext cx="5050205" cy="4401164"/>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Font typeface="Wingdings" panose="05000000000000000000" pitchFamily="2" charset="2"/>
              <a:buChar char="§"/>
            </a:pPr>
            <a:r>
              <a:rPr lang="en-US" sz="2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In Class One Lever The fulcrum is placed between the force and the load, which provides the greatest mechanical advantage when lifting a load vertically. You can increase the mechanical advantage by using a longer lever</a:t>
            </a: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94" name="Google Shape;194;p23"/>
          <p:cNvSpPr txBox="1"/>
          <p:nvPr/>
        </p:nvSpPr>
        <p:spPr>
          <a:xfrm>
            <a:off x="838200" y="1415083"/>
            <a:ext cx="5676497" cy="707846"/>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dirty="0">
                <a:solidFill>
                  <a:srgbClr val="FF0000"/>
                </a:solidFill>
                <a:latin typeface="Arial"/>
                <a:ea typeface="Arial"/>
                <a:cs typeface="Arial"/>
                <a:sym typeface="Arial"/>
              </a:rPr>
              <a:t>CLASS ONE LEVER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02" name="Google Shape;20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203" name="Google Shape;203;p24"/>
          <p:cNvSpPr txBox="1"/>
          <p:nvPr/>
        </p:nvSpPr>
        <p:spPr>
          <a:xfrm>
            <a:off x="7702618" y="1759123"/>
            <a:ext cx="4163650" cy="230828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In Class Two Lever The load is placed between the force and the fulcrum. This is the most useful and efficient lever for moving objects horizontally</a:t>
            </a: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04" name="Google Shape;204;p24"/>
          <p:cNvSpPr txBox="1"/>
          <p:nvPr/>
        </p:nvSpPr>
        <p:spPr>
          <a:xfrm>
            <a:off x="1508927" y="1759123"/>
            <a:ext cx="5707951" cy="707846"/>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Arial"/>
                <a:ea typeface="Arial"/>
                <a:cs typeface="Arial"/>
                <a:sym typeface="Arial"/>
              </a:rPr>
              <a:t>CLASS TWO LEVER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12" name="Google Shape;21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13" name="Google Shape;213;p25"/>
          <p:cNvSpPr txBox="1"/>
          <p:nvPr/>
        </p:nvSpPr>
        <p:spPr>
          <a:xfrm>
            <a:off x="7331657" y="1534841"/>
            <a:ext cx="4580015" cy="31700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chemeClr val="dk1"/>
                </a:solidFill>
                <a:latin typeface="Arial"/>
                <a:ea typeface="Arial"/>
                <a:cs typeface="Arial"/>
                <a:sym typeface="Arial"/>
              </a:rPr>
              <a:t>In Class Three Lever The force is placed between the load and the fulcrum. This type of lever is used when force may be sacrificed for distance, and reduces mechanical advantage. </a:t>
            </a:r>
            <a:endParaRPr sz="2800" dirty="0">
              <a:solidFill>
                <a:schemeClr val="dk1"/>
              </a:solidFill>
              <a:latin typeface="Arial"/>
              <a:ea typeface="Arial"/>
              <a:cs typeface="Arial"/>
              <a:sym typeface="Arial"/>
            </a:endParaRPr>
          </a:p>
        </p:txBody>
      </p:sp>
      <p:sp>
        <p:nvSpPr>
          <p:cNvPr id="214" name="Google Shape;214;p25"/>
          <p:cNvSpPr txBox="1"/>
          <p:nvPr/>
        </p:nvSpPr>
        <p:spPr>
          <a:xfrm>
            <a:off x="1179122" y="1534841"/>
            <a:ext cx="6152535" cy="707846"/>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CLASS THREE LEVER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22" name="Google Shape;2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223" name="Google Shape;223;p26"/>
          <p:cNvSpPr txBox="1"/>
          <p:nvPr/>
        </p:nvSpPr>
        <p:spPr>
          <a:xfrm>
            <a:off x="6414592" y="1763555"/>
            <a:ext cx="5555226" cy="230828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 </a:t>
            </a:r>
            <a:r>
              <a:rPr lang="en-US" sz="24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come-along</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provides mechanical advantage for lifting and pulling using a lever and gear ratcheting system. It consists of an anchor hook on one end and another hook attached to a retractable chain or steel cable.</a:t>
            </a:r>
            <a:endParaRPr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24" name="Google Shape;224;p26"/>
          <p:cNvSpPr txBox="1"/>
          <p:nvPr/>
        </p:nvSpPr>
        <p:spPr>
          <a:xfrm>
            <a:off x="838200" y="1763555"/>
            <a:ext cx="5187853" cy="707846"/>
          </a:xfrm>
          <a:prstGeom prst="rect">
            <a:avLst/>
          </a:prstGeom>
          <a:solidFill>
            <a:schemeClr val="bg1"/>
          </a:solidFill>
          <a:ln>
            <a:noFill/>
          </a:ln>
        </p:spPr>
        <p:txBody>
          <a:bodyPr spcFirstLastPara="1" wrap="square" lIns="91425" tIns="45700" rIns="91425" bIns="45700" anchor="t" anchorCtr="0">
            <a:spAutoFit/>
          </a:bodyPr>
          <a:lstStyle/>
          <a:p>
            <a:pPr lvl="0"/>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THE COME-ALONG </a:t>
            </a:r>
            <a:r>
              <a:rPr lang="en-US" sz="4000" b="1">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a:t>
            </a:r>
            <a:r>
              <a:rPr lang="en-US" sz="4000" b="1">
                <a:solidFill>
                  <a:srgbClr val="FF0000"/>
                </a:solidFill>
                <a:latin typeface="Open Sans" panose="020B0606030504020204" pitchFamily="34" charset="0"/>
                <a:ea typeface="Open Sans" panose="020B0606030504020204" pitchFamily="34" charset="0"/>
                <a:cs typeface="Open Sans" panose="020B0606030504020204" pitchFamily="34" charset="0"/>
              </a:rPr>
              <a:t>HOIST</a:t>
            </a:r>
            <a:r>
              <a:rPr lang="en-US" sz="4000" b="1">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a:t>
            </a:r>
            <a:endPar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31" name="Google Shape;23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32" name="Google Shape;232;p27"/>
          <p:cNvSpPr txBox="1"/>
          <p:nvPr/>
        </p:nvSpPr>
        <p:spPr>
          <a:xfrm>
            <a:off x="4733765" y="1452993"/>
            <a:ext cx="7394006" cy="304694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These devices are operated with a lever to apply </a:t>
            </a:r>
            <a:r>
              <a:rPr lang="en-US" sz="24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hydraulic pressure</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to a ram. Hydraulic jacks are used primarily for lifting heavy loads. Though they usually have only a short reach, they are extremely powerful – a hand-operated bottle jack can lift as much as 50 tons. It is important to keep the hydraulic jack </a:t>
            </a:r>
            <a:r>
              <a:rPr lang="en-US" sz="24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perpendicular</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to the ground – the jack is not designed to handle lateral loads. </a:t>
            </a:r>
            <a:endParaRPr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33" name="Google Shape;233;p27"/>
          <p:cNvSpPr txBox="1"/>
          <p:nvPr/>
        </p:nvSpPr>
        <p:spPr>
          <a:xfrm>
            <a:off x="947584" y="1470476"/>
            <a:ext cx="3004984" cy="1200288"/>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HYDRAULIC JACKS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40" name="Google Shape;24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241" name="Google Shape;241;p28"/>
          <p:cNvSpPr txBox="1"/>
          <p:nvPr/>
        </p:nvSpPr>
        <p:spPr>
          <a:xfrm>
            <a:off x="5889523" y="1895694"/>
            <a:ext cx="5729748" cy="3416279"/>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 construction of a stable platform using wood pieces, which is used to stabilize and support loads.</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just" rtl="0">
              <a:spcBef>
                <a:spcPts val="0"/>
              </a:spcBef>
              <a:spcAft>
                <a:spcPts val="0"/>
              </a:spcAft>
              <a:buNone/>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Cribbing is constructed of </a:t>
            </a:r>
            <a:r>
              <a:rPr lang="en-US" sz="24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10 x 10 cm</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 sized wood pieces arranged as a column to support the weight of an object. </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42" name="Google Shape;242;p28"/>
          <p:cNvSpPr txBox="1"/>
          <p:nvPr/>
        </p:nvSpPr>
        <p:spPr>
          <a:xfrm>
            <a:off x="1837770" y="1799089"/>
            <a:ext cx="3487259" cy="707846"/>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CRIBBING: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48" name="Google Shape;24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49" name="Google Shape;249;p29"/>
          <p:cNvSpPr txBox="1"/>
          <p:nvPr/>
        </p:nvSpPr>
        <p:spPr>
          <a:xfrm>
            <a:off x="6164825" y="1238772"/>
            <a:ext cx="5908857" cy="4893607"/>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b="1" dirty="0">
                <a:solidFill>
                  <a:schemeClr val="dk1"/>
                </a:solidFill>
                <a:latin typeface="Arial"/>
                <a:ea typeface="Arial"/>
                <a:cs typeface="Arial"/>
                <a:sym typeface="Arial"/>
              </a:rPr>
              <a:t>Shims</a:t>
            </a:r>
            <a:r>
              <a:rPr lang="en-US" sz="2400" dirty="0">
                <a:solidFill>
                  <a:schemeClr val="dk1"/>
                </a:solidFill>
                <a:latin typeface="Arial"/>
                <a:ea typeface="Arial"/>
                <a:cs typeface="Arial"/>
                <a:sym typeface="Arial"/>
              </a:rPr>
              <a:t> are used to fill in small spaces and secure the object in its position as it is being lifted. Shims are also used to change the angle of thrust in order to achieve optimum contact with uneven or sloping surfaces</a:t>
            </a:r>
            <a:endParaRPr sz="2400" dirty="0"/>
          </a:p>
          <a:p>
            <a:pPr marL="457200" marR="0" lvl="0" indent="-254000" algn="just" rtl="0">
              <a:spcBef>
                <a:spcPts val="0"/>
              </a:spcBef>
              <a:spcAft>
                <a:spcPts val="0"/>
              </a:spcAft>
              <a:buClr>
                <a:schemeClr val="dk1"/>
              </a:buClr>
              <a:buSzPts val="3200"/>
              <a:buFont typeface="Noto Sans Symbols"/>
              <a:buNone/>
            </a:pPr>
            <a:endParaRPr sz="2400" dirty="0">
              <a:solidFill>
                <a:schemeClr val="dk1"/>
              </a:solidFill>
              <a:latin typeface="Arial"/>
              <a:ea typeface="Arial"/>
              <a:cs typeface="Arial"/>
              <a:sym typeface="Arial"/>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Arial"/>
                <a:ea typeface="Arial"/>
                <a:cs typeface="Arial"/>
                <a:sym typeface="Arial"/>
              </a:rPr>
              <a:t>Failure of a wood cribbing system is </a:t>
            </a:r>
            <a:r>
              <a:rPr lang="en-US" sz="2400" b="1" dirty="0">
                <a:solidFill>
                  <a:schemeClr val="dk1"/>
                </a:solidFill>
                <a:latin typeface="Arial"/>
                <a:ea typeface="Arial"/>
                <a:cs typeface="Arial"/>
                <a:sym typeface="Arial"/>
              </a:rPr>
              <a:t>slow </a:t>
            </a:r>
            <a:r>
              <a:rPr lang="en-US" sz="2400" dirty="0">
                <a:solidFill>
                  <a:schemeClr val="dk1"/>
                </a:solidFill>
                <a:latin typeface="Arial"/>
                <a:ea typeface="Arial"/>
                <a:cs typeface="Arial"/>
                <a:sym typeface="Arial"/>
              </a:rPr>
              <a:t>and </a:t>
            </a:r>
            <a:r>
              <a:rPr lang="en-US" sz="2400" b="1" dirty="0">
                <a:solidFill>
                  <a:schemeClr val="dk1"/>
                </a:solidFill>
                <a:latin typeface="Arial"/>
                <a:ea typeface="Arial"/>
                <a:cs typeface="Arial"/>
                <a:sym typeface="Arial"/>
              </a:rPr>
              <a:t>noisy</a:t>
            </a:r>
            <a:r>
              <a:rPr lang="en-US" sz="2400" dirty="0">
                <a:solidFill>
                  <a:schemeClr val="dk1"/>
                </a:solidFill>
                <a:latin typeface="Arial"/>
                <a:ea typeface="Arial"/>
                <a:cs typeface="Arial"/>
                <a:sym typeface="Arial"/>
              </a:rPr>
              <a:t> as the wood </a:t>
            </a:r>
            <a:r>
              <a:rPr lang="en-US" sz="2400" dirty="0" err="1">
                <a:solidFill>
                  <a:schemeClr val="dk1"/>
                </a:solidFill>
                <a:latin typeface="Arial"/>
                <a:ea typeface="Arial"/>
                <a:cs typeface="Arial"/>
                <a:sym typeface="Arial"/>
              </a:rPr>
              <a:t>fibres</a:t>
            </a:r>
            <a:r>
              <a:rPr lang="en-US" sz="2400" dirty="0">
                <a:solidFill>
                  <a:schemeClr val="dk1"/>
                </a:solidFill>
                <a:latin typeface="Arial"/>
                <a:ea typeface="Arial"/>
                <a:cs typeface="Arial"/>
                <a:sym typeface="Arial"/>
              </a:rPr>
              <a:t> are crushed.</a:t>
            </a:r>
            <a:endParaRPr sz="2400" dirty="0"/>
          </a:p>
          <a:p>
            <a:pPr marL="0" marR="0" lvl="0" indent="0" algn="just" rtl="0">
              <a:spcBef>
                <a:spcPts val="0"/>
              </a:spcBef>
              <a:spcAft>
                <a:spcPts val="0"/>
              </a:spcAft>
              <a:buNone/>
            </a:pPr>
            <a:r>
              <a:rPr lang="en-US" sz="2400" dirty="0">
                <a:solidFill>
                  <a:schemeClr val="dk1"/>
                </a:solidFill>
                <a:latin typeface="Arial"/>
                <a:ea typeface="Arial"/>
                <a:cs typeface="Arial"/>
                <a:sym typeface="Arial"/>
              </a:rPr>
              <a:t>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Arial"/>
                <a:ea typeface="Arial"/>
                <a:cs typeface="Arial"/>
                <a:sym typeface="Arial"/>
              </a:rPr>
              <a:t>This usually provides ample warning of impending failure for rescuers. </a:t>
            </a:r>
            <a:endParaRPr sz="2400" dirty="0"/>
          </a:p>
        </p:txBody>
      </p:sp>
      <p:sp>
        <p:nvSpPr>
          <p:cNvPr id="250" name="Google Shape;250;p29"/>
          <p:cNvSpPr txBox="1"/>
          <p:nvPr/>
        </p:nvSpPr>
        <p:spPr>
          <a:xfrm>
            <a:off x="1860883" y="1394816"/>
            <a:ext cx="3441033" cy="707846"/>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CRIBBING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56" name="Google Shape;25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257" name="Google Shape;257;p30"/>
          <p:cNvSpPr txBox="1"/>
          <p:nvPr/>
        </p:nvSpPr>
        <p:spPr>
          <a:xfrm>
            <a:off x="6017340" y="1182986"/>
            <a:ext cx="5714603" cy="39087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3200" dirty="0">
              <a:solidFill>
                <a:schemeClr val="dk1"/>
              </a:solidFill>
              <a:latin typeface="Arial"/>
              <a:ea typeface="Arial"/>
              <a:cs typeface="Arial"/>
              <a:sym typeface="Arial"/>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Arial"/>
                <a:ea typeface="Arial"/>
                <a:cs typeface="Arial"/>
                <a:sym typeface="Arial"/>
              </a:rPr>
              <a:t>The material must be flat on both surfaces</a:t>
            </a:r>
            <a:endParaRPr sz="2400" dirty="0"/>
          </a:p>
          <a:p>
            <a:pPr marL="0" marR="0" lvl="0" indent="0" algn="just" rtl="0">
              <a:spcBef>
                <a:spcPts val="0"/>
              </a:spcBef>
              <a:spcAft>
                <a:spcPts val="0"/>
              </a:spcAft>
              <a:buNone/>
            </a:pPr>
            <a:r>
              <a:rPr lang="en-US" sz="2400" dirty="0">
                <a:solidFill>
                  <a:schemeClr val="dk1"/>
                </a:solidFill>
                <a:latin typeface="Arial"/>
                <a:ea typeface="Arial"/>
                <a:cs typeface="Arial"/>
                <a:sym typeface="Arial"/>
              </a:rPr>
              <a:t>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Arial"/>
                <a:ea typeface="Arial"/>
                <a:cs typeface="Arial"/>
                <a:sym typeface="Arial"/>
              </a:rPr>
              <a:t>The material must be able to withstand the   weight of the object being supported. </a:t>
            </a:r>
            <a:endParaRPr sz="2400" dirty="0"/>
          </a:p>
          <a:p>
            <a:pPr marL="0" marR="0" lvl="0" indent="0" algn="just" rtl="0">
              <a:spcBef>
                <a:spcPts val="0"/>
              </a:spcBef>
              <a:spcAft>
                <a:spcPts val="0"/>
              </a:spcAft>
              <a:buNone/>
            </a:pPr>
            <a:endParaRPr sz="2400" dirty="0">
              <a:solidFill>
                <a:schemeClr val="dk1"/>
              </a:solidFill>
              <a:latin typeface="Arial"/>
              <a:ea typeface="Arial"/>
              <a:cs typeface="Arial"/>
              <a:sym typeface="Arial"/>
            </a:endParaRPr>
          </a:p>
          <a:p>
            <a:pPr marL="0" marR="0" lvl="0" indent="0" algn="just" rtl="0">
              <a:spcBef>
                <a:spcPts val="0"/>
              </a:spcBef>
              <a:spcAft>
                <a:spcPts val="0"/>
              </a:spcAft>
              <a:buNone/>
            </a:pPr>
            <a:r>
              <a:rPr lang="en-US" sz="2400" dirty="0">
                <a:solidFill>
                  <a:schemeClr val="dk1"/>
                </a:solidFill>
                <a:latin typeface="Arial"/>
                <a:ea typeface="Arial"/>
                <a:cs typeface="Arial"/>
                <a:sym typeface="Arial"/>
              </a:rPr>
              <a:t>    Examples include: Furniture, bricks,   </a:t>
            </a:r>
            <a:endParaRPr sz="2400" dirty="0"/>
          </a:p>
          <a:p>
            <a:pPr marL="0" marR="0" lvl="0" indent="0" algn="just" rtl="0">
              <a:spcBef>
                <a:spcPts val="0"/>
              </a:spcBef>
              <a:spcAft>
                <a:spcPts val="0"/>
              </a:spcAft>
              <a:buNone/>
            </a:pPr>
            <a:r>
              <a:rPr lang="en-US" sz="2400" dirty="0">
                <a:solidFill>
                  <a:schemeClr val="dk1"/>
                </a:solidFill>
                <a:latin typeface="Arial"/>
                <a:ea typeface="Arial"/>
                <a:cs typeface="Arial"/>
                <a:sym typeface="Arial"/>
              </a:rPr>
              <a:t>    concrete blocks, tires, and rims</a:t>
            </a:r>
            <a:endParaRPr sz="2400" dirty="0"/>
          </a:p>
        </p:txBody>
      </p:sp>
      <p:sp>
        <p:nvSpPr>
          <p:cNvPr id="258" name="Google Shape;258;p30"/>
          <p:cNvSpPr txBox="1"/>
          <p:nvPr/>
        </p:nvSpPr>
        <p:spPr>
          <a:xfrm>
            <a:off x="1005351" y="1758456"/>
            <a:ext cx="4844845" cy="2554505"/>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THE REQUIREMENTS FOR IMPROVISED CRIBBING ARE: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64" name="Google Shape;2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265" name="Google Shape;265;p31"/>
          <p:cNvSpPr txBox="1"/>
          <p:nvPr/>
        </p:nvSpPr>
        <p:spPr>
          <a:xfrm>
            <a:off x="6652897" y="1692747"/>
            <a:ext cx="7394006" cy="31700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a:solidFill>
                  <a:schemeClr val="dk1"/>
                </a:solidFill>
                <a:latin typeface="Arial"/>
                <a:ea typeface="Arial"/>
                <a:cs typeface="Arial"/>
                <a:sym typeface="Arial"/>
              </a:rPr>
              <a:t>There are two types of Cribbing:</a:t>
            </a:r>
            <a:endParaRPr sz="2400" dirty="0"/>
          </a:p>
          <a:p>
            <a:pPr marL="0" marR="0" lvl="0" indent="0" algn="just" rtl="0">
              <a:spcBef>
                <a:spcPts val="0"/>
              </a:spcBef>
              <a:spcAft>
                <a:spcPts val="0"/>
              </a:spcAft>
              <a:buNone/>
            </a:pPr>
            <a:endParaRPr sz="2400" dirty="0">
              <a:solidFill>
                <a:schemeClr val="dk1"/>
              </a:solidFill>
              <a:latin typeface="Arial"/>
              <a:ea typeface="Arial"/>
              <a:cs typeface="Arial"/>
              <a:sym typeface="Arial"/>
            </a:endParaRPr>
          </a:p>
          <a:p>
            <a:pPr marL="0" marR="0" lvl="0" indent="0" algn="just" rtl="0">
              <a:spcBef>
                <a:spcPts val="0"/>
              </a:spcBef>
              <a:spcAft>
                <a:spcPts val="0"/>
              </a:spcAft>
              <a:buNone/>
            </a:pPr>
            <a:endParaRPr sz="2400" dirty="0">
              <a:solidFill>
                <a:schemeClr val="dk1"/>
              </a:solidFill>
              <a:latin typeface="Arial"/>
              <a:ea typeface="Arial"/>
              <a:cs typeface="Arial"/>
              <a:sym typeface="Arial"/>
            </a:endParaRPr>
          </a:p>
          <a:p>
            <a:pPr marL="0" marR="0" lvl="0" indent="0" algn="just" rtl="0">
              <a:spcBef>
                <a:spcPts val="0"/>
              </a:spcBef>
              <a:spcAft>
                <a:spcPts val="0"/>
              </a:spcAft>
              <a:buNone/>
            </a:pPr>
            <a:r>
              <a:rPr lang="en-US" sz="2400" dirty="0">
                <a:solidFill>
                  <a:schemeClr val="dk1"/>
                </a:solidFill>
                <a:latin typeface="Arial"/>
                <a:ea typeface="Arial"/>
                <a:cs typeface="Arial"/>
                <a:sym typeface="Arial"/>
              </a:rPr>
              <a:t>1.</a:t>
            </a:r>
            <a:r>
              <a:rPr lang="en-US" sz="2400" b="1" dirty="0">
                <a:solidFill>
                  <a:srgbClr val="002060"/>
                </a:solidFill>
                <a:latin typeface="Arial"/>
                <a:ea typeface="Arial"/>
                <a:cs typeface="Arial"/>
                <a:sym typeface="Arial"/>
              </a:rPr>
              <a:t> </a:t>
            </a:r>
            <a:r>
              <a:rPr lang="en-US" sz="2400" dirty="0">
                <a:solidFill>
                  <a:schemeClr val="dk1"/>
                </a:solidFill>
                <a:latin typeface="Arial"/>
                <a:ea typeface="Arial"/>
                <a:cs typeface="Arial"/>
                <a:sym typeface="Arial"/>
              </a:rPr>
              <a:t>Box Cribbing</a:t>
            </a:r>
            <a:endParaRPr sz="2400" dirty="0">
              <a:solidFill>
                <a:schemeClr val="dk1"/>
              </a:solidFill>
              <a:latin typeface="Arial"/>
              <a:ea typeface="Arial"/>
              <a:cs typeface="Arial"/>
              <a:sym typeface="Arial"/>
            </a:endParaRPr>
          </a:p>
          <a:p>
            <a:pPr marL="0" marR="0" lvl="0" indent="0" algn="just" rtl="0">
              <a:spcBef>
                <a:spcPts val="0"/>
              </a:spcBef>
              <a:spcAft>
                <a:spcPts val="0"/>
              </a:spcAft>
              <a:buNone/>
            </a:pPr>
            <a:endParaRPr sz="2400" dirty="0">
              <a:solidFill>
                <a:schemeClr val="dk1"/>
              </a:solidFill>
              <a:latin typeface="Arial"/>
              <a:ea typeface="Arial"/>
              <a:cs typeface="Arial"/>
              <a:sym typeface="Arial"/>
            </a:endParaRPr>
          </a:p>
          <a:p>
            <a:pPr marL="0" marR="0" lvl="0" indent="0" algn="just" rtl="0">
              <a:spcBef>
                <a:spcPts val="0"/>
              </a:spcBef>
              <a:spcAft>
                <a:spcPts val="0"/>
              </a:spcAft>
              <a:buNone/>
            </a:pPr>
            <a:endParaRPr sz="2400" dirty="0">
              <a:solidFill>
                <a:schemeClr val="dk1"/>
              </a:solidFill>
              <a:latin typeface="Arial"/>
              <a:ea typeface="Arial"/>
              <a:cs typeface="Arial"/>
              <a:sym typeface="Arial"/>
            </a:endParaRPr>
          </a:p>
          <a:p>
            <a:pPr marL="0" marR="0" lvl="0" indent="0" algn="just" rtl="0">
              <a:spcBef>
                <a:spcPts val="0"/>
              </a:spcBef>
              <a:spcAft>
                <a:spcPts val="0"/>
              </a:spcAft>
              <a:buNone/>
            </a:pPr>
            <a:r>
              <a:rPr lang="en-US" sz="2400" dirty="0">
                <a:solidFill>
                  <a:schemeClr val="dk1"/>
                </a:solidFill>
                <a:latin typeface="Arial"/>
                <a:ea typeface="Arial"/>
                <a:cs typeface="Arial"/>
                <a:sym typeface="Arial"/>
              </a:rPr>
              <a:t>2. Platform (cross-tie) Cribbing</a:t>
            </a:r>
            <a:endParaRPr sz="2400" dirty="0">
              <a:solidFill>
                <a:schemeClr val="dk1"/>
              </a:solidFill>
              <a:latin typeface="Arial"/>
              <a:ea typeface="Arial"/>
              <a:cs typeface="Arial"/>
              <a:sym typeface="Arial"/>
            </a:endParaRPr>
          </a:p>
          <a:p>
            <a:pPr marL="0" marR="0" lvl="0" indent="0" algn="just" rtl="0">
              <a:spcBef>
                <a:spcPts val="0"/>
              </a:spcBef>
              <a:spcAft>
                <a:spcPts val="0"/>
              </a:spcAft>
              <a:buNone/>
            </a:pPr>
            <a:endParaRPr sz="3200" dirty="0">
              <a:solidFill>
                <a:schemeClr val="dk1"/>
              </a:solidFill>
              <a:latin typeface="Arial"/>
              <a:ea typeface="Arial"/>
              <a:cs typeface="Arial"/>
              <a:sym typeface="Arial"/>
            </a:endParaRPr>
          </a:p>
        </p:txBody>
      </p:sp>
      <p:sp>
        <p:nvSpPr>
          <p:cNvPr id="266" name="Google Shape;266;p31"/>
          <p:cNvSpPr txBox="1"/>
          <p:nvPr/>
        </p:nvSpPr>
        <p:spPr>
          <a:xfrm>
            <a:off x="685545" y="1777676"/>
            <a:ext cx="5410455" cy="707846"/>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TYPES OF CRIBBING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72" name="Google Shape;27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273" name="Google Shape;273;p32"/>
          <p:cNvSpPr txBox="1"/>
          <p:nvPr/>
        </p:nvSpPr>
        <p:spPr>
          <a:xfrm>
            <a:off x="4994787" y="1757190"/>
            <a:ext cx="6110749" cy="2677616"/>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Arial"/>
                <a:ea typeface="Arial"/>
                <a:cs typeface="Arial"/>
                <a:sym typeface="Arial"/>
              </a:rPr>
              <a:t>Built with wood blocks in a square configuration, using </a:t>
            </a:r>
            <a:r>
              <a:rPr lang="en-US" sz="2400" b="1" dirty="0">
                <a:solidFill>
                  <a:schemeClr val="dk1"/>
                </a:solidFill>
                <a:latin typeface="Arial"/>
                <a:ea typeface="Arial"/>
                <a:cs typeface="Arial"/>
                <a:sym typeface="Arial"/>
              </a:rPr>
              <a:t>two </a:t>
            </a:r>
            <a:r>
              <a:rPr lang="en-US" sz="2400" dirty="0">
                <a:solidFill>
                  <a:schemeClr val="dk1"/>
                </a:solidFill>
                <a:latin typeface="Arial"/>
                <a:ea typeface="Arial"/>
                <a:cs typeface="Arial"/>
                <a:sym typeface="Arial"/>
              </a:rPr>
              <a:t>parallel blocks per layer.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Arial"/>
                <a:ea typeface="Arial"/>
                <a:cs typeface="Arial"/>
                <a:sym typeface="Arial"/>
              </a:rPr>
              <a:t>Layers are set at 90 degrees to each other with the ends of the wood blocks overlapping each other by </a:t>
            </a:r>
            <a:r>
              <a:rPr lang="en-US" sz="2400" b="1" dirty="0">
                <a:solidFill>
                  <a:schemeClr val="dk1"/>
                </a:solidFill>
                <a:latin typeface="Arial"/>
                <a:ea typeface="Arial"/>
                <a:cs typeface="Arial"/>
                <a:sym typeface="Arial"/>
              </a:rPr>
              <a:t>10 </a:t>
            </a:r>
            <a:r>
              <a:rPr lang="en-US" sz="2400" dirty="0">
                <a:solidFill>
                  <a:schemeClr val="dk1"/>
                </a:solidFill>
                <a:latin typeface="Arial"/>
                <a:ea typeface="Arial"/>
                <a:cs typeface="Arial"/>
                <a:sym typeface="Arial"/>
              </a:rPr>
              <a:t>cm. The box crib has an open center. </a:t>
            </a:r>
            <a:endParaRPr sz="2400" dirty="0"/>
          </a:p>
        </p:txBody>
      </p:sp>
      <p:sp>
        <p:nvSpPr>
          <p:cNvPr id="274" name="Google Shape;274;p32"/>
          <p:cNvSpPr txBox="1"/>
          <p:nvPr/>
        </p:nvSpPr>
        <p:spPr>
          <a:xfrm>
            <a:off x="574590" y="1757190"/>
            <a:ext cx="4921642"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dirty="0">
                <a:solidFill>
                  <a:srgbClr val="FF0000"/>
                </a:solidFill>
                <a:latin typeface="Arial"/>
                <a:ea typeface="Arial"/>
                <a:cs typeface="Arial"/>
                <a:sym typeface="Arial"/>
              </a:rPr>
              <a:t>BOX CRIBBING</a:t>
            </a:r>
          </a:p>
        </p:txBody>
      </p:sp>
      <p:sp>
        <p:nvSpPr>
          <p:cNvPr id="276" name="Google Shape;276;p32"/>
          <p:cNvSpPr txBox="1"/>
          <p:nvPr/>
        </p:nvSpPr>
        <p:spPr>
          <a:xfrm>
            <a:off x="4994787" y="4515215"/>
            <a:ext cx="6557053" cy="1200288"/>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Arial"/>
                <a:ea typeface="Arial"/>
                <a:cs typeface="Arial"/>
                <a:sym typeface="Arial"/>
              </a:rPr>
              <a:t>Box Cribbing Capacity 10 cm x 10 cm beams: 11,000 kilos and15 cm x 15 cm beams: 27,000 kilos.</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587959" y="1452819"/>
            <a:ext cx="4457703" cy="864400"/>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Arial"/>
                <a:ea typeface="Arial"/>
                <a:cs typeface="Arial"/>
                <a:sym typeface="Arial"/>
              </a:rPr>
              <a:t>OBJECTIVES</a:t>
            </a:r>
            <a:r>
              <a:rPr lang="en-US" dirty="0">
                <a:solidFill>
                  <a:srgbClr val="FF0000"/>
                </a:solidFill>
              </a:rPr>
              <a:t> </a:t>
            </a:r>
          </a:p>
        </p:txBody>
      </p:sp>
      <p:sp>
        <p:nvSpPr>
          <p:cNvPr id="113" name="Google Shape;113;p15"/>
          <p:cNvSpPr txBox="1">
            <a:spLocks noGrp="1"/>
          </p:cNvSpPr>
          <p:nvPr>
            <p:ph type="body" idx="1"/>
          </p:nvPr>
        </p:nvSpPr>
        <p:spPr>
          <a:xfrm>
            <a:off x="5724665" y="826705"/>
            <a:ext cx="6467335" cy="497855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ct val="100000"/>
              <a:buNone/>
            </a:pPr>
            <a:endParaRPr sz="2400" dirty="0">
              <a:latin typeface="Arial"/>
              <a:ea typeface="Arial"/>
              <a:cs typeface="Arial"/>
              <a:sym typeface="Arial"/>
            </a:endParaRPr>
          </a:p>
          <a:p>
            <a:pPr marL="0" lvl="0" indent="0" algn="just" rtl="0">
              <a:lnSpc>
                <a:spcPct val="90000"/>
              </a:lnSpc>
              <a:spcBef>
                <a:spcPts val="1000"/>
              </a:spcBef>
              <a:spcAft>
                <a:spcPts val="0"/>
              </a:spcAft>
              <a:buClr>
                <a:schemeClr val="dk1"/>
              </a:buClr>
              <a:buSzPct val="100000"/>
              <a:buNone/>
            </a:pPr>
            <a:endParaRPr sz="3200" dirty="0">
              <a:latin typeface="Arial"/>
              <a:ea typeface="Arial"/>
              <a:cs typeface="Arial"/>
              <a:sym typeface="Arial"/>
            </a:endParaRPr>
          </a:p>
          <a:p>
            <a:pPr marL="0" lvl="0" indent="0" algn="just" rtl="0">
              <a:lnSpc>
                <a:spcPct val="90000"/>
              </a:lnSpc>
              <a:spcBef>
                <a:spcPts val="1000"/>
              </a:spcBef>
              <a:spcAft>
                <a:spcPts val="0"/>
              </a:spcAft>
              <a:buClr>
                <a:schemeClr val="dk1"/>
              </a:buClr>
              <a:buSzPct val="100000"/>
              <a:buNone/>
            </a:pPr>
            <a:r>
              <a:rPr lang="en-US" sz="2600" dirty="0">
                <a:latin typeface="Arial"/>
                <a:ea typeface="Arial"/>
                <a:cs typeface="Arial"/>
                <a:sym typeface="Arial"/>
              </a:rPr>
              <a:t>List three factors that you must determine before lifting a load. </a:t>
            </a:r>
            <a:endParaRPr sz="2600" dirty="0"/>
          </a:p>
          <a:p>
            <a:pPr marL="0" lvl="0" indent="0" algn="just" rtl="0">
              <a:lnSpc>
                <a:spcPct val="90000"/>
              </a:lnSpc>
              <a:spcBef>
                <a:spcPts val="1000"/>
              </a:spcBef>
              <a:spcAft>
                <a:spcPts val="0"/>
              </a:spcAft>
              <a:buClr>
                <a:schemeClr val="dk1"/>
              </a:buClr>
              <a:buSzPct val="100000"/>
              <a:buNone/>
            </a:pPr>
            <a:endParaRPr sz="2600" dirty="0">
              <a:latin typeface="Arial"/>
              <a:ea typeface="Arial"/>
              <a:cs typeface="Arial"/>
              <a:sym typeface="Arial"/>
            </a:endParaRPr>
          </a:p>
          <a:p>
            <a:pPr marL="0" lvl="0" indent="0" algn="just" rtl="0">
              <a:lnSpc>
                <a:spcPct val="90000"/>
              </a:lnSpc>
              <a:spcBef>
                <a:spcPts val="1000"/>
              </a:spcBef>
              <a:spcAft>
                <a:spcPts val="0"/>
              </a:spcAft>
              <a:buClr>
                <a:schemeClr val="dk1"/>
              </a:buClr>
              <a:buSzPct val="100000"/>
              <a:buNone/>
            </a:pPr>
            <a:r>
              <a:rPr lang="en-US" sz="2600" dirty="0">
                <a:latin typeface="Arial"/>
                <a:ea typeface="Arial"/>
                <a:cs typeface="Arial"/>
                <a:sym typeface="Arial"/>
              </a:rPr>
              <a:t>List and describe three methods for lifting a load. </a:t>
            </a:r>
            <a:endParaRPr sz="2600" dirty="0"/>
          </a:p>
          <a:p>
            <a:pPr marL="0" lvl="0" indent="0" algn="just" rtl="0">
              <a:lnSpc>
                <a:spcPct val="90000"/>
              </a:lnSpc>
              <a:spcBef>
                <a:spcPts val="1000"/>
              </a:spcBef>
              <a:spcAft>
                <a:spcPts val="0"/>
              </a:spcAft>
              <a:buClr>
                <a:schemeClr val="dk1"/>
              </a:buClr>
              <a:buSzPct val="100000"/>
              <a:buNone/>
            </a:pPr>
            <a:endParaRPr sz="2600" dirty="0">
              <a:latin typeface="Arial"/>
              <a:ea typeface="Arial"/>
              <a:cs typeface="Arial"/>
              <a:sym typeface="Arial"/>
            </a:endParaRPr>
          </a:p>
          <a:p>
            <a:pPr marL="0" lvl="0" indent="0" algn="just" rtl="0">
              <a:lnSpc>
                <a:spcPct val="90000"/>
              </a:lnSpc>
              <a:spcBef>
                <a:spcPts val="1000"/>
              </a:spcBef>
              <a:spcAft>
                <a:spcPts val="0"/>
              </a:spcAft>
              <a:buClr>
                <a:schemeClr val="dk1"/>
              </a:buClr>
              <a:buSzPct val="100000"/>
              <a:buNone/>
            </a:pPr>
            <a:r>
              <a:rPr lang="en-US" sz="2600" dirty="0">
                <a:latin typeface="Arial"/>
                <a:ea typeface="Arial"/>
                <a:cs typeface="Arial"/>
                <a:sym typeface="Arial"/>
              </a:rPr>
              <a:t>Define a lever, its three components and the three classes of a lever.</a:t>
            </a:r>
            <a:endParaRPr sz="2600" dirty="0"/>
          </a:p>
          <a:p>
            <a:pPr marL="0" lvl="0" indent="0" algn="just" rtl="0">
              <a:lnSpc>
                <a:spcPct val="90000"/>
              </a:lnSpc>
              <a:spcBef>
                <a:spcPts val="1000"/>
              </a:spcBef>
              <a:spcAft>
                <a:spcPts val="0"/>
              </a:spcAft>
              <a:buClr>
                <a:schemeClr val="dk1"/>
              </a:buClr>
              <a:buSzPct val="100000"/>
              <a:buNone/>
            </a:pPr>
            <a:r>
              <a:rPr lang="en-US" sz="2600" dirty="0">
                <a:latin typeface="Arial"/>
                <a:ea typeface="Arial"/>
                <a:cs typeface="Arial"/>
                <a:sym typeface="Arial"/>
              </a:rPr>
              <a:t> </a:t>
            </a:r>
            <a:endParaRPr sz="2600" dirty="0"/>
          </a:p>
          <a:p>
            <a:pPr marL="0" lvl="0" indent="0" algn="just" rtl="0">
              <a:lnSpc>
                <a:spcPct val="90000"/>
              </a:lnSpc>
              <a:spcBef>
                <a:spcPts val="1000"/>
              </a:spcBef>
              <a:spcAft>
                <a:spcPts val="0"/>
              </a:spcAft>
              <a:buClr>
                <a:schemeClr val="dk1"/>
              </a:buClr>
              <a:buSzPct val="100000"/>
              <a:buNone/>
            </a:pPr>
            <a:r>
              <a:rPr lang="en-US" sz="2600" dirty="0">
                <a:latin typeface="Arial"/>
                <a:ea typeface="Arial"/>
                <a:cs typeface="Arial"/>
                <a:sym typeface="Arial"/>
              </a:rPr>
              <a:t>List at least three applications of the hoist. </a:t>
            </a:r>
            <a:endParaRPr sz="2600" dirty="0"/>
          </a:p>
          <a:p>
            <a:pPr marL="228600" lvl="0" indent="-87629" algn="l" rtl="0">
              <a:lnSpc>
                <a:spcPct val="90000"/>
              </a:lnSpc>
              <a:spcBef>
                <a:spcPts val="1000"/>
              </a:spcBef>
              <a:spcAft>
                <a:spcPts val="0"/>
              </a:spcAft>
              <a:buClr>
                <a:schemeClr val="dk1"/>
              </a:buClr>
              <a:buSzPct val="100000"/>
              <a:buFont typeface="Noto Sans Symbols"/>
              <a:buNone/>
            </a:pPr>
            <a:endParaRPr sz="2600" dirty="0"/>
          </a:p>
          <a:p>
            <a:pPr marL="228600" lvl="0" indent="-64135" algn="l" rtl="0">
              <a:lnSpc>
                <a:spcPct val="90000"/>
              </a:lnSpc>
              <a:spcBef>
                <a:spcPts val="1000"/>
              </a:spcBef>
              <a:spcAft>
                <a:spcPts val="0"/>
              </a:spcAft>
              <a:buClr>
                <a:schemeClr val="dk1"/>
              </a:buClr>
              <a:buSzPct val="100000"/>
              <a:buFont typeface="Noto Sans Symbols"/>
              <a:buNone/>
            </a:pPr>
            <a:endParaRPr dirty="0"/>
          </a:p>
        </p:txBody>
      </p:sp>
      <p:sp>
        <p:nvSpPr>
          <p:cNvPr id="114" name="Google Shape;1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15" name="Google Shape;11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16" name="Google Shape;116;p15"/>
          <p:cNvSpPr txBox="1"/>
          <p:nvPr/>
        </p:nvSpPr>
        <p:spPr>
          <a:xfrm>
            <a:off x="685853" y="2439361"/>
            <a:ext cx="3532185"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Upon completing of this lesson, you will be able to :-</a:t>
            </a: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17" name="Google Shape;117;p15"/>
          <p:cNvSpPr/>
          <p:nvPr/>
        </p:nvSpPr>
        <p:spPr>
          <a:xfrm>
            <a:off x="4929107" y="1696387"/>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1</a:t>
            </a:r>
            <a:endParaRPr sz="4000" b="1" dirty="0">
              <a:solidFill>
                <a:srgbClr val="C00000"/>
              </a:solidFill>
              <a:latin typeface="Arial"/>
              <a:ea typeface="Arial"/>
              <a:cs typeface="Arial"/>
              <a:sym typeface="Arial"/>
            </a:endParaRPr>
          </a:p>
        </p:txBody>
      </p:sp>
      <p:sp>
        <p:nvSpPr>
          <p:cNvPr id="118" name="Google Shape;118;p15"/>
          <p:cNvSpPr/>
          <p:nvPr/>
        </p:nvSpPr>
        <p:spPr>
          <a:xfrm>
            <a:off x="4914437" y="2846661"/>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2</a:t>
            </a:r>
            <a:endParaRPr sz="4000" b="1" dirty="0">
              <a:solidFill>
                <a:srgbClr val="C00000"/>
              </a:solidFill>
              <a:latin typeface="Arial"/>
              <a:ea typeface="Arial"/>
              <a:cs typeface="Arial"/>
              <a:sym typeface="Arial"/>
            </a:endParaRPr>
          </a:p>
        </p:txBody>
      </p:sp>
      <p:sp>
        <p:nvSpPr>
          <p:cNvPr id="119" name="Google Shape;119;p15"/>
          <p:cNvSpPr/>
          <p:nvPr/>
        </p:nvSpPr>
        <p:spPr>
          <a:xfrm>
            <a:off x="4867734" y="4115829"/>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3</a:t>
            </a:r>
            <a:endParaRPr sz="4000" b="1" dirty="0">
              <a:solidFill>
                <a:srgbClr val="C00000"/>
              </a:solidFill>
              <a:latin typeface="Arial"/>
              <a:ea typeface="Arial"/>
              <a:cs typeface="Arial"/>
              <a:sym typeface="Arial"/>
            </a:endParaRPr>
          </a:p>
        </p:txBody>
      </p:sp>
      <p:sp>
        <p:nvSpPr>
          <p:cNvPr id="120" name="Google Shape;120;p15"/>
          <p:cNvSpPr/>
          <p:nvPr/>
        </p:nvSpPr>
        <p:spPr>
          <a:xfrm>
            <a:off x="4799856" y="5285646"/>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4</a:t>
            </a:r>
            <a:endParaRPr sz="4000" b="1">
              <a:solidFill>
                <a:srgbClr val="C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82" name="Google Shape;28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283" name="Google Shape;283;p33"/>
          <p:cNvSpPr txBox="1"/>
          <p:nvPr/>
        </p:nvSpPr>
        <p:spPr>
          <a:xfrm>
            <a:off x="5243051" y="1567411"/>
            <a:ext cx="6110749" cy="2677616"/>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Arial"/>
                <a:ea typeface="Arial"/>
                <a:cs typeface="Arial"/>
                <a:sym typeface="Arial"/>
              </a:rPr>
              <a:t>Built with wood blocks in solid layers of or more wood pieces each.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Arial"/>
                <a:ea typeface="Arial"/>
                <a:cs typeface="Arial"/>
                <a:sym typeface="Arial"/>
              </a:rPr>
              <a:t>Layers are set 90 degrees to each other. Little or no space is left between the wood pieces. The ends of the wood pieces must also overlap each other by 10 cm</a:t>
            </a:r>
            <a:endParaRPr sz="2400" dirty="0"/>
          </a:p>
        </p:txBody>
      </p:sp>
      <p:sp>
        <p:nvSpPr>
          <p:cNvPr id="284" name="Google Shape;284;p33"/>
          <p:cNvSpPr txBox="1"/>
          <p:nvPr/>
        </p:nvSpPr>
        <p:spPr>
          <a:xfrm>
            <a:off x="746389" y="2306075"/>
            <a:ext cx="4179572" cy="1938952"/>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dirty="0">
                <a:solidFill>
                  <a:srgbClr val="FF0000"/>
                </a:solidFill>
                <a:latin typeface="Arial"/>
                <a:ea typeface="Arial"/>
                <a:cs typeface="Arial"/>
                <a:sym typeface="Arial"/>
              </a:rPr>
              <a:t>PLATFORM (CROSS-TIE) CRIBBING</a:t>
            </a:r>
          </a:p>
        </p:txBody>
      </p:sp>
      <p:sp>
        <p:nvSpPr>
          <p:cNvPr id="285" name="Google Shape;285;p33"/>
          <p:cNvSpPr txBox="1"/>
          <p:nvPr/>
        </p:nvSpPr>
        <p:spPr>
          <a:xfrm>
            <a:off x="5174757" y="4245027"/>
            <a:ext cx="6871685" cy="1200288"/>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Arial"/>
                <a:ea typeface="Arial"/>
                <a:cs typeface="Arial"/>
                <a:sym typeface="Arial"/>
              </a:rPr>
              <a:t>Box Cribbing Capacity 10 cm x 10 cm beams: 48,000 kilos and15 cm x 15 cm beams: 120,000 kilos.</a:t>
            </a:r>
            <a:endParaRP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92" name="Google Shape;29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293" name="Google Shape;293;p34"/>
          <p:cNvSpPr txBox="1"/>
          <p:nvPr/>
        </p:nvSpPr>
        <p:spPr>
          <a:xfrm>
            <a:off x="5064820" y="1694139"/>
            <a:ext cx="7091559" cy="4524275"/>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 first layer should be </a:t>
            </a:r>
            <a:r>
              <a:rPr lang="en-US" sz="24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solid</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to fully distribute the load, especially on softer surfaces, such as soil and asphalt.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254000" algn="just" rtl="0">
              <a:spcBef>
                <a:spcPts val="0"/>
              </a:spcBef>
              <a:spcAft>
                <a:spcPts val="0"/>
              </a:spcAft>
              <a:buClr>
                <a:schemeClr val="dk1"/>
              </a:buClr>
              <a:buSzPts val="3200"/>
              <a:buFont typeface="Noto Sans Symbols"/>
              <a:buNone/>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just" rtl="0">
              <a:spcBef>
                <a:spcPts val="0"/>
              </a:spcBef>
              <a:spcAft>
                <a:spcPts val="0"/>
              </a:spcAft>
              <a:buClr>
                <a:schemeClr val="dk1"/>
              </a:buClr>
              <a:buSzPts val="3200"/>
              <a:buFont typeface="Noto Sans Symbols"/>
              <a:buChar char="▪"/>
            </a:pPr>
            <a:r>
              <a:rPr lang="en-US" sz="24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Height limit</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The general rule is to limit cribbing to </a:t>
            </a:r>
            <a:r>
              <a:rPr lang="en-US" sz="24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three </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times the width of the pieces of wood being used for cribbing (3:1 height-to-width ratio).  </a:t>
            </a:r>
            <a:r>
              <a:rPr lang="en-US" sz="24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example,</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if the pieces of wood are one meter wide from one side of the first crib to the outer side of the last crib (across), the cribbing should not exceed three meters in height. </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Google Shape;302;p35">
            <a:extLst>
              <a:ext uri="{FF2B5EF4-FFF2-40B4-BE49-F238E27FC236}">
                <a16:creationId xmlns:a16="http://schemas.microsoft.com/office/drawing/2014/main" id="{15B9E9D7-54D9-3763-6BCB-A3905A5CC4CE}"/>
              </a:ext>
            </a:extLst>
          </p:cNvPr>
          <p:cNvSpPr txBox="1"/>
          <p:nvPr/>
        </p:nvSpPr>
        <p:spPr>
          <a:xfrm>
            <a:off x="1043069" y="2695242"/>
            <a:ext cx="3863228" cy="1938952"/>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GENERAL GUIDELINES FOR CRIBBING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00" name="Google Shape;30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301" name="Google Shape;301;p35"/>
          <p:cNvSpPr txBox="1"/>
          <p:nvPr/>
        </p:nvSpPr>
        <p:spPr>
          <a:xfrm>
            <a:off x="6255032" y="1830003"/>
            <a:ext cx="5936968" cy="3046948"/>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3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Always overlap corners by approximately 10 cm. This prevents </a:t>
            </a:r>
            <a:r>
              <a:rPr lang="en-US" sz="3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splitting off</a:t>
            </a:r>
            <a:r>
              <a:rPr lang="en-US" sz="3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corners of individual pieces, which can affect overall stability</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302" name="Google Shape;302;p35"/>
          <p:cNvSpPr txBox="1"/>
          <p:nvPr/>
        </p:nvSpPr>
        <p:spPr>
          <a:xfrm>
            <a:off x="1839482" y="1830003"/>
            <a:ext cx="3863228" cy="1938952"/>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GENERAL GUIDELINES FOR CRIBBING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08" name="Google Shape;30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309" name="Google Shape;309;p36"/>
          <p:cNvSpPr txBox="1"/>
          <p:nvPr/>
        </p:nvSpPr>
        <p:spPr>
          <a:xfrm>
            <a:off x="6282813" y="1155776"/>
            <a:ext cx="4866968" cy="48936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This procedure consists of gradually lifting the target object or load and inserting one layer of cribbing after another until sufficient clearance and stability are obtained. Make sure to use full PPE before starting any work. </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just" rtl="0">
              <a:spcBef>
                <a:spcPts val="0"/>
              </a:spcBef>
              <a:spcAft>
                <a:spcPts val="0"/>
              </a:spcAft>
              <a:buNone/>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514350" marR="0" lvl="0" indent="-514350" algn="just" rtl="0">
              <a:spcBef>
                <a:spcPts val="0"/>
              </a:spcBef>
              <a:spcAft>
                <a:spcPts val="0"/>
              </a:spcAft>
              <a:buClr>
                <a:schemeClr val="dk1"/>
              </a:buClr>
              <a:buSzPts val="3200"/>
              <a:buFont typeface="Noto Sans Symbols"/>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Make an initial opening using a shims or similar tool. </a:t>
            </a:r>
            <a:endParaRPr sz="2400" dirty="0">
              <a:latin typeface="Open Sans" panose="020B0606030504020204" pitchFamily="34" charset="0"/>
              <a:ea typeface="Open Sans" panose="020B0606030504020204" pitchFamily="34" charset="0"/>
              <a:cs typeface="Open Sans" panose="020B0606030504020204" pitchFamily="34" charset="0"/>
            </a:endParaRPr>
          </a:p>
          <a:p>
            <a:pPr marL="514350" marR="0" lvl="0" indent="-514350" algn="just" rtl="0">
              <a:spcBef>
                <a:spcPts val="0"/>
              </a:spcBef>
              <a:spcAft>
                <a:spcPts val="0"/>
              </a:spcAft>
              <a:buClr>
                <a:schemeClr val="dk1"/>
              </a:buClr>
              <a:buSzPts val="3200"/>
              <a:buFont typeface="Noto Sans Symbols"/>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Set up a lever system with the pry bar. </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10" name="Google Shape;310;p36"/>
          <p:cNvSpPr txBox="1"/>
          <p:nvPr/>
        </p:nvSpPr>
        <p:spPr>
          <a:xfrm>
            <a:off x="1317522" y="1667484"/>
            <a:ext cx="3920613" cy="2862282"/>
          </a:xfrm>
          <a:prstGeom prst="rect">
            <a:avLst/>
          </a:prstGeom>
          <a:solidFill>
            <a:schemeClr val="bg1"/>
          </a:solid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rgbClr val="FF0000"/>
                </a:solidFill>
                <a:latin typeface="Arial"/>
                <a:ea typeface="Arial"/>
                <a:cs typeface="Arial"/>
                <a:sym typeface="Arial"/>
              </a:rPr>
              <a:t>PROCEDURE FOR LIFTING AND STABILIZING A LOAD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18" name="Google Shape;31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319" name="Google Shape;319;p37"/>
          <p:cNvSpPr txBox="1"/>
          <p:nvPr/>
        </p:nvSpPr>
        <p:spPr>
          <a:xfrm>
            <a:off x="4463846" y="1843971"/>
            <a:ext cx="7164859" cy="3416279"/>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Lift the load </a:t>
            </a:r>
            <a:r>
              <a:rPr lang="en-US" sz="24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gradually</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to create an opening large enough to set up the first layer of cribbing under it.</a:t>
            </a: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Use wedges to prop up the load gradually as you are lifting; if the pry bar slips or breaks, this will prevent the load from dropping any distance. </a:t>
            </a: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It is not necessary to lift the full height of the next layer of cribbing all at once. </a:t>
            </a:r>
            <a:endParaRPr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322" name="Google Shape;322;p37"/>
          <p:cNvSpPr txBox="1"/>
          <p:nvPr/>
        </p:nvSpPr>
        <p:spPr>
          <a:xfrm>
            <a:off x="838200" y="1843971"/>
            <a:ext cx="3552522" cy="3170058"/>
          </a:xfrm>
          <a:prstGeom prst="rect">
            <a:avLst/>
          </a:prstGeom>
          <a:solidFill>
            <a:schemeClr val="bg1"/>
          </a:solid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PROCEDURE FOR LIFTING AND STABILIZING A LOAD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28" name="Google Shape;32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329" name="Google Shape;329;p38"/>
          <p:cNvSpPr txBox="1"/>
          <p:nvPr/>
        </p:nvSpPr>
        <p:spPr>
          <a:xfrm>
            <a:off x="5771535" y="1471515"/>
            <a:ext cx="5821879" cy="3416279"/>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Arial"/>
                <a:ea typeface="Arial"/>
                <a:cs typeface="Arial"/>
                <a:sym typeface="Arial"/>
              </a:rPr>
              <a:t>Raise the fulcrum, raise the load again, and set up the next level of cribbing with the wood pieces at 90 degrees to the previous layer. </a:t>
            </a:r>
            <a:endParaRPr sz="2400" dirty="0"/>
          </a:p>
          <a:p>
            <a:pPr marL="457200" marR="0" lvl="0" indent="-254000" algn="just" rtl="0">
              <a:spcBef>
                <a:spcPts val="0"/>
              </a:spcBef>
              <a:spcAft>
                <a:spcPts val="0"/>
              </a:spcAft>
              <a:buClr>
                <a:schemeClr val="dk1"/>
              </a:buClr>
              <a:buSzPts val="3200"/>
              <a:buFont typeface="Noto Sans Symbols"/>
              <a:buNone/>
            </a:pPr>
            <a:endParaRPr sz="2400" dirty="0">
              <a:solidFill>
                <a:schemeClr val="dk1"/>
              </a:solidFill>
              <a:latin typeface="Arial"/>
              <a:ea typeface="Arial"/>
              <a:cs typeface="Arial"/>
              <a:sym typeface="Arial"/>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Arial"/>
                <a:ea typeface="Arial"/>
                <a:cs typeface="Arial"/>
                <a:sym typeface="Arial"/>
              </a:rPr>
              <a:t>Reposition and raise the fulcrum and continue to raise the load until enough clearance is obtained to extricate the victim safely.</a:t>
            </a:r>
            <a:endParaRPr sz="2400" dirty="0"/>
          </a:p>
        </p:txBody>
      </p:sp>
      <p:sp>
        <p:nvSpPr>
          <p:cNvPr id="330" name="Google Shape;330;p38"/>
          <p:cNvSpPr txBox="1"/>
          <p:nvPr/>
        </p:nvSpPr>
        <p:spPr>
          <a:xfrm>
            <a:off x="1413307" y="1997859"/>
            <a:ext cx="3375003" cy="2862282"/>
          </a:xfrm>
          <a:prstGeom prst="rect">
            <a:avLst/>
          </a:prstGeom>
          <a:solidFill>
            <a:schemeClr val="bg1"/>
          </a:solid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rgbClr val="FF0000"/>
                </a:solidFill>
                <a:latin typeface="Arial"/>
                <a:ea typeface="Arial"/>
                <a:cs typeface="Arial"/>
                <a:sym typeface="Arial"/>
              </a:rPr>
              <a:t>PROCEDURE FOR LIFTING AND STABILIZING A LOAD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38" name="Google Shape;33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339" name="Google Shape;339;p39"/>
          <p:cNvSpPr txBox="1"/>
          <p:nvPr/>
        </p:nvSpPr>
        <p:spPr>
          <a:xfrm>
            <a:off x="5611273" y="1843971"/>
            <a:ext cx="6721824" cy="3170058"/>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3200" dirty="0">
                <a:solidFill>
                  <a:schemeClr val="dk1"/>
                </a:solidFill>
                <a:latin typeface="Calibri"/>
                <a:ea typeface="Calibri"/>
                <a:cs typeface="Calibri"/>
                <a:sym typeface="Calibri"/>
              </a:rPr>
              <a:t>“</a:t>
            </a:r>
            <a:r>
              <a:rPr lang="en-US" sz="2400" dirty="0">
                <a:solidFill>
                  <a:schemeClr val="dk1"/>
                </a:solidFill>
                <a:latin typeface="Arial"/>
                <a:ea typeface="Arial"/>
                <a:cs typeface="Arial"/>
                <a:sym typeface="Arial"/>
              </a:rPr>
              <a:t>Lift an inch, crib </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an inch.”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254000" algn="just" rtl="0">
              <a:spcBef>
                <a:spcPts val="0"/>
              </a:spcBef>
              <a:spcAft>
                <a:spcPts val="0"/>
              </a:spcAft>
              <a:buClr>
                <a:schemeClr val="dk1"/>
              </a:buClr>
              <a:buSzPts val="3200"/>
              <a:buFont typeface="Noto Sans Symbols"/>
              <a:buNone/>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Never place hands beneath a load while cribbing!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254000" algn="just" rtl="0">
              <a:spcBef>
                <a:spcPts val="0"/>
              </a:spcBef>
              <a:spcAft>
                <a:spcPts val="0"/>
              </a:spcAft>
              <a:buClr>
                <a:schemeClr val="dk1"/>
              </a:buClr>
              <a:buSzPts val="3200"/>
              <a:buFont typeface="Noto Sans Symbols"/>
              <a:buNone/>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For maximum stability, the height cribbing should not exceed three times the width of the cribbing blocks (3:1 ratio). </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40" name="Google Shape;340;p39"/>
          <p:cNvSpPr txBox="1"/>
          <p:nvPr/>
        </p:nvSpPr>
        <p:spPr>
          <a:xfrm>
            <a:off x="838200" y="2353597"/>
            <a:ext cx="4331244" cy="1938952"/>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dirty="0">
                <a:solidFill>
                  <a:srgbClr val="FF0000"/>
                </a:solidFill>
                <a:latin typeface="Arial"/>
                <a:ea typeface="Arial"/>
                <a:cs typeface="Arial"/>
                <a:sym typeface="Arial"/>
              </a:rPr>
              <a:t>SAFETY MEASURES FOR CRIBBING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46" name="Google Shape;34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347" name="Google Shape;347;p40"/>
          <p:cNvSpPr txBox="1"/>
          <p:nvPr/>
        </p:nvSpPr>
        <p:spPr>
          <a:xfrm>
            <a:off x="4790620" y="1205618"/>
            <a:ext cx="7394006" cy="378561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a:solidFill>
                  <a:schemeClr val="dk1"/>
                </a:solidFill>
                <a:latin typeface="Arial"/>
                <a:ea typeface="Arial"/>
                <a:cs typeface="Arial"/>
                <a:sym typeface="Arial"/>
              </a:rPr>
              <a:t>You can use metal tubes to roll heavy loads instead of lifting them. </a:t>
            </a:r>
            <a:endParaRPr sz="2400" dirty="0"/>
          </a:p>
          <a:p>
            <a:pPr marL="0" marR="0" lvl="0" indent="0" algn="just" rtl="0">
              <a:spcBef>
                <a:spcPts val="0"/>
              </a:spcBef>
              <a:spcAft>
                <a:spcPts val="0"/>
              </a:spcAft>
              <a:buNone/>
            </a:pPr>
            <a:r>
              <a:rPr lang="en-US" sz="2400" dirty="0">
                <a:solidFill>
                  <a:schemeClr val="dk1"/>
                </a:solidFill>
                <a:latin typeface="Arial"/>
                <a:ea typeface="Arial"/>
                <a:cs typeface="Arial"/>
                <a:sym typeface="Arial"/>
              </a:rPr>
              <a:t>Follow this simple steps and seeing the picture as a guide.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Arial"/>
                <a:ea typeface="Arial"/>
                <a:cs typeface="Arial"/>
                <a:sym typeface="Arial"/>
              </a:rPr>
              <a:t>Raise the load slightly using a Class One lever, just enough to slide three metal tubes underneath it (use the lifting technique for cribbing).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Arial"/>
                <a:ea typeface="Arial"/>
                <a:cs typeface="Arial"/>
                <a:sym typeface="Arial"/>
              </a:rPr>
              <a:t>Using Class Two levers, push the load in the desired direction. The tubes may be fanned to turn the load as it rolls</a:t>
            </a:r>
            <a:endParaRPr sz="2400" dirty="0"/>
          </a:p>
        </p:txBody>
      </p:sp>
      <p:sp>
        <p:nvSpPr>
          <p:cNvPr id="348" name="Google Shape;348;p40"/>
          <p:cNvSpPr txBox="1"/>
          <p:nvPr/>
        </p:nvSpPr>
        <p:spPr>
          <a:xfrm>
            <a:off x="270092" y="2452092"/>
            <a:ext cx="4629912" cy="646331"/>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ROLLING A LOAD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1"/>
          <p:cNvSpPr txBox="1">
            <a:spLocks noGrp="1"/>
          </p:cNvSpPr>
          <p:nvPr>
            <p:ph type="title"/>
          </p:nvPr>
        </p:nvSpPr>
        <p:spPr>
          <a:xfrm>
            <a:off x="654952" y="978199"/>
            <a:ext cx="3109696" cy="864400"/>
          </a:xfrm>
          <a:prstGeom prst="rect">
            <a:avLst/>
          </a:prstGeom>
          <a:solidFill>
            <a:schemeClr val="bg1"/>
          </a:solid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Arial"/>
                <a:ea typeface="Arial"/>
                <a:cs typeface="Arial"/>
                <a:sym typeface="Arial"/>
              </a:rPr>
              <a:t>REVIEW</a:t>
            </a:r>
            <a:r>
              <a:rPr lang="en-US" dirty="0">
                <a:solidFill>
                  <a:srgbClr val="FF0000"/>
                </a:solidFill>
              </a:rPr>
              <a:t> </a:t>
            </a:r>
          </a:p>
        </p:txBody>
      </p:sp>
      <p:sp>
        <p:nvSpPr>
          <p:cNvPr id="356" name="Google Shape;356;p41"/>
          <p:cNvSpPr txBox="1">
            <a:spLocks noGrp="1"/>
          </p:cNvSpPr>
          <p:nvPr>
            <p:ph type="body" idx="1"/>
          </p:nvPr>
        </p:nvSpPr>
        <p:spPr>
          <a:xfrm>
            <a:off x="4294909" y="1049834"/>
            <a:ext cx="7897091" cy="497855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00000"/>
              <a:buNone/>
            </a:pPr>
            <a:endParaRPr sz="2400" dirty="0">
              <a:latin typeface="Arial"/>
              <a:ea typeface="Arial"/>
              <a:cs typeface="Arial"/>
              <a:sym typeface="Arial"/>
            </a:endParaRPr>
          </a:p>
          <a:p>
            <a:pPr marL="0" lvl="0" indent="0" algn="just" rtl="0">
              <a:lnSpc>
                <a:spcPct val="90000"/>
              </a:lnSpc>
              <a:spcBef>
                <a:spcPts val="1000"/>
              </a:spcBef>
              <a:spcAft>
                <a:spcPts val="0"/>
              </a:spcAft>
              <a:buClr>
                <a:schemeClr val="dk1"/>
              </a:buClr>
              <a:buSzPct val="100000"/>
              <a:buNone/>
            </a:pPr>
            <a:endParaRPr sz="3200" dirty="0">
              <a:latin typeface="Arial"/>
              <a:ea typeface="Arial"/>
              <a:cs typeface="Arial"/>
              <a:sym typeface="Arial"/>
            </a:endParaRPr>
          </a:p>
          <a:p>
            <a:pPr marL="0" lvl="0" indent="0" algn="just" rtl="0">
              <a:lnSpc>
                <a:spcPct val="90000"/>
              </a:lnSpc>
              <a:spcBef>
                <a:spcPts val="1000"/>
              </a:spcBef>
              <a:spcAft>
                <a:spcPts val="0"/>
              </a:spcAft>
              <a:buClr>
                <a:schemeClr val="dk1"/>
              </a:buClr>
              <a:buSzPct val="100000"/>
              <a:buNone/>
            </a:pPr>
            <a:r>
              <a:rPr lang="en-US" sz="2400" dirty="0">
                <a:latin typeface="Open Sans" panose="020B0606030504020204" pitchFamily="34" charset="0"/>
                <a:ea typeface="Open Sans" panose="020B0606030504020204" pitchFamily="34" charset="0"/>
                <a:cs typeface="Open Sans" panose="020B0606030504020204" pitchFamily="34" charset="0"/>
                <a:sym typeface="Arial"/>
              </a:rPr>
              <a:t>List three factors that you must determine before lifting a load. </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lvl="0" indent="0" algn="just" rtl="0">
              <a:lnSpc>
                <a:spcPct val="90000"/>
              </a:lnSpc>
              <a:spcBef>
                <a:spcPts val="1000"/>
              </a:spcBef>
              <a:spcAft>
                <a:spcPts val="0"/>
              </a:spcAft>
              <a:buClr>
                <a:schemeClr val="dk1"/>
              </a:buClr>
              <a:buSzPct val="100000"/>
              <a:buNone/>
            </a:pPr>
            <a:endParaRPr sz="2400" dirty="0">
              <a:latin typeface="Open Sans" panose="020B0606030504020204" pitchFamily="34" charset="0"/>
              <a:ea typeface="Open Sans" panose="020B0606030504020204" pitchFamily="34" charset="0"/>
              <a:cs typeface="Open Sans" panose="020B0606030504020204" pitchFamily="34" charset="0"/>
              <a:sym typeface="Arial"/>
            </a:endParaRPr>
          </a:p>
          <a:p>
            <a:pPr marL="0" lvl="0" indent="0" algn="just" rtl="0">
              <a:lnSpc>
                <a:spcPct val="90000"/>
              </a:lnSpc>
              <a:spcBef>
                <a:spcPts val="1000"/>
              </a:spcBef>
              <a:spcAft>
                <a:spcPts val="0"/>
              </a:spcAft>
              <a:buClr>
                <a:schemeClr val="dk1"/>
              </a:buClr>
              <a:buSzPct val="100000"/>
              <a:buNone/>
            </a:pPr>
            <a:r>
              <a:rPr lang="en-US" sz="2400" dirty="0">
                <a:latin typeface="Open Sans" panose="020B0606030504020204" pitchFamily="34" charset="0"/>
                <a:ea typeface="Open Sans" panose="020B0606030504020204" pitchFamily="34" charset="0"/>
                <a:cs typeface="Open Sans" panose="020B0606030504020204" pitchFamily="34" charset="0"/>
                <a:sym typeface="Arial"/>
              </a:rPr>
              <a:t>List and describe three methods for lifting a load. </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lvl="0" indent="0" algn="just" rtl="0">
              <a:lnSpc>
                <a:spcPct val="90000"/>
              </a:lnSpc>
              <a:spcBef>
                <a:spcPts val="1000"/>
              </a:spcBef>
              <a:spcAft>
                <a:spcPts val="0"/>
              </a:spcAft>
              <a:buClr>
                <a:schemeClr val="dk1"/>
              </a:buClr>
              <a:buSzPct val="100000"/>
              <a:buNone/>
            </a:pPr>
            <a:endParaRPr sz="2400" dirty="0">
              <a:latin typeface="Open Sans" panose="020B0606030504020204" pitchFamily="34" charset="0"/>
              <a:ea typeface="Open Sans" panose="020B0606030504020204" pitchFamily="34" charset="0"/>
              <a:cs typeface="Open Sans" panose="020B0606030504020204" pitchFamily="34" charset="0"/>
              <a:sym typeface="Arial"/>
            </a:endParaRPr>
          </a:p>
          <a:p>
            <a:pPr marL="0" lvl="0" indent="0" algn="just" rtl="0">
              <a:lnSpc>
                <a:spcPct val="90000"/>
              </a:lnSpc>
              <a:spcBef>
                <a:spcPts val="1000"/>
              </a:spcBef>
              <a:spcAft>
                <a:spcPts val="0"/>
              </a:spcAft>
              <a:buClr>
                <a:schemeClr val="dk1"/>
              </a:buClr>
              <a:buSzPct val="100000"/>
              <a:buNone/>
            </a:pPr>
            <a:r>
              <a:rPr lang="en-US" sz="2400" dirty="0">
                <a:latin typeface="Open Sans" panose="020B0606030504020204" pitchFamily="34" charset="0"/>
                <a:ea typeface="Open Sans" panose="020B0606030504020204" pitchFamily="34" charset="0"/>
                <a:cs typeface="Open Sans" panose="020B0606030504020204" pitchFamily="34" charset="0"/>
                <a:sym typeface="Arial"/>
              </a:rPr>
              <a:t>Define a lever, its three components and the three classes of a lever.</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lvl="0" indent="0" algn="just" rtl="0">
              <a:lnSpc>
                <a:spcPct val="90000"/>
              </a:lnSpc>
              <a:spcBef>
                <a:spcPts val="1000"/>
              </a:spcBef>
              <a:spcAft>
                <a:spcPts val="0"/>
              </a:spcAft>
              <a:buClr>
                <a:schemeClr val="dk1"/>
              </a:buClr>
              <a:buSzPct val="100000"/>
              <a:buNone/>
            </a:pPr>
            <a:r>
              <a:rPr lang="en-US" sz="2400" dirty="0">
                <a:latin typeface="Open Sans" panose="020B0606030504020204" pitchFamily="34" charset="0"/>
                <a:ea typeface="Open Sans" panose="020B0606030504020204" pitchFamily="34" charset="0"/>
                <a:cs typeface="Open Sans" panose="020B0606030504020204" pitchFamily="34" charset="0"/>
                <a:sym typeface="Arial"/>
              </a:rPr>
              <a:t> </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lvl="0" indent="0" algn="just" rtl="0">
              <a:lnSpc>
                <a:spcPct val="90000"/>
              </a:lnSpc>
              <a:spcBef>
                <a:spcPts val="1000"/>
              </a:spcBef>
              <a:spcAft>
                <a:spcPts val="0"/>
              </a:spcAft>
              <a:buClr>
                <a:schemeClr val="dk1"/>
              </a:buClr>
              <a:buSzPct val="100000"/>
              <a:buNone/>
            </a:pPr>
            <a:r>
              <a:rPr lang="en-US" sz="2400" dirty="0">
                <a:latin typeface="Open Sans" panose="020B0606030504020204" pitchFamily="34" charset="0"/>
                <a:ea typeface="Open Sans" panose="020B0606030504020204" pitchFamily="34" charset="0"/>
                <a:cs typeface="Open Sans" panose="020B0606030504020204" pitchFamily="34" charset="0"/>
                <a:sym typeface="Arial"/>
              </a:rPr>
              <a:t>List at least three applications of the hoist. </a:t>
            </a:r>
            <a:endParaRPr sz="2400" dirty="0">
              <a:latin typeface="Open Sans" panose="020B0606030504020204" pitchFamily="34" charset="0"/>
              <a:ea typeface="Open Sans" panose="020B0606030504020204" pitchFamily="34" charset="0"/>
              <a:cs typeface="Open Sans" panose="020B0606030504020204" pitchFamily="34" charset="0"/>
            </a:endParaRPr>
          </a:p>
          <a:p>
            <a:pPr marL="228600" lvl="0" indent="-87629" algn="l" rtl="0">
              <a:lnSpc>
                <a:spcPct val="90000"/>
              </a:lnSpc>
              <a:spcBef>
                <a:spcPts val="1000"/>
              </a:spcBef>
              <a:spcAft>
                <a:spcPts val="0"/>
              </a:spcAft>
              <a:buClr>
                <a:schemeClr val="dk1"/>
              </a:buClr>
              <a:buSzPct val="100000"/>
              <a:buFont typeface="Noto Sans Symbols"/>
              <a:buNone/>
            </a:pPr>
            <a:endParaRPr sz="2400" dirty="0"/>
          </a:p>
          <a:p>
            <a:pPr marL="228600" lvl="0" indent="-64135" algn="l" rtl="0">
              <a:lnSpc>
                <a:spcPct val="90000"/>
              </a:lnSpc>
              <a:spcBef>
                <a:spcPts val="1000"/>
              </a:spcBef>
              <a:spcAft>
                <a:spcPts val="0"/>
              </a:spcAft>
              <a:buClr>
                <a:schemeClr val="dk1"/>
              </a:buClr>
              <a:buSzPct val="100000"/>
              <a:buFont typeface="Noto Sans Symbols"/>
              <a:buNone/>
            </a:pPr>
            <a:endParaRPr dirty="0"/>
          </a:p>
        </p:txBody>
      </p:sp>
      <p:sp>
        <p:nvSpPr>
          <p:cNvPr id="357" name="Google Shape;35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58" name="Google Shape;35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359" name="Google Shape;359;p41"/>
          <p:cNvSpPr txBox="1"/>
          <p:nvPr/>
        </p:nvSpPr>
        <p:spPr>
          <a:xfrm>
            <a:off x="144433" y="2073340"/>
            <a:ext cx="3424030"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Upon completing of this lesson, you are able to :-</a:t>
            </a:r>
            <a:endParaRPr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360" name="Google Shape;360;p41"/>
          <p:cNvSpPr/>
          <p:nvPr/>
        </p:nvSpPr>
        <p:spPr>
          <a:xfrm>
            <a:off x="3604021" y="2073340"/>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1</a:t>
            </a:r>
            <a:endParaRPr sz="4000" b="1" dirty="0">
              <a:solidFill>
                <a:srgbClr val="C00000"/>
              </a:solidFill>
              <a:latin typeface="Arial"/>
              <a:ea typeface="Arial"/>
              <a:cs typeface="Arial"/>
              <a:sym typeface="Arial"/>
            </a:endParaRPr>
          </a:p>
        </p:txBody>
      </p:sp>
      <p:sp>
        <p:nvSpPr>
          <p:cNvPr id="361" name="Google Shape;361;p41"/>
          <p:cNvSpPr/>
          <p:nvPr/>
        </p:nvSpPr>
        <p:spPr>
          <a:xfrm>
            <a:off x="3604021" y="3209154"/>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2</a:t>
            </a:r>
            <a:endParaRPr sz="4000" b="1" dirty="0">
              <a:solidFill>
                <a:srgbClr val="C00000"/>
              </a:solidFill>
              <a:latin typeface="Arial"/>
              <a:ea typeface="Arial"/>
              <a:cs typeface="Arial"/>
              <a:sym typeface="Arial"/>
            </a:endParaRPr>
          </a:p>
        </p:txBody>
      </p:sp>
      <p:sp>
        <p:nvSpPr>
          <p:cNvPr id="362" name="Google Shape;362;p41"/>
          <p:cNvSpPr/>
          <p:nvPr/>
        </p:nvSpPr>
        <p:spPr>
          <a:xfrm>
            <a:off x="3604021" y="4156389"/>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3</a:t>
            </a:r>
            <a:endParaRPr sz="4000" b="1" dirty="0">
              <a:solidFill>
                <a:srgbClr val="C00000"/>
              </a:solidFill>
              <a:latin typeface="Arial"/>
              <a:ea typeface="Arial"/>
              <a:cs typeface="Arial"/>
              <a:sym typeface="Arial"/>
            </a:endParaRPr>
          </a:p>
        </p:txBody>
      </p:sp>
      <p:sp>
        <p:nvSpPr>
          <p:cNvPr id="363" name="Google Shape;363;p41"/>
          <p:cNvSpPr/>
          <p:nvPr/>
        </p:nvSpPr>
        <p:spPr>
          <a:xfrm>
            <a:off x="3616311" y="5277790"/>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4</a:t>
            </a:r>
            <a:endParaRPr sz="4000" b="1">
              <a:solidFill>
                <a:srgbClr val="C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2"/>
          <p:cNvSpPr txBox="1">
            <a:spLocks noGrp="1"/>
          </p:cNvSpPr>
          <p:nvPr>
            <p:ph type="body" idx="1"/>
          </p:nvPr>
        </p:nvSpPr>
        <p:spPr>
          <a:xfrm>
            <a:off x="6612884" y="641984"/>
            <a:ext cx="4817116" cy="66264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dirty="0">
              <a:latin typeface="Arial"/>
              <a:ea typeface="Arial"/>
              <a:cs typeface="Arial"/>
              <a:sym typeface="Arial"/>
            </a:endParaRPr>
          </a:p>
          <a:p>
            <a:pPr marL="0" lvl="0" indent="0" algn="just" rtl="0">
              <a:lnSpc>
                <a:spcPct val="90000"/>
              </a:lnSpc>
              <a:spcBef>
                <a:spcPts val="1000"/>
              </a:spcBef>
              <a:spcAft>
                <a:spcPts val="0"/>
              </a:spcAft>
              <a:buClr>
                <a:schemeClr val="dk1"/>
              </a:buClr>
              <a:buSzPts val="3500"/>
              <a:buNone/>
            </a:pPr>
            <a:r>
              <a:rPr lang="en-US" sz="2400" dirty="0">
                <a:latin typeface="Arial"/>
                <a:ea typeface="Arial"/>
                <a:cs typeface="Arial"/>
                <a:sym typeface="Arial"/>
              </a:rPr>
              <a:t>List two types of cribbing used to stabilize a load.  </a:t>
            </a:r>
            <a:endParaRPr sz="2400" dirty="0"/>
          </a:p>
          <a:p>
            <a:pPr marL="0" lvl="0" indent="0" algn="just" rtl="0">
              <a:lnSpc>
                <a:spcPct val="90000"/>
              </a:lnSpc>
              <a:spcBef>
                <a:spcPts val="1000"/>
              </a:spcBef>
              <a:spcAft>
                <a:spcPts val="0"/>
              </a:spcAft>
              <a:buClr>
                <a:schemeClr val="dk1"/>
              </a:buClr>
              <a:buSzPts val="3500"/>
              <a:buNone/>
            </a:pPr>
            <a:endParaRPr sz="2400" dirty="0">
              <a:latin typeface="Arial"/>
              <a:ea typeface="Arial"/>
              <a:cs typeface="Arial"/>
              <a:sym typeface="Arial"/>
            </a:endParaRPr>
          </a:p>
          <a:p>
            <a:pPr marL="0" lvl="0" indent="0" algn="just" rtl="0">
              <a:lnSpc>
                <a:spcPct val="90000"/>
              </a:lnSpc>
              <a:spcBef>
                <a:spcPts val="1000"/>
              </a:spcBef>
              <a:spcAft>
                <a:spcPts val="0"/>
              </a:spcAft>
              <a:buClr>
                <a:schemeClr val="dk1"/>
              </a:buClr>
              <a:buSzPts val="3500"/>
              <a:buNone/>
            </a:pPr>
            <a:r>
              <a:rPr lang="en-US" sz="2400" dirty="0">
                <a:latin typeface="Arial"/>
                <a:ea typeface="Arial"/>
                <a:cs typeface="Arial"/>
                <a:sym typeface="Arial"/>
              </a:rPr>
              <a:t>List the five steps to build cribbing for lifting and stabilizing a load. </a:t>
            </a:r>
            <a:endParaRPr sz="2400" dirty="0"/>
          </a:p>
          <a:p>
            <a:pPr marL="0" lvl="0" indent="0" algn="just" rtl="0">
              <a:lnSpc>
                <a:spcPct val="90000"/>
              </a:lnSpc>
              <a:spcBef>
                <a:spcPts val="1000"/>
              </a:spcBef>
              <a:spcAft>
                <a:spcPts val="0"/>
              </a:spcAft>
              <a:buClr>
                <a:schemeClr val="dk1"/>
              </a:buClr>
              <a:buSzPts val="3500"/>
              <a:buNone/>
            </a:pPr>
            <a:endParaRPr sz="2400" dirty="0">
              <a:latin typeface="Arial"/>
              <a:ea typeface="Arial"/>
              <a:cs typeface="Arial"/>
              <a:sym typeface="Arial"/>
            </a:endParaRPr>
          </a:p>
          <a:p>
            <a:pPr marL="0" lvl="0" indent="0" algn="just" rtl="0">
              <a:lnSpc>
                <a:spcPct val="90000"/>
              </a:lnSpc>
              <a:spcBef>
                <a:spcPts val="1000"/>
              </a:spcBef>
              <a:spcAft>
                <a:spcPts val="0"/>
              </a:spcAft>
              <a:buClr>
                <a:schemeClr val="dk1"/>
              </a:buClr>
              <a:buSzPts val="3500"/>
              <a:buNone/>
            </a:pPr>
            <a:r>
              <a:rPr lang="en-US" sz="2400" dirty="0">
                <a:latin typeface="Arial"/>
                <a:ea typeface="Arial"/>
                <a:cs typeface="Arial"/>
                <a:sym typeface="Arial"/>
              </a:rPr>
              <a:t>List the steps to roll a load using pipes. </a:t>
            </a:r>
            <a:endParaRPr sz="2400" dirty="0"/>
          </a:p>
          <a:p>
            <a:pPr marL="0" lvl="0" indent="0" algn="just" rtl="0">
              <a:lnSpc>
                <a:spcPct val="90000"/>
              </a:lnSpc>
              <a:spcBef>
                <a:spcPts val="1000"/>
              </a:spcBef>
              <a:spcAft>
                <a:spcPts val="0"/>
              </a:spcAft>
              <a:buClr>
                <a:schemeClr val="dk1"/>
              </a:buClr>
              <a:buSzPts val="3500"/>
              <a:buNone/>
            </a:pPr>
            <a:endParaRPr sz="2400" dirty="0">
              <a:latin typeface="Arial"/>
              <a:ea typeface="Arial"/>
              <a:cs typeface="Arial"/>
              <a:sym typeface="Arial"/>
            </a:endParaRPr>
          </a:p>
          <a:p>
            <a:pPr marL="0" lvl="0" indent="0" algn="just" rtl="0">
              <a:lnSpc>
                <a:spcPct val="90000"/>
              </a:lnSpc>
              <a:spcBef>
                <a:spcPts val="1000"/>
              </a:spcBef>
              <a:spcAft>
                <a:spcPts val="0"/>
              </a:spcAft>
              <a:buClr>
                <a:schemeClr val="dk1"/>
              </a:buClr>
              <a:buSzPts val="3500"/>
              <a:buNone/>
            </a:pPr>
            <a:r>
              <a:rPr lang="en-US" sz="2400" dirty="0">
                <a:latin typeface="Arial"/>
                <a:ea typeface="Arial"/>
                <a:cs typeface="Arial"/>
                <a:sym typeface="Arial"/>
              </a:rPr>
              <a:t>Demonstrate in two practical stations the techniques for lifting, stabilizing and rolling loads </a:t>
            </a:r>
            <a:endParaRPr sz="2400" dirty="0"/>
          </a:p>
        </p:txBody>
      </p:sp>
      <p:sp>
        <p:nvSpPr>
          <p:cNvPr id="369" name="Google Shape;36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70" name="Google Shape;37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371" name="Google Shape;371;p42"/>
          <p:cNvSpPr/>
          <p:nvPr/>
        </p:nvSpPr>
        <p:spPr>
          <a:xfrm>
            <a:off x="5750556" y="1054939"/>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5</a:t>
            </a:r>
            <a:endParaRPr sz="4000" b="1">
              <a:solidFill>
                <a:srgbClr val="C00000"/>
              </a:solidFill>
              <a:latin typeface="Arial"/>
              <a:ea typeface="Arial"/>
              <a:cs typeface="Arial"/>
              <a:sym typeface="Arial"/>
            </a:endParaRPr>
          </a:p>
        </p:txBody>
      </p:sp>
      <p:sp>
        <p:nvSpPr>
          <p:cNvPr id="372" name="Google Shape;372;p42"/>
          <p:cNvSpPr/>
          <p:nvPr/>
        </p:nvSpPr>
        <p:spPr>
          <a:xfrm>
            <a:off x="5735886" y="2291340"/>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6</a:t>
            </a:r>
            <a:endParaRPr sz="4000" b="1">
              <a:solidFill>
                <a:srgbClr val="C00000"/>
              </a:solidFill>
              <a:latin typeface="Arial"/>
              <a:ea typeface="Arial"/>
              <a:cs typeface="Arial"/>
              <a:sym typeface="Arial"/>
            </a:endParaRPr>
          </a:p>
        </p:txBody>
      </p:sp>
      <p:sp>
        <p:nvSpPr>
          <p:cNvPr id="373" name="Google Shape;373;p42"/>
          <p:cNvSpPr/>
          <p:nvPr/>
        </p:nvSpPr>
        <p:spPr>
          <a:xfrm>
            <a:off x="5707434" y="3566827"/>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7</a:t>
            </a:r>
            <a:endParaRPr sz="4000" b="1">
              <a:solidFill>
                <a:srgbClr val="C00000"/>
              </a:solidFill>
              <a:latin typeface="Arial"/>
              <a:ea typeface="Arial"/>
              <a:cs typeface="Arial"/>
              <a:sym typeface="Arial"/>
            </a:endParaRPr>
          </a:p>
        </p:txBody>
      </p:sp>
      <p:sp>
        <p:nvSpPr>
          <p:cNvPr id="374" name="Google Shape;374;p42"/>
          <p:cNvSpPr/>
          <p:nvPr/>
        </p:nvSpPr>
        <p:spPr>
          <a:xfrm>
            <a:off x="5735886" y="4911386"/>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8</a:t>
            </a:r>
            <a:endParaRPr sz="4000" b="1" dirty="0">
              <a:solidFill>
                <a:srgbClr val="C00000"/>
              </a:solidFill>
              <a:latin typeface="Arial"/>
              <a:ea typeface="Arial"/>
              <a:cs typeface="Arial"/>
              <a:sym typeface="Arial"/>
            </a:endParaRPr>
          </a:p>
        </p:txBody>
      </p:sp>
      <p:pic>
        <p:nvPicPr>
          <p:cNvPr id="2" name="Picture 9">
            <a:extLst>
              <a:ext uri="{FF2B5EF4-FFF2-40B4-BE49-F238E27FC236}">
                <a16:creationId xmlns:a16="http://schemas.microsoft.com/office/drawing/2014/main" id="{8EE89DA5-A257-EA7E-891D-DA4916BC2E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0" y="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355;p41">
            <a:extLst>
              <a:ext uri="{FF2B5EF4-FFF2-40B4-BE49-F238E27FC236}">
                <a16:creationId xmlns:a16="http://schemas.microsoft.com/office/drawing/2014/main" id="{14DB3B47-C0CD-927B-C6D2-2EF656FB61E7}"/>
              </a:ext>
            </a:extLst>
          </p:cNvPr>
          <p:cNvSpPr txBox="1">
            <a:spLocks noGrp="1"/>
          </p:cNvSpPr>
          <p:nvPr>
            <p:ph type="title"/>
          </p:nvPr>
        </p:nvSpPr>
        <p:spPr>
          <a:xfrm>
            <a:off x="1475630" y="933155"/>
            <a:ext cx="3109696" cy="864400"/>
          </a:xfrm>
          <a:prstGeom prst="rect">
            <a:avLst/>
          </a:prstGeom>
          <a:solidFill>
            <a:schemeClr val="bg1"/>
          </a:solid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Arial"/>
                <a:ea typeface="Arial"/>
                <a:cs typeface="Arial"/>
                <a:sym typeface="Arial"/>
              </a:rPr>
              <a:t>REVIEW</a:t>
            </a:r>
            <a:r>
              <a:rPr lang="en-US" dirty="0">
                <a:solidFill>
                  <a:srgbClr val="FF0000"/>
                </a:solidFill>
              </a:rPr>
              <a:t> </a:t>
            </a:r>
          </a:p>
        </p:txBody>
      </p:sp>
      <p:sp>
        <p:nvSpPr>
          <p:cNvPr id="4" name="Google Shape;359;p41">
            <a:extLst>
              <a:ext uri="{FF2B5EF4-FFF2-40B4-BE49-F238E27FC236}">
                <a16:creationId xmlns:a16="http://schemas.microsoft.com/office/drawing/2014/main" id="{1AAA5FB2-DDC2-035B-498E-0D1542C4EAB4}"/>
              </a:ext>
            </a:extLst>
          </p:cNvPr>
          <p:cNvSpPr txBox="1"/>
          <p:nvPr/>
        </p:nvSpPr>
        <p:spPr>
          <a:xfrm>
            <a:off x="1161296" y="1797555"/>
            <a:ext cx="3424030"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Upon completing of this lesson, you are able to :-</a:t>
            </a:r>
            <a:endParaRPr sz="11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6"/>
          <p:cNvSpPr txBox="1">
            <a:spLocks noGrp="1"/>
          </p:cNvSpPr>
          <p:nvPr>
            <p:ph type="body" idx="1"/>
          </p:nvPr>
        </p:nvSpPr>
        <p:spPr>
          <a:xfrm>
            <a:off x="5161936" y="756605"/>
            <a:ext cx="6682526" cy="66264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dirty="0">
              <a:latin typeface="Arial"/>
              <a:ea typeface="Arial"/>
              <a:cs typeface="Arial"/>
              <a:sym typeface="Arial"/>
            </a:endParaRPr>
          </a:p>
          <a:p>
            <a:pPr marL="0" lvl="0" indent="0" algn="just">
              <a:buSzPts val="3500"/>
              <a:buNone/>
            </a:pPr>
            <a:r>
              <a:rPr lang="en-US" sz="2400" dirty="0" err="1">
                <a:latin typeface="Arial"/>
                <a:ea typeface="Arial"/>
                <a:cs typeface="Arial"/>
                <a:sym typeface="Arial"/>
              </a:rPr>
              <a:t>Listabilize</a:t>
            </a:r>
            <a:r>
              <a:rPr lang="en-US" sz="2400" dirty="0">
                <a:latin typeface="Arial"/>
                <a:ea typeface="Arial"/>
                <a:cs typeface="Arial"/>
                <a:sym typeface="Arial"/>
              </a:rPr>
              <a:t> a load.  </a:t>
            </a:r>
            <a:endParaRPr lang="en-US" sz="2400" dirty="0"/>
          </a:p>
          <a:p>
            <a:pPr marL="0" lvl="0" indent="0" algn="just">
              <a:buSzPts val="3500"/>
              <a:buNone/>
            </a:pPr>
            <a:endParaRPr lang="en-US" sz="2400" dirty="0">
              <a:latin typeface="Arial"/>
              <a:ea typeface="Arial"/>
              <a:cs typeface="Arial"/>
              <a:sym typeface="Arial"/>
            </a:endParaRPr>
          </a:p>
          <a:p>
            <a:pPr marL="0" lvl="0" indent="0" algn="just">
              <a:buSzPts val="3500"/>
              <a:buNone/>
            </a:pPr>
            <a:r>
              <a:rPr lang="en-US" sz="2400" dirty="0">
                <a:latin typeface="Arial"/>
                <a:ea typeface="Arial"/>
                <a:cs typeface="Arial"/>
                <a:sym typeface="Arial"/>
              </a:rPr>
              <a:t>List the five steps to build cribbing for lifting and stabilizing a load. </a:t>
            </a:r>
            <a:endParaRPr lang="en-US" sz="2400" dirty="0"/>
          </a:p>
          <a:p>
            <a:pPr marL="0" lvl="0" indent="0" algn="just">
              <a:buSzPts val="3500"/>
              <a:buNone/>
            </a:pPr>
            <a:endParaRPr lang="en-US" sz="2400" dirty="0">
              <a:latin typeface="Arial"/>
              <a:ea typeface="Arial"/>
              <a:cs typeface="Arial"/>
              <a:sym typeface="Arial"/>
            </a:endParaRPr>
          </a:p>
          <a:p>
            <a:pPr marL="0" lvl="0" indent="0" algn="just">
              <a:buSzPts val="3500"/>
              <a:buNone/>
            </a:pPr>
            <a:r>
              <a:rPr lang="en-US" sz="2400" dirty="0">
                <a:latin typeface="Arial"/>
                <a:ea typeface="Arial"/>
                <a:cs typeface="Arial"/>
                <a:sym typeface="Arial"/>
              </a:rPr>
              <a:t>List the steps to roll a load using pipes. </a:t>
            </a:r>
            <a:endParaRPr lang="en-US" sz="2400" dirty="0"/>
          </a:p>
          <a:p>
            <a:pPr marL="0" lvl="0" indent="0" algn="just">
              <a:buSzPts val="3500"/>
              <a:buNone/>
            </a:pPr>
            <a:endParaRPr lang="en-US" sz="2400" dirty="0">
              <a:latin typeface="Arial"/>
              <a:ea typeface="Arial"/>
              <a:cs typeface="Arial"/>
              <a:sym typeface="Arial"/>
            </a:endParaRPr>
          </a:p>
          <a:p>
            <a:pPr marL="0" lvl="0" indent="0" algn="just">
              <a:buSzPts val="3500"/>
              <a:buNone/>
            </a:pPr>
            <a:r>
              <a:rPr lang="en-US" sz="2400" dirty="0">
                <a:latin typeface="Arial"/>
                <a:ea typeface="Arial"/>
                <a:cs typeface="Arial"/>
                <a:sym typeface="Arial"/>
              </a:rPr>
              <a:t>Demonstrate </a:t>
            </a:r>
            <a:r>
              <a:rPr lang="en-US" sz="2400" dirty="0" err="1">
                <a:latin typeface="Arial"/>
                <a:ea typeface="Arial"/>
                <a:cs typeface="Arial"/>
                <a:sym typeface="Arial"/>
              </a:rPr>
              <a:t>st</a:t>
            </a:r>
            <a:r>
              <a:rPr lang="en-US" sz="2400" dirty="0">
                <a:latin typeface="Arial"/>
                <a:ea typeface="Arial"/>
                <a:cs typeface="Arial"/>
                <a:sym typeface="Arial"/>
              </a:rPr>
              <a:t> two types of cribbing used to in two practical stations the techniques for lifting, stabilizing and rolling loads </a:t>
            </a:r>
            <a:endParaRPr sz="2400" dirty="0"/>
          </a:p>
        </p:txBody>
      </p:sp>
      <p:sp>
        <p:nvSpPr>
          <p:cNvPr id="126" name="Google Shape;1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27" name="Google Shape;12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28" name="Google Shape;128;p16"/>
          <p:cNvSpPr/>
          <p:nvPr/>
        </p:nvSpPr>
        <p:spPr>
          <a:xfrm>
            <a:off x="4471048" y="1152841"/>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5</a:t>
            </a:r>
            <a:endParaRPr sz="4000" b="1" dirty="0">
              <a:solidFill>
                <a:srgbClr val="C00000"/>
              </a:solidFill>
              <a:latin typeface="Arial"/>
              <a:ea typeface="Arial"/>
              <a:cs typeface="Arial"/>
              <a:sym typeface="Arial"/>
            </a:endParaRPr>
          </a:p>
        </p:txBody>
      </p:sp>
      <p:sp>
        <p:nvSpPr>
          <p:cNvPr id="129" name="Google Shape;129;p16"/>
          <p:cNvSpPr/>
          <p:nvPr/>
        </p:nvSpPr>
        <p:spPr>
          <a:xfrm>
            <a:off x="4456378" y="2075031"/>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6</a:t>
            </a:r>
            <a:endParaRPr sz="4000" b="1" dirty="0">
              <a:solidFill>
                <a:srgbClr val="C00000"/>
              </a:solidFill>
              <a:latin typeface="Arial"/>
              <a:ea typeface="Arial"/>
              <a:cs typeface="Arial"/>
              <a:sym typeface="Arial"/>
            </a:endParaRPr>
          </a:p>
        </p:txBody>
      </p:sp>
      <p:sp>
        <p:nvSpPr>
          <p:cNvPr id="130" name="Google Shape;130;p16"/>
          <p:cNvSpPr/>
          <p:nvPr/>
        </p:nvSpPr>
        <p:spPr>
          <a:xfrm>
            <a:off x="4456378" y="3248265"/>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7</a:t>
            </a:r>
            <a:endParaRPr sz="4000" b="1">
              <a:solidFill>
                <a:srgbClr val="C00000"/>
              </a:solidFill>
              <a:latin typeface="Arial"/>
              <a:ea typeface="Arial"/>
              <a:cs typeface="Arial"/>
              <a:sym typeface="Arial"/>
            </a:endParaRPr>
          </a:p>
        </p:txBody>
      </p:sp>
      <p:sp>
        <p:nvSpPr>
          <p:cNvPr id="131" name="Google Shape;131;p16"/>
          <p:cNvSpPr/>
          <p:nvPr/>
        </p:nvSpPr>
        <p:spPr>
          <a:xfrm>
            <a:off x="4456378" y="4282121"/>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8</a:t>
            </a:r>
            <a:endParaRPr sz="4000" b="1">
              <a:solidFill>
                <a:srgbClr val="C00000"/>
              </a:solidFill>
              <a:latin typeface="Arial"/>
              <a:ea typeface="Arial"/>
              <a:cs typeface="Arial"/>
              <a:sym typeface="Arial"/>
            </a:endParaRPr>
          </a:p>
        </p:txBody>
      </p:sp>
      <p:sp>
        <p:nvSpPr>
          <p:cNvPr id="2" name="Google Shape;112;p15">
            <a:extLst>
              <a:ext uri="{FF2B5EF4-FFF2-40B4-BE49-F238E27FC236}">
                <a16:creationId xmlns:a16="http://schemas.microsoft.com/office/drawing/2014/main" id="{B32A2684-6E83-CE2F-31D9-8E745DB0EEEC}"/>
              </a:ext>
            </a:extLst>
          </p:cNvPr>
          <p:cNvSpPr txBox="1">
            <a:spLocks noGrp="1"/>
          </p:cNvSpPr>
          <p:nvPr>
            <p:ph type="title"/>
          </p:nvPr>
        </p:nvSpPr>
        <p:spPr>
          <a:xfrm>
            <a:off x="344119" y="1165931"/>
            <a:ext cx="4457703" cy="864400"/>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Arial"/>
                <a:ea typeface="Arial"/>
                <a:cs typeface="Arial"/>
                <a:sym typeface="Arial"/>
              </a:rPr>
              <a:t>OBJECTIVES</a:t>
            </a:r>
            <a:r>
              <a:rPr lang="en-US" dirty="0">
                <a:solidFill>
                  <a:srgbClr val="FF0000"/>
                </a:solidFill>
              </a:rPr>
              <a:t> </a:t>
            </a:r>
          </a:p>
        </p:txBody>
      </p:sp>
      <p:sp>
        <p:nvSpPr>
          <p:cNvPr id="3" name="Google Shape;116;p15">
            <a:extLst>
              <a:ext uri="{FF2B5EF4-FFF2-40B4-BE49-F238E27FC236}">
                <a16:creationId xmlns:a16="http://schemas.microsoft.com/office/drawing/2014/main" id="{302FA743-1A25-2D67-C467-F817C1B8AF15}"/>
              </a:ext>
            </a:extLst>
          </p:cNvPr>
          <p:cNvSpPr txBox="1"/>
          <p:nvPr/>
        </p:nvSpPr>
        <p:spPr>
          <a:xfrm>
            <a:off x="344119" y="1946821"/>
            <a:ext cx="3532185"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Upon completing of this lesson, you will be able to :-</a:t>
            </a:r>
            <a:endParaRPr sz="12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TextBox 1">
            <a:extLst>
              <a:ext uri="{FF2B5EF4-FFF2-40B4-BE49-F238E27FC236}">
                <a16:creationId xmlns:a16="http://schemas.microsoft.com/office/drawing/2014/main" id="{51329B29-58D6-15FA-A175-4DB2734C9FA2}"/>
              </a:ext>
            </a:extLst>
          </p:cNvPr>
          <p:cNvSpPr txBox="1"/>
          <p:nvPr/>
        </p:nvSpPr>
        <p:spPr>
          <a:xfrm>
            <a:off x="4079776" y="2790354"/>
            <a:ext cx="7344816" cy="769441"/>
          </a:xfrm>
          <a:prstGeom prst="rect">
            <a:avLst/>
          </a:prstGeom>
          <a:solidFill>
            <a:schemeClr val="bg1"/>
          </a:solidFill>
        </p:spPr>
        <p:txBody>
          <a:bodyPr wrap="square" rtlCol="0">
            <a:spAutoFit/>
          </a:bodyPr>
          <a:lstStyle/>
          <a:p>
            <a:r>
              <a:rPr lang="en-IN" sz="4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Any Question  ?</a:t>
            </a:r>
          </a:p>
        </p:txBody>
      </p:sp>
      <p:pic>
        <p:nvPicPr>
          <p:cNvPr id="3" name="Picture 2">
            <a:extLst>
              <a:ext uri="{FF2B5EF4-FFF2-40B4-BE49-F238E27FC236}">
                <a16:creationId xmlns:a16="http://schemas.microsoft.com/office/drawing/2014/main" id="{0BEED31A-CB04-4FCD-8D8A-D15DE605A2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15" y="108045"/>
            <a:ext cx="1024200" cy="10183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9">
            <a:extLst>
              <a:ext uri="{FF2B5EF4-FFF2-40B4-BE49-F238E27FC236}">
                <a16:creationId xmlns:a16="http://schemas.microsoft.com/office/drawing/2014/main" id="{F632E6B5-8819-36D8-7AE1-7CEF3A7C5C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18864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700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ounded Rectangle"/>
          <p:cNvSpPr>
            <a:spLocks noChangeArrowheads="1"/>
          </p:cNvSpPr>
          <p:nvPr/>
        </p:nvSpPr>
        <p:spPr bwMode="auto">
          <a:xfrm>
            <a:off x="4548188" y="-14288"/>
            <a:ext cx="7694612" cy="6943726"/>
          </a:xfrm>
          <a:prstGeom prst="roundRect">
            <a:avLst>
              <a:gd name="adj" fmla="val 1583"/>
            </a:avLst>
          </a:prstGeom>
          <a:solidFill>
            <a:srgbClr val="EAEAEA"/>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400">
              <a:latin typeface="Open Sans"/>
            </a:endParaRPr>
          </a:p>
        </p:txBody>
      </p:sp>
      <p:sp>
        <p:nvSpPr>
          <p:cNvPr id="131075" name="Duties of…"/>
          <p:cNvSpPr txBox="1">
            <a:spLocks noChangeArrowheads="1"/>
          </p:cNvSpPr>
          <p:nvPr/>
        </p:nvSpPr>
        <p:spPr bwMode="auto">
          <a:xfrm>
            <a:off x="573088" y="2590800"/>
            <a:ext cx="37242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000" b="1" dirty="0">
                <a:solidFill>
                  <a:srgbClr val="FF0000"/>
                </a:solidFill>
                <a:latin typeface="Open Sans"/>
              </a:rPr>
              <a:t>THANK YOU </a:t>
            </a:r>
            <a:r>
              <a:rPr lang="en-US" altLang="en-US" sz="4000" dirty="0">
                <a:solidFill>
                  <a:srgbClr val="FF0000"/>
                </a:solidFill>
                <a:latin typeface="Open Sans"/>
              </a:rPr>
              <a:t> </a:t>
            </a:r>
          </a:p>
        </p:txBody>
      </p:sp>
      <p:sp>
        <p:nvSpPr>
          <p:cNvPr id="131076" name="Ensure your safety and the safety of your crew, the patient, and bystanders…"/>
          <p:cNvSpPr txBox="1">
            <a:spLocks noChangeArrowheads="1"/>
          </p:cNvSpPr>
          <p:nvPr/>
        </p:nvSpPr>
        <p:spPr bwMode="auto">
          <a:xfrm>
            <a:off x="5005388" y="1311275"/>
            <a:ext cx="6781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Clr>
                <a:srgbClr val="000000"/>
              </a:buClr>
              <a:buSzPts val="3200"/>
              <a:buFont typeface="Noto Sans Symbols"/>
              <a:buChar char="▪"/>
            </a:pPr>
            <a:endParaRPr lang="en-US" altLang="en-US" sz="2400">
              <a:solidFill>
                <a:srgbClr val="000000"/>
              </a:solidFill>
              <a:latin typeface="Open Sans"/>
              <a:cs typeface="Times New Roman" panose="02020603050405020304" pitchFamily="18" charset="0"/>
            </a:endParaRPr>
          </a:p>
        </p:txBody>
      </p:sp>
      <p:pic>
        <p:nvPicPr>
          <p:cNvPr id="13107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088" y="6407150"/>
            <a:ext cx="641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15388" y="6378575"/>
            <a:ext cx="17494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2575" y="1327150"/>
            <a:ext cx="5659438"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207125"/>
            <a:ext cx="4548188" cy="650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pic>
        <p:nvPicPr>
          <p:cNvPr id="131081"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87329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209DE-2CBF-BE4D-ABFB-2BF25BAB245B}"/>
              </a:ext>
            </a:extLst>
          </p:cNvPr>
          <p:cNvSpPr>
            <a:spLocks noGrp="1"/>
          </p:cNvSpPr>
          <p:nvPr>
            <p:ph type="title"/>
          </p:nvPr>
        </p:nvSpPr>
        <p:spPr>
          <a:xfrm>
            <a:off x="435077" y="1820299"/>
            <a:ext cx="5021826" cy="1325563"/>
          </a:xfrm>
        </p:spPr>
        <p:txBody>
          <a:bodyPr>
            <a:normAutofit fontScale="90000"/>
          </a:bodyPr>
          <a:lstStyle/>
          <a:p>
            <a:r>
              <a:rPr lang="en-US" sz="6000" dirty="0"/>
              <a:t>                    </a:t>
            </a:r>
            <a:r>
              <a:rPr lang="en-US" sz="6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EVALUATION</a:t>
            </a:r>
            <a:endParaRPr lang="en-IN" sz="6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a:extLst>
              <a:ext uri="{FF2B5EF4-FFF2-40B4-BE49-F238E27FC236}">
                <a16:creationId xmlns:a16="http://schemas.microsoft.com/office/drawing/2014/main" id="{E2247409-6750-7C46-18B4-78FDB89C1D26}"/>
              </a:ext>
            </a:extLst>
          </p:cNvPr>
          <p:cNvSpPr>
            <a:spLocks noGrp="1"/>
          </p:cNvSpPr>
          <p:nvPr>
            <p:ph type="body" idx="1"/>
          </p:nvPr>
        </p:nvSpPr>
        <p:spPr>
          <a:xfrm>
            <a:off x="6096000" y="1481496"/>
            <a:ext cx="5985387" cy="4351338"/>
          </a:xfrm>
        </p:spPr>
        <p:txBody>
          <a:bodyPr/>
          <a:lstStyle/>
          <a:p>
            <a:pPr marL="114300" indent="0">
              <a:buNone/>
            </a:pPr>
            <a:r>
              <a:rPr lang="en-US" dirty="0"/>
              <a:t>Q1</a:t>
            </a:r>
            <a:r>
              <a:rPr lang="en-US" sz="3600" dirty="0"/>
              <a:t>) </a:t>
            </a:r>
            <a:r>
              <a:rPr lang="en-US" dirty="0">
                <a:latin typeface="Open Sans" panose="020B0606030504020204" pitchFamily="34" charset="0"/>
                <a:ea typeface="Open Sans" panose="020B0606030504020204" pitchFamily="34" charset="0"/>
                <a:cs typeface="Open Sans" panose="020B0606030504020204" pitchFamily="34" charset="0"/>
              </a:rPr>
              <a:t>What are the </a:t>
            </a:r>
            <a:r>
              <a:rPr lang="en-US" dirty="0">
                <a:latin typeface="Open Sans" panose="020B0606030504020204" pitchFamily="34" charset="0"/>
                <a:ea typeface="Open Sans" panose="020B0606030504020204" pitchFamily="34" charset="0"/>
                <a:cs typeface="Open Sans" panose="020B0606030504020204" pitchFamily="34" charset="0"/>
                <a:sym typeface="Arial"/>
              </a:rPr>
              <a:t>three components that make-up a lever?</a:t>
            </a:r>
          </a:p>
          <a:p>
            <a:pPr marL="114300" indent="0">
              <a:buNone/>
            </a:pPr>
            <a:r>
              <a:rPr lang="en-US" dirty="0">
                <a:latin typeface="Open Sans" panose="020B0606030504020204" pitchFamily="34" charset="0"/>
                <a:ea typeface="Open Sans" panose="020B0606030504020204" pitchFamily="34" charset="0"/>
                <a:cs typeface="Open Sans" panose="020B0606030504020204" pitchFamily="34" charset="0"/>
                <a:sym typeface="Arial"/>
              </a:rPr>
              <a:t>Ans.___________</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2A0FEBFE-FFCB-2997-124D-DB4F011DF6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Tree>
    <p:extLst>
      <p:ext uri="{BB962C8B-B14F-4D97-AF65-F5344CB8AC3E}">
        <p14:creationId xmlns:p14="http://schemas.microsoft.com/office/powerpoint/2010/main" val="253177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2072765" y="1622917"/>
            <a:ext cx="3725192" cy="2250631"/>
          </a:xfrm>
          <a:prstGeom prst="rect">
            <a:avLst/>
          </a:prstGeom>
          <a:solidFill>
            <a:schemeClr val="bg1"/>
          </a:solid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BEFORE LIFTING OR MOVING A LOAD</a:t>
            </a:r>
            <a:endParaRPr lang="en-US" sz="4000" b="1" cap="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37" name="Google Shape;137;p17"/>
          <p:cNvSpPr txBox="1">
            <a:spLocks noGrp="1"/>
          </p:cNvSpPr>
          <p:nvPr>
            <p:ph type="body" idx="1"/>
          </p:nvPr>
        </p:nvSpPr>
        <p:spPr>
          <a:xfrm>
            <a:off x="6646607" y="1485265"/>
            <a:ext cx="5192043" cy="461010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3200"/>
              <a:buNone/>
            </a:pPr>
            <a:r>
              <a:rPr lang="en-US" sz="3200" dirty="0">
                <a:latin typeface="Arial"/>
                <a:ea typeface="Arial"/>
                <a:cs typeface="Arial"/>
                <a:sym typeface="Arial"/>
              </a:rPr>
              <a:t>  </a:t>
            </a:r>
            <a:r>
              <a:rPr lang="en-US" sz="2400" dirty="0">
                <a:latin typeface="Arial"/>
                <a:ea typeface="Arial"/>
                <a:cs typeface="Arial"/>
                <a:sym typeface="Arial"/>
              </a:rPr>
              <a:t>The following factors must be examined before lifting or moving a load: </a:t>
            </a:r>
            <a:endParaRPr sz="2400" dirty="0"/>
          </a:p>
          <a:p>
            <a:pPr marL="228600" lvl="0" indent="-228600" algn="just" rtl="0">
              <a:lnSpc>
                <a:spcPct val="90000"/>
              </a:lnSpc>
              <a:spcBef>
                <a:spcPts val="1000"/>
              </a:spcBef>
              <a:spcAft>
                <a:spcPts val="0"/>
              </a:spcAft>
              <a:buClr>
                <a:schemeClr val="dk1"/>
              </a:buClr>
              <a:buSzPts val="3200"/>
              <a:buNone/>
            </a:pPr>
            <a:endParaRPr sz="2400" dirty="0">
              <a:latin typeface="Arial"/>
              <a:ea typeface="Arial"/>
              <a:cs typeface="Arial"/>
              <a:sym typeface="Aria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Weight of the load </a:t>
            </a:r>
            <a:endParaRPr sz="2400" dirty="0"/>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 Consequences when the load is moved     (what will happen) </a:t>
            </a:r>
            <a:endParaRPr sz="2400" dirty="0"/>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Selection of the method for lifting or </a:t>
            </a:r>
            <a:r>
              <a:rPr lang="en-US" sz="3200" dirty="0">
                <a:latin typeface="Arial"/>
                <a:ea typeface="Arial"/>
                <a:cs typeface="Arial"/>
                <a:sym typeface="Arial"/>
              </a:rPr>
              <a:t>moving the load.</a:t>
            </a:r>
            <a:endParaRPr sz="3200" dirty="0">
              <a:solidFill>
                <a:schemeClr val="dk1"/>
              </a:solidFill>
              <a:latin typeface="Arial"/>
              <a:ea typeface="Arial"/>
              <a:cs typeface="Arial"/>
              <a:sym typeface="Arial"/>
            </a:endParaRPr>
          </a:p>
        </p:txBody>
      </p:sp>
      <p:sp>
        <p:nvSpPr>
          <p:cNvPr id="138" name="Google Shape;13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39" name="Google Shape;1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48" name="Google Shape;1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49" name="Google Shape;149;p18"/>
          <p:cNvSpPr txBox="1"/>
          <p:nvPr/>
        </p:nvSpPr>
        <p:spPr>
          <a:xfrm>
            <a:off x="1864213" y="1245567"/>
            <a:ext cx="3661515" cy="1938952"/>
          </a:xfrm>
          <a:prstGeom prst="rect">
            <a:avLst/>
          </a:prstGeom>
          <a:solidFill>
            <a:schemeClr val="bg1"/>
          </a:solid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METHODS FOR LIFTING LOADS</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0" name="Google Shape;150;p18"/>
          <p:cNvSpPr txBox="1"/>
          <p:nvPr/>
        </p:nvSpPr>
        <p:spPr>
          <a:xfrm>
            <a:off x="5886662" y="1124744"/>
            <a:ext cx="5467138" cy="7417375"/>
          </a:xfrm>
          <a:prstGeom prst="rect">
            <a:avLst/>
          </a:prstGeom>
          <a:noFill/>
          <a:ln>
            <a:noFill/>
          </a:ln>
        </p:spPr>
        <p:txBody>
          <a:bodyPr spcFirstLastPara="1" wrap="square" lIns="91425" tIns="45700" rIns="91425" bIns="45700" anchor="t" anchorCtr="0">
            <a:spAutoFit/>
          </a:bodyPr>
          <a:lstStyle/>
          <a:p>
            <a:pPr marL="457200" marR="0" lvl="0" indent="-457200" rtl="0">
              <a:spcBef>
                <a:spcPts val="0"/>
              </a:spcBef>
              <a:spcAft>
                <a:spcPts val="0"/>
              </a:spcAft>
              <a:buFont typeface="Wingdings" panose="05000000000000000000" pitchFamily="2" charset="2"/>
              <a:buChar char="§"/>
            </a:pPr>
            <a:r>
              <a:rPr lang="en-US" sz="2800" dirty="0">
                <a:solidFill>
                  <a:schemeClr val="dk1"/>
                </a:solidFill>
                <a:latin typeface="Arial"/>
                <a:ea typeface="Arial"/>
                <a:cs typeface="Arial"/>
                <a:sym typeface="Arial"/>
              </a:rPr>
              <a:t>There are Three method </a:t>
            </a:r>
            <a:r>
              <a:rPr lang="en-US" sz="2800" dirty="0">
                <a:solidFill>
                  <a:schemeClr val="dk1"/>
                </a:solidFill>
              </a:rPr>
              <a:t>for</a:t>
            </a:r>
            <a:r>
              <a:rPr lang="en-US" sz="2800" dirty="0">
                <a:solidFill>
                  <a:schemeClr val="dk1"/>
                </a:solidFill>
                <a:latin typeface="Arial"/>
                <a:ea typeface="Arial"/>
                <a:cs typeface="Arial"/>
                <a:sym typeface="Arial"/>
              </a:rPr>
              <a:t>  lifting loads, They are:</a:t>
            </a:r>
            <a:endParaRPr sz="2800" dirty="0"/>
          </a:p>
          <a:p>
            <a:pPr marL="457200" marR="0" lvl="0" indent="-457200" algn="just" rtl="0">
              <a:spcBef>
                <a:spcPts val="0"/>
              </a:spcBef>
              <a:spcAft>
                <a:spcPts val="0"/>
              </a:spcAft>
              <a:buFont typeface="Wingdings" panose="05000000000000000000" pitchFamily="2" charset="2"/>
              <a:buChar char="§"/>
            </a:pPr>
            <a:endParaRPr sz="2800" b="1" dirty="0">
              <a:solidFill>
                <a:srgbClr val="FF0000"/>
              </a:solidFill>
              <a:latin typeface="Arial"/>
              <a:ea typeface="Arial"/>
              <a:cs typeface="Arial"/>
              <a:sym typeface="Arial"/>
            </a:endParaRPr>
          </a:p>
          <a:p>
            <a:pPr marL="457200" marR="0" lvl="0" indent="-457200" algn="just" rtl="0">
              <a:spcBef>
                <a:spcPts val="0"/>
              </a:spcBef>
              <a:spcAft>
                <a:spcPts val="0"/>
              </a:spcAft>
              <a:buFont typeface="Wingdings" panose="05000000000000000000" pitchFamily="2" charset="2"/>
              <a:buChar char="§"/>
            </a:pPr>
            <a:endParaRPr sz="2800" b="1" dirty="0">
              <a:solidFill>
                <a:srgbClr val="FF0000"/>
              </a:solidFill>
              <a:latin typeface="Arial"/>
              <a:ea typeface="Arial"/>
              <a:cs typeface="Arial"/>
              <a:sym typeface="Arial"/>
            </a:endParaRPr>
          </a:p>
          <a:p>
            <a:pPr marR="0" lvl="0" algn="just" rtl="0">
              <a:spcBef>
                <a:spcPts val="0"/>
              </a:spcBef>
              <a:spcAft>
                <a:spcPts val="0"/>
              </a:spcAft>
            </a:pPr>
            <a:r>
              <a:rPr lang="en-US" sz="2800" b="1" i="0" u="none" strike="noStrike" cap="none" dirty="0">
                <a:solidFill>
                  <a:schemeClr val="dk1"/>
                </a:solidFill>
                <a:latin typeface="Arial"/>
                <a:ea typeface="Arial"/>
                <a:cs typeface="Arial"/>
                <a:sym typeface="Arial"/>
              </a:rPr>
              <a:t>1)Levers. .                             2)</a:t>
            </a:r>
            <a:r>
              <a:rPr lang="en-US" sz="2800" b="1" dirty="0">
                <a:solidFill>
                  <a:schemeClr val="dk1"/>
                </a:solidFill>
                <a:latin typeface="Arial"/>
                <a:ea typeface="Arial"/>
                <a:cs typeface="Arial"/>
                <a:sym typeface="Arial"/>
              </a:rPr>
              <a:t>Come-along.                    3)Jacks.</a:t>
            </a:r>
            <a:endParaRPr sz="2800" b="1" dirty="0">
              <a:solidFill>
                <a:schemeClr val="dk1"/>
              </a:solidFill>
              <a:latin typeface="Arial"/>
              <a:ea typeface="Arial"/>
              <a:cs typeface="Arial"/>
              <a:sym typeface="Arial"/>
            </a:endParaRPr>
          </a:p>
          <a:p>
            <a:pPr marL="0" marR="0" lvl="0" indent="0" algn="just" rtl="0">
              <a:spcBef>
                <a:spcPts val="0"/>
              </a:spcBef>
              <a:spcAft>
                <a:spcPts val="0"/>
              </a:spcAft>
              <a:buNone/>
            </a:pPr>
            <a:endParaRPr sz="2800" b="1" dirty="0">
              <a:solidFill>
                <a:schemeClr val="dk1"/>
              </a:solidFill>
              <a:latin typeface="Arial"/>
              <a:ea typeface="Arial"/>
              <a:cs typeface="Arial"/>
              <a:sym typeface="Arial"/>
            </a:endParaRPr>
          </a:p>
          <a:p>
            <a:pPr marL="0" marR="0" lvl="0" indent="0" algn="just" rtl="0">
              <a:spcBef>
                <a:spcPts val="0"/>
              </a:spcBef>
              <a:spcAft>
                <a:spcPts val="0"/>
              </a:spcAft>
              <a:buNone/>
            </a:pPr>
            <a:endParaRPr sz="2800" b="1" i="0" u="none" strike="noStrike" cap="none" dirty="0">
              <a:solidFill>
                <a:schemeClr val="dk1"/>
              </a:solidFill>
              <a:latin typeface="Arial"/>
              <a:ea typeface="Arial"/>
              <a:cs typeface="Arial"/>
              <a:sym typeface="Arial"/>
            </a:endParaRPr>
          </a:p>
          <a:p>
            <a:pPr marL="0" marR="0" lvl="0" indent="0" algn="just" rtl="0">
              <a:spcBef>
                <a:spcPts val="0"/>
              </a:spcBef>
              <a:spcAft>
                <a:spcPts val="0"/>
              </a:spcAft>
              <a:buNone/>
            </a:pPr>
            <a:endParaRPr sz="2800" b="1" dirty="0">
              <a:solidFill>
                <a:srgbClr val="FF0000"/>
              </a:solidFill>
              <a:latin typeface="Arial"/>
              <a:ea typeface="Arial"/>
              <a:cs typeface="Arial"/>
              <a:sym typeface="Arial"/>
            </a:endParaRPr>
          </a:p>
          <a:p>
            <a:pPr marL="0" marR="0" lvl="0" indent="0" algn="just" rtl="0">
              <a:spcBef>
                <a:spcPts val="0"/>
              </a:spcBef>
              <a:spcAft>
                <a:spcPts val="0"/>
              </a:spcAft>
              <a:buNone/>
            </a:pPr>
            <a:endParaRPr sz="2800" b="1" dirty="0">
              <a:solidFill>
                <a:srgbClr val="FF0000"/>
              </a:solidFill>
              <a:latin typeface="Arial"/>
              <a:ea typeface="Arial"/>
              <a:cs typeface="Arial"/>
              <a:sym typeface="Arial"/>
            </a:endParaRPr>
          </a:p>
          <a:p>
            <a:pPr marL="0" marR="0" lvl="0" indent="0" algn="just" rtl="0">
              <a:spcBef>
                <a:spcPts val="0"/>
              </a:spcBef>
              <a:spcAft>
                <a:spcPts val="0"/>
              </a:spcAft>
              <a:buNone/>
            </a:pPr>
            <a:endParaRPr sz="2800" b="1" dirty="0">
              <a:solidFill>
                <a:srgbClr val="FF0000"/>
              </a:solidFill>
              <a:latin typeface="Arial"/>
              <a:ea typeface="Arial"/>
              <a:cs typeface="Arial"/>
              <a:sym typeface="Arial"/>
            </a:endParaRPr>
          </a:p>
          <a:p>
            <a:pPr marL="0" marR="0" lvl="0" indent="0" algn="just" rtl="0">
              <a:spcBef>
                <a:spcPts val="0"/>
              </a:spcBef>
              <a:spcAft>
                <a:spcPts val="0"/>
              </a:spcAft>
              <a:buNone/>
            </a:pPr>
            <a:r>
              <a:rPr lang="en-US" sz="2800" b="1" dirty="0">
                <a:solidFill>
                  <a:srgbClr val="FF0000"/>
                </a:solidFill>
                <a:latin typeface="Arial"/>
                <a:ea typeface="Arial"/>
                <a:cs typeface="Arial"/>
                <a:sym typeface="Arial"/>
              </a:rPr>
              <a:t> </a:t>
            </a:r>
            <a:r>
              <a:rPr lang="en-US" sz="2800" dirty="0">
                <a:solidFill>
                  <a:schemeClr val="dk1"/>
                </a:solidFill>
                <a:latin typeface="Arial"/>
                <a:ea typeface="Arial"/>
                <a:cs typeface="Arial"/>
                <a:sym typeface="Arial"/>
              </a:rPr>
              <a:t> </a:t>
            </a:r>
            <a:endParaRPr sz="2800" dirty="0"/>
          </a:p>
          <a:p>
            <a:pPr marL="0" marR="0" lvl="0" indent="0" algn="just" rtl="0">
              <a:spcBef>
                <a:spcPts val="0"/>
              </a:spcBef>
              <a:spcAft>
                <a:spcPts val="0"/>
              </a:spcAft>
              <a:buNone/>
            </a:pPr>
            <a:endParaRPr sz="2800" dirty="0">
              <a:solidFill>
                <a:schemeClr val="dk1"/>
              </a:solidFill>
              <a:latin typeface="Arial"/>
              <a:ea typeface="Arial"/>
              <a:cs typeface="Arial"/>
              <a:sym typeface="Arial"/>
            </a:endParaRPr>
          </a:p>
          <a:p>
            <a:pPr marL="0" marR="0" lvl="0" indent="0" algn="just" rtl="0">
              <a:spcBef>
                <a:spcPts val="0"/>
              </a:spcBef>
              <a:spcAft>
                <a:spcPts val="0"/>
              </a:spcAft>
              <a:buNone/>
            </a:pPr>
            <a:r>
              <a:rPr lang="en-US" sz="2800" dirty="0">
                <a:solidFill>
                  <a:schemeClr val="dk1"/>
                </a:solidFill>
                <a:latin typeface="Arial"/>
                <a:ea typeface="Arial"/>
                <a:cs typeface="Arial"/>
                <a:sym typeface="Arial"/>
              </a:rPr>
              <a:t> </a:t>
            </a:r>
            <a:endParaRPr sz="2800" dirty="0"/>
          </a:p>
          <a:p>
            <a:pPr marL="0" marR="0" lvl="0" indent="0" algn="just" rtl="0">
              <a:spcBef>
                <a:spcPts val="0"/>
              </a:spcBef>
              <a:spcAft>
                <a:spcPts val="0"/>
              </a:spcAft>
              <a:buNone/>
            </a:pPr>
            <a:endParaRPr sz="2800" dirty="0">
              <a:solidFill>
                <a:schemeClr val="dk1"/>
              </a:solidFill>
              <a:latin typeface="Arial"/>
              <a:ea typeface="Arial"/>
              <a:cs typeface="Arial"/>
              <a:sym typeface="Arial"/>
            </a:endParaRPr>
          </a:p>
          <a:p>
            <a:pPr marL="0" marR="0" lvl="0" indent="0" algn="just" rtl="0">
              <a:spcBef>
                <a:spcPts val="0"/>
              </a:spcBef>
              <a:spcAft>
                <a:spcPts val="0"/>
              </a:spcAft>
              <a:buNone/>
            </a:pPr>
            <a:endParaRPr sz="2800"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59" name="Google Shape;15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60" name="Google Shape;160;p19"/>
          <p:cNvSpPr txBox="1"/>
          <p:nvPr/>
        </p:nvSpPr>
        <p:spPr>
          <a:xfrm>
            <a:off x="4945625" y="1536623"/>
            <a:ext cx="7048459" cy="3970277"/>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 lever is the </a:t>
            </a:r>
            <a:r>
              <a:rPr lang="en-US" sz="2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simplest</a:t>
            </a:r>
            <a:r>
              <a:rPr lang="en-US" sz="2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method for lifting a load . A lever is a rigid bar, either straight or bent, that is free to move on a fixed point called a </a:t>
            </a:r>
            <a:r>
              <a:rPr lang="en-US" sz="2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fulcrum.</a:t>
            </a:r>
            <a:r>
              <a:rPr lang="en-US" sz="2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254000" algn="just" rtl="0">
              <a:spcBef>
                <a:spcPts val="0"/>
              </a:spcBef>
              <a:spcAft>
                <a:spcPts val="0"/>
              </a:spcAft>
              <a:buClr>
                <a:schemeClr val="dk1"/>
              </a:buClr>
              <a:buSzPts val="3200"/>
              <a:buFont typeface="Noto Sans Symbols"/>
              <a:buNone/>
            </a:pPr>
            <a:endParaRPr sz="2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 fulcrum is the object or place that supports the load when a lever is used to move another object. </a:t>
            </a:r>
            <a:endParaRPr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61" name="Google Shape;161;p19"/>
          <p:cNvSpPr txBox="1"/>
          <p:nvPr/>
        </p:nvSpPr>
        <p:spPr>
          <a:xfrm>
            <a:off x="1581846" y="1536623"/>
            <a:ext cx="2998512" cy="646331"/>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dirty="0">
                <a:solidFill>
                  <a:srgbClr val="FF0000"/>
                </a:solidFill>
                <a:latin typeface="Arial"/>
                <a:ea typeface="Arial"/>
                <a:cs typeface="Arial"/>
                <a:sym typeface="Arial"/>
              </a:rPr>
              <a:t>THE LEVER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67" name="Google Shape;1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68" name="Google Shape;168;p20"/>
          <p:cNvSpPr txBox="1"/>
          <p:nvPr/>
        </p:nvSpPr>
        <p:spPr>
          <a:xfrm>
            <a:off x="6577780" y="1685801"/>
            <a:ext cx="5160264" cy="3170058"/>
          </a:xfrm>
          <a:prstGeom prst="rect">
            <a:avLst/>
          </a:prstGeom>
          <a:solidFill>
            <a:schemeClr val="bg1"/>
          </a:solid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latin typeface="Arial"/>
                <a:ea typeface="Arial"/>
                <a:cs typeface="Arial"/>
                <a:sym typeface="Arial"/>
              </a:rPr>
              <a:t>To move a load that is too heavy to    move by hand </a:t>
            </a:r>
            <a:endParaRPr sz="2800" dirty="0"/>
          </a:p>
          <a:p>
            <a:pPr marL="457200" marR="0" lvl="0" indent="-254000" algn="just" rtl="0">
              <a:spcBef>
                <a:spcPts val="0"/>
              </a:spcBef>
              <a:spcAft>
                <a:spcPts val="0"/>
              </a:spcAft>
              <a:buClr>
                <a:schemeClr val="dk1"/>
              </a:buClr>
              <a:buSzPts val="3200"/>
              <a:buFont typeface="Noto Sans Symbols"/>
              <a:buNone/>
            </a:pPr>
            <a:endParaRPr sz="2800" dirty="0">
              <a:solidFill>
                <a:schemeClr val="dk1"/>
              </a:solidFill>
              <a:latin typeface="Arial"/>
              <a:ea typeface="Arial"/>
              <a:cs typeface="Arial"/>
              <a:sym typeface="Arial"/>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latin typeface="Arial"/>
                <a:ea typeface="Arial"/>
                <a:cs typeface="Arial"/>
                <a:sym typeface="Arial"/>
              </a:rPr>
              <a:t> Pulling / hauling</a:t>
            </a:r>
            <a:endParaRPr sz="2800" dirty="0"/>
          </a:p>
          <a:p>
            <a:pPr marL="0" marR="0" lvl="0" indent="0" algn="just" rtl="0">
              <a:spcBef>
                <a:spcPts val="0"/>
              </a:spcBef>
              <a:spcAft>
                <a:spcPts val="0"/>
              </a:spcAft>
              <a:buNone/>
            </a:pPr>
            <a:r>
              <a:rPr lang="en-US" sz="2800" dirty="0">
                <a:solidFill>
                  <a:schemeClr val="dk1"/>
                </a:solidFill>
                <a:latin typeface="Arial"/>
                <a:ea typeface="Arial"/>
                <a:cs typeface="Arial"/>
                <a:sym typeface="Arial"/>
              </a:rPr>
              <a:t> </a:t>
            </a:r>
            <a:endParaRPr sz="2800" dirty="0"/>
          </a:p>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latin typeface="Arial"/>
                <a:ea typeface="Arial"/>
                <a:cs typeface="Arial"/>
                <a:sym typeface="Arial"/>
              </a:rPr>
              <a:t> Raising </a:t>
            </a:r>
            <a:endParaRPr sz="2800" dirty="0"/>
          </a:p>
          <a:p>
            <a:pPr marL="0" marR="0" lvl="0" indent="0" algn="just" rtl="0">
              <a:spcBef>
                <a:spcPts val="0"/>
              </a:spcBef>
              <a:spcAft>
                <a:spcPts val="0"/>
              </a:spcAft>
              <a:buNone/>
            </a:pPr>
            <a:endParaRPr sz="3200" dirty="0">
              <a:solidFill>
                <a:schemeClr val="dk1"/>
              </a:solidFill>
              <a:latin typeface="Arial"/>
              <a:ea typeface="Arial"/>
              <a:cs typeface="Arial"/>
              <a:sym typeface="Arial"/>
            </a:endParaRPr>
          </a:p>
        </p:txBody>
      </p:sp>
      <p:sp>
        <p:nvSpPr>
          <p:cNvPr id="169" name="Google Shape;169;p20"/>
          <p:cNvSpPr txBox="1"/>
          <p:nvPr/>
        </p:nvSpPr>
        <p:spPr>
          <a:xfrm>
            <a:off x="120288" y="1685801"/>
            <a:ext cx="6693467" cy="646331"/>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dirty="0">
                <a:solidFill>
                  <a:srgbClr val="FF0000"/>
                </a:solidFill>
                <a:latin typeface="Arial"/>
                <a:ea typeface="Arial"/>
                <a:cs typeface="Arial"/>
                <a:sym typeface="Arial"/>
              </a:rPr>
              <a:t>APPLICATIONS OF LEVERS: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75" name="Google Shape;17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76" name="Google Shape;176;p21"/>
          <p:cNvSpPr txBox="1"/>
          <p:nvPr/>
        </p:nvSpPr>
        <p:spPr>
          <a:xfrm>
            <a:off x="5193856" y="1414303"/>
            <a:ext cx="3291143" cy="31700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3200" dirty="0">
              <a:solidFill>
                <a:schemeClr val="dk1"/>
              </a:solidFill>
              <a:latin typeface="Arial"/>
              <a:ea typeface="Arial"/>
              <a:cs typeface="Arial"/>
              <a:sym typeface="Arial"/>
            </a:endParaRPr>
          </a:p>
          <a:p>
            <a:pPr marL="0" marR="0" lvl="0" indent="0" algn="just" rtl="0">
              <a:spcBef>
                <a:spcPts val="0"/>
              </a:spcBef>
              <a:spcAft>
                <a:spcPts val="0"/>
              </a:spcAft>
              <a:buNone/>
            </a:pPr>
            <a:r>
              <a:rPr lang="en-US" sz="2400" dirty="0">
                <a:solidFill>
                  <a:schemeClr val="dk1"/>
                </a:solidFill>
                <a:latin typeface="Arial"/>
                <a:ea typeface="Arial"/>
                <a:cs typeface="Arial"/>
                <a:sym typeface="Arial"/>
              </a:rPr>
              <a:t>There are three components that make-up a lever: </a:t>
            </a:r>
            <a:endParaRPr sz="2400" dirty="0"/>
          </a:p>
          <a:p>
            <a:pPr marL="0" marR="0" lvl="0" indent="0" algn="just" rtl="0">
              <a:spcBef>
                <a:spcPts val="0"/>
              </a:spcBef>
              <a:spcAft>
                <a:spcPts val="0"/>
              </a:spcAft>
              <a:buNone/>
            </a:pPr>
            <a:endParaRPr sz="2400" dirty="0">
              <a:solidFill>
                <a:schemeClr val="dk1"/>
              </a:solidFill>
              <a:latin typeface="Arial"/>
              <a:ea typeface="Arial"/>
              <a:cs typeface="Arial"/>
              <a:sym typeface="Arial"/>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Arial"/>
                <a:ea typeface="Arial"/>
                <a:cs typeface="Arial"/>
                <a:sym typeface="Arial"/>
              </a:rPr>
              <a:t>fulcrum</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Arial"/>
                <a:ea typeface="Arial"/>
                <a:cs typeface="Arial"/>
                <a:sym typeface="Arial"/>
              </a:rPr>
              <a:t>Load and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Arial"/>
                <a:ea typeface="Arial"/>
                <a:cs typeface="Arial"/>
                <a:sym typeface="Arial"/>
              </a:rPr>
              <a:t>force. </a:t>
            </a:r>
            <a:endParaRPr sz="2400" dirty="0"/>
          </a:p>
        </p:txBody>
      </p:sp>
      <p:sp>
        <p:nvSpPr>
          <p:cNvPr id="177" name="Google Shape;177;p21"/>
          <p:cNvSpPr txBox="1"/>
          <p:nvPr/>
        </p:nvSpPr>
        <p:spPr>
          <a:xfrm>
            <a:off x="1050361" y="1806054"/>
            <a:ext cx="3698620"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components of a lever:</a:t>
            </a:r>
            <a:endParaRPr sz="4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178" name="Google Shape;178;p21"/>
          <p:cNvPicPr preferRelativeResize="0"/>
          <p:nvPr/>
        </p:nvPicPr>
        <p:blipFill rotWithShape="1">
          <a:blip r:embed="rId3">
            <a:alphaModFix/>
          </a:blip>
          <a:srcRect/>
          <a:stretch/>
        </p:blipFill>
        <p:spPr>
          <a:xfrm>
            <a:off x="8484999" y="1633670"/>
            <a:ext cx="3836003" cy="38043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84" name="Google Shape;18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85" name="Google Shape;185;p22"/>
          <p:cNvSpPr txBox="1"/>
          <p:nvPr/>
        </p:nvSpPr>
        <p:spPr>
          <a:xfrm>
            <a:off x="6353486" y="1503292"/>
            <a:ext cx="5838514" cy="4031833"/>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chemeClr val="dk1"/>
                </a:solidFill>
                <a:latin typeface="Arial"/>
                <a:ea typeface="Arial"/>
                <a:cs typeface="Arial"/>
                <a:sym typeface="Arial"/>
              </a:rPr>
              <a:t>Levers are divided into three classes based on where the fulcrum is located in relation to both the load and force. They are: </a:t>
            </a:r>
            <a:endParaRPr sz="2800" dirty="0"/>
          </a:p>
          <a:p>
            <a:pPr marL="0" marR="0" lvl="0" indent="0" algn="just" rtl="0">
              <a:spcBef>
                <a:spcPts val="0"/>
              </a:spcBef>
              <a:spcAft>
                <a:spcPts val="0"/>
              </a:spcAft>
              <a:buNone/>
            </a:pPr>
            <a:endParaRPr sz="2800" dirty="0">
              <a:solidFill>
                <a:schemeClr val="dk1"/>
              </a:solidFill>
              <a:latin typeface="Arial"/>
              <a:ea typeface="Arial"/>
              <a:cs typeface="Arial"/>
              <a:sym typeface="Arial"/>
            </a:endParaRPr>
          </a:p>
          <a:p>
            <a:pPr marL="0" marR="0" lvl="0" indent="0" algn="just" rtl="0">
              <a:spcBef>
                <a:spcPts val="0"/>
              </a:spcBef>
              <a:spcAft>
                <a:spcPts val="0"/>
              </a:spcAft>
              <a:buNone/>
            </a:pPr>
            <a:r>
              <a:rPr lang="en-US" sz="2800" dirty="0">
                <a:solidFill>
                  <a:schemeClr val="dk1"/>
                </a:solidFill>
                <a:latin typeface="Arial"/>
                <a:ea typeface="Arial"/>
                <a:cs typeface="Arial"/>
                <a:sym typeface="Arial"/>
              </a:rPr>
              <a:t>▶ Class One Lever</a:t>
            </a:r>
            <a:endParaRPr sz="2800" dirty="0"/>
          </a:p>
          <a:p>
            <a:pPr marL="0" marR="0" lvl="0" indent="0" algn="just" rtl="0">
              <a:spcBef>
                <a:spcPts val="0"/>
              </a:spcBef>
              <a:spcAft>
                <a:spcPts val="0"/>
              </a:spcAft>
              <a:buNone/>
            </a:pPr>
            <a:r>
              <a:rPr lang="en-US" sz="2800" dirty="0">
                <a:solidFill>
                  <a:schemeClr val="dk1"/>
                </a:solidFill>
                <a:latin typeface="Arial"/>
                <a:ea typeface="Arial"/>
                <a:cs typeface="Arial"/>
                <a:sym typeface="Arial"/>
              </a:rPr>
              <a:t>▶ Class Two Lever</a:t>
            </a:r>
            <a:endParaRPr sz="2800" dirty="0"/>
          </a:p>
          <a:p>
            <a:pPr marL="0" marR="0" lvl="0" indent="0" algn="just" rtl="0">
              <a:spcBef>
                <a:spcPts val="0"/>
              </a:spcBef>
              <a:spcAft>
                <a:spcPts val="0"/>
              </a:spcAft>
              <a:buNone/>
            </a:pPr>
            <a:r>
              <a:rPr lang="en-US" sz="2800" dirty="0">
                <a:solidFill>
                  <a:schemeClr val="dk1"/>
                </a:solidFill>
                <a:latin typeface="Arial"/>
                <a:ea typeface="Arial"/>
                <a:cs typeface="Arial"/>
                <a:sym typeface="Arial"/>
              </a:rPr>
              <a:t>▶ Class Three Lever</a:t>
            </a:r>
            <a:endParaRPr sz="2800" dirty="0"/>
          </a:p>
          <a:p>
            <a:pPr marL="0" marR="0" lvl="0" indent="0" algn="just" rtl="0">
              <a:spcBef>
                <a:spcPts val="0"/>
              </a:spcBef>
              <a:spcAft>
                <a:spcPts val="0"/>
              </a:spcAft>
              <a:buNone/>
            </a:pPr>
            <a:endParaRPr sz="3200" dirty="0">
              <a:solidFill>
                <a:schemeClr val="dk1"/>
              </a:solidFill>
              <a:latin typeface="Arial"/>
              <a:ea typeface="Arial"/>
              <a:cs typeface="Arial"/>
              <a:sym typeface="Arial"/>
            </a:endParaRPr>
          </a:p>
        </p:txBody>
      </p:sp>
      <p:sp>
        <p:nvSpPr>
          <p:cNvPr id="186" name="Google Shape;186;p22"/>
          <p:cNvSpPr txBox="1"/>
          <p:nvPr/>
        </p:nvSpPr>
        <p:spPr>
          <a:xfrm>
            <a:off x="937190" y="1503292"/>
            <a:ext cx="5416296" cy="646331"/>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CLASSES OF LEVERS</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1575</Words>
  <Application>Microsoft Office PowerPoint</Application>
  <PresentationFormat>Widescreen</PresentationFormat>
  <Paragraphs>240</Paragraphs>
  <Slides>32</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Noto Sans Symbols</vt:lpstr>
      <vt:lpstr>Open Sans</vt:lpstr>
      <vt:lpstr>Open Sans SemiBold</vt:lpstr>
      <vt:lpstr>Times New Roman</vt:lpstr>
      <vt:lpstr>Wingdings</vt:lpstr>
      <vt:lpstr>Office Theme</vt:lpstr>
      <vt:lpstr>PowerPoint Presentation</vt:lpstr>
      <vt:lpstr>OBJECTIVES </vt:lpstr>
      <vt:lpstr>OBJECTIVES </vt:lpstr>
      <vt:lpstr>BEFORE LIFTING OR MOVING A LOAD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vt:lpstr>
      <vt:lpstr>REVIEW </vt:lpstr>
      <vt:lpstr>PowerPoint Presentation</vt:lpstr>
      <vt:lpstr>PowerPoint Presentation</vt:lpstr>
      <vt:lpstr>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NDRF HQ</dc:creator>
  <cp:lastModifiedBy>NDRF HQ</cp:lastModifiedBy>
  <cp:revision>6</cp:revision>
  <dcterms:modified xsi:type="dcterms:W3CDTF">2026-04-15T10:16:01Z</dcterms:modified>
</cp:coreProperties>
</file>