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24384000" cy="13716000"/>
  <p:notesSz cx="6858000" cy="9144000"/>
  <p:embeddedFontLst>
    <p:embeddedFont>
      <p:font typeface="Arial Black" panose="020B0A04020102020204" pitchFamily="34" charset="0"/>
      <p:regular r:id="rId32"/>
      <p:bold r:id="rId33"/>
    </p:embeddedFont>
    <p:embeddedFont>
      <p:font typeface="Open Sans" panose="020B0606030504020204" pitchFamily="34" charset="0"/>
      <p:regular r:id="rId34"/>
      <p:bold r:id="rId35"/>
      <p:italic r:id="rId36"/>
      <p:boldItalic r:id="rId37"/>
    </p:embeddedFont>
    <p:embeddedFont>
      <p:font typeface="Open Sans SemiBold" panose="020B0706030804020204" pitchFamily="3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82" name="Google Shape;8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2" name="Google Shape;342;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with Caption">
  <p:cSld name="Table with Caption">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16416469" y="3401615"/>
            <a:ext cx="7298268" cy="5749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C00000"/>
              </a:buClr>
              <a:buSzPts val="4200"/>
              <a:buFont typeface="Verdana"/>
              <a:buNone/>
              <a:defRPr sz="4200" b="1" i="0" u="none" strike="noStrike" cap="none">
                <a:solidFill>
                  <a:srgbClr val="C00000"/>
                </a:solidFill>
                <a:latin typeface="Verdana"/>
                <a:ea typeface="Verdana"/>
                <a:cs typeface="Verdana"/>
                <a:sym typeface="Verdana"/>
              </a:defRPr>
            </a:lvl1pPr>
            <a:lvl2pPr marL="914400" marR="0" lvl="1"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2pPr>
            <a:lvl3pPr marL="1371600" marR="0" lvl="2"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3pPr>
            <a:lvl4pPr marL="1828800" marR="0" lvl="3"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4pPr>
            <a:lvl5pPr marL="2286000" marR="0" lvl="4"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17" name="Google Shape;17;p3"/>
          <p:cNvSpPr txBox="1">
            <a:spLocks noGrp="1"/>
          </p:cNvSpPr>
          <p:nvPr>
            <p:ph type="body" idx="2"/>
          </p:nvPr>
        </p:nvSpPr>
        <p:spPr>
          <a:xfrm>
            <a:off x="16416469" y="4169701"/>
            <a:ext cx="7296414" cy="17262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18" name="Google Shape;18;p3"/>
          <p:cNvSpPr txBox="1">
            <a:spLocks noGrp="1"/>
          </p:cNvSpPr>
          <p:nvPr>
            <p:ph type="body" idx="3"/>
          </p:nvPr>
        </p:nvSpPr>
        <p:spPr>
          <a:xfrm>
            <a:off x="863599" y="905338"/>
            <a:ext cx="22851535" cy="9609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19" name="Google Shape;19;p3"/>
          <p:cNvSpPr txBox="1">
            <a:spLocks noGrp="1"/>
          </p:cNvSpPr>
          <p:nvPr>
            <p:ph type="body" idx="4"/>
          </p:nvPr>
        </p:nvSpPr>
        <p:spPr>
          <a:xfrm>
            <a:off x="863599" y="2060773"/>
            <a:ext cx="22851535" cy="7662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0" name="Google Shape;20;p3"/>
          <p:cNvSpPr txBox="1"/>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E46C0A"/>
              </a:buClr>
              <a:buSzPts val="3000"/>
              <a:buFont typeface="Open Sans"/>
              <a:buNone/>
            </a:pPr>
            <a:fld id="{00000000-1234-1234-1234-123412341234}" type="slidenum">
              <a:rPr lang="hi-IN" sz="3000" b="1" i="0" u="none" strike="noStrike" cap="none">
                <a:solidFill>
                  <a:srgbClr val="E46C0A"/>
                </a:solidFill>
                <a:latin typeface="Open Sans"/>
                <a:ea typeface="Open Sans"/>
                <a:cs typeface="Open Sans"/>
                <a:sym typeface="Open Sans"/>
              </a:rPr>
              <a:t>‹#›</a:t>
            </a:fld>
            <a:endParaRPr sz="3000" b="1" i="0" u="none" strike="noStrike" cap="none">
              <a:solidFill>
                <a:srgbClr val="E46C0A"/>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d Section Header">
  <p:cSld name="1_Red Section Header">
    <p:bg>
      <p:bgPr>
        <a:solidFill>
          <a:srgbClr val="535353"/>
        </a:solidFill>
        <a:effectLst/>
      </p:bgPr>
    </p:bg>
    <p:spTree>
      <p:nvGrpSpPr>
        <p:cNvPr id="1" name="Shape 21"/>
        <p:cNvGrpSpPr/>
        <p:nvPr/>
      </p:nvGrpSpPr>
      <p:grpSpPr>
        <a:xfrm>
          <a:off x="0" y="0"/>
          <a:ext cx="0" cy="0"/>
          <a:chOff x="0" y="0"/>
          <a:chExt cx="0" cy="0"/>
        </a:xfrm>
      </p:grpSpPr>
      <p:pic>
        <p:nvPicPr>
          <p:cNvPr id="22" name="Google Shape;22;p4" descr="Picture 1"/>
          <p:cNvPicPr preferRelativeResize="0"/>
          <p:nvPr/>
        </p:nvPicPr>
        <p:blipFill rotWithShape="1">
          <a:blip r:embed="rId2">
            <a:alphaModFix/>
          </a:blip>
          <a:srcRect/>
          <a:stretch/>
        </p:blipFill>
        <p:spPr>
          <a:xfrm>
            <a:off x="8543594" y="2825551"/>
            <a:ext cx="3793068" cy="2698047"/>
          </a:xfrm>
          <a:prstGeom prst="rect">
            <a:avLst/>
          </a:prstGeom>
          <a:noFill/>
          <a:ln>
            <a:noFill/>
          </a:ln>
        </p:spPr>
      </p:pic>
      <p:pic>
        <p:nvPicPr>
          <p:cNvPr id="23" name="Google Shape;23;p4" descr="Picture 2"/>
          <p:cNvPicPr preferRelativeResize="0"/>
          <p:nvPr/>
        </p:nvPicPr>
        <p:blipFill rotWithShape="1">
          <a:blip r:embed="rId3">
            <a:alphaModFix/>
          </a:blip>
          <a:srcRect/>
          <a:stretch/>
        </p:blipFill>
        <p:spPr>
          <a:xfrm>
            <a:off x="1822847" y="8184445"/>
            <a:ext cx="3781780" cy="3341513"/>
          </a:xfrm>
          <a:prstGeom prst="rect">
            <a:avLst/>
          </a:prstGeom>
          <a:noFill/>
          <a:ln>
            <a:noFill/>
          </a:ln>
        </p:spPr>
      </p:pic>
      <p:sp>
        <p:nvSpPr>
          <p:cNvPr id="24" name="Google Shape;24;p4"/>
          <p:cNvSpPr txBox="1">
            <a:spLocks noGrp="1"/>
          </p:cNvSpPr>
          <p:nvPr>
            <p:ph type="body" idx="1"/>
          </p:nvPr>
        </p:nvSpPr>
        <p:spPr>
          <a:xfrm>
            <a:off x="2782954" y="3593637"/>
            <a:ext cx="8640961" cy="6528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FFFFFF"/>
              </a:buClr>
              <a:buSzPts val="6400"/>
              <a:buFont typeface="Verdana"/>
              <a:buNone/>
              <a:defRPr sz="6400" b="0" i="0" u="none" strike="noStrike" cap="none">
                <a:solidFill>
                  <a:srgbClr val="FFFFFF"/>
                </a:solidFill>
                <a:latin typeface="Verdana"/>
                <a:ea typeface="Verdana"/>
                <a:cs typeface="Verdana"/>
                <a:sym typeface="Verdana"/>
              </a:defRPr>
            </a:lvl1pPr>
            <a:lvl2pPr marL="914400" marR="0" lvl="1"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2pPr>
            <a:lvl3pPr marL="1371600" marR="0" lvl="2"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3pPr>
            <a:lvl4pPr marL="1828800" marR="0" lvl="3"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4pPr>
            <a:lvl5pPr marL="2286000" marR="0" lvl="4"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5" name="Google Shape;25;p4"/>
          <p:cNvSpPr txBox="1">
            <a:spLocks noGrp="1"/>
          </p:cNvSpPr>
          <p:nvPr>
            <p:ph type="body" idx="2"/>
          </p:nvPr>
        </p:nvSpPr>
        <p:spPr>
          <a:xfrm>
            <a:off x="6047316" y="10314384"/>
            <a:ext cx="6528727" cy="5760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6" name="Google Shape;26;p4"/>
          <p:cNvSpPr txBox="1">
            <a:spLocks noGrp="1"/>
          </p:cNvSpPr>
          <p:nvPr>
            <p:ph type="body" idx="3"/>
          </p:nvPr>
        </p:nvSpPr>
        <p:spPr>
          <a:xfrm>
            <a:off x="6047316" y="11082470"/>
            <a:ext cx="6528727" cy="5760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7" name="Google Shape;27;p4"/>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 - Urban Resilence">
  <p:cSld name="Cover Slide - Urban Resilence">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2218794" y="10698426"/>
            <a:ext cx="20726401" cy="7680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2pPr>
            <a:lvl3pPr marR="0" lvl="2"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3pPr>
            <a:lvl4pPr marR="0" lvl="3"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4pPr>
            <a:lvl5pPr marR="0" lvl="4"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5pPr>
            <a:lvl6pPr marR="0" lvl="5"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6pPr>
            <a:lvl7pPr marR="0" lvl="6"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7pPr>
            <a:lvl8pPr marR="0" lvl="7"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8pPr>
            <a:lvl9pPr marR="0" lvl="8"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9pPr>
          </a:lstStyle>
          <a:p>
            <a:endParaRPr/>
          </a:p>
        </p:txBody>
      </p:sp>
      <p:sp>
        <p:nvSpPr>
          <p:cNvPr id="30" name="Google Shape;30;p5"/>
          <p:cNvSpPr txBox="1">
            <a:spLocks noGrp="1"/>
          </p:cNvSpPr>
          <p:nvPr>
            <p:ph type="body" idx="1"/>
          </p:nvPr>
        </p:nvSpPr>
        <p:spPr>
          <a:xfrm>
            <a:off x="2206890" y="11658533"/>
            <a:ext cx="20738305" cy="768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31" name="Google Shape;31;p5"/>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with Caption">
  <p:cSld name="Table with Caption">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body" idx="1"/>
          </p:nvPr>
        </p:nvSpPr>
        <p:spPr>
          <a:xfrm>
            <a:off x="16416469" y="3401615"/>
            <a:ext cx="7298268" cy="5749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C00000"/>
              </a:buClr>
              <a:buSzPts val="4200"/>
              <a:buFont typeface="Verdana"/>
              <a:buNone/>
              <a:defRPr sz="4200" b="1" i="0" u="none" strike="noStrike" cap="none">
                <a:solidFill>
                  <a:srgbClr val="C00000"/>
                </a:solidFill>
                <a:latin typeface="Verdana"/>
                <a:ea typeface="Verdana"/>
                <a:cs typeface="Verdana"/>
                <a:sym typeface="Verdana"/>
              </a:defRPr>
            </a:lvl1pPr>
            <a:lvl2pPr marL="914400" marR="0" lvl="1"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2pPr>
            <a:lvl3pPr marL="1371600" marR="0" lvl="2"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3pPr>
            <a:lvl4pPr marL="1828800" marR="0" lvl="3"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4pPr>
            <a:lvl5pPr marL="2286000" marR="0" lvl="4" indent="-495300" algn="l" rtl="0">
              <a:lnSpc>
                <a:spcPct val="100000"/>
              </a:lnSpc>
              <a:spcBef>
                <a:spcPts val="1000"/>
              </a:spcBef>
              <a:spcAft>
                <a:spcPts val="0"/>
              </a:spcAft>
              <a:buClr>
                <a:srgbClr val="C00000"/>
              </a:buClr>
              <a:buSzPts val="4200"/>
              <a:buFont typeface="Verdana"/>
              <a:buChar char="»"/>
              <a:defRPr sz="4200" b="1" i="0" u="none" strike="noStrike" cap="none">
                <a:solidFill>
                  <a:srgbClr val="C00000"/>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44" name="Google Shape;44;p8"/>
          <p:cNvSpPr txBox="1">
            <a:spLocks noGrp="1"/>
          </p:cNvSpPr>
          <p:nvPr>
            <p:ph type="body" idx="2"/>
          </p:nvPr>
        </p:nvSpPr>
        <p:spPr>
          <a:xfrm>
            <a:off x="16416469" y="4169701"/>
            <a:ext cx="7296414" cy="17262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45" name="Google Shape;45;p8"/>
          <p:cNvSpPr txBox="1">
            <a:spLocks noGrp="1"/>
          </p:cNvSpPr>
          <p:nvPr>
            <p:ph type="body" idx="3"/>
          </p:nvPr>
        </p:nvSpPr>
        <p:spPr>
          <a:xfrm>
            <a:off x="863599" y="905338"/>
            <a:ext cx="22851535" cy="9609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46" name="Google Shape;46;p8"/>
          <p:cNvSpPr txBox="1">
            <a:spLocks noGrp="1"/>
          </p:cNvSpPr>
          <p:nvPr>
            <p:ph type="body" idx="4"/>
          </p:nvPr>
        </p:nvSpPr>
        <p:spPr>
          <a:xfrm>
            <a:off x="863599" y="2060773"/>
            <a:ext cx="22851535" cy="7662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47" name="Google Shape;47;p8"/>
          <p:cNvSpPr txBox="1"/>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E46C0A"/>
              </a:buClr>
              <a:buSzPts val="3000"/>
              <a:buFont typeface="Open Sans"/>
              <a:buNone/>
            </a:pPr>
            <a:fld id="{00000000-1234-1234-1234-123412341234}" type="slidenum">
              <a:rPr lang="hi-IN" sz="3000" b="1" i="0" u="none" strike="noStrike" cap="none">
                <a:solidFill>
                  <a:srgbClr val="E46C0A"/>
                </a:solidFill>
                <a:latin typeface="Open Sans"/>
                <a:ea typeface="Open Sans"/>
                <a:cs typeface="Open Sans"/>
                <a:sym typeface="Open Sans"/>
              </a:rPr>
              <a:t>‹#›</a:t>
            </a:fld>
            <a:endParaRPr sz="3000" b="1" i="0" u="none" strike="noStrike" cap="none">
              <a:solidFill>
                <a:srgbClr val="E46C0A"/>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ed Section Header">
  <p:cSld name="1_Red Section Header">
    <p:bg>
      <p:bgPr>
        <a:solidFill>
          <a:srgbClr val="535353"/>
        </a:solidFill>
        <a:effectLst/>
      </p:bgPr>
    </p:bg>
    <p:spTree>
      <p:nvGrpSpPr>
        <p:cNvPr id="1" name="Shape 48"/>
        <p:cNvGrpSpPr/>
        <p:nvPr/>
      </p:nvGrpSpPr>
      <p:grpSpPr>
        <a:xfrm>
          <a:off x="0" y="0"/>
          <a:ext cx="0" cy="0"/>
          <a:chOff x="0" y="0"/>
          <a:chExt cx="0" cy="0"/>
        </a:xfrm>
      </p:grpSpPr>
      <p:pic>
        <p:nvPicPr>
          <p:cNvPr id="49" name="Google Shape;49;p9" descr="Picture 1"/>
          <p:cNvPicPr preferRelativeResize="0"/>
          <p:nvPr/>
        </p:nvPicPr>
        <p:blipFill rotWithShape="1">
          <a:blip r:embed="rId2">
            <a:alphaModFix/>
          </a:blip>
          <a:srcRect/>
          <a:stretch/>
        </p:blipFill>
        <p:spPr>
          <a:xfrm>
            <a:off x="8543594" y="2825551"/>
            <a:ext cx="3793068" cy="2698047"/>
          </a:xfrm>
          <a:prstGeom prst="rect">
            <a:avLst/>
          </a:prstGeom>
          <a:noFill/>
          <a:ln>
            <a:noFill/>
          </a:ln>
        </p:spPr>
      </p:pic>
      <p:pic>
        <p:nvPicPr>
          <p:cNvPr id="50" name="Google Shape;50;p9" descr="Picture 2"/>
          <p:cNvPicPr preferRelativeResize="0"/>
          <p:nvPr/>
        </p:nvPicPr>
        <p:blipFill rotWithShape="1">
          <a:blip r:embed="rId3">
            <a:alphaModFix/>
          </a:blip>
          <a:srcRect/>
          <a:stretch/>
        </p:blipFill>
        <p:spPr>
          <a:xfrm>
            <a:off x="1822847" y="8184445"/>
            <a:ext cx="3781780" cy="3341513"/>
          </a:xfrm>
          <a:prstGeom prst="rect">
            <a:avLst/>
          </a:prstGeom>
          <a:noFill/>
          <a:ln>
            <a:noFill/>
          </a:ln>
        </p:spPr>
      </p:pic>
      <p:sp>
        <p:nvSpPr>
          <p:cNvPr id="51" name="Google Shape;51;p9"/>
          <p:cNvSpPr txBox="1">
            <a:spLocks noGrp="1"/>
          </p:cNvSpPr>
          <p:nvPr>
            <p:ph type="body" idx="1"/>
          </p:nvPr>
        </p:nvSpPr>
        <p:spPr>
          <a:xfrm>
            <a:off x="2782954" y="3593637"/>
            <a:ext cx="8640961" cy="6528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FFFFFF"/>
              </a:buClr>
              <a:buSzPts val="6400"/>
              <a:buFont typeface="Verdana"/>
              <a:buNone/>
              <a:defRPr sz="6400" b="0" i="0" u="none" strike="noStrike" cap="none">
                <a:solidFill>
                  <a:srgbClr val="FFFFFF"/>
                </a:solidFill>
                <a:latin typeface="Verdana"/>
                <a:ea typeface="Verdana"/>
                <a:cs typeface="Verdana"/>
                <a:sym typeface="Verdana"/>
              </a:defRPr>
            </a:lvl1pPr>
            <a:lvl2pPr marL="914400" marR="0" lvl="1"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2pPr>
            <a:lvl3pPr marL="1371600" marR="0" lvl="2"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3pPr>
            <a:lvl4pPr marL="1828800" marR="0" lvl="3"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4pPr>
            <a:lvl5pPr marL="2286000" marR="0" lvl="4"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52" name="Google Shape;52;p9"/>
          <p:cNvSpPr txBox="1">
            <a:spLocks noGrp="1"/>
          </p:cNvSpPr>
          <p:nvPr>
            <p:ph type="body" idx="2"/>
          </p:nvPr>
        </p:nvSpPr>
        <p:spPr>
          <a:xfrm>
            <a:off x="6047316" y="10314384"/>
            <a:ext cx="6528727" cy="5760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53" name="Google Shape;53;p9"/>
          <p:cNvSpPr txBox="1">
            <a:spLocks noGrp="1"/>
          </p:cNvSpPr>
          <p:nvPr>
            <p:ph type="body" idx="3"/>
          </p:nvPr>
        </p:nvSpPr>
        <p:spPr>
          <a:xfrm>
            <a:off x="6047316" y="11082470"/>
            <a:ext cx="6528727" cy="5760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54" name="Google Shape;54;p9"/>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 Urban Resilence">
  <p:cSld name="Cover Slide - Urban Resilence">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2218794" y="10698426"/>
            <a:ext cx="20726401" cy="7680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2pPr>
            <a:lvl3pPr marR="0" lvl="2"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3pPr>
            <a:lvl4pPr marR="0" lvl="3"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4pPr>
            <a:lvl5pPr marR="0" lvl="4"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5pPr>
            <a:lvl6pPr marR="0" lvl="5"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6pPr>
            <a:lvl7pPr marR="0" lvl="6"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7pPr>
            <a:lvl8pPr marR="0" lvl="7"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8pPr>
            <a:lvl9pPr marR="0" lvl="8"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9pPr>
          </a:lstStyle>
          <a:p>
            <a:endParaRPr/>
          </a:p>
        </p:txBody>
      </p:sp>
      <p:sp>
        <p:nvSpPr>
          <p:cNvPr id="57" name="Google Shape;57;p10"/>
          <p:cNvSpPr txBox="1">
            <a:spLocks noGrp="1"/>
          </p:cNvSpPr>
          <p:nvPr>
            <p:ph type="body" idx="1"/>
          </p:nvPr>
        </p:nvSpPr>
        <p:spPr>
          <a:xfrm>
            <a:off x="2206890" y="11658533"/>
            <a:ext cx="20738305" cy="768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58" name="Google Shape;58;p10"/>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602390" y="12876838"/>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2400"/>
              <a:buFont typeface="Open Sans SemiBold"/>
              <a:buNone/>
            </a:pPr>
            <a:r>
              <a:rPr lang="hi-IN" sz="2400" b="0" i="0" u="none" strike="noStrike" cap="none">
                <a:solidFill>
                  <a:srgbClr val="E46C0A"/>
                </a:solidFill>
                <a:latin typeface="Open Sans SemiBold"/>
                <a:ea typeface="Open Sans SemiBold"/>
                <a:cs typeface="Open Sans SemiBold"/>
                <a:sym typeface="Open Sans SemiBold"/>
              </a:rPr>
              <a:t>NDRF | DBM-CM | INDIA</a:t>
            </a:r>
            <a:endParaRPr sz="1400" b="0" i="0" u="none" strike="noStrike" cap="none">
              <a:solidFill>
                <a:srgbClr val="000000"/>
              </a:solidFill>
              <a:latin typeface="Arial"/>
              <a:ea typeface="Arial"/>
              <a:cs typeface="Arial"/>
              <a:sym typeface="Arial"/>
            </a:endParaRPr>
          </a:p>
        </p:txBody>
      </p:sp>
      <p:sp>
        <p:nvSpPr>
          <p:cNvPr id="7" name="Google Shape;7;p1"/>
          <p:cNvSpPr/>
          <p:nvPr/>
        </p:nvSpPr>
        <p:spPr>
          <a:xfrm>
            <a:off x="1016000" y="13512800"/>
            <a:ext cx="3815338"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 name="Google Shape;8;p1"/>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 name="Google Shape;10;p1"/>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11" name="Google Shape;11;p1"/>
          <p:cNvPicPr preferRelativeResize="0"/>
          <p:nvPr/>
        </p:nvPicPr>
        <p:blipFill rotWithShape="1">
          <a:blip r:embed="rId6">
            <a:alphaModFix/>
          </a:blip>
          <a:srcRect/>
          <a:stretch/>
        </p:blipFill>
        <p:spPr>
          <a:xfrm>
            <a:off x="140454" y="63030"/>
            <a:ext cx="3181050" cy="2219517"/>
          </a:xfrm>
          <a:prstGeom prst="rect">
            <a:avLst/>
          </a:prstGeom>
          <a:noFill/>
          <a:ln>
            <a:noFill/>
          </a:ln>
        </p:spPr>
      </p:pic>
      <p:pic>
        <p:nvPicPr>
          <p:cNvPr id="12" name="Google Shape;12;p1"/>
          <p:cNvPicPr preferRelativeResize="0"/>
          <p:nvPr/>
        </p:nvPicPr>
        <p:blipFill rotWithShape="1">
          <a:blip r:embed="rId7">
            <a:alphaModFix/>
          </a:blip>
          <a:srcRect/>
          <a:stretch/>
        </p:blipFill>
        <p:spPr>
          <a:xfrm>
            <a:off x="22010914" y="44334"/>
            <a:ext cx="2160000" cy="237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txBox="1"/>
          <p:nvPr/>
        </p:nvSpPr>
        <p:spPr>
          <a:xfrm>
            <a:off x="602390" y="12876838"/>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2400"/>
              <a:buFont typeface="Open Sans SemiBold"/>
              <a:buNone/>
            </a:pPr>
            <a:r>
              <a:rPr lang="hi-IN" sz="2400" b="0" i="0" u="none" strike="noStrike" cap="none">
                <a:solidFill>
                  <a:srgbClr val="E46C0A"/>
                </a:solidFill>
                <a:latin typeface="Open Sans SemiBold"/>
                <a:ea typeface="Open Sans SemiBold"/>
                <a:cs typeface="Open Sans SemiBold"/>
                <a:sym typeface="Open Sans SemiBold"/>
              </a:rPr>
              <a:t>NDRF | DBM-CM | INDIA</a:t>
            </a: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1016000" y="13512800"/>
            <a:ext cx="3815338"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5" name="Google Shape;35;p6"/>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36" name="Google Shape;36;p6"/>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7" name="Google Shape;37;p6"/>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38" name="Google Shape;38;p6"/>
          <p:cNvPicPr preferRelativeResize="0"/>
          <p:nvPr/>
        </p:nvPicPr>
        <p:blipFill rotWithShape="1">
          <a:blip r:embed="rId6">
            <a:alphaModFix/>
          </a:blip>
          <a:srcRect/>
          <a:stretch/>
        </p:blipFill>
        <p:spPr>
          <a:xfrm>
            <a:off x="140454" y="63030"/>
            <a:ext cx="3181050" cy="2219517"/>
          </a:xfrm>
          <a:prstGeom prst="rect">
            <a:avLst/>
          </a:prstGeom>
          <a:noFill/>
          <a:ln>
            <a:noFill/>
          </a:ln>
        </p:spPr>
      </p:pic>
      <p:pic>
        <p:nvPicPr>
          <p:cNvPr id="39" name="Google Shape;39;p6"/>
          <p:cNvPicPr preferRelativeResize="0"/>
          <p:nvPr/>
        </p:nvPicPr>
        <p:blipFill rotWithShape="1">
          <a:blip r:embed="rId7">
            <a:alphaModFix/>
          </a:blip>
          <a:srcRect/>
          <a:stretch/>
        </p:blipFill>
        <p:spPr>
          <a:xfrm>
            <a:off x="22010914" y="44334"/>
            <a:ext cx="2160000" cy="237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1"/>
          <p:cNvPicPr preferRelativeResize="0"/>
          <p:nvPr/>
        </p:nvPicPr>
        <p:blipFill rotWithShape="1">
          <a:blip r:embed="rId3">
            <a:alphaModFix/>
          </a:blip>
          <a:srcRect t="16971" b="16971"/>
          <a:stretch/>
        </p:blipFill>
        <p:spPr>
          <a:xfrm>
            <a:off x="25400" y="0"/>
            <a:ext cx="24333201" cy="13716000"/>
          </a:xfrm>
          <a:prstGeom prst="rect">
            <a:avLst/>
          </a:prstGeom>
          <a:noFill/>
          <a:ln>
            <a:noFill/>
          </a:ln>
        </p:spPr>
      </p:pic>
      <p:sp>
        <p:nvSpPr>
          <p:cNvPr id="64" name="Google Shape;64;p11"/>
          <p:cNvSpPr/>
          <p:nvPr/>
        </p:nvSpPr>
        <p:spPr>
          <a:xfrm>
            <a:off x="-177800" y="-164712"/>
            <a:ext cx="24434800" cy="13766800"/>
          </a:xfrm>
          <a:prstGeom prst="rect">
            <a:avLst/>
          </a:prstGeom>
          <a:solidFill>
            <a:srgbClr val="535353">
              <a:alpha val="69411"/>
            </a:srgbClr>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5" name="Google Shape;65;p11"/>
          <p:cNvSpPr/>
          <p:nvPr/>
        </p:nvSpPr>
        <p:spPr>
          <a:xfrm>
            <a:off x="1012733" y="13538588"/>
            <a:ext cx="3815338"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6" name="Google Shape;66;p11"/>
          <p:cNvSpPr/>
          <p:nvPr/>
        </p:nvSpPr>
        <p:spPr>
          <a:xfrm>
            <a:off x="-103356" y="3880188"/>
            <a:ext cx="13772463" cy="4928531"/>
          </a:xfrm>
          <a:custGeom>
            <a:avLst/>
            <a:gdLst/>
            <a:ahLst/>
            <a:cxnLst/>
            <a:rect l="l" t="t" r="r" b="b"/>
            <a:pathLst>
              <a:path w="21600" h="21600" extrusionOk="0">
                <a:moveTo>
                  <a:pt x="3" y="0"/>
                </a:moveTo>
                <a:lnTo>
                  <a:pt x="21600" y="0"/>
                </a:lnTo>
                <a:lnTo>
                  <a:pt x="19937" y="21600"/>
                </a:lnTo>
                <a:lnTo>
                  <a:pt x="0" y="21600"/>
                </a:lnTo>
                <a:lnTo>
                  <a:pt x="3" y="0"/>
                </a:lnTo>
                <a:close/>
              </a:path>
            </a:pathLst>
          </a:custGeom>
          <a:solidFill>
            <a:schemeClr val="accent6">
              <a:alpha val="89411"/>
            </a:schemeClr>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7" name="Google Shape;67;p11"/>
          <p:cNvSpPr txBox="1"/>
          <p:nvPr/>
        </p:nvSpPr>
        <p:spPr>
          <a:xfrm>
            <a:off x="503314" y="3857801"/>
            <a:ext cx="10382141" cy="4097635"/>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पाठ 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6400"/>
              <a:buFont typeface="Open Sans"/>
              <a:buNone/>
            </a:pPr>
            <a:r>
              <a:rPr lang="hi-IN" sz="6400" b="1" i="0" u="none" strike="noStrike" cap="none">
                <a:solidFill>
                  <a:srgbClr val="FFFFFF"/>
                </a:solidFill>
                <a:latin typeface="Open Sans"/>
                <a:ea typeface="Open Sans"/>
                <a:cs typeface="Open Sans"/>
                <a:sym typeface="Open Sans"/>
              </a:rPr>
              <a:t>पारिवारिक, शरीर रचना और जानवरों का शरीर क्रिया विज्ञान</a:t>
            </a:r>
            <a:endParaRPr sz="6600" b="0" i="0" u="none" strike="noStrike" cap="none">
              <a:solidFill>
                <a:srgbClr val="000000"/>
              </a:solidFill>
              <a:latin typeface="Arial"/>
              <a:ea typeface="Arial"/>
              <a:cs typeface="Arial"/>
              <a:sym typeface="Arial"/>
            </a:endParaRPr>
          </a:p>
        </p:txBody>
      </p:sp>
      <p:sp>
        <p:nvSpPr>
          <p:cNvPr id="68" name="Google Shape;68;p11"/>
          <p:cNvSpPr/>
          <p:nvPr/>
        </p:nvSpPr>
        <p:spPr>
          <a:xfrm flipH="1">
            <a:off x="-87200" y="-30200"/>
            <a:ext cx="24497477" cy="2522142"/>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BD4B4"/>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nvGrpSpPr>
          <p:cNvPr id="69" name="Google Shape;69;p11"/>
          <p:cNvGrpSpPr/>
          <p:nvPr/>
        </p:nvGrpSpPr>
        <p:grpSpPr>
          <a:xfrm>
            <a:off x="21491667" y="12800826"/>
            <a:ext cx="1879600" cy="902664"/>
            <a:chOff x="0" y="0"/>
            <a:chExt cx="1879600" cy="902662"/>
          </a:xfrm>
        </p:grpSpPr>
        <p:sp>
          <p:nvSpPr>
            <p:cNvPr id="70" name="Google Shape;70;p11"/>
            <p:cNvSpPr txBox="1"/>
            <p:nvPr/>
          </p:nvSpPr>
          <p:spPr>
            <a:xfrm>
              <a:off x="76885" y="0"/>
              <a:ext cx="1725832" cy="61975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BD4B4"/>
                </a:buClr>
                <a:buSzPts val="3000"/>
                <a:buFont typeface="Open Sans"/>
                <a:buNone/>
              </a:pPr>
              <a:r>
                <a:rPr lang="hi-IN" sz="3000" b="1" i="0" u="none" strike="noStrike" cap="none">
                  <a:solidFill>
                    <a:srgbClr val="FBD4B4"/>
                  </a:solidFill>
                  <a:latin typeface="Open Sans"/>
                  <a:ea typeface="Open Sans"/>
                  <a:cs typeface="Open Sans"/>
                  <a:sym typeface="Open Sans"/>
                </a:rPr>
                <a:t>PPT 1 - 1</a:t>
              </a:r>
              <a:endParaRPr sz="3000" b="1" i="0" u="none" strike="noStrike" cap="none">
                <a:solidFill>
                  <a:srgbClr val="FBD4B4"/>
                </a:solidFill>
                <a:latin typeface="Open Sans"/>
                <a:ea typeface="Open Sans"/>
                <a:cs typeface="Open Sans"/>
                <a:sym typeface="Open Sans"/>
              </a:endParaRPr>
            </a:p>
          </p:txBody>
        </p:sp>
        <p:sp>
          <p:nvSpPr>
            <p:cNvPr id="71" name="Google Shape;71;p11"/>
            <p:cNvSpPr/>
            <p:nvPr/>
          </p:nvSpPr>
          <p:spPr>
            <a:xfrm>
              <a:off x="0" y="699461"/>
              <a:ext cx="1879600" cy="203201"/>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pic>
        <p:nvPicPr>
          <p:cNvPr id="72" name="Google Shape;72;p11"/>
          <p:cNvPicPr preferRelativeResize="0"/>
          <p:nvPr/>
        </p:nvPicPr>
        <p:blipFill rotWithShape="1">
          <a:blip r:embed="rId4">
            <a:alphaModFix/>
          </a:blip>
          <a:srcRect/>
          <a:stretch/>
        </p:blipFill>
        <p:spPr>
          <a:xfrm>
            <a:off x="140454" y="63030"/>
            <a:ext cx="3181050" cy="2219517"/>
          </a:xfrm>
          <a:prstGeom prst="rect">
            <a:avLst/>
          </a:prstGeom>
          <a:noFill/>
          <a:ln>
            <a:noFill/>
          </a:ln>
        </p:spPr>
      </p:pic>
      <p:sp>
        <p:nvSpPr>
          <p:cNvPr id="73" name="Google Shape;73;p11"/>
          <p:cNvSpPr/>
          <p:nvPr/>
        </p:nvSpPr>
        <p:spPr>
          <a:xfrm>
            <a:off x="4828071" y="2420334"/>
            <a:ext cx="16234425" cy="1298625"/>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hi-IN" sz="6600" b="1" i="0" u="sng" strike="noStrike" cap="none">
                <a:solidFill>
                  <a:srgbClr val="000000"/>
                </a:solidFill>
                <a:latin typeface="Arial"/>
                <a:ea typeface="Arial"/>
                <a:cs typeface="Arial"/>
                <a:sym typeface="Arial"/>
              </a:rPr>
              <a:t>मृत शरीर प्रबंधन और कैराकास प्रबंधन</a:t>
            </a:r>
            <a:endParaRPr sz="6600" b="1" i="0" u="sng" strike="noStrike" cap="none">
              <a:solidFill>
                <a:srgbClr val="C00000"/>
              </a:solidFill>
              <a:latin typeface="Arial Black"/>
              <a:ea typeface="Arial Black"/>
              <a:cs typeface="Arial Black"/>
              <a:sym typeface="Arial Black"/>
            </a:endParaRPr>
          </a:p>
        </p:txBody>
      </p:sp>
      <p:sp>
        <p:nvSpPr>
          <p:cNvPr id="74" name="Google Shape;74;p11"/>
          <p:cNvSpPr txBox="1"/>
          <p:nvPr/>
        </p:nvSpPr>
        <p:spPr>
          <a:xfrm>
            <a:off x="602390" y="12960656"/>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BD4B4"/>
              </a:buClr>
              <a:buSzPts val="2400"/>
              <a:buFont typeface="Open Sans SemiBold"/>
              <a:buNone/>
            </a:pPr>
            <a:r>
              <a:rPr lang="hi-IN" sz="2400" b="0" i="0" u="none" strike="noStrike" cap="none">
                <a:solidFill>
                  <a:srgbClr val="FBD4B4"/>
                </a:solidFill>
                <a:latin typeface="Open Sans SemiBold"/>
                <a:ea typeface="Open Sans SemiBold"/>
                <a:cs typeface="Open Sans SemiBold"/>
                <a:sym typeface="Open Sans SemiBold"/>
              </a:rPr>
              <a:t>NDRF | DBM-CM | INDIA</a:t>
            </a:r>
            <a:endParaRPr sz="1400" b="0" i="0" u="none" strike="noStrike" cap="none">
              <a:solidFill>
                <a:srgbClr val="000000"/>
              </a:solidFill>
              <a:latin typeface="Arial"/>
              <a:ea typeface="Arial"/>
              <a:cs typeface="Arial"/>
              <a:sym typeface="Arial"/>
            </a:endParaRPr>
          </a:p>
        </p:txBody>
      </p:sp>
      <p:sp>
        <p:nvSpPr>
          <p:cNvPr id="75" name="Google Shape;75;p11" descr="32.4 The Disaster Management Cycle - Population Health for Nurses | OpenStax"/>
          <p:cNvSpPr/>
          <p:nvPr/>
        </p:nvSpPr>
        <p:spPr>
          <a:xfrm>
            <a:off x="12039600" y="6705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76" name="Google Shape;76;p11"/>
          <p:cNvPicPr preferRelativeResize="0"/>
          <p:nvPr/>
        </p:nvPicPr>
        <p:blipFill rotWithShape="1">
          <a:blip r:embed="rId5">
            <a:alphaModFix amt="50000"/>
          </a:blip>
          <a:srcRect/>
          <a:stretch/>
        </p:blipFill>
        <p:spPr>
          <a:xfrm>
            <a:off x="18483943" y="8078547"/>
            <a:ext cx="5486400" cy="3455114"/>
          </a:xfrm>
          <a:prstGeom prst="rect">
            <a:avLst/>
          </a:prstGeom>
          <a:noFill/>
          <a:ln>
            <a:noFill/>
          </a:ln>
        </p:spPr>
      </p:pic>
      <p:pic>
        <p:nvPicPr>
          <p:cNvPr id="77" name="Google Shape;77;p11"/>
          <p:cNvPicPr preferRelativeResize="0"/>
          <p:nvPr/>
        </p:nvPicPr>
        <p:blipFill rotWithShape="1">
          <a:blip r:embed="rId6">
            <a:alphaModFix/>
          </a:blip>
          <a:srcRect/>
          <a:stretch/>
        </p:blipFill>
        <p:spPr>
          <a:xfrm>
            <a:off x="22010914" y="44334"/>
            <a:ext cx="2160000" cy="2376000"/>
          </a:xfrm>
          <a:prstGeom prst="rect">
            <a:avLst/>
          </a:prstGeom>
          <a:noFill/>
          <a:ln>
            <a:noFill/>
          </a:ln>
        </p:spPr>
      </p:pic>
      <p:sp>
        <p:nvSpPr>
          <p:cNvPr id="78" name="Google Shape;78;p11"/>
          <p:cNvSpPr/>
          <p:nvPr/>
        </p:nvSpPr>
        <p:spPr>
          <a:xfrm>
            <a:off x="8193024" y="268426"/>
            <a:ext cx="7785463" cy="1298625"/>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hi-IN" sz="6600" b="1" i="0" u="sng" strike="noStrike" cap="none">
                <a:solidFill>
                  <a:srgbClr val="000000"/>
                </a:solidFill>
                <a:latin typeface="Arial"/>
                <a:ea typeface="Arial"/>
                <a:cs typeface="Arial"/>
                <a:sym typeface="Arial"/>
              </a:rPr>
              <a:t>LESSON-01</a:t>
            </a:r>
            <a:endParaRPr sz="6600" b="1" i="0" u="sng" strike="noStrike" cap="none">
              <a:solidFill>
                <a:srgbClr val="C00000"/>
              </a:solidFill>
              <a:latin typeface="Arial Black"/>
              <a:ea typeface="Arial Black"/>
              <a:cs typeface="Arial Black"/>
              <a:sym typeface="Arial Black"/>
            </a:endParaRPr>
          </a:p>
        </p:txBody>
      </p:sp>
      <p:sp>
        <p:nvSpPr>
          <p:cNvPr id="79" name="Google Shape;79;p11"/>
          <p:cNvSpPr/>
          <p:nvPr/>
        </p:nvSpPr>
        <p:spPr>
          <a:xfrm flipH="1">
            <a:off x="16404336" y="11736515"/>
            <a:ext cx="7766578" cy="682973"/>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By:-INSP/GD-SHANTILAL JATIA</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75" name="Google Shape;175;p20"/>
          <p:cNvSpPr txBox="1"/>
          <p:nvPr/>
        </p:nvSpPr>
        <p:spPr>
          <a:xfrm>
            <a:off x="8564880" y="3888736"/>
            <a:ext cx="15382807" cy="3524235"/>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सिर, कान, आंखें, नाक</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गर्दन, पीठ, पूंछ</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अंग और खुर</a:t>
            </a:r>
            <a:endParaRPr sz="7200" b="0" i="0" u="none" strike="noStrike" cap="none">
              <a:solidFill>
                <a:schemeClr val="dk1"/>
              </a:solidFill>
              <a:latin typeface="Open Sans"/>
              <a:ea typeface="Open Sans"/>
              <a:cs typeface="Open Sans"/>
              <a:sym typeface="Open Sans"/>
            </a:endParaRPr>
          </a:p>
        </p:txBody>
      </p:sp>
      <p:sp>
        <p:nvSpPr>
          <p:cNvPr id="176" name="Google Shape;176;p20"/>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177" name="Google Shape;177;p20"/>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78" name="Google Shape;178;p20"/>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10</a:t>
            </a:fld>
            <a:endParaRPr/>
          </a:p>
        </p:txBody>
      </p:sp>
      <p:sp>
        <p:nvSpPr>
          <p:cNvPr id="179" name="Google Shape;179;p20"/>
          <p:cNvSpPr txBox="1"/>
          <p:nvPr/>
        </p:nvSpPr>
        <p:spPr>
          <a:xfrm>
            <a:off x="742863" y="2812493"/>
            <a:ext cx="711311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पशुओं के शरीर के अंग</a:t>
            </a:r>
            <a:endParaRPr sz="8000" b="1" i="0" u="none" strike="noStrike" cap="none">
              <a:solidFill>
                <a:srgbClr val="C00000"/>
              </a:solidFill>
              <a:latin typeface="Open Sans"/>
              <a:ea typeface="Open Sans"/>
              <a:cs typeface="Open Sans"/>
              <a:sym typeface="Open Sans"/>
            </a:endParaRPr>
          </a:p>
        </p:txBody>
      </p:sp>
      <p:pic>
        <p:nvPicPr>
          <p:cNvPr id="180" name="Google Shape;180;p20"/>
          <p:cNvPicPr preferRelativeResize="0"/>
          <p:nvPr/>
        </p:nvPicPr>
        <p:blipFill rotWithShape="1">
          <a:blip r:embed="rId3">
            <a:alphaModFix/>
          </a:blip>
          <a:srcRect/>
          <a:stretch/>
        </p:blipFill>
        <p:spPr>
          <a:xfrm>
            <a:off x="22010914" y="-101970"/>
            <a:ext cx="2160000" cy="237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186" name="Google Shape;186;p21"/>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7" name="Google Shape;187;p21"/>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11</a:t>
            </a:fld>
            <a:endParaRPr/>
          </a:p>
        </p:txBody>
      </p:sp>
      <p:sp>
        <p:nvSpPr>
          <p:cNvPr id="188" name="Google Shape;188;p21"/>
          <p:cNvSpPr txBox="1"/>
          <p:nvPr/>
        </p:nvSpPr>
        <p:spPr>
          <a:xfrm>
            <a:off x="742863" y="2812493"/>
            <a:ext cx="5744357"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पशुओं के बाहरी अंग</a:t>
            </a:r>
            <a:endParaRPr sz="7200" b="1" i="0" u="none" strike="noStrike" cap="none">
              <a:solidFill>
                <a:srgbClr val="C00000"/>
              </a:solidFill>
              <a:latin typeface="Open Sans"/>
              <a:ea typeface="Open Sans"/>
              <a:cs typeface="Open Sans"/>
              <a:sym typeface="Open Sans"/>
            </a:endParaRPr>
          </a:p>
        </p:txBody>
      </p:sp>
      <p:pic>
        <p:nvPicPr>
          <p:cNvPr id="189" name="Google Shape;189;p21"/>
          <p:cNvPicPr preferRelativeResize="0"/>
          <p:nvPr/>
        </p:nvPicPr>
        <p:blipFill rotWithShape="1">
          <a:blip r:embed="rId3">
            <a:alphaModFix/>
          </a:blip>
          <a:srcRect/>
          <a:stretch/>
        </p:blipFill>
        <p:spPr>
          <a:xfrm>
            <a:off x="22098362" y="-156834"/>
            <a:ext cx="2160000" cy="2376000"/>
          </a:xfrm>
          <a:prstGeom prst="rect">
            <a:avLst/>
          </a:prstGeom>
          <a:noFill/>
          <a:ln>
            <a:noFill/>
          </a:ln>
        </p:spPr>
      </p:pic>
      <p:pic>
        <p:nvPicPr>
          <p:cNvPr id="190" name="Google Shape;190;p21" descr="https://animalcorner.co.uk/assets/uploads/2015/02/cowanat.jpg"/>
          <p:cNvPicPr preferRelativeResize="0"/>
          <p:nvPr/>
        </p:nvPicPr>
        <p:blipFill rotWithShape="1">
          <a:blip r:embed="rId4">
            <a:alphaModFix/>
          </a:blip>
          <a:srcRect/>
          <a:stretch/>
        </p:blipFill>
        <p:spPr>
          <a:xfrm>
            <a:off x="6487220" y="2037915"/>
            <a:ext cx="8572525" cy="5360346"/>
          </a:xfrm>
          <a:prstGeom prst="rect">
            <a:avLst/>
          </a:prstGeom>
          <a:noFill/>
          <a:ln>
            <a:noFill/>
          </a:ln>
        </p:spPr>
      </p:pic>
      <p:pic>
        <p:nvPicPr>
          <p:cNvPr id="191" name="Google Shape;191;p21" descr="http://www.goat-link.com/AngelGoats-Forum/article-images/goat-physiological/goatbody-parts.gif"/>
          <p:cNvPicPr preferRelativeResize="0"/>
          <p:nvPr/>
        </p:nvPicPr>
        <p:blipFill rotWithShape="1">
          <a:blip r:embed="rId5">
            <a:alphaModFix/>
          </a:blip>
          <a:srcRect/>
          <a:stretch/>
        </p:blipFill>
        <p:spPr>
          <a:xfrm>
            <a:off x="15440524" y="1883228"/>
            <a:ext cx="8100900" cy="5625716"/>
          </a:xfrm>
          <a:prstGeom prst="rect">
            <a:avLst/>
          </a:prstGeom>
          <a:noFill/>
          <a:ln>
            <a:noFill/>
          </a:ln>
        </p:spPr>
      </p:pic>
      <p:pic>
        <p:nvPicPr>
          <p:cNvPr id="192" name="Google Shape;192;p21" descr="http://www.habitatforhorses.org/kidscorral/images/horseparts.jpg"/>
          <p:cNvPicPr preferRelativeResize="0"/>
          <p:nvPr/>
        </p:nvPicPr>
        <p:blipFill rotWithShape="1">
          <a:blip r:embed="rId6">
            <a:alphaModFix/>
          </a:blip>
          <a:srcRect/>
          <a:stretch/>
        </p:blipFill>
        <p:spPr>
          <a:xfrm>
            <a:off x="6487220" y="7398261"/>
            <a:ext cx="8572525" cy="5547925"/>
          </a:xfrm>
          <a:prstGeom prst="rect">
            <a:avLst/>
          </a:prstGeom>
          <a:noFill/>
          <a:ln>
            <a:noFill/>
          </a:ln>
        </p:spPr>
      </p:pic>
      <p:pic>
        <p:nvPicPr>
          <p:cNvPr id="193" name="Google Shape;193;p21" descr="http://media.web.britannica.com/eb-media/00/64200-004-7A9F24D4.gif"/>
          <p:cNvPicPr preferRelativeResize="0"/>
          <p:nvPr/>
        </p:nvPicPr>
        <p:blipFill rotWithShape="1">
          <a:blip r:embed="rId7">
            <a:alphaModFix/>
          </a:blip>
          <a:srcRect/>
          <a:stretch/>
        </p:blipFill>
        <p:spPr>
          <a:xfrm>
            <a:off x="15440524" y="7508944"/>
            <a:ext cx="8100900" cy="5344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99" name="Google Shape;199;p22"/>
          <p:cNvSpPr txBox="1"/>
          <p:nvPr/>
        </p:nvSpPr>
        <p:spPr>
          <a:xfrm>
            <a:off x="8564880" y="3888736"/>
            <a:ext cx="15382807" cy="3524235"/>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चोंच, कंघी, झिल्ली</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पंख, पंखों, पैर, पंजे</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क्लोका और पूंछ</a:t>
            </a:r>
            <a:endParaRPr sz="7200" b="0" i="0" u="none" strike="noStrike" cap="none">
              <a:solidFill>
                <a:schemeClr val="dk1"/>
              </a:solidFill>
              <a:latin typeface="Open Sans"/>
              <a:ea typeface="Open Sans"/>
              <a:cs typeface="Open Sans"/>
              <a:sym typeface="Open Sans"/>
            </a:endParaRPr>
          </a:p>
        </p:txBody>
      </p:sp>
      <p:sp>
        <p:nvSpPr>
          <p:cNvPr id="200" name="Google Shape;200;p22"/>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01" name="Google Shape;201;p22"/>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2" name="Google Shape;202;p22"/>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12</a:t>
            </a:fld>
            <a:endParaRPr/>
          </a:p>
        </p:txBody>
      </p:sp>
      <p:sp>
        <p:nvSpPr>
          <p:cNvPr id="203" name="Google Shape;203;p22"/>
          <p:cNvSpPr txBox="1"/>
          <p:nvPr/>
        </p:nvSpPr>
        <p:spPr>
          <a:xfrm>
            <a:off x="742863" y="2812493"/>
            <a:ext cx="711311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पोल्ट्री के अंग</a:t>
            </a:r>
            <a:endParaRPr sz="8000" b="1" i="0" u="none" strike="noStrike" cap="none">
              <a:solidFill>
                <a:srgbClr val="C00000"/>
              </a:solidFill>
              <a:latin typeface="Open Sans"/>
              <a:ea typeface="Open Sans"/>
              <a:cs typeface="Open Sans"/>
              <a:sym typeface="Open Sans"/>
            </a:endParaRPr>
          </a:p>
        </p:txBody>
      </p:sp>
      <p:pic>
        <p:nvPicPr>
          <p:cNvPr id="204" name="Google Shape;204;p22"/>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10" name="Google Shape;210;p23"/>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11" name="Google Shape;211;p23"/>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13</a:t>
            </a:fld>
            <a:endParaRPr/>
          </a:p>
        </p:txBody>
      </p:sp>
      <p:sp>
        <p:nvSpPr>
          <p:cNvPr id="212" name="Google Shape;212;p23"/>
          <p:cNvSpPr txBox="1"/>
          <p:nvPr/>
        </p:nvSpPr>
        <p:spPr>
          <a:xfrm>
            <a:off x="742863" y="2812493"/>
            <a:ext cx="5744357"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पोल्ट्री के अंग</a:t>
            </a:r>
            <a:endParaRPr sz="7200" b="1" i="0" u="none" strike="noStrike" cap="none">
              <a:solidFill>
                <a:srgbClr val="C00000"/>
              </a:solidFill>
              <a:latin typeface="Open Sans"/>
              <a:ea typeface="Open Sans"/>
              <a:cs typeface="Open Sans"/>
              <a:sym typeface="Open Sans"/>
            </a:endParaRPr>
          </a:p>
        </p:txBody>
      </p:sp>
      <p:pic>
        <p:nvPicPr>
          <p:cNvPr id="213" name="Google Shape;213;p23"/>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214" name="Google Shape;214;p23" descr="Anatomy of a chicken"/>
          <p:cNvPicPr preferRelativeResize="0"/>
          <p:nvPr/>
        </p:nvPicPr>
        <p:blipFill rotWithShape="1">
          <a:blip r:embed="rId4">
            <a:alphaModFix/>
          </a:blip>
          <a:srcRect/>
          <a:stretch/>
        </p:blipFill>
        <p:spPr>
          <a:xfrm>
            <a:off x="6557982" y="3735680"/>
            <a:ext cx="8401925" cy="7366262"/>
          </a:xfrm>
          <a:prstGeom prst="rect">
            <a:avLst/>
          </a:prstGeom>
          <a:noFill/>
          <a:ln>
            <a:noFill/>
          </a:ln>
        </p:spPr>
      </p:pic>
      <p:pic>
        <p:nvPicPr>
          <p:cNvPr id="215" name="Google Shape;215;p23" descr="Digestive system - Poultry Hub Australia"/>
          <p:cNvPicPr preferRelativeResize="0"/>
          <p:nvPr/>
        </p:nvPicPr>
        <p:blipFill rotWithShape="1">
          <a:blip r:embed="rId5">
            <a:alphaModFix/>
          </a:blip>
          <a:srcRect/>
          <a:stretch/>
        </p:blipFill>
        <p:spPr>
          <a:xfrm>
            <a:off x="15348857" y="3735680"/>
            <a:ext cx="8401926" cy="73662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1" name="Google Shape;221;p24"/>
          <p:cNvSpPr txBox="1"/>
          <p:nvPr/>
        </p:nvSpPr>
        <p:spPr>
          <a:xfrm>
            <a:off x="8564880" y="3888736"/>
            <a:ext cx="15382807" cy="3524235"/>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कार्य: समर्थन और गति</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जानवरों में प्रमुख हड्डियाँ</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प्रजातियों में अंतर</a:t>
            </a:r>
            <a:endParaRPr sz="7200" b="0" i="0" u="none" strike="noStrike" cap="none">
              <a:solidFill>
                <a:schemeClr val="dk1"/>
              </a:solidFill>
              <a:latin typeface="Open Sans"/>
              <a:ea typeface="Open Sans"/>
              <a:cs typeface="Open Sans"/>
              <a:sym typeface="Open Sans"/>
            </a:endParaRPr>
          </a:p>
        </p:txBody>
      </p:sp>
      <p:sp>
        <p:nvSpPr>
          <p:cNvPr id="222" name="Google Shape;222;p24"/>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4" name="Google Shape;224;p24"/>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14</a:t>
            </a:fld>
            <a:endParaRPr/>
          </a:p>
        </p:txBody>
      </p:sp>
      <p:sp>
        <p:nvSpPr>
          <p:cNvPr id="225" name="Google Shape;225;p24"/>
          <p:cNvSpPr txBox="1"/>
          <p:nvPr/>
        </p:nvSpPr>
        <p:spPr>
          <a:xfrm>
            <a:off x="742863" y="2812493"/>
            <a:ext cx="711311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कंकाली प्रणाली</a:t>
            </a:r>
            <a:endParaRPr sz="7200" b="1" i="0" u="none" strike="noStrike" cap="none">
              <a:solidFill>
                <a:srgbClr val="C00000"/>
              </a:solidFill>
              <a:latin typeface="Open Sans"/>
              <a:ea typeface="Open Sans"/>
              <a:cs typeface="Open Sans"/>
              <a:sym typeface="Open Sans"/>
            </a:endParaRPr>
          </a:p>
        </p:txBody>
      </p:sp>
      <p:pic>
        <p:nvPicPr>
          <p:cNvPr id="226" name="Google Shape;226;p24"/>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32" name="Google Shape;232;p25"/>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33" name="Google Shape;233;p25"/>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15</a:t>
            </a:fld>
            <a:endParaRPr/>
          </a:p>
        </p:txBody>
      </p:sp>
      <p:sp>
        <p:nvSpPr>
          <p:cNvPr id="234" name="Google Shape;234;p25"/>
          <p:cNvSpPr txBox="1"/>
          <p:nvPr/>
        </p:nvSpPr>
        <p:spPr>
          <a:xfrm>
            <a:off x="742863" y="2812493"/>
            <a:ext cx="5744357"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कंकाली प्रणाली</a:t>
            </a:r>
            <a:endParaRPr sz="7200" b="1" i="0" u="none" strike="noStrike" cap="none">
              <a:solidFill>
                <a:srgbClr val="C00000"/>
              </a:solidFill>
              <a:latin typeface="Open Sans"/>
              <a:ea typeface="Open Sans"/>
              <a:cs typeface="Open Sans"/>
              <a:sym typeface="Open Sans"/>
            </a:endParaRPr>
          </a:p>
        </p:txBody>
      </p:sp>
      <p:pic>
        <p:nvPicPr>
          <p:cNvPr id="235" name="Google Shape;235;p25"/>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236" name="Google Shape;236;p25" descr="Livestock - Dairy Cattle - Skeletal | Animal &amp; Food Sciences"/>
          <p:cNvPicPr preferRelativeResize="0"/>
          <p:nvPr/>
        </p:nvPicPr>
        <p:blipFill rotWithShape="1">
          <a:blip r:embed="rId4">
            <a:alphaModFix/>
          </a:blip>
          <a:srcRect/>
          <a:stretch/>
        </p:blipFill>
        <p:spPr>
          <a:xfrm>
            <a:off x="6216937" y="1853375"/>
            <a:ext cx="8598433" cy="5400318"/>
          </a:xfrm>
          <a:prstGeom prst="rect">
            <a:avLst/>
          </a:prstGeom>
          <a:noFill/>
          <a:ln w="9525" cap="flat" cmpd="sng">
            <a:solidFill>
              <a:schemeClr val="accent1"/>
            </a:solidFill>
            <a:prstDash val="solid"/>
            <a:round/>
            <a:headEnd type="none" w="sm" len="sm"/>
            <a:tailEnd type="none" w="sm" len="sm"/>
          </a:ln>
        </p:spPr>
      </p:pic>
      <p:pic>
        <p:nvPicPr>
          <p:cNvPr id="237" name="Google Shape;237;p25" descr="Skeletal Structure"/>
          <p:cNvPicPr preferRelativeResize="0"/>
          <p:nvPr/>
        </p:nvPicPr>
        <p:blipFill rotWithShape="1">
          <a:blip r:embed="rId5">
            <a:alphaModFix/>
          </a:blip>
          <a:srcRect/>
          <a:stretch/>
        </p:blipFill>
        <p:spPr>
          <a:xfrm>
            <a:off x="15228296" y="1937520"/>
            <a:ext cx="8412839" cy="5257345"/>
          </a:xfrm>
          <a:prstGeom prst="rect">
            <a:avLst/>
          </a:prstGeom>
          <a:noFill/>
          <a:ln w="9525" cap="flat" cmpd="sng">
            <a:solidFill>
              <a:schemeClr val="accent1"/>
            </a:solidFill>
            <a:prstDash val="solid"/>
            <a:round/>
            <a:headEnd type="none" w="sm" len="sm"/>
            <a:tailEnd type="none" w="sm" len="sm"/>
          </a:ln>
        </p:spPr>
      </p:pic>
      <p:pic>
        <p:nvPicPr>
          <p:cNvPr id="238" name="Google Shape;238;p25" descr="Skeletal system | Veterian Key"/>
          <p:cNvPicPr preferRelativeResize="0"/>
          <p:nvPr/>
        </p:nvPicPr>
        <p:blipFill rotWithShape="1">
          <a:blip r:embed="rId6">
            <a:alphaModFix/>
          </a:blip>
          <a:srcRect/>
          <a:stretch/>
        </p:blipFill>
        <p:spPr>
          <a:xfrm>
            <a:off x="6216938" y="7435617"/>
            <a:ext cx="8598434" cy="5257345"/>
          </a:xfrm>
          <a:prstGeom prst="rect">
            <a:avLst/>
          </a:prstGeom>
          <a:noFill/>
          <a:ln w="9525" cap="flat" cmpd="sng">
            <a:solidFill>
              <a:schemeClr val="accent1"/>
            </a:solidFill>
            <a:prstDash val="solid"/>
            <a:round/>
            <a:headEnd type="none" w="sm" len="sm"/>
            <a:tailEnd type="none" w="sm" len="sm"/>
          </a:ln>
        </p:spPr>
      </p:pic>
      <p:pic>
        <p:nvPicPr>
          <p:cNvPr id="239" name="Google Shape;239;p25" descr="Types and Parts of Bones | Reading Ancient Animal Remains"/>
          <p:cNvPicPr preferRelativeResize="0"/>
          <p:nvPr/>
        </p:nvPicPr>
        <p:blipFill rotWithShape="1">
          <a:blip r:embed="rId7">
            <a:alphaModFix/>
          </a:blip>
          <a:srcRect/>
          <a:stretch/>
        </p:blipFill>
        <p:spPr>
          <a:xfrm>
            <a:off x="15228297" y="7435617"/>
            <a:ext cx="8412839" cy="5257345"/>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45" name="Google Shape;245;p26"/>
          <p:cNvSpPr txBox="1"/>
          <p:nvPr/>
        </p:nvSpPr>
        <p:spPr>
          <a:xfrm>
            <a:off x="8564880" y="3888736"/>
            <a:ext cx="15382807" cy="3524235"/>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कार्य: गति और स्थिति</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पेशियों के प्रकार: कंकाली, चिकनी, हृदय संबंधी</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पेशियों में गति</a:t>
            </a:r>
            <a:endParaRPr sz="7200" b="0" i="0" u="none" strike="noStrike" cap="none">
              <a:solidFill>
                <a:schemeClr val="dk1"/>
              </a:solidFill>
              <a:latin typeface="Open Sans"/>
              <a:ea typeface="Open Sans"/>
              <a:cs typeface="Open Sans"/>
              <a:sym typeface="Open Sans"/>
            </a:endParaRPr>
          </a:p>
        </p:txBody>
      </p:sp>
      <p:sp>
        <p:nvSpPr>
          <p:cNvPr id="246" name="Google Shape;246;p26"/>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47" name="Google Shape;247;p26"/>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48" name="Google Shape;248;p26"/>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16</a:t>
            </a:fld>
            <a:endParaRPr/>
          </a:p>
        </p:txBody>
      </p:sp>
      <p:sp>
        <p:nvSpPr>
          <p:cNvPr id="249" name="Google Shape;249;p26"/>
          <p:cNvSpPr txBox="1"/>
          <p:nvPr/>
        </p:nvSpPr>
        <p:spPr>
          <a:xfrm>
            <a:off x="742863" y="2812493"/>
            <a:ext cx="711311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 प्रणाली</a:t>
            </a:r>
            <a:endParaRPr sz="7200" b="1" i="0" u="none" strike="noStrike" cap="none">
              <a:solidFill>
                <a:srgbClr val="C00000"/>
              </a:solidFill>
              <a:latin typeface="Open Sans"/>
              <a:ea typeface="Open Sans"/>
              <a:cs typeface="Open Sans"/>
              <a:sym typeface="Open Sans"/>
            </a:endParaRPr>
          </a:p>
        </p:txBody>
      </p:sp>
      <p:pic>
        <p:nvPicPr>
          <p:cNvPr id="250" name="Google Shape;250;p26"/>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56" name="Google Shape;256;p27"/>
          <p:cNvSpPr txBox="1"/>
          <p:nvPr/>
        </p:nvSpPr>
        <p:spPr>
          <a:xfrm>
            <a:off x="8564880" y="3888736"/>
            <a:ext cx="15382807" cy="3395994"/>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दिल और रक्त वाहिकाएँ</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बचाव के लिए नाड़ी के बिंदु: फेमोरल, चेहरे की धमनियाँ</a:t>
            </a:r>
            <a:endParaRPr sz="7200" b="0" i="0" u="none" strike="noStrike" cap="none">
              <a:solidFill>
                <a:schemeClr val="dk1"/>
              </a:solidFill>
              <a:latin typeface="Open Sans"/>
              <a:ea typeface="Open Sans"/>
              <a:cs typeface="Open Sans"/>
              <a:sym typeface="Open Sans"/>
            </a:endParaRPr>
          </a:p>
        </p:txBody>
      </p:sp>
      <p:sp>
        <p:nvSpPr>
          <p:cNvPr id="257" name="Google Shape;257;p27"/>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58" name="Google Shape;258;p27"/>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59" name="Google Shape;259;p27"/>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17</a:t>
            </a:fld>
            <a:endParaRPr/>
          </a:p>
        </p:txBody>
      </p:sp>
      <p:sp>
        <p:nvSpPr>
          <p:cNvPr id="260" name="Google Shape;260;p27"/>
          <p:cNvSpPr txBox="1"/>
          <p:nvPr/>
        </p:nvSpPr>
        <p:spPr>
          <a:xfrm>
            <a:off x="742863" y="2812493"/>
            <a:ext cx="711311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हृदय रक्तवाहिक तंत्र</a:t>
            </a:r>
            <a:endParaRPr sz="7200" b="1" i="0" u="none" strike="noStrike" cap="none">
              <a:solidFill>
                <a:srgbClr val="C00000"/>
              </a:solidFill>
              <a:latin typeface="Open Sans"/>
              <a:ea typeface="Open Sans"/>
              <a:cs typeface="Open Sans"/>
              <a:sym typeface="Open Sans"/>
            </a:endParaRPr>
          </a:p>
        </p:txBody>
      </p:sp>
      <p:pic>
        <p:nvPicPr>
          <p:cNvPr id="261" name="Google Shape;261;p27"/>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8"/>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67" name="Google Shape;267;p28"/>
          <p:cNvSpPr txBox="1"/>
          <p:nvPr/>
        </p:nvSpPr>
        <p:spPr>
          <a:xfrm>
            <a:off x="8564880" y="3888736"/>
            <a:ext cx="15382807" cy="3455946"/>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नाक की रास्ते, श्वास नली, फेफड़े</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पीड़ित होने के संकेत: तेज़ साँस लेना, नाक का फैलना</a:t>
            </a:r>
            <a:endParaRPr sz="6600" b="0" i="0" u="none" strike="noStrike" cap="none">
              <a:solidFill>
                <a:schemeClr val="dk1"/>
              </a:solidFill>
              <a:latin typeface="Open Sans"/>
              <a:ea typeface="Open Sans"/>
              <a:cs typeface="Open Sans"/>
              <a:sym typeface="Open Sans"/>
            </a:endParaRPr>
          </a:p>
        </p:txBody>
      </p:sp>
      <p:sp>
        <p:nvSpPr>
          <p:cNvPr id="268" name="Google Shape;268;p28"/>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69" name="Google Shape;269;p28"/>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70" name="Google Shape;270;p28"/>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18</a:t>
            </a:fld>
            <a:endParaRPr/>
          </a:p>
        </p:txBody>
      </p:sp>
      <p:sp>
        <p:nvSpPr>
          <p:cNvPr id="271" name="Google Shape;271;p28"/>
          <p:cNvSpPr txBox="1"/>
          <p:nvPr/>
        </p:nvSpPr>
        <p:spPr>
          <a:xfrm>
            <a:off x="742863" y="2812493"/>
            <a:ext cx="711311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श्वसन प्रणाली</a:t>
            </a:r>
            <a:endParaRPr sz="7200" b="1" i="0" u="none" strike="noStrike" cap="none">
              <a:solidFill>
                <a:srgbClr val="C00000"/>
              </a:solidFill>
              <a:latin typeface="Open Sans"/>
              <a:ea typeface="Open Sans"/>
              <a:cs typeface="Open Sans"/>
              <a:sym typeface="Open Sans"/>
            </a:endParaRPr>
          </a:p>
        </p:txBody>
      </p:sp>
      <p:pic>
        <p:nvPicPr>
          <p:cNvPr id="272" name="Google Shape;272;p28"/>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273" name="Google Shape;273;p28" descr="Respiration in Animals - Biology Class 10 - Life Processes"/>
          <p:cNvPicPr preferRelativeResize="0"/>
          <p:nvPr/>
        </p:nvPicPr>
        <p:blipFill rotWithShape="1">
          <a:blip r:embed="rId4">
            <a:alphaModFix/>
          </a:blip>
          <a:srcRect/>
          <a:stretch/>
        </p:blipFill>
        <p:spPr>
          <a:xfrm>
            <a:off x="8831852" y="7644340"/>
            <a:ext cx="12707348" cy="60063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79" name="Google Shape;279;p29"/>
          <p:cNvSpPr txBox="1"/>
          <p:nvPr/>
        </p:nvSpPr>
        <p:spPr>
          <a:xfrm>
            <a:off x="8564880" y="3888736"/>
            <a:ext cx="15382807" cy="2312621"/>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चर्मपोषी बनाम एकपेटी के जानवर</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परेशान जानवरों में सूजन का जोखिम</a:t>
            </a:r>
            <a:endParaRPr sz="6600" b="0" i="0" u="none" strike="noStrike" cap="none">
              <a:solidFill>
                <a:schemeClr val="dk1"/>
              </a:solidFill>
              <a:latin typeface="Open Sans"/>
              <a:ea typeface="Open Sans"/>
              <a:cs typeface="Open Sans"/>
              <a:sym typeface="Open Sans"/>
            </a:endParaRPr>
          </a:p>
        </p:txBody>
      </p:sp>
      <p:sp>
        <p:nvSpPr>
          <p:cNvPr id="280" name="Google Shape;280;p29"/>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81" name="Google Shape;281;p29"/>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82" name="Google Shape;282;p29"/>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19</a:t>
            </a:fld>
            <a:endParaRPr/>
          </a:p>
        </p:txBody>
      </p:sp>
      <p:sp>
        <p:nvSpPr>
          <p:cNvPr id="283" name="Google Shape;283;p29"/>
          <p:cNvSpPr txBox="1"/>
          <p:nvPr/>
        </p:nvSpPr>
        <p:spPr>
          <a:xfrm>
            <a:off x="742863" y="2812493"/>
            <a:ext cx="711311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पाचन तंत्र</a:t>
            </a:r>
            <a:endParaRPr sz="7200" b="1" i="0" u="none" strike="noStrike" cap="none">
              <a:solidFill>
                <a:srgbClr val="C00000"/>
              </a:solidFill>
              <a:latin typeface="Open Sans"/>
              <a:ea typeface="Open Sans"/>
              <a:cs typeface="Open Sans"/>
              <a:sym typeface="Open Sans"/>
            </a:endParaRPr>
          </a:p>
        </p:txBody>
      </p:sp>
      <p:pic>
        <p:nvPicPr>
          <p:cNvPr id="284" name="Google Shape;284;p29"/>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285" name="Google Shape;285;p29" descr="Diagram of a cow and a pig diagram&#10;&#10;AI-generated content may be incorrect."/>
          <p:cNvPicPr preferRelativeResize="0"/>
          <p:nvPr/>
        </p:nvPicPr>
        <p:blipFill rotWithShape="1">
          <a:blip r:embed="rId4">
            <a:alphaModFix/>
          </a:blip>
          <a:srcRect/>
          <a:stretch/>
        </p:blipFill>
        <p:spPr>
          <a:xfrm>
            <a:off x="9960429" y="6724364"/>
            <a:ext cx="9797141" cy="67884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p:nvPr/>
        </p:nvSpPr>
        <p:spPr>
          <a:xfrm>
            <a:off x="577892" y="2703577"/>
            <a:ext cx="7627938" cy="7756525"/>
          </a:xfrm>
          <a:prstGeom prst="rect">
            <a:avLst/>
          </a:prstGeom>
          <a:solidFill>
            <a:srgbClr val="E46C0A"/>
          </a:solidFill>
          <a:ln>
            <a:noFill/>
          </a:ln>
        </p:spPr>
        <p:txBody>
          <a:bodyPr spcFirstLastPara="1" wrap="square" lIns="89225" tIns="89225" rIns="89225" bIns="89225" anchor="t" anchorCtr="0">
            <a:no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इस पाठ को पूरा करने पर, आप सक्षम होंगे:</a:t>
            </a:r>
            <a:endParaRPr sz="4800" b="0" i="0" u="none" strike="noStrike" cap="none">
              <a:solidFill>
                <a:srgbClr val="000000"/>
              </a:solidFill>
              <a:latin typeface="Open Sans"/>
              <a:ea typeface="Open Sans"/>
              <a:cs typeface="Open Sans"/>
              <a:sym typeface="Open Sans"/>
            </a:endParaRPr>
          </a:p>
        </p:txBody>
      </p:sp>
      <p:sp>
        <p:nvSpPr>
          <p:cNvPr id="85" name="Google Shape;85;p12"/>
          <p:cNvSpPr txBox="1"/>
          <p:nvPr/>
        </p:nvSpPr>
        <p:spPr>
          <a:xfrm>
            <a:off x="10131865" y="874029"/>
            <a:ext cx="3046706"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उद्देश्यों</a:t>
            </a:r>
            <a:endParaRPr sz="7200" b="1" i="0" u="none" strike="noStrike" cap="none">
              <a:solidFill>
                <a:srgbClr val="C00000"/>
              </a:solidFill>
              <a:latin typeface="Open Sans"/>
              <a:ea typeface="Open Sans"/>
              <a:cs typeface="Open Sans"/>
              <a:sym typeface="Open Sans"/>
            </a:endParaRPr>
          </a:p>
        </p:txBody>
      </p:sp>
      <p:sp>
        <p:nvSpPr>
          <p:cNvPr id="86" name="Google Shape;86;p12"/>
          <p:cNvSpPr txBox="1">
            <a:spLocks noGrp="1"/>
          </p:cNvSpPr>
          <p:nvPr>
            <p:ph type="sldNum" idx="12"/>
          </p:nvPr>
        </p:nvSpPr>
        <p:spPr>
          <a:xfrm>
            <a:off x="22920941" y="12813338"/>
            <a:ext cx="386744" cy="677269"/>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a:t>
            </a:fld>
            <a:endParaRPr/>
          </a:p>
        </p:txBody>
      </p:sp>
      <p:sp>
        <p:nvSpPr>
          <p:cNvPr id="87" name="Google Shape;87;p12"/>
          <p:cNvSpPr txBox="1"/>
          <p:nvPr/>
        </p:nvSpPr>
        <p:spPr>
          <a:xfrm>
            <a:off x="11451002" y="4793811"/>
            <a:ext cx="11469939" cy="6344404"/>
          </a:xfrm>
          <a:prstGeom prst="rect">
            <a:avLst/>
          </a:prstGeom>
          <a:noFill/>
          <a:ln>
            <a:noFill/>
          </a:ln>
        </p:spPr>
        <p:txBody>
          <a:bodyPr spcFirstLastPara="1" wrap="square" lIns="78275" tIns="78275" rIns="78275" bIns="78275" anchor="t" anchorCtr="0">
            <a:spAutoFit/>
          </a:bodyPr>
          <a:lstStyle/>
          <a:p>
            <a:pPr marL="0" marR="0" lvl="1"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पशु चिकित्सा विज्ञान और पशु चिकित्सकों की महत्वपूर्ण भूमिकाओं से अवगत हों</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400"/>
              <a:buFont typeface="Open Sans"/>
              <a:buNone/>
            </a:pPr>
            <a:endParaRPr sz="4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1000"/>
              <a:buFont typeface="Open Sans"/>
              <a:buNone/>
            </a:pPr>
            <a:endParaRPr sz="10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पशुपालन और पशुपालन के मुख्य पहलुओं के साथ परिचित करना</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000"/>
              <a:buFont typeface="Open Sans"/>
              <a:buNone/>
            </a:pPr>
            <a:endParaRPr sz="40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 जानवरों की 04 मुख्य श्रेणियाँ</a:t>
            </a:r>
            <a:endParaRPr sz="10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1000"/>
              <a:buFont typeface="Open Sans"/>
              <a:buNone/>
            </a:pPr>
            <a:endParaRPr sz="1000" b="0" i="0" u="none" strike="noStrike" cap="none">
              <a:solidFill>
                <a:srgbClr val="000000"/>
              </a:solidFill>
              <a:latin typeface="Arial"/>
              <a:ea typeface="Arial"/>
              <a:cs typeface="Arial"/>
              <a:sym typeface="Arial"/>
            </a:endParaRPr>
          </a:p>
        </p:txBody>
      </p:sp>
      <p:grpSp>
        <p:nvGrpSpPr>
          <p:cNvPr id="88" name="Google Shape;88;p12"/>
          <p:cNvGrpSpPr/>
          <p:nvPr/>
        </p:nvGrpSpPr>
        <p:grpSpPr>
          <a:xfrm>
            <a:off x="9844663" y="4793811"/>
            <a:ext cx="1219201" cy="1681959"/>
            <a:chOff x="0" y="115975"/>
            <a:chExt cx="1219200" cy="1681958"/>
          </a:xfrm>
        </p:grpSpPr>
        <p:sp>
          <p:nvSpPr>
            <p:cNvPr id="89" name="Google Shape;89;p12"/>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0" name="Google Shape;90;p12"/>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grpSp>
      <p:grpSp>
        <p:nvGrpSpPr>
          <p:cNvPr id="91" name="Google Shape;91;p12"/>
          <p:cNvGrpSpPr/>
          <p:nvPr/>
        </p:nvGrpSpPr>
        <p:grpSpPr>
          <a:xfrm>
            <a:off x="9844662" y="7323226"/>
            <a:ext cx="1219201" cy="1681959"/>
            <a:chOff x="0" y="115975"/>
            <a:chExt cx="1219200" cy="1681958"/>
          </a:xfrm>
        </p:grpSpPr>
        <p:sp>
          <p:nvSpPr>
            <p:cNvPr id="92" name="Google Shape;92;p12"/>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3" name="Google Shape;93;p12"/>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grpSp>
      <p:grpSp>
        <p:nvGrpSpPr>
          <p:cNvPr id="94" name="Google Shape;94;p12"/>
          <p:cNvGrpSpPr/>
          <p:nvPr/>
        </p:nvGrpSpPr>
        <p:grpSpPr>
          <a:xfrm>
            <a:off x="9844661" y="9474419"/>
            <a:ext cx="1219201" cy="1681959"/>
            <a:chOff x="0" y="141375"/>
            <a:chExt cx="1219200" cy="1681958"/>
          </a:xfrm>
        </p:grpSpPr>
        <p:sp>
          <p:nvSpPr>
            <p:cNvPr id="95" name="Google Shape;95;p12"/>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6" name="Google Shape;96;p12"/>
            <p:cNvSpPr txBox="1"/>
            <p:nvPr/>
          </p:nvSpPr>
          <p:spPr>
            <a:xfrm>
              <a:off x="287204" y="1413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91" name="Google Shape;291;p30"/>
          <p:cNvSpPr txBox="1"/>
          <p:nvPr/>
        </p:nvSpPr>
        <p:spPr>
          <a:xfrm>
            <a:off x="8564880" y="3888736"/>
            <a:ext cx="15382807" cy="2312621"/>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मस्तिष्क, रीढ़ की हड्डी, नसें</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लड़ाई या भागने की प्रतिक्रिया</a:t>
            </a:r>
            <a:endParaRPr sz="6600" b="0" i="0" u="none" strike="noStrike" cap="none">
              <a:solidFill>
                <a:schemeClr val="dk1"/>
              </a:solidFill>
              <a:latin typeface="Open Sans"/>
              <a:ea typeface="Open Sans"/>
              <a:cs typeface="Open Sans"/>
              <a:sym typeface="Open Sans"/>
            </a:endParaRPr>
          </a:p>
        </p:txBody>
      </p:sp>
      <p:sp>
        <p:nvSpPr>
          <p:cNvPr id="292" name="Google Shape;292;p30"/>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293" name="Google Shape;293;p30"/>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94" name="Google Shape;294;p30"/>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20</a:t>
            </a:fld>
            <a:endParaRPr/>
          </a:p>
        </p:txBody>
      </p:sp>
      <p:sp>
        <p:nvSpPr>
          <p:cNvPr id="295" name="Google Shape;295;p30"/>
          <p:cNvSpPr txBox="1"/>
          <p:nvPr/>
        </p:nvSpPr>
        <p:spPr>
          <a:xfrm>
            <a:off x="436313" y="2716902"/>
            <a:ext cx="711311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तंत्रिका प्रणाली</a:t>
            </a:r>
            <a:endParaRPr sz="7200" b="1" i="0" u="none" strike="noStrike" cap="none">
              <a:solidFill>
                <a:srgbClr val="C00000"/>
              </a:solidFill>
              <a:latin typeface="Open Sans"/>
              <a:ea typeface="Open Sans"/>
              <a:cs typeface="Open Sans"/>
              <a:sym typeface="Open Sans"/>
            </a:endParaRPr>
          </a:p>
        </p:txBody>
      </p:sp>
      <p:pic>
        <p:nvPicPr>
          <p:cNvPr id="296" name="Google Shape;296;p30"/>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297" name="Google Shape;297;p30"/>
          <p:cNvPicPr preferRelativeResize="0"/>
          <p:nvPr/>
        </p:nvPicPr>
        <p:blipFill rotWithShape="1">
          <a:blip r:embed="rId4">
            <a:alphaModFix/>
          </a:blip>
          <a:srcRect/>
          <a:stretch/>
        </p:blipFill>
        <p:spPr>
          <a:xfrm>
            <a:off x="9241971" y="6724364"/>
            <a:ext cx="10678886" cy="67884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p:nvPr/>
        </p:nvSpPr>
        <p:spPr>
          <a:xfrm>
            <a:off x="8259763" y="-406401"/>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03" name="Google Shape;303;p31"/>
          <p:cNvSpPr txBox="1"/>
          <p:nvPr/>
        </p:nvSpPr>
        <p:spPr>
          <a:xfrm>
            <a:off x="8564880" y="3888736"/>
            <a:ext cx="15606034" cy="1987339"/>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गर्भवती/दूध देने वाले जानवरों के लिए विशेष देखभाल</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हाइड्रेशन स्थिति के लिए मूत्रविसर्जन की निगरानी करें।</a:t>
            </a:r>
            <a:endParaRPr sz="4800" b="0" i="0" u="none" strike="noStrike" cap="none">
              <a:solidFill>
                <a:schemeClr val="dk1"/>
              </a:solidFill>
              <a:latin typeface="Open Sans"/>
              <a:ea typeface="Open Sans"/>
              <a:cs typeface="Open Sans"/>
              <a:sym typeface="Open Sans"/>
            </a:endParaRPr>
          </a:p>
        </p:txBody>
      </p:sp>
      <p:sp>
        <p:nvSpPr>
          <p:cNvPr id="304" name="Google Shape;304;p31"/>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305" name="Google Shape;305;p31"/>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06" name="Google Shape;306;p31"/>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21</a:t>
            </a:fld>
            <a:endParaRPr/>
          </a:p>
        </p:txBody>
      </p:sp>
      <p:sp>
        <p:nvSpPr>
          <p:cNvPr id="307" name="Google Shape;307;p31"/>
          <p:cNvSpPr txBox="1"/>
          <p:nvPr/>
        </p:nvSpPr>
        <p:spPr>
          <a:xfrm>
            <a:off x="742863" y="2812493"/>
            <a:ext cx="711311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प्रजनन और मूत्र प्रणाली</a:t>
            </a:r>
            <a:endParaRPr sz="7200" b="1" i="0" u="none" strike="noStrike" cap="none">
              <a:solidFill>
                <a:srgbClr val="C00000"/>
              </a:solidFill>
              <a:latin typeface="Open Sans"/>
              <a:ea typeface="Open Sans"/>
              <a:cs typeface="Open Sans"/>
              <a:sym typeface="Open Sans"/>
            </a:endParaRPr>
          </a:p>
        </p:txBody>
      </p:sp>
      <p:pic>
        <p:nvPicPr>
          <p:cNvPr id="308" name="Google Shape;308;p31"/>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309" name="Google Shape;309;p31"/>
          <p:cNvPicPr preferRelativeResize="0"/>
          <p:nvPr/>
        </p:nvPicPr>
        <p:blipFill rotWithShape="1">
          <a:blip r:embed="rId4">
            <a:alphaModFix/>
          </a:blip>
          <a:srcRect/>
          <a:stretch/>
        </p:blipFill>
        <p:spPr>
          <a:xfrm>
            <a:off x="10049333" y="7391518"/>
            <a:ext cx="8173353" cy="61212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15" name="Google Shape;315;p32"/>
          <p:cNvSpPr txBox="1"/>
          <p:nvPr/>
        </p:nvSpPr>
        <p:spPr>
          <a:xfrm>
            <a:off x="8564880" y="3888736"/>
            <a:ext cx="15606034" cy="2312621"/>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बाधा: त्वचा, बाल, खुर</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घावों, संक्रमणों की जांच करें</a:t>
            </a:r>
            <a:endParaRPr sz="7200" b="0" i="0" u="none" strike="noStrike" cap="none">
              <a:solidFill>
                <a:schemeClr val="dk1"/>
              </a:solidFill>
              <a:latin typeface="Open Sans"/>
              <a:ea typeface="Open Sans"/>
              <a:cs typeface="Open Sans"/>
              <a:sym typeface="Open Sans"/>
            </a:endParaRPr>
          </a:p>
        </p:txBody>
      </p:sp>
      <p:sp>
        <p:nvSpPr>
          <p:cNvPr id="316" name="Google Shape;316;p32"/>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317" name="Google Shape;317;p32"/>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18" name="Google Shape;318;p32"/>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22</a:t>
            </a:fld>
            <a:endParaRPr/>
          </a:p>
        </p:txBody>
      </p:sp>
      <p:sp>
        <p:nvSpPr>
          <p:cNvPr id="319" name="Google Shape;319;p32"/>
          <p:cNvSpPr txBox="1"/>
          <p:nvPr/>
        </p:nvSpPr>
        <p:spPr>
          <a:xfrm>
            <a:off x="742863" y="2812493"/>
            <a:ext cx="711311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त्वचा और अंग प्रणाली</a:t>
            </a:r>
            <a:endParaRPr sz="7200" b="1" i="0" u="none" strike="noStrike" cap="none">
              <a:solidFill>
                <a:srgbClr val="C00000"/>
              </a:solidFill>
              <a:latin typeface="Open Sans"/>
              <a:ea typeface="Open Sans"/>
              <a:cs typeface="Open Sans"/>
              <a:sym typeface="Open Sans"/>
            </a:endParaRPr>
          </a:p>
        </p:txBody>
      </p:sp>
      <p:pic>
        <p:nvPicPr>
          <p:cNvPr id="320" name="Google Shape;320;p32"/>
          <p:cNvPicPr preferRelativeResize="0"/>
          <p:nvPr/>
        </p:nvPicPr>
        <p:blipFill rotWithShape="1">
          <a:blip r:embed="rId3">
            <a:alphaModFix/>
          </a:blip>
          <a:srcRect/>
          <a:stretch/>
        </p:blipFill>
        <p:spPr>
          <a:xfrm>
            <a:off x="22010914" y="44334"/>
            <a:ext cx="2160000" cy="2376000"/>
          </a:xfrm>
          <a:prstGeom prst="rect">
            <a:avLst/>
          </a:prstGeom>
          <a:noFill/>
          <a:ln>
            <a:noFill/>
          </a:ln>
        </p:spPr>
      </p:pic>
      <p:pic>
        <p:nvPicPr>
          <p:cNvPr id="321" name="Google Shape;321;p32"/>
          <p:cNvPicPr preferRelativeResize="0"/>
          <p:nvPr/>
        </p:nvPicPr>
        <p:blipFill rotWithShape="1">
          <a:blip r:embed="rId4">
            <a:alphaModFix/>
          </a:blip>
          <a:srcRect/>
          <a:stretch/>
        </p:blipFill>
        <p:spPr>
          <a:xfrm>
            <a:off x="10049333" y="7225142"/>
            <a:ext cx="10747004" cy="628765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3"/>
          <p:cNvSpPr txBox="1"/>
          <p:nvPr/>
        </p:nvSpPr>
        <p:spPr>
          <a:xfrm>
            <a:off x="8784771" y="5351787"/>
            <a:ext cx="15382807" cy="5155257"/>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पैनिक, अक्रामकता, अलगाव चिंताप्रजाति-</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विशिष्ट हैंडलिंग</a:t>
            </a:r>
            <a:endParaRPr sz="1400" b="0" i="0" u="none" strike="noStrike" cap="none">
              <a:solidFill>
                <a:srgbClr val="000000"/>
              </a:solidFill>
              <a:latin typeface="Arial"/>
              <a:ea typeface="Arial"/>
              <a:cs typeface="Arial"/>
              <a:sym typeface="Arial"/>
            </a:endParaRPr>
          </a:p>
          <a:p>
            <a:pPr marL="2155825" marR="0" lvl="1" indent="-1143000" algn="l" rtl="0">
              <a:lnSpc>
                <a:spcPct val="100000"/>
              </a:lnSpc>
              <a:spcBef>
                <a:spcPts val="0"/>
              </a:spcBef>
              <a:spcAft>
                <a:spcPts val="0"/>
              </a:spcAft>
              <a:buClr>
                <a:schemeClr val="dk1"/>
              </a:buClr>
              <a:buSzPts val="6400"/>
              <a:buFont typeface="Helvetica Neue"/>
              <a:buAutoNum type="alphaLcParenR"/>
            </a:pPr>
            <a:r>
              <a:rPr lang="hi-IN" sz="6400" b="0" i="0" u="none" strike="noStrike" cap="none">
                <a:solidFill>
                  <a:schemeClr val="dk1"/>
                </a:solidFill>
                <a:latin typeface="Arial"/>
                <a:ea typeface="Arial"/>
                <a:cs typeface="Arial"/>
                <a:sym typeface="Arial"/>
              </a:rPr>
              <a:t>पशु: धीमे, भारी; रैंप की आवश्यकता है</a:t>
            </a:r>
            <a:endParaRPr sz="1400" b="0" i="0" u="none" strike="noStrike" cap="none">
              <a:solidFill>
                <a:srgbClr val="000000"/>
              </a:solidFill>
              <a:latin typeface="Arial"/>
              <a:ea typeface="Arial"/>
              <a:cs typeface="Arial"/>
              <a:sym typeface="Arial"/>
            </a:endParaRPr>
          </a:p>
          <a:p>
            <a:pPr marL="2155825" marR="0" lvl="1" indent="-1143000" algn="l" rtl="0">
              <a:lnSpc>
                <a:spcPct val="100000"/>
              </a:lnSpc>
              <a:spcBef>
                <a:spcPts val="0"/>
              </a:spcBef>
              <a:spcAft>
                <a:spcPts val="0"/>
              </a:spcAft>
              <a:buClr>
                <a:schemeClr val="dk1"/>
              </a:buClr>
              <a:buSzPts val="6400"/>
              <a:buFont typeface="Helvetica Neue"/>
              <a:buAutoNum type="alphaLcParenR"/>
            </a:pPr>
            <a:r>
              <a:rPr lang="hi-IN" sz="6400" b="0" i="0" u="none" strike="noStrike" cap="none">
                <a:solidFill>
                  <a:schemeClr val="dk1"/>
                </a:solidFill>
                <a:latin typeface="Arial"/>
                <a:ea typeface="Arial"/>
                <a:cs typeface="Arial"/>
                <a:sym typeface="Arial"/>
              </a:rPr>
              <a:t>घोड़े: शांत करने के लिए आंखों पर पट्टी</a:t>
            </a:r>
            <a:endParaRPr sz="1400" b="0" i="0" u="none" strike="noStrike" cap="none">
              <a:solidFill>
                <a:srgbClr val="000000"/>
              </a:solidFill>
              <a:latin typeface="Arial"/>
              <a:ea typeface="Arial"/>
              <a:cs typeface="Arial"/>
              <a:sym typeface="Arial"/>
            </a:endParaRPr>
          </a:p>
          <a:p>
            <a:pPr marL="2155825" marR="0" lvl="1" indent="-1143000" algn="l" rtl="0">
              <a:lnSpc>
                <a:spcPct val="100000"/>
              </a:lnSpc>
              <a:spcBef>
                <a:spcPts val="0"/>
              </a:spcBef>
              <a:spcAft>
                <a:spcPts val="0"/>
              </a:spcAft>
              <a:buClr>
                <a:schemeClr val="dk1"/>
              </a:buClr>
              <a:buSzPts val="6400"/>
              <a:buFont typeface="Helvetica Neue"/>
              <a:buAutoNum type="alphaLcParenR"/>
            </a:pPr>
            <a:r>
              <a:rPr lang="hi-IN" sz="6400" b="0" i="0" u="none" strike="noStrike" cap="none">
                <a:solidFill>
                  <a:schemeClr val="dk1"/>
                </a:solidFill>
                <a:latin typeface="Arial"/>
                <a:ea typeface="Arial"/>
                <a:cs typeface="Arial"/>
                <a:sym typeface="Arial"/>
              </a:rPr>
              <a:t>कुत्ते/बिल्लियाँ: पिंजरों और मुंहबंद</a:t>
            </a:r>
            <a:endParaRPr sz="6000" b="0" i="0" u="none" strike="noStrike" cap="none">
              <a:solidFill>
                <a:schemeClr val="dk1"/>
              </a:solidFill>
              <a:latin typeface="Open Sans"/>
              <a:ea typeface="Open Sans"/>
              <a:cs typeface="Open Sans"/>
              <a:sym typeface="Open Sans"/>
            </a:endParaRPr>
          </a:p>
        </p:txBody>
      </p:sp>
      <p:sp>
        <p:nvSpPr>
          <p:cNvPr id="327" name="Google Shape;327;p33"/>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28" name="Google Shape;328;p33"/>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23</a:t>
            </a:fld>
            <a:endParaRPr/>
          </a:p>
        </p:txBody>
      </p:sp>
      <p:sp>
        <p:nvSpPr>
          <p:cNvPr id="329" name="Google Shape;329;p33"/>
          <p:cNvSpPr txBox="1"/>
          <p:nvPr/>
        </p:nvSpPr>
        <p:spPr>
          <a:xfrm>
            <a:off x="742862" y="2812493"/>
            <a:ext cx="9348195"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प्राकृतिक आपदाओं में जानवरों का व्यवहार</a:t>
            </a:r>
            <a:endParaRPr sz="7200" b="1" i="0" u="none" strike="noStrike" cap="none">
              <a:solidFill>
                <a:srgbClr val="C00000"/>
              </a:solidFill>
              <a:latin typeface="Open Sans"/>
              <a:ea typeface="Open Sans"/>
              <a:cs typeface="Open Sans"/>
              <a:sym typeface="Open Sans"/>
            </a:endParaRPr>
          </a:p>
        </p:txBody>
      </p:sp>
      <p:cxnSp>
        <p:nvCxnSpPr>
          <p:cNvPr id="330" name="Google Shape;330;p33"/>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4"/>
          <p:cNvSpPr txBox="1"/>
          <p:nvPr/>
        </p:nvSpPr>
        <p:spPr>
          <a:xfrm>
            <a:off x="8784771" y="5351787"/>
            <a:ext cx="15382807" cy="6396623"/>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तापमान: पशु 38–39°C</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हृदय दर: कुत्ता 70–120 बीट प्रति मिनट</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श्वसन दर: प्रजाति पर निर्भर</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तनाव और सदमा के संकेत</a:t>
            </a:r>
            <a:endParaRPr sz="6400" b="0" i="0" u="none" strike="noStrike" cap="none">
              <a:solidFill>
                <a:schemeClr val="dk1"/>
              </a:solidFill>
              <a:latin typeface="Open Sans SemiBold"/>
              <a:ea typeface="Open Sans SemiBold"/>
              <a:cs typeface="Open Sans SemiBold"/>
              <a:sym typeface="Open Sans SemiBold"/>
            </a:endParaRPr>
          </a:p>
          <a:p>
            <a:pPr marL="2155825" marR="0" lvl="1" indent="-1143000" algn="l" rtl="0">
              <a:lnSpc>
                <a:spcPct val="100000"/>
              </a:lnSpc>
              <a:spcBef>
                <a:spcPts val="0"/>
              </a:spcBef>
              <a:spcAft>
                <a:spcPts val="0"/>
              </a:spcAft>
              <a:buClr>
                <a:schemeClr val="dk1"/>
              </a:buClr>
              <a:buSzPts val="6400"/>
              <a:buFont typeface="Helvetica Neue"/>
              <a:buAutoNum type="alphaLcParenR"/>
            </a:pPr>
            <a:r>
              <a:rPr lang="hi-IN" sz="6400" b="0" i="0" u="none" strike="noStrike" cap="none">
                <a:solidFill>
                  <a:schemeClr val="dk1"/>
                </a:solidFill>
                <a:latin typeface="Arial"/>
                <a:ea typeface="Arial"/>
                <a:cs typeface="Arial"/>
                <a:sym typeface="Arial"/>
              </a:rPr>
              <a:t>तेज़ नाड़ी, पीले मसूड़े</a:t>
            </a:r>
            <a:endParaRPr sz="1400" b="0" i="0" u="none" strike="noStrike" cap="none">
              <a:solidFill>
                <a:srgbClr val="000000"/>
              </a:solidFill>
              <a:latin typeface="Arial"/>
              <a:ea typeface="Arial"/>
              <a:cs typeface="Arial"/>
              <a:sym typeface="Arial"/>
            </a:endParaRPr>
          </a:p>
          <a:p>
            <a:pPr marL="2155825" marR="0" lvl="1" indent="-1143000" algn="l" rtl="0">
              <a:lnSpc>
                <a:spcPct val="100000"/>
              </a:lnSpc>
              <a:spcBef>
                <a:spcPts val="0"/>
              </a:spcBef>
              <a:spcAft>
                <a:spcPts val="0"/>
              </a:spcAft>
              <a:buClr>
                <a:schemeClr val="dk1"/>
              </a:buClr>
              <a:buSzPts val="6400"/>
              <a:buFont typeface="Helvetica Neue"/>
              <a:buAutoNum type="alphaLcParenR"/>
            </a:pPr>
            <a:r>
              <a:rPr lang="hi-IN" sz="6400" b="0" i="0" u="none" strike="noStrike" cap="none">
                <a:solidFill>
                  <a:schemeClr val="dk1"/>
                </a:solidFill>
                <a:latin typeface="Arial"/>
                <a:ea typeface="Arial"/>
                <a:cs typeface="Arial"/>
                <a:sym typeface="Arial"/>
              </a:rPr>
              <a:t>बेचैनी या गिरना</a:t>
            </a:r>
            <a:endParaRPr sz="5400" b="0" i="0" u="none" strike="noStrike" cap="none">
              <a:solidFill>
                <a:schemeClr val="dk1"/>
              </a:solidFill>
              <a:latin typeface="Open Sans"/>
              <a:ea typeface="Open Sans"/>
              <a:cs typeface="Open Sans"/>
              <a:sym typeface="Open Sans"/>
            </a:endParaRPr>
          </a:p>
        </p:txBody>
      </p:sp>
      <p:sp>
        <p:nvSpPr>
          <p:cNvPr id="336" name="Google Shape;336;p34"/>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37" name="Google Shape;337;p34"/>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24</a:t>
            </a:fld>
            <a:endParaRPr/>
          </a:p>
        </p:txBody>
      </p:sp>
      <p:sp>
        <p:nvSpPr>
          <p:cNvPr id="338" name="Google Shape;338;p34"/>
          <p:cNvSpPr txBox="1"/>
          <p:nvPr/>
        </p:nvSpPr>
        <p:spPr>
          <a:xfrm>
            <a:off x="407582" y="2729890"/>
            <a:ext cx="9348195"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प्राकृतिक पैरामीटर</a:t>
            </a:r>
            <a:endParaRPr sz="7200" b="1" i="0" u="none" strike="noStrike" cap="none">
              <a:solidFill>
                <a:srgbClr val="C00000"/>
              </a:solidFill>
              <a:latin typeface="Open Sans"/>
              <a:ea typeface="Open Sans"/>
              <a:cs typeface="Open Sans"/>
              <a:sym typeface="Open Sans"/>
            </a:endParaRPr>
          </a:p>
        </p:txBody>
      </p:sp>
      <p:cxnSp>
        <p:nvCxnSpPr>
          <p:cNvPr id="339" name="Google Shape;339;p34"/>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p:nvPr/>
        </p:nvSpPr>
        <p:spPr>
          <a:xfrm>
            <a:off x="8784771" y="5351787"/>
            <a:ext cx="15382807" cy="3313728"/>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400"/>
              <a:buFont typeface="Noto Sans Symbols"/>
              <a:buChar char="⮚"/>
            </a:pPr>
            <a:r>
              <a:rPr lang="hi-IN" sz="6400" b="0" i="0" u="none" strike="noStrike" cap="none">
                <a:solidFill>
                  <a:schemeClr val="dk1"/>
                </a:solidFill>
                <a:latin typeface="Open Sans SemiBold"/>
                <a:ea typeface="Open Sans SemiBold"/>
                <a:cs typeface="Open Sans SemiBold"/>
                <a:sym typeface="Open Sans SemiBold"/>
              </a:rPr>
              <a:t>diagnosis और उपचार के लिए आधार</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SemiBold"/>
                <a:ea typeface="Open Sans SemiBold"/>
                <a:cs typeface="Open Sans SemiBold"/>
                <a:sym typeface="Open Sans SemiBold"/>
              </a:rPr>
              <a:t>पशु व्यवहार और स्वास्थ्य की समझ</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SemiBold"/>
                <a:ea typeface="Open Sans SemiBold"/>
                <a:cs typeface="Open Sans SemiBold"/>
                <a:sym typeface="Open Sans SemiBold"/>
              </a:rPr>
              <a:t>प्रजनन और पोषण में अनुप्रयोग</a:t>
            </a:r>
            <a:endParaRPr sz="7200" b="0" i="0" u="none" strike="noStrike" cap="none">
              <a:solidFill>
                <a:schemeClr val="dk1"/>
              </a:solidFill>
              <a:latin typeface="Open Sans"/>
              <a:ea typeface="Open Sans"/>
              <a:cs typeface="Open Sans"/>
              <a:sym typeface="Open Sans"/>
            </a:endParaRPr>
          </a:p>
        </p:txBody>
      </p:sp>
      <p:sp>
        <p:nvSpPr>
          <p:cNvPr id="345" name="Google Shape;345;p35"/>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46" name="Google Shape;346;p35"/>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25</a:t>
            </a:fld>
            <a:endParaRPr/>
          </a:p>
        </p:txBody>
      </p:sp>
      <p:sp>
        <p:nvSpPr>
          <p:cNvPr id="347" name="Google Shape;347;p35"/>
          <p:cNvSpPr txBox="1"/>
          <p:nvPr/>
        </p:nvSpPr>
        <p:spPr>
          <a:xfrm>
            <a:off x="742862" y="2812493"/>
            <a:ext cx="9348195" cy="3482082"/>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 देखभाल में एनाटॉमी और फिजियोलॉजी का महत्व</a:t>
            </a:r>
            <a:endParaRPr sz="7200" b="1" i="0" u="none" strike="noStrike" cap="none">
              <a:solidFill>
                <a:srgbClr val="C00000"/>
              </a:solidFill>
              <a:latin typeface="Open Sans"/>
              <a:ea typeface="Open Sans"/>
              <a:cs typeface="Open Sans"/>
              <a:sym typeface="Open Sans"/>
            </a:endParaRPr>
          </a:p>
        </p:txBody>
      </p:sp>
      <p:cxnSp>
        <p:nvCxnSpPr>
          <p:cNvPr id="348" name="Google Shape;348;p35"/>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6"/>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54" name="Google Shape;354;p36"/>
          <p:cNvSpPr txBox="1"/>
          <p:nvPr/>
        </p:nvSpPr>
        <p:spPr>
          <a:xfrm>
            <a:off x="8564880" y="3888736"/>
            <a:ext cx="15382807" cy="4661533"/>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पशुपालन विभाग के साथ समन्वय करें</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निष्कासन और आश्रय में सहायता करें</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यदि आवश्यक हो तो शव निस्तारण का समर्थन करें।</a:t>
            </a:r>
            <a:endParaRPr sz="6600" b="0" i="0" u="none" strike="noStrike" cap="none">
              <a:solidFill>
                <a:schemeClr val="dk1"/>
              </a:solidFill>
              <a:latin typeface="Open Sans"/>
              <a:ea typeface="Open Sans"/>
              <a:cs typeface="Open Sans"/>
              <a:sym typeface="Open Sans"/>
            </a:endParaRPr>
          </a:p>
        </p:txBody>
      </p:sp>
      <p:sp>
        <p:nvSpPr>
          <p:cNvPr id="355" name="Google Shape;355;p36"/>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356" name="Google Shape;356;p36"/>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57" name="Google Shape;357;p36"/>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26</a:t>
            </a:fld>
            <a:endParaRPr/>
          </a:p>
        </p:txBody>
      </p:sp>
      <p:sp>
        <p:nvSpPr>
          <p:cNvPr id="358" name="Google Shape;358;p36"/>
          <p:cNvSpPr txBox="1"/>
          <p:nvPr/>
        </p:nvSpPr>
        <p:spPr>
          <a:xfrm>
            <a:off x="742863" y="2812493"/>
            <a:ext cx="7113118" cy="3482082"/>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एनडीआरएफ बचावकर्ताओं की भूमिका</a:t>
            </a:r>
            <a:endParaRPr sz="7200" b="1" i="0" u="none" strike="noStrike" cap="none">
              <a:solidFill>
                <a:srgbClr val="C00000"/>
              </a:solidFill>
              <a:latin typeface="Open Sans"/>
              <a:ea typeface="Open Sans"/>
              <a:cs typeface="Open Sans"/>
              <a:sym typeface="Open Sans"/>
            </a:endParaRPr>
          </a:p>
        </p:txBody>
      </p:sp>
      <p:pic>
        <p:nvPicPr>
          <p:cNvPr id="359" name="Google Shape;359;p36"/>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7"/>
          <p:cNvSpPr txBox="1"/>
          <p:nvPr/>
        </p:nvSpPr>
        <p:spPr>
          <a:xfrm>
            <a:off x="8784771" y="5351787"/>
            <a:ext cx="15382807" cy="7135287"/>
          </a:xfrm>
          <a:prstGeom prst="rect">
            <a:avLst/>
          </a:prstGeom>
          <a:noFill/>
          <a:ln>
            <a:noFill/>
          </a:ln>
        </p:spPr>
        <p:txBody>
          <a:bodyPr spcFirstLastPara="1" wrap="square" lIns="50800" tIns="50800" rIns="50800" bIns="50800" anchor="t" anchorCtr="0">
            <a:spAutoFit/>
          </a:bodyPr>
          <a:lstStyle/>
          <a:p>
            <a:pPr marL="857250" marR="0" lvl="0" indent="-857250" algn="l" rtl="0">
              <a:lnSpc>
                <a:spcPct val="100000"/>
              </a:lnSpc>
              <a:spcBef>
                <a:spcPts val="0"/>
              </a:spcBef>
              <a:spcAft>
                <a:spcPts val="0"/>
              </a:spcAft>
              <a:buClr>
                <a:schemeClr val="dk1"/>
              </a:buClr>
              <a:buSzPts val="5400"/>
              <a:buFont typeface="Arial"/>
              <a:buChar char="•"/>
            </a:pPr>
            <a:r>
              <a:rPr lang="hi-IN" sz="5400" b="0" i="0" u="none" strike="noStrike" cap="none">
                <a:solidFill>
                  <a:schemeClr val="dk1"/>
                </a:solidFill>
                <a:latin typeface="Open Sans SemiBold"/>
                <a:ea typeface="Open Sans SemiBold"/>
                <a:cs typeface="Open Sans SemiBold"/>
                <a:sym typeface="Open Sans SemiBold"/>
              </a:rPr>
              <a:t>DAHD (2024): पशुधन रोगों के लिए संकट प्रबंधन योजना</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1000"/>
              </a:spcBef>
              <a:spcAft>
                <a:spcPts val="0"/>
              </a:spcAft>
              <a:buClr>
                <a:schemeClr val="dk1"/>
              </a:buClr>
              <a:buSzPts val="5400"/>
              <a:buFont typeface="Arial"/>
              <a:buChar char="•"/>
            </a:pPr>
            <a:r>
              <a:rPr lang="hi-IN" sz="5400" b="0" i="0" u="none" strike="noStrike" cap="none">
                <a:solidFill>
                  <a:schemeClr val="dk1"/>
                </a:solidFill>
                <a:latin typeface="Open Sans SemiBold"/>
                <a:ea typeface="Open Sans SemiBold"/>
                <a:cs typeface="Open Sans SemiBold"/>
                <a:sym typeface="Open Sans SemiBold"/>
              </a:rPr>
              <a:t> NIDM (2022): आपदाओं और आपात स्थितियों में पशुओं के प्रबंधन के लिए हैंडबुक</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1000"/>
              </a:spcBef>
              <a:spcAft>
                <a:spcPts val="0"/>
              </a:spcAft>
              <a:buClr>
                <a:schemeClr val="dk1"/>
              </a:buClr>
              <a:buSzPts val="5400"/>
              <a:buFont typeface="Arial"/>
              <a:buChar char="•"/>
            </a:pPr>
            <a:r>
              <a:rPr lang="hi-IN" sz="5400" b="0" i="0" u="none" strike="noStrike" cap="none">
                <a:solidFill>
                  <a:schemeClr val="dk1"/>
                </a:solidFill>
                <a:latin typeface="Open Sans SemiBold"/>
                <a:ea typeface="Open Sans SemiBold"/>
                <a:cs typeface="Open Sans SemiBold"/>
                <a:sym typeface="Open Sans SemiBold"/>
              </a:rPr>
              <a:t> AWBI: प्राकृतिक आपदाओं और अनपेक्षित परिस्थितियों के दौरान पशुओं के लिए राहत योजना</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1000"/>
              </a:spcBef>
              <a:spcAft>
                <a:spcPts val="0"/>
              </a:spcAft>
              <a:buClr>
                <a:schemeClr val="dk1"/>
              </a:buClr>
              <a:buSzPts val="5400"/>
              <a:buFont typeface="Arial"/>
              <a:buChar char="•"/>
            </a:pPr>
            <a:r>
              <a:rPr lang="hi-IN" sz="5400" b="0" i="0" u="none" strike="noStrike" cap="none">
                <a:solidFill>
                  <a:schemeClr val="dk1"/>
                </a:solidFill>
                <a:latin typeface="Open Sans SemiBold"/>
                <a:ea typeface="Open Sans SemiBold"/>
                <a:cs typeface="Open Sans SemiBold"/>
                <a:sym typeface="Open Sans SemiBold"/>
              </a:rPr>
              <a:t> MoHFW / NCDC (2024): सांप के काटने की रोकथाम और नियंत्रण के लिए राष्ट्रीय कार्रवाई योजना।</a:t>
            </a:r>
            <a:endParaRPr sz="6000" b="0" i="0" u="none" strike="noStrike" cap="none">
              <a:solidFill>
                <a:schemeClr val="dk1"/>
              </a:solidFill>
              <a:latin typeface="Open Sans"/>
              <a:ea typeface="Open Sans"/>
              <a:cs typeface="Open Sans"/>
              <a:sym typeface="Open Sans"/>
            </a:endParaRPr>
          </a:p>
        </p:txBody>
      </p:sp>
      <p:sp>
        <p:nvSpPr>
          <p:cNvPr id="365" name="Google Shape;365;p37"/>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66" name="Google Shape;366;p37"/>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E46C0A"/>
              </a:buClr>
              <a:buSzPts val="3000"/>
              <a:buFont typeface="Open Sans"/>
              <a:buNone/>
            </a:pPr>
            <a:fld id="{00000000-1234-1234-1234-123412341234}" type="slidenum">
              <a:rPr lang="hi-IN" sz="3000" b="1" i="0" u="none" strike="noStrike" cap="none">
                <a:solidFill>
                  <a:srgbClr val="E46C0A"/>
                </a:solidFill>
                <a:latin typeface="Open Sans"/>
                <a:ea typeface="Open Sans"/>
                <a:cs typeface="Open Sans"/>
                <a:sym typeface="Open Sans"/>
              </a:rPr>
              <a:t>27</a:t>
            </a:fld>
            <a:endParaRPr sz="3000" b="1" i="0" u="none" strike="noStrike" cap="none">
              <a:solidFill>
                <a:srgbClr val="E46C0A"/>
              </a:solidFill>
              <a:latin typeface="Open Sans"/>
              <a:ea typeface="Open Sans"/>
              <a:cs typeface="Open Sans"/>
              <a:sym typeface="Open Sans"/>
            </a:endParaRPr>
          </a:p>
        </p:txBody>
      </p:sp>
      <p:sp>
        <p:nvSpPr>
          <p:cNvPr id="367" name="Google Shape;367;p37"/>
          <p:cNvSpPr txBox="1"/>
          <p:nvPr/>
        </p:nvSpPr>
        <p:spPr>
          <a:xfrm>
            <a:off x="742862" y="2812493"/>
            <a:ext cx="6996881"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मुख्य संदर्भ</a:t>
            </a:r>
            <a:endParaRPr sz="7200" b="1" i="0" u="none" strike="noStrike" cap="none">
              <a:solidFill>
                <a:srgbClr val="C00000"/>
              </a:solidFill>
              <a:latin typeface="Open Sans"/>
              <a:ea typeface="Open Sans"/>
              <a:cs typeface="Open Sans"/>
              <a:sym typeface="Open Sans"/>
            </a:endParaRPr>
          </a:p>
        </p:txBody>
      </p:sp>
      <p:cxnSp>
        <p:nvCxnSpPr>
          <p:cNvPr id="368" name="Google Shape;368;p37"/>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8"/>
          <p:cNvSpPr/>
          <p:nvPr/>
        </p:nvSpPr>
        <p:spPr>
          <a:xfrm>
            <a:off x="783880" y="2157985"/>
            <a:ext cx="10122423" cy="8953656"/>
          </a:xfrm>
          <a:prstGeom prst="ellipse">
            <a:avLst/>
          </a:prstGeom>
          <a:gradFill>
            <a:gsLst>
              <a:gs pos="0">
                <a:srgbClr val="DA751A"/>
              </a:gs>
              <a:gs pos="57570">
                <a:srgbClr val="E67C1D"/>
              </a:gs>
              <a:gs pos="100000">
                <a:srgbClr val="F28320"/>
              </a:gs>
            </a:gsLst>
            <a:lin ang="4595515" scaled="0"/>
          </a:gra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100" b="0" i="0" u="none" strike="noStrike" cap="none">
              <a:solidFill>
                <a:srgbClr val="000000"/>
              </a:solidFill>
              <a:latin typeface="Arial"/>
              <a:ea typeface="Arial"/>
              <a:cs typeface="Arial"/>
              <a:sym typeface="Arial"/>
            </a:endParaRPr>
          </a:p>
        </p:txBody>
      </p:sp>
      <p:pic>
        <p:nvPicPr>
          <p:cNvPr id="374" name="Google Shape;374;p38"/>
          <p:cNvPicPr preferRelativeResize="0"/>
          <p:nvPr/>
        </p:nvPicPr>
        <p:blipFill rotWithShape="1">
          <a:blip r:embed="rId3">
            <a:alphaModFix/>
          </a:blip>
          <a:srcRect l="15034" r="15034"/>
          <a:stretch/>
        </p:blipFill>
        <p:spPr>
          <a:xfrm flipH="1">
            <a:off x="3492024" y="3749040"/>
            <a:ext cx="5670264" cy="6433644"/>
          </a:xfrm>
          <a:custGeom>
            <a:avLst/>
            <a:gdLst/>
            <a:ahLst/>
            <a:cxnLst/>
            <a:rect l="l" t="t"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noFill/>
          <a:ln>
            <a:noFill/>
          </a:ln>
        </p:spPr>
      </p:pic>
      <p:sp>
        <p:nvSpPr>
          <p:cNvPr id="375" name="Google Shape;375;p38"/>
          <p:cNvSpPr/>
          <p:nvPr/>
        </p:nvSpPr>
        <p:spPr>
          <a:xfrm>
            <a:off x="1016000" y="13512800"/>
            <a:ext cx="3815338" cy="203200"/>
          </a:xfrm>
          <a:prstGeom prst="rect">
            <a:avLst/>
          </a:prstGeom>
          <a:solidFill>
            <a:srgbClr val="585756"/>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76" name="Google Shape;376;p38"/>
          <p:cNvSpPr/>
          <p:nvPr/>
        </p:nvSpPr>
        <p:spPr>
          <a:xfrm>
            <a:off x="21539200" y="13512800"/>
            <a:ext cx="1879600" cy="203200"/>
          </a:xfrm>
          <a:prstGeom prst="rect">
            <a:avLst/>
          </a:prstGeom>
          <a:solidFill>
            <a:srgbClr val="585756"/>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77" name="Google Shape;377;p38"/>
          <p:cNvSpPr txBox="1">
            <a:spLocks noGrp="1"/>
          </p:cNvSpPr>
          <p:nvPr>
            <p:ph type="sldNum" idx="12"/>
          </p:nvPr>
        </p:nvSpPr>
        <p:spPr>
          <a:xfrm>
            <a:off x="22920940" y="12813338"/>
            <a:ext cx="860669"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28</a:t>
            </a:fld>
            <a:endParaRPr/>
          </a:p>
        </p:txBody>
      </p:sp>
      <p:sp>
        <p:nvSpPr>
          <p:cNvPr id="378" name="Google Shape;378;p38"/>
          <p:cNvSpPr/>
          <p:nvPr/>
        </p:nvSpPr>
        <p:spPr>
          <a:xfrm>
            <a:off x="14237731" y="1915775"/>
            <a:ext cx="4301177"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36C09"/>
              </a:buClr>
              <a:buSzPts val="5400"/>
              <a:buFont typeface="Arial"/>
              <a:buNone/>
            </a:pPr>
            <a:r>
              <a:rPr lang="hi-IN" sz="5400" b="1" i="0" u="none" strike="noStrike" cap="none">
                <a:solidFill>
                  <a:srgbClr val="E36C09"/>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pic>
        <p:nvPicPr>
          <p:cNvPr id="379" name="Google Shape;379;p38"/>
          <p:cNvPicPr preferRelativeResize="0"/>
          <p:nvPr/>
        </p:nvPicPr>
        <p:blipFill rotWithShape="1">
          <a:blip r:embed="rId4">
            <a:alphaModFix/>
          </a:blip>
          <a:srcRect/>
          <a:stretch/>
        </p:blipFill>
        <p:spPr>
          <a:xfrm>
            <a:off x="11201400" y="3617460"/>
            <a:ext cx="11920921" cy="8274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p:nvPr/>
        </p:nvSpPr>
        <p:spPr>
          <a:xfrm>
            <a:off x="577892" y="2703577"/>
            <a:ext cx="7627938" cy="7756525"/>
          </a:xfrm>
          <a:prstGeom prst="rect">
            <a:avLst/>
          </a:prstGeom>
          <a:solidFill>
            <a:srgbClr val="E46C0A"/>
          </a:solidFill>
          <a:ln>
            <a:noFill/>
          </a:ln>
        </p:spPr>
        <p:txBody>
          <a:bodyPr spcFirstLastPara="1" wrap="square" lIns="89225" tIns="89225" rIns="89225" bIns="89225" anchor="t" anchorCtr="0">
            <a:no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इस पाठ को पूरा करने पर, आप सक्षम होंगे:</a:t>
            </a:r>
            <a:endParaRPr sz="4800" b="0" i="0" u="none" strike="noStrike" cap="none">
              <a:solidFill>
                <a:srgbClr val="000000"/>
              </a:solidFill>
              <a:latin typeface="Open Sans"/>
              <a:ea typeface="Open Sans"/>
              <a:cs typeface="Open Sans"/>
              <a:sym typeface="Open Sans"/>
            </a:endParaRPr>
          </a:p>
        </p:txBody>
      </p:sp>
      <p:sp>
        <p:nvSpPr>
          <p:cNvPr id="102" name="Google Shape;102;p13"/>
          <p:cNvSpPr txBox="1"/>
          <p:nvPr/>
        </p:nvSpPr>
        <p:spPr>
          <a:xfrm>
            <a:off x="8661373" y="787889"/>
            <a:ext cx="3046706"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उद्देश्यों</a:t>
            </a:r>
            <a:endParaRPr sz="7200" b="1" i="0" u="none" strike="noStrike" cap="none">
              <a:solidFill>
                <a:srgbClr val="C00000"/>
              </a:solidFill>
              <a:latin typeface="Open Sans"/>
              <a:ea typeface="Open Sans"/>
              <a:cs typeface="Open Sans"/>
              <a:sym typeface="Open Sans"/>
            </a:endParaRPr>
          </a:p>
        </p:txBody>
      </p:sp>
      <p:sp>
        <p:nvSpPr>
          <p:cNvPr id="103" name="Google Shape;103;p13"/>
          <p:cNvSpPr txBox="1">
            <a:spLocks noGrp="1"/>
          </p:cNvSpPr>
          <p:nvPr>
            <p:ph type="sldNum" idx="12"/>
          </p:nvPr>
        </p:nvSpPr>
        <p:spPr>
          <a:xfrm>
            <a:off x="22920941" y="12813338"/>
            <a:ext cx="386744" cy="677269"/>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3</a:t>
            </a:fld>
            <a:endParaRPr/>
          </a:p>
        </p:txBody>
      </p:sp>
      <p:sp>
        <p:nvSpPr>
          <p:cNvPr id="104" name="Google Shape;104;p13"/>
          <p:cNvSpPr txBox="1"/>
          <p:nvPr/>
        </p:nvSpPr>
        <p:spPr>
          <a:xfrm>
            <a:off x="11656862" y="4893571"/>
            <a:ext cx="11672690" cy="6585496"/>
          </a:xfrm>
          <a:prstGeom prst="rect">
            <a:avLst/>
          </a:prstGeom>
          <a:noFill/>
          <a:ln>
            <a:noFill/>
          </a:ln>
        </p:spPr>
        <p:txBody>
          <a:bodyPr spcFirstLastPara="1" wrap="square" lIns="78275" tIns="78275" rIns="78275" bIns="78275" anchor="t" anchorCtr="0">
            <a:spAutoFit/>
          </a:bodyPr>
          <a:lstStyle/>
          <a:p>
            <a:pPr marL="0" marR="0" lvl="1"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जानवरों की बुनियादी शारीरिक रचना का अवलोकन प्राप्त करें</a:t>
            </a:r>
            <a:endParaRPr sz="40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000"/>
              <a:buFont typeface="Open Sans"/>
              <a:buNone/>
            </a:pPr>
            <a:endParaRPr sz="40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दुर्व्यवहार के दौरान पशु व्यवहार के साथ परिचित</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endParaRPr sz="48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endParaRPr sz="48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पशुओं के प्रमुख फिजियोलॉजिकल पैरामीटर के साथ परिचित</a:t>
            </a:r>
            <a:endParaRPr sz="3600" b="0" i="0" u="none" strike="noStrike" cap="none">
              <a:solidFill>
                <a:srgbClr val="000000"/>
              </a:solidFill>
              <a:latin typeface="Arial"/>
              <a:ea typeface="Arial"/>
              <a:cs typeface="Arial"/>
              <a:sym typeface="Arial"/>
            </a:endParaRPr>
          </a:p>
        </p:txBody>
      </p:sp>
      <p:grpSp>
        <p:nvGrpSpPr>
          <p:cNvPr id="105" name="Google Shape;105;p13"/>
          <p:cNvGrpSpPr/>
          <p:nvPr/>
        </p:nvGrpSpPr>
        <p:grpSpPr>
          <a:xfrm>
            <a:off x="9844663" y="7385703"/>
            <a:ext cx="1219201" cy="1681959"/>
            <a:chOff x="0" y="128675"/>
            <a:chExt cx="1219200" cy="1681958"/>
          </a:xfrm>
        </p:grpSpPr>
        <p:sp>
          <p:nvSpPr>
            <p:cNvPr id="106" name="Google Shape;106;p1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7" name="Google Shape;107;p13"/>
            <p:cNvSpPr txBox="1"/>
            <p:nvPr/>
          </p:nvSpPr>
          <p:spPr>
            <a:xfrm>
              <a:off x="261804" y="1286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5</a:t>
              </a:r>
              <a:endParaRPr sz="1400" b="0" i="0" u="none" strike="noStrike" cap="none">
                <a:solidFill>
                  <a:srgbClr val="000000"/>
                </a:solidFill>
                <a:latin typeface="Arial"/>
                <a:ea typeface="Arial"/>
                <a:cs typeface="Arial"/>
                <a:sym typeface="Arial"/>
              </a:endParaRPr>
            </a:p>
          </p:txBody>
        </p:sp>
      </p:grpSp>
      <p:grpSp>
        <p:nvGrpSpPr>
          <p:cNvPr id="108" name="Google Shape;108;p13"/>
          <p:cNvGrpSpPr/>
          <p:nvPr/>
        </p:nvGrpSpPr>
        <p:grpSpPr>
          <a:xfrm>
            <a:off x="9844663" y="4931051"/>
            <a:ext cx="1219201" cy="1681959"/>
            <a:chOff x="0" y="115975"/>
            <a:chExt cx="1219200" cy="1681958"/>
          </a:xfrm>
        </p:grpSpPr>
        <p:sp>
          <p:nvSpPr>
            <p:cNvPr id="109" name="Google Shape;109;p1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0" name="Google Shape;110;p13"/>
            <p:cNvSpPr txBox="1"/>
            <p:nvPr/>
          </p:nvSpPr>
          <p:spPr>
            <a:xfrm>
              <a:off x="2491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4</a:t>
              </a:r>
              <a:endParaRPr sz="1400" b="0" i="0" u="none" strike="noStrike" cap="none">
                <a:solidFill>
                  <a:srgbClr val="000000"/>
                </a:solidFill>
                <a:latin typeface="Arial"/>
                <a:ea typeface="Arial"/>
                <a:cs typeface="Arial"/>
                <a:sym typeface="Arial"/>
              </a:endParaRPr>
            </a:p>
          </p:txBody>
        </p:sp>
      </p:grpSp>
      <p:grpSp>
        <p:nvGrpSpPr>
          <p:cNvPr id="111" name="Google Shape;111;p13"/>
          <p:cNvGrpSpPr/>
          <p:nvPr/>
        </p:nvGrpSpPr>
        <p:grpSpPr>
          <a:xfrm>
            <a:off x="9908162" y="9840355"/>
            <a:ext cx="1219201" cy="1681959"/>
            <a:chOff x="0" y="128675"/>
            <a:chExt cx="1219200" cy="1681958"/>
          </a:xfrm>
        </p:grpSpPr>
        <p:sp>
          <p:nvSpPr>
            <p:cNvPr id="112" name="Google Shape;112;p13"/>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13" name="Google Shape;113;p13"/>
            <p:cNvSpPr txBox="1"/>
            <p:nvPr/>
          </p:nvSpPr>
          <p:spPr>
            <a:xfrm>
              <a:off x="261804" y="1286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6</a:t>
              </a:r>
              <a:endParaRPr sz="7200" b="0" i="1" u="none" strike="noStrike" cap="none">
                <a:solidFill>
                  <a:srgbClr val="C00000"/>
                </a:solidFill>
                <a:latin typeface="Open Sans"/>
                <a:ea typeface="Open Sans"/>
                <a:cs typeface="Open Sans"/>
                <a:sym typeface="Open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p:nvPr/>
        </p:nvSpPr>
        <p:spPr>
          <a:xfrm>
            <a:off x="8784771" y="5186579"/>
            <a:ext cx="14856366" cy="6694140"/>
          </a:xfrm>
          <a:prstGeom prst="rect">
            <a:avLst/>
          </a:prstGeom>
          <a:solidFill>
            <a:srgbClr val="FDE9D8"/>
          </a:solidFill>
          <a:ln>
            <a:noFill/>
          </a:ln>
        </p:spPr>
        <p:txBody>
          <a:bodyPr spcFirstLastPara="1" wrap="square" lIns="50800" tIns="50800" rIns="50800" bIns="50800" anchor="t" anchorCtr="0">
            <a:spAutoFit/>
          </a:bodyPr>
          <a:lstStyle/>
          <a:p>
            <a:pPr marL="0" marR="0" lvl="0" indent="0" algn="just" rtl="0">
              <a:lnSpc>
                <a:spcPct val="100000"/>
              </a:lnSpc>
              <a:spcBef>
                <a:spcPts val="0"/>
              </a:spcBef>
              <a:spcAft>
                <a:spcPts val="0"/>
              </a:spcAft>
              <a:buClr>
                <a:schemeClr val="dk1"/>
              </a:buClr>
              <a:buSzPts val="6000"/>
              <a:buFont typeface="Open Sans SemiBold"/>
              <a:buNone/>
            </a:pPr>
            <a:r>
              <a:rPr lang="hi-IN" sz="6000" b="0" i="0" u="none" strike="noStrike" cap="none">
                <a:solidFill>
                  <a:schemeClr val="dk1"/>
                </a:solidFill>
                <a:latin typeface="Open Sans SemiBold"/>
                <a:ea typeface="Open Sans SemiBold"/>
                <a:cs typeface="Open Sans SemiBold"/>
                <a:sym typeface="Open Sans SemiBold"/>
              </a:rPr>
              <a:t>पशु चिकित्सा विज्ञान वह विज्ञान की शाखा है जो जानवरों में बीमारियों, विकारों और चोटों की रोकथाम, निदान और उपचार से संबंधित है।</a:t>
            </a:r>
            <a:endParaRPr sz="6000" b="0" i="0" u="none" strike="noStrike" cap="none">
              <a:solidFill>
                <a:schemeClr val="dk1"/>
              </a:solidFill>
              <a:latin typeface="Open Sans SemiBold"/>
              <a:ea typeface="Open Sans SemiBold"/>
              <a:cs typeface="Open Sans SemiBold"/>
              <a:sym typeface="Open Sans SemiBold"/>
            </a:endParaRPr>
          </a:p>
          <a:p>
            <a:pPr marL="0" marR="0" lvl="0" indent="0" algn="just" rtl="0">
              <a:lnSpc>
                <a:spcPct val="100000"/>
              </a:lnSpc>
              <a:spcBef>
                <a:spcPts val="1000"/>
              </a:spcBef>
              <a:spcAft>
                <a:spcPts val="0"/>
              </a:spcAft>
              <a:buClr>
                <a:schemeClr val="dk1"/>
              </a:buClr>
              <a:buSzPts val="6000"/>
              <a:buFont typeface="Open Sans SemiBold"/>
              <a:buNone/>
            </a:pPr>
            <a:r>
              <a:rPr lang="hi-IN" sz="6000" b="0" i="0" u="none" strike="noStrike" cap="none">
                <a:solidFill>
                  <a:schemeClr val="dk1"/>
                </a:solidFill>
                <a:latin typeface="Open Sans SemiBold"/>
                <a:ea typeface="Open Sans SemiBold"/>
                <a:cs typeface="Open Sans SemiBold"/>
                <a:sym typeface="Open Sans SemiBold"/>
              </a:rPr>
              <a:t>क्षेत्र: घरेलू जानवरों, घरेलू पशुओं और वन्य जीवों की देखभाल को शामिल करता है। यह सार्वजनिक स्वास्थ्य और खाद्य सुरक्षा में भी महत्वपूर्ण भूमिका निभाता है।</a:t>
            </a:r>
            <a:endParaRPr sz="6000" b="0" i="0" u="none" strike="noStrike" cap="none">
              <a:solidFill>
                <a:schemeClr val="dk1"/>
              </a:solidFill>
              <a:latin typeface="Open Sans SemiBold"/>
              <a:ea typeface="Open Sans SemiBold"/>
              <a:cs typeface="Open Sans SemiBold"/>
              <a:sym typeface="Open Sans SemiBold"/>
            </a:endParaRPr>
          </a:p>
        </p:txBody>
      </p:sp>
      <p:sp>
        <p:nvSpPr>
          <p:cNvPr id="119" name="Google Shape;119;p14"/>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0" name="Google Shape;120;p14"/>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4</a:t>
            </a:fld>
            <a:endParaRPr/>
          </a:p>
        </p:txBody>
      </p:sp>
      <p:sp>
        <p:nvSpPr>
          <p:cNvPr id="121" name="Google Shape;121;p14"/>
          <p:cNvSpPr txBox="1"/>
          <p:nvPr/>
        </p:nvSpPr>
        <p:spPr>
          <a:xfrm>
            <a:off x="742862" y="2812493"/>
            <a:ext cx="9348195"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 चिकित्सा विज्ञान</a:t>
            </a:r>
            <a:endParaRPr sz="7200" b="1" i="0" u="none" strike="noStrike" cap="none">
              <a:solidFill>
                <a:srgbClr val="C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p:nvPr/>
        </p:nvSpPr>
        <p:spPr>
          <a:xfrm>
            <a:off x="8784771" y="5351787"/>
            <a:ext cx="15382807" cy="6925357"/>
          </a:xfrm>
          <a:prstGeom prst="rect">
            <a:avLst/>
          </a:prstGeom>
          <a:noFill/>
          <a:ln>
            <a:noFill/>
          </a:ln>
        </p:spPr>
        <p:txBody>
          <a:bodyPr spcFirstLastPara="1" wrap="square" lIns="50800" tIns="50800" rIns="50800" bIns="50800" anchor="t" anchorCtr="0">
            <a:spAutoFit/>
          </a:bodyPr>
          <a:lstStyle/>
          <a:p>
            <a:pPr marL="914400" marR="0" lvl="0" indent="-914400" algn="just" rtl="0">
              <a:lnSpc>
                <a:spcPct val="150000"/>
              </a:lnSpc>
              <a:spcBef>
                <a:spcPts val="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पशु स्वास्थ्य देखभाल और सर्जरी</a:t>
            </a:r>
            <a:endParaRPr sz="5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रोग नियंत्रण और महामारी विज्ञान</a:t>
            </a:r>
            <a:endParaRPr sz="5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पशुधन प्रबंधन </a:t>
            </a:r>
            <a:endParaRPr sz="5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पशु कल्याण और संरक्षण</a:t>
            </a:r>
            <a:endParaRPr sz="5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5400"/>
              <a:buFont typeface="Helvetica Neue"/>
              <a:buAutoNum type="arabicParenR"/>
            </a:pPr>
            <a:r>
              <a:rPr lang="hi-IN" sz="5400" b="0" i="0" u="none" strike="noStrike" cap="none">
                <a:solidFill>
                  <a:schemeClr val="dk1"/>
                </a:solidFill>
                <a:latin typeface="Open Sans SemiBold"/>
                <a:ea typeface="Open Sans SemiBold"/>
                <a:cs typeface="Open Sans SemiBold"/>
                <a:sym typeface="Open Sans SemiBold"/>
              </a:rPr>
              <a:t>प्राणी -मनुष्यों में फैलने वाली बीमारियों पर अनुसंधान</a:t>
            </a:r>
            <a:r>
              <a:rPr lang="hi-IN" sz="6400" b="0" i="0" u="none" strike="noStrike" cap="none">
                <a:solidFill>
                  <a:schemeClr val="dk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127" name="Google Shape;127;p15"/>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8" name="Google Shape;128;p15"/>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5</a:t>
            </a:fld>
            <a:endParaRPr/>
          </a:p>
        </p:txBody>
      </p:sp>
      <p:sp>
        <p:nvSpPr>
          <p:cNvPr id="129" name="Google Shape;129;p15"/>
          <p:cNvSpPr txBox="1"/>
          <p:nvPr/>
        </p:nvSpPr>
        <p:spPr>
          <a:xfrm>
            <a:off x="742862" y="2812493"/>
            <a:ext cx="7715337"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 चिकित्सकों की प्रमुख भूमिकाएँ</a:t>
            </a:r>
            <a:endParaRPr sz="7200" b="1" i="0" u="none" strike="noStrike" cap="none">
              <a:solidFill>
                <a:srgbClr val="C00000"/>
              </a:solidFill>
              <a:latin typeface="Calibri"/>
              <a:ea typeface="Calibri"/>
              <a:cs typeface="Calibri"/>
              <a:sym typeface="Calibri"/>
            </a:endParaRPr>
          </a:p>
        </p:txBody>
      </p:sp>
      <p:cxnSp>
        <p:nvCxnSpPr>
          <p:cNvPr id="130" name="Google Shape;130;p15"/>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p:nvPr/>
        </p:nvSpPr>
        <p:spPr>
          <a:xfrm>
            <a:off x="8784772" y="5351787"/>
            <a:ext cx="14856366" cy="5027017"/>
          </a:xfrm>
          <a:prstGeom prst="rect">
            <a:avLst/>
          </a:prstGeom>
          <a:solidFill>
            <a:srgbClr val="FDE9D8"/>
          </a:solidFill>
          <a:ln>
            <a:noFill/>
          </a:ln>
        </p:spPr>
        <p:txBody>
          <a:bodyPr spcFirstLastPara="1" wrap="square" lIns="50800" tIns="50800" rIns="50800" bIns="50800" anchor="t" anchorCtr="0">
            <a:spAutoFit/>
          </a:bodyPr>
          <a:lstStyle/>
          <a:p>
            <a:pPr marL="0" marR="0" lvl="0" indent="0" algn="just" rtl="0">
              <a:lnSpc>
                <a:spcPct val="100000"/>
              </a:lnSpc>
              <a:spcBef>
                <a:spcPts val="0"/>
              </a:spcBef>
              <a:spcAft>
                <a:spcPts val="0"/>
              </a:spcAft>
              <a:buClr>
                <a:schemeClr val="dk1"/>
              </a:buClr>
              <a:buSzPts val="6400"/>
              <a:buFont typeface="Open Sans SemiBold"/>
              <a:buNone/>
            </a:pPr>
            <a:r>
              <a:rPr lang="hi-IN" sz="6400" b="0" i="0" u="none" strike="noStrike" cap="none">
                <a:solidFill>
                  <a:schemeClr val="dk1"/>
                </a:solidFill>
                <a:latin typeface="Open Sans SemiBold"/>
                <a:ea typeface="Open Sans SemiBold"/>
                <a:cs typeface="Open Sans SemiBold"/>
                <a:sym typeface="Open Sans SemiBold"/>
              </a:rPr>
              <a:t>पशुपालन कृषि की एक शाखा है जो घरेलू जानवरों की देखभाल, प्रबंधन और प्रजनन पर केंद्रित होती है, जिसका उपयोग विभिन्न उद्देश्यों के लिए किया जाता है, जिसमें खाद्य उत्पादन, फाइबर और अन्य उत्पाद शामिल हैं।</a:t>
            </a:r>
            <a:endParaRPr sz="6600" b="0" i="0" u="none" strike="noStrike" cap="none">
              <a:solidFill>
                <a:schemeClr val="dk1"/>
              </a:solidFill>
              <a:latin typeface="Open Sans"/>
              <a:ea typeface="Open Sans"/>
              <a:cs typeface="Open Sans"/>
              <a:sym typeface="Open Sans"/>
            </a:endParaRPr>
          </a:p>
        </p:txBody>
      </p:sp>
      <p:sp>
        <p:nvSpPr>
          <p:cNvPr id="136" name="Google Shape;136;p16"/>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37" name="Google Shape;137;p16"/>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6</a:t>
            </a:fld>
            <a:endParaRPr/>
          </a:p>
        </p:txBody>
      </p:sp>
      <p:sp>
        <p:nvSpPr>
          <p:cNvPr id="138" name="Google Shape;138;p16"/>
          <p:cNvSpPr txBox="1"/>
          <p:nvPr/>
        </p:nvSpPr>
        <p:spPr>
          <a:xfrm>
            <a:off x="742862" y="2812493"/>
            <a:ext cx="9348195"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पशुपालन</a:t>
            </a:r>
            <a:endParaRPr sz="7200" b="1" i="0" u="none" strike="noStrike" cap="none">
              <a:solidFill>
                <a:srgbClr val="C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p:nvPr/>
        </p:nvSpPr>
        <p:spPr>
          <a:xfrm>
            <a:off x="8784771" y="5351787"/>
            <a:ext cx="15382807" cy="7818743"/>
          </a:xfrm>
          <a:prstGeom prst="rect">
            <a:avLst/>
          </a:prstGeom>
          <a:noFill/>
          <a:ln>
            <a:noFill/>
          </a:ln>
        </p:spPr>
        <p:txBody>
          <a:bodyPr spcFirstLastPara="1" wrap="square" lIns="50800" tIns="50800" rIns="50800" bIns="50800" anchor="t" anchorCtr="0">
            <a:spAutoFit/>
          </a:bodyPr>
          <a:lstStyle/>
          <a:p>
            <a:pPr marL="914400" marR="0" lvl="0" indent="-914400" algn="just" rtl="0">
              <a:lnSpc>
                <a:spcPct val="15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देखभाल और प्रबंधन</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प्रजनन</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पशुपालन</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स्वास्थ्य प्रबंधन</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just" rtl="0">
              <a:lnSpc>
                <a:spcPct val="15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उत्पादन</a:t>
            </a:r>
            <a:endParaRPr sz="6000" b="0" i="0" u="none" strike="noStrike" cap="none">
              <a:solidFill>
                <a:schemeClr val="dk1"/>
              </a:solidFill>
              <a:latin typeface="Open Sans"/>
              <a:ea typeface="Open Sans"/>
              <a:cs typeface="Open Sans"/>
              <a:sym typeface="Open Sans"/>
            </a:endParaRPr>
          </a:p>
        </p:txBody>
      </p:sp>
      <p:sp>
        <p:nvSpPr>
          <p:cNvPr id="144" name="Google Shape;144;p17"/>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5" name="Google Shape;145;p17"/>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7</a:t>
            </a:fld>
            <a:endParaRPr/>
          </a:p>
        </p:txBody>
      </p:sp>
      <p:sp>
        <p:nvSpPr>
          <p:cNvPr id="146" name="Google Shape;146;p17"/>
          <p:cNvSpPr txBox="1"/>
          <p:nvPr/>
        </p:nvSpPr>
        <p:spPr>
          <a:xfrm>
            <a:off x="742862" y="2812493"/>
            <a:ext cx="7715337"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पशुपालन के प्रमुख पहलु </a:t>
            </a:r>
            <a:endParaRPr sz="7200" b="1" i="0" u="none" strike="noStrike" cap="none">
              <a:solidFill>
                <a:srgbClr val="C00000"/>
              </a:solidFill>
              <a:latin typeface="Calibri"/>
              <a:ea typeface="Calibri"/>
              <a:cs typeface="Calibri"/>
              <a:sym typeface="Calibri"/>
            </a:endParaRPr>
          </a:p>
        </p:txBody>
      </p:sp>
      <p:cxnSp>
        <p:nvCxnSpPr>
          <p:cNvPr id="147" name="Google Shape;147;p17"/>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3" name="Google Shape;153;p18"/>
          <p:cNvSpPr txBox="1"/>
          <p:nvPr/>
        </p:nvSpPr>
        <p:spPr>
          <a:xfrm>
            <a:off x="8564880" y="3888736"/>
            <a:ext cx="15382807" cy="4735848"/>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पशुपालन: गाय, भैंस, बकरियाँ</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सहायक: कुत्ते, बिल्लियाँ</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घुड़दौड़: घोड़े, गधे</a:t>
            </a:r>
            <a:endParaRPr sz="6400" b="0" i="0" u="none" strike="noStrike" cap="none">
              <a:solidFill>
                <a:schemeClr val="dk1"/>
              </a:solidFill>
              <a:latin typeface="Open Sans SemiBold"/>
              <a:ea typeface="Open Sans SemiBold"/>
              <a:cs typeface="Open Sans SemiBold"/>
              <a:sym typeface="Open Sans SemiBold"/>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मुर्गीपालन, मत्स्य पालन और अन्य</a:t>
            </a:r>
            <a:endParaRPr sz="7200" b="0" i="0" u="none" strike="noStrike" cap="none">
              <a:solidFill>
                <a:schemeClr val="dk1"/>
              </a:solidFill>
              <a:latin typeface="Open Sans"/>
              <a:ea typeface="Open Sans"/>
              <a:cs typeface="Open Sans"/>
              <a:sym typeface="Open Sans"/>
            </a:endParaRPr>
          </a:p>
        </p:txBody>
      </p:sp>
      <p:sp>
        <p:nvSpPr>
          <p:cNvPr id="154" name="Google Shape;154;p18"/>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155" name="Google Shape;155;p18"/>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6" name="Google Shape;156;p18"/>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8</a:t>
            </a:fld>
            <a:endParaRPr/>
          </a:p>
        </p:txBody>
      </p:sp>
      <p:sp>
        <p:nvSpPr>
          <p:cNvPr id="157" name="Google Shape;157;p18"/>
          <p:cNvSpPr txBox="1"/>
          <p:nvPr/>
        </p:nvSpPr>
        <p:spPr>
          <a:xfrm>
            <a:off x="742863" y="2812493"/>
            <a:ext cx="711311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पशुओं का वर्गीकरण</a:t>
            </a:r>
            <a:endParaRPr sz="7200" b="1" i="0" u="none" strike="noStrike" cap="none">
              <a:solidFill>
                <a:srgbClr val="C00000"/>
              </a:solidFill>
              <a:latin typeface="Open Sans"/>
              <a:ea typeface="Open Sans"/>
              <a:cs typeface="Open Sans"/>
              <a:sym typeface="Open Sans"/>
            </a:endParaRPr>
          </a:p>
        </p:txBody>
      </p:sp>
      <p:pic>
        <p:nvPicPr>
          <p:cNvPr id="158" name="Google Shape;158;p18"/>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64" name="Google Shape;164;p19"/>
          <p:cNvSpPr txBox="1"/>
          <p:nvPr/>
        </p:nvSpPr>
        <p:spPr>
          <a:xfrm>
            <a:off x="8564880" y="3888736"/>
            <a:ext cx="15382807" cy="3524235"/>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कंकाली प्रणाली</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पेशीय प्रणाली</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6400"/>
              <a:buFont typeface="Helvetica Neue"/>
              <a:buAutoNum type="arabicParenR"/>
            </a:pPr>
            <a:r>
              <a:rPr lang="hi-IN" sz="6400" b="0" i="0" u="none" strike="noStrike" cap="none">
                <a:solidFill>
                  <a:schemeClr val="dk1"/>
                </a:solidFill>
                <a:latin typeface="Open Sans SemiBold"/>
                <a:ea typeface="Open Sans SemiBold"/>
                <a:cs typeface="Open Sans SemiBold"/>
                <a:sym typeface="Open Sans SemiBold"/>
              </a:rPr>
              <a:t>हृदय-रक्तवाहिनी और श्वसन प्रणालियाँ</a:t>
            </a:r>
            <a:endParaRPr sz="7200" b="0" i="0" u="none" strike="noStrike" cap="none">
              <a:solidFill>
                <a:schemeClr val="dk1"/>
              </a:solidFill>
              <a:latin typeface="Open Sans"/>
              <a:ea typeface="Open Sans"/>
              <a:cs typeface="Open Sans"/>
              <a:sym typeface="Open Sans"/>
            </a:endParaRPr>
          </a:p>
        </p:txBody>
      </p:sp>
      <p:sp>
        <p:nvSpPr>
          <p:cNvPr id="165" name="Google Shape;165;p19"/>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1 -</a:t>
            </a:r>
            <a:endParaRPr sz="1400" b="0" i="0" u="none" strike="noStrike" cap="none">
              <a:solidFill>
                <a:srgbClr val="000000"/>
              </a:solidFill>
              <a:latin typeface="Arial"/>
              <a:ea typeface="Arial"/>
              <a:cs typeface="Arial"/>
              <a:sym typeface="Arial"/>
            </a:endParaRPr>
          </a:p>
        </p:txBody>
      </p:sp>
      <p:sp>
        <p:nvSpPr>
          <p:cNvPr id="166" name="Google Shape;166;p19"/>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67" name="Google Shape;167;p19"/>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9</a:t>
            </a:fld>
            <a:endParaRPr/>
          </a:p>
        </p:txBody>
      </p:sp>
      <p:sp>
        <p:nvSpPr>
          <p:cNvPr id="168" name="Google Shape;168;p19"/>
          <p:cNvSpPr txBox="1"/>
          <p:nvPr/>
        </p:nvSpPr>
        <p:spPr>
          <a:xfrm>
            <a:off x="618301" y="2698193"/>
            <a:ext cx="711311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मुलभूत शारीरिक रचना का अवलोकन</a:t>
            </a:r>
            <a:endParaRPr sz="8000" b="1" i="0" u="none" strike="noStrike" cap="none">
              <a:solidFill>
                <a:srgbClr val="C00000"/>
              </a:solidFill>
              <a:latin typeface="Open Sans"/>
              <a:ea typeface="Open Sans"/>
              <a:cs typeface="Open Sans"/>
              <a:sym typeface="Open Sans"/>
            </a:endParaRPr>
          </a:p>
        </p:txBody>
      </p:sp>
      <p:pic>
        <p:nvPicPr>
          <p:cNvPr id="169" name="Google Shape;169;p19"/>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756</Words>
  <Application>Microsoft Office PowerPoint</Application>
  <PresentationFormat>Custom</PresentationFormat>
  <Paragraphs>162</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Calibri</vt:lpstr>
      <vt:lpstr>Arial</vt:lpstr>
      <vt:lpstr>Open Sans</vt:lpstr>
      <vt:lpstr>Helvetica Neue</vt:lpstr>
      <vt:lpstr>Noto Sans Symbols</vt:lpstr>
      <vt:lpstr>Verdana</vt:lpstr>
      <vt:lpstr>Arial Black</vt:lpstr>
      <vt:lpstr>Open Sans SemiBold</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2026-01-08T07:29:03Z</dcterms:modified>
</cp:coreProperties>
</file>