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3588" cy="6858000"/>
  <p:notesSz cx="6858000" cy="9144000"/>
  <p:embeddedFontLst>
    <p:embeddedFont>
      <p:font typeface="Arial Black" panose="020B0A04020102020204" pitchFamily="34" charset="0"/>
      <p:regular r:id="rId44"/>
      <p:bold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SemiBold" panose="020B0706030804020204" pitchFamily="3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380880" y="685440"/>
            <a:ext cx="609624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6000" marR="0" lvl="0" indent="-216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6000" lvl="0" indent="-216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 sz="1200" b="0" strike="noStrike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1:notes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1005840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1096920" y="3947400"/>
            <a:ext cx="1005840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625104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1096920" y="394740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4"/>
          </p:nvPr>
        </p:nvSpPr>
        <p:spPr>
          <a:xfrm>
            <a:off x="6251040" y="394740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497840" y="184644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7898760" y="184644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4"/>
          </p:nvPr>
        </p:nvSpPr>
        <p:spPr>
          <a:xfrm>
            <a:off x="1096920" y="394740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4497840" y="394740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6"/>
          </p:nvPr>
        </p:nvSpPr>
        <p:spPr>
          <a:xfrm>
            <a:off x="7898760" y="3947400"/>
            <a:ext cx="32385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096920" y="1846440"/>
            <a:ext cx="1005840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1005840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490824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251040" y="1846440"/>
            <a:ext cx="490824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096920" y="287280"/>
            <a:ext cx="10058400" cy="67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251040" y="1846440"/>
            <a:ext cx="490824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1096920" y="394740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490824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25104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251040" y="394740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6251040" y="1846440"/>
            <a:ext cx="490824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1096920" y="3947400"/>
            <a:ext cx="1005840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301680" y="6438960"/>
            <a:ext cx="2320920" cy="196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9500" tIns="29500" rIns="29500" bIns="2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MFR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07960" y="6756480"/>
            <a:ext cx="1908360" cy="10152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826280" y="6407280"/>
            <a:ext cx="597600" cy="22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9500" tIns="29500" rIns="29500" bIns="2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18 -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0769760" y="6756480"/>
            <a:ext cx="939600" cy="10152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096920" y="287280"/>
            <a:ext cx="10058400" cy="14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096920" y="1846440"/>
            <a:ext cx="1005840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11469600" y="6406920"/>
            <a:ext cx="301680" cy="33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00" tIns="78100" rIns="78100" bIns="781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1905120" y="5924520"/>
            <a:ext cx="1430280" cy="763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601200" y="5924520"/>
            <a:ext cx="704880" cy="763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0102680" y="5662440"/>
            <a:ext cx="146160" cy="254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8675" tIns="58675" rIns="58675" bIns="58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4" descr="Image"/>
          <p:cNvPicPr preferRelativeResize="0"/>
          <p:nvPr/>
        </p:nvPicPr>
        <p:blipFill rotWithShape="1">
          <a:blip r:embed="rId3">
            <a:alphaModFix/>
          </a:blip>
          <a:srcRect l="50481"/>
          <a:stretch/>
        </p:blipFill>
        <p:spPr>
          <a:xfrm>
            <a:off x="1619279" y="2562929"/>
            <a:ext cx="9082080" cy="14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 flipH="1">
            <a:off x="7712851" y="5455499"/>
            <a:ext cx="4231368" cy="4690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By:- INSP/GD-SHANTILAL JATIA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00" y="23681"/>
            <a:ext cx="1165320" cy="134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5459" y="215704"/>
            <a:ext cx="1058760" cy="13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1954060" y="2522520"/>
            <a:ext cx="7340251" cy="19257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रक्तस्राव और शॉक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HAEMORRHAGE AND SHOCK)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639063" y="310896"/>
            <a:ext cx="2909453" cy="1060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LESSON-09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230428" y="1840752"/>
            <a:ext cx="2942540" cy="135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केशिकाएँ</a:t>
            </a:r>
            <a:endParaRPr sz="40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r>
              <a:rPr lang="en-US" sz="3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736592" y="1371600"/>
            <a:ext cx="7226568" cy="4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प्रत्येक धमनी को छोटे परिवहन वाहिकाओं में विभाजित किया जाता है जब तक कि वे केपिलरी तक संकरी नहीं हो जातीं, जो त्वचा के सबसे करीब छोटी होती हैं।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उनकी पतली दीवारों के माध्यम से ऑक्सीजन और कार्बन डाइऑक्साइड का आदान-प्रदान होता है।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7800" y="76320"/>
            <a:ext cx="105876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80" y="51905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797040" y="1973160"/>
            <a:ext cx="5680080" cy="12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शरीर की कोशिकाओं और रक्त के बीच अन्य पदार्थों का भी आदान-प्रदान होता है</a:t>
            </a:r>
            <a:endParaRPr sz="32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3686040" y="6459480"/>
            <a:ext cx="48229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NDRF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4" descr="C:\Users\DELL\Downloads\Capillari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720" y="1752480"/>
            <a:ext cx="5267160" cy="370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6480" y="36360"/>
            <a:ext cx="1211400" cy="95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08" y="3348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254160" y="2077066"/>
            <a:ext cx="2473200" cy="72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रक्तस्त्राव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4675730" y="1659970"/>
            <a:ext cx="6902770" cy="42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परिसंचरण तंत्र से रक्त की हानि/ रिसाव को रक्तस्राव कहा जाता है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इसे वर्गीकृत किया जा सकता है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बाहरी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आंतरिक	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120" y="28440"/>
            <a:ext cx="1058760" cy="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96831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405453" y="1917985"/>
            <a:ext cx="4623747" cy="122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के प्रकार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5285232" y="1752120"/>
            <a:ext cx="6601609" cy="440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में घाव और रक्त का बहना दिखाई देता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धमनी रक्तस्राव चमकदार लाल होता है और नाड़ी के साथ रक्त का प्रवाह होता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920" y="122400"/>
            <a:ext cx="105912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12" y="56016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/>
        </p:nvSpPr>
        <p:spPr>
          <a:xfrm>
            <a:off x="5084064" y="1753645"/>
            <a:ext cx="6070896" cy="395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40000" lnSpcReduction="20000"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7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शिराओं से रक्तस्राव स्थिर और गहरे लाल रंग का होता है।</a:t>
            </a:r>
            <a:endParaRPr sz="7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रक्त, केशिकाओं</a:t>
            </a:r>
            <a:r>
              <a:rPr lang="en-US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(Capillary)</a:t>
            </a:r>
            <a:r>
              <a:rPr lang="en-US" sz="7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से आसानी से बहता है और दिखने में शिरा (</a:t>
            </a:r>
            <a:r>
              <a:rPr lang="en-US"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venous)</a:t>
            </a:r>
            <a:r>
              <a:rPr lang="en-US" sz="7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रक्तस्राव जैसा होता है।</a:t>
            </a:r>
            <a:endParaRPr sz="7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1924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468009" y="1837319"/>
            <a:ext cx="4350879" cy="120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के प्रकार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383068" y="2405095"/>
            <a:ext cx="5857914" cy="14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बाह्य रक्तस्राव के प्रकार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EXTERNAL HAEMORRHAGE TYPES</a:t>
            </a:r>
            <a:r>
              <a:rPr lang="en-US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7619760" y="1846440"/>
            <a:ext cx="4190760" cy="402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4695" y="1728592"/>
            <a:ext cx="5757465" cy="43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2200" y="63360"/>
            <a:ext cx="1339920" cy="99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80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226869" y="1860113"/>
            <a:ext cx="4555444" cy="179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के लिए प्री-हॉस्पिटल उपचार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971033" y="1766169"/>
            <a:ext cx="5535288" cy="1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0360" marR="0" lvl="0" indent="-9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सीधा दबाव डालें,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घाव पर पट्टी या गोज, ड्रेसिंग बांधकर, रक्तस्राव को रोकने के लिए दबाव डालें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8280" y="17640"/>
            <a:ext cx="1216080" cy="10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28" y="87687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146160" y="1736020"/>
            <a:ext cx="4526424" cy="167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के लिए प्री-हॉस्पिटल उपचार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4434840" y="1284120"/>
            <a:ext cx="7172280" cy="51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एलीवेट </a:t>
            </a:r>
            <a:r>
              <a:rPr lang="en-US" sz="28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एक्सट्रीमिटीज, चोट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वाले अंग को ऊपर उठाएं, यदि बॉह से रक्‍त बह रहा हो तो पूरे शरीर को ऊपर उठाने की आवश्यकता नहीं है, केवल बॉह को ऊपर उठाना चाहिए।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रक्तस्राव पर सीधा दबाव डालें जैसा कि पहले बताया गया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दबाव बिंदुओं का उपयोग, दबाव बिंदुओं का प्रयोग केवल तभी करें जब प्रत्यक्ष दबाव डायरेक्‍ट प्रेसर विफल हो जाए।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120" y="14400"/>
            <a:ext cx="1116000" cy="97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68" y="78543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/>
        </p:nvSpPr>
        <p:spPr>
          <a:xfrm>
            <a:off x="244116" y="1889640"/>
            <a:ext cx="4178808" cy="166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बाह्य रक्तस्राव के लिए प्री-हॉस्पिटल उपचार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818888" y="1284120"/>
            <a:ext cx="7228540" cy="51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452339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यदि संपीड़न पट्टी (Compression Bandage) बनाना संभव न हो, तो हाथ या पैर में गंभीर रक्तस्राव को नियंत्रित करने के लिए दबाव बिंदु का उपयोग किया जा सकता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339" marR="0" lvl="0" indent="-34290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हाथ :- रक्तस्राव को नियंत्रित करने के लिए ब्रेकियल धमनी पर दबाव डालें।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339" marR="0" lvl="0" indent="-342900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जाँघ:- पैर से रक्तस्राव को नियंत्रित करने के लिए फिमरल धमनी पर दबाव डालें।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339" marR="0" lvl="0" indent="-201929" algn="l" rtl="0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040" marR="0" lvl="0" indent="-25560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040" marR="0" lvl="0" indent="-11462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3686040" y="6459480"/>
            <a:ext cx="48229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NDRF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2384" y="31680"/>
            <a:ext cx="1419736" cy="98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84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356616" y="2118888"/>
            <a:ext cx="3694176" cy="88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टोरनिकेट का उपयोग करना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4166712" y="1119024"/>
            <a:ext cx="794116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टोरनिकेट:-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इसका उपयोग गंभीर आपात स्थिति में किया जाता है, जब अन्य तरिके से किसी अंग के रक्तस्राव को रोकना सभंव ना हो।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टोरनिकेट, का उपयोग करने से तंत्रिकाओं </a:t>
            </a:r>
            <a:r>
              <a:rPr lang="en-US"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(Nerves)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 रक्त वाहिकाओं को नुकसान हो सकता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परिणाम स्वरूप किसी अंग की हानि भी  हो सकती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120" y="120600"/>
            <a:ext cx="105876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607536" y="1665012"/>
            <a:ext cx="2611152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उद्देश्य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129784" y="1444752"/>
            <a:ext cx="6812884" cy="526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परिसंचरण तंत्र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रक्तस्राव और उसके प्रकारों का वर्णन करना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3393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16"/>
              <a:buFont typeface="Arial"/>
              <a:buNone/>
            </a:pPr>
            <a:endParaRPr sz="12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रक्तस्राव का प्री-हॉस्पिटल उपचार करने में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2395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48"/>
              <a:buFont typeface="Arial"/>
              <a:buNone/>
            </a:pPr>
            <a:endParaRPr sz="11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शॉक की परिभाषा और शॉक के प्रकारों का वर्णन करना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3825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48"/>
              <a:buFont typeface="Arial"/>
              <a:buNone/>
            </a:pPr>
            <a:endParaRPr sz="11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शॉक के संकेत और लक्षण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2395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48"/>
              <a:buFont typeface="Arial"/>
              <a:buNone/>
            </a:pPr>
            <a:endParaRPr sz="11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शॉक का प्री-हॉस्पिटल उपचार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3686040" y="6459480"/>
            <a:ext cx="48229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7 NDRF 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52280" y="2337096"/>
            <a:ext cx="4118040" cy="13289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 व्याख्यान के पूरा होने पर, आप निम्‍न में सक्षम होगें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28440"/>
            <a:ext cx="1219320" cy="96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6" y="2844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>
            <a:off x="304920" y="1741118"/>
            <a:ext cx="3517272" cy="7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आंतरिक रक्तस्राव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4323916" y="1284120"/>
            <a:ext cx="7723512" cy="443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आंतरिक रक्तस्राव से छोटी मोटी समस्‍याओ  से लेकर बडी जीवन घातक समस्याए भी हो सकती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आंतरिक रक्तस्राव में रक्त की हानि देखी नहीं जा सकती।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बंद फ्रैक्चर में फीमर की हड्डी से 1 लीटर रक्त की हानि हो सकती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000" y="36360"/>
            <a:ext cx="1059120" cy="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36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4099500" y="483063"/>
            <a:ext cx="4112280" cy="9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आंतरिक रक्तस्त्राव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59" y="1977068"/>
            <a:ext cx="4429659" cy="40460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313"/>
              </a:srgbClr>
            </a:outerShdw>
          </a:effectLst>
        </p:spPr>
      </p:pic>
      <p:sp>
        <p:nvSpPr>
          <p:cNvPr id="264" name="Google Shape;264;p34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0861" y="1977068"/>
            <a:ext cx="4429659" cy="40460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313"/>
              </a:srgbClr>
            </a:outerShdw>
          </a:effectLst>
        </p:spPr>
      </p:pic>
      <p:pic>
        <p:nvPicPr>
          <p:cNvPr id="266" name="Google Shape;26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0520" y="17640"/>
            <a:ext cx="1287360" cy="97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08" y="74596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/>
        </p:nvSpPr>
        <p:spPr>
          <a:xfrm>
            <a:off x="713984" y="1728592"/>
            <a:ext cx="3428248" cy="118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संकेत और लक्षण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5321808" y="1170432"/>
            <a:ext cx="6489072" cy="503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360" marR="0" lvl="0" indent="-9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खांसते समय चमकदार लाल रक्‍त आना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उल्‍टी के साथ गहरे लाल रंग का रक्‍त आना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छोटे या बड़ी चोट के निशान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पेट का अकडना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480" y="19080"/>
            <a:ext cx="1278000" cy="10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324" y="96831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/>
        </p:nvSpPr>
        <p:spPr>
          <a:xfrm>
            <a:off x="146160" y="1769760"/>
            <a:ext cx="4672584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आंतरिक रक्तस्राव के लिए प्री-हॉस्पिटल उपचार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5248656" y="1753644"/>
            <a:ext cx="6561864" cy="42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श्‍वास नली खोले और लोकल प्रोटोकॉल के अनुसार  उच्च प्रवाह ऑक्सीजन प्रदान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रोगी को गर्म रखें, लेकिन ध्यान रहे कि उसे अधिक गर्मी न लगे।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31680"/>
            <a:ext cx="1219320" cy="10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975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388684" y="2011074"/>
            <a:ext cx="4151232" cy="18607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आंतरिक रक्तस्राव के लिए 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प्री-हॉस्पिटल उपचार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200" y="38160"/>
            <a:ext cx="1362240" cy="117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/>
          <p:nvPr/>
        </p:nvSpPr>
        <p:spPr>
          <a:xfrm>
            <a:off x="5460183" y="2098395"/>
            <a:ext cx="6097554" cy="305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शॉक के लिए उपचार।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रोगी को यथा शीघ्र अस्‍पताल ले जाएं।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जैसे ही अधिक प्रशिक्षित ईएमएस कर्मचारी घटनास्थल पर पहुंचें, आंतरिक रक्तस्राव की संभावना की सूचना तुरंत दें।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48" y="3816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/>
        </p:nvSpPr>
        <p:spPr>
          <a:xfrm>
            <a:off x="281336" y="1892448"/>
            <a:ext cx="3531712" cy="75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(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SHOCK</a:t>
            </a: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):-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4126162" y="1728592"/>
            <a:ext cx="7786090" cy="323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360" marR="0" lvl="0" indent="-903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पूरे शरीर में पर्याप्त ऑक्सीजन युक्त रक्त की आपूर्ति करने में परिसंचरण तंत्र की विफलता।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128520"/>
            <a:ext cx="1287360" cy="1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39744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/>
        </p:nvSpPr>
        <p:spPr>
          <a:xfrm>
            <a:off x="457200" y="1753644"/>
            <a:ext cx="3657599" cy="113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कारण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4407409" y="1463040"/>
            <a:ext cx="7527420" cy="49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5000"/>
          </a:bodyPr>
          <a:lstStyle/>
          <a:p>
            <a:pPr marL="90360" marR="0" lvl="0" indent="-90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हृदय द्वारा अंगों के लिए पर्याप्त रक्त पंप करने में असमर्थता। 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 की  हानि के कारण शरीर में रक्त की अपर्याप्तता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 वाहिकाओं में रक्त की मात्रा अपर्याप्त होने से शॉक विकसित होना।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8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480" y="69840"/>
            <a:ext cx="12114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6984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/>
        </p:nvSpPr>
        <p:spPr>
          <a:xfrm>
            <a:off x="335964" y="1749260"/>
            <a:ext cx="3422220" cy="80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प्रकार</a:t>
            </a:r>
            <a:endParaRPr sz="4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5103490" y="1284120"/>
            <a:ext cx="6663832" cy="45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6484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कार्डियोजेनिक शॉक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हाइपोवोलेमिक शॉक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रक्तस्रावी शॉक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न्यूरोजेनिक शॉक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एनेफिलेक्‍टिक शॉक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सेप्टिक शॉक 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560" y="0"/>
            <a:ext cx="1060560" cy="85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56" y="105975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/>
        </p:nvSpPr>
        <p:spPr>
          <a:xfrm>
            <a:off x="164304" y="1700784"/>
            <a:ext cx="4262061" cy="118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कार्डियोजेनिक शॉक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120640" y="1700784"/>
            <a:ext cx="6791613" cy="419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360" marR="0" lvl="0" indent="-90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600"/>
              <a:buFont typeface="Calibri"/>
              <a:buChar char=" 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हृदय की कार्यप्रणाली से जुड़ी समस्याएं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-26860" algn="l" rtl="0">
              <a:lnSpc>
                <a:spcPct val="8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कार्डियोजेनिक शॉक-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 एक ऐसी स्थिति है जिसमें हृदय इतना क्षतिग्रस्त हो जाता है कि वह शरीर के अंगों को पर्याप्त रक्त की आपूर्ति करने में असमर्थ हो जाता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63360"/>
            <a:ext cx="1135080" cy="92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6336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/>
        </p:nvSpPr>
        <p:spPr>
          <a:xfrm>
            <a:off x="306388" y="2220990"/>
            <a:ext cx="3892464" cy="7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हाइपोवॉलमिक शॉक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4709160" y="1866378"/>
            <a:ext cx="7178040" cy="40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3000"/>
          </a:bodyPr>
          <a:lstStyle/>
          <a:p>
            <a:pPr marL="10764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परिसंचरण हेतु उपलब्ध रक्त की कुल मात्रा कम है)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हाइपोवॉलेमिक शॉक -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 एक आपातकालीन स्थिति है जिसमें रक्त और द्रव की गंभीर हानि के कारण हृदय शरीर में पर्याप्त रक्त पंप करने में असमर्थ हो जाता है।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40" marR="0" lvl="0" indent="0" algn="l" rtl="0">
              <a:lnSpc>
                <a:spcPct val="8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33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000" y="114480"/>
            <a:ext cx="105912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68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11184" y="1921231"/>
            <a:ext cx="2359152" cy="72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हृदय</a:t>
            </a:r>
            <a:endParaRPr sz="4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114800" y="1519029"/>
            <a:ext cx="7467660" cy="494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4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हृदय एक खोखला पेशीय अंग है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-66484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हृदय का दाहिना हिस्‍सा शरीर से रक्त प्राप्त करता है और उसे ऑक्सीजनेशन के लिए फेफड़ों तक पंप करता है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1176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हृदय का बायां हिस्‍सा फेफड़ों से ऑक्सीजन युक्त रक्त प्राप्त करता है और उसे पूरे शरीर में पंप करता है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38160"/>
            <a:ext cx="1219320" cy="10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232" y="3816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/>
        </p:nvSpPr>
        <p:spPr>
          <a:xfrm>
            <a:off x="554939" y="2281027"/>
            <a:ext cx="3632049" cy="8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एनेफिलेक्‍टिक शॉक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4773168" y="1653436"/>
            <a:ext cx="7315200" cy="432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360" marR="0" lvl="0" indent="-9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गंभीर एलर्जी  के कारण)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एनेफिलेक्‍टिक शॉक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यह एक एलर्जी शॉक है, जो जीवन के लिए खतरा है, जो किसी ऐसी चीज के कारण होती है जिससे रोगी को अत्यधिक एलर्जी होती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3686040" y="6492960"/>
            <a:ext cx="48229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NDRF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3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3000" y="34920"/>
            <a:ext cx="105912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24" y="3348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/>
        </p:nvSpPr>
        <p:spPr>
          <a:xfrm>
            <a:off x="146160" y="1753644"/>
            <a:ext cx="3423960" cy="8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सेप्टिक शॉक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4"/>
          <p:cNvSpPr txBox="1"/>
          <p:nvPr/>
        </p:nvSpPr>
        <p:spPr>
          <a:xfrm>
            <a:off x="4114800" y="1846440"/>
            <a:ext cx="7040520" cy="321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0360" marR="0" lvl="0" indent="-9036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संक्रमण के कारण विष निकलता है, जिससे रक्त वाहिकाएं फैल जाती हैं और रक्त की मात्रा परिसंचरण तंत्र को भरने के लिए बहुत कम हो जाती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just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just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4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0"/>
            <a:ext cx="1219320" cy="10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160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/>
          <p:nvPr/>
        </p:nvSpPr>
        <p:spPr>
          <a:xfrm>
            <a:off x="388306" y="1741118"/>
            <a:ext cx="3956173" cy="90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न्यूरोजेनिक शॉक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5"/>
          <p:cNvSpPr txBox="1"/>
          <p:nvPr/>
        </p:nvSpPr>
        <p:spPr>
          <a:xfrm>
            <a:off x="4197095" y="1741118"/>
            <a:ext cx="7726681" cy="459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5500"/>
          </a:bodyPr>
          <a:lstStyle/>
          <a:p>
            <a:pPr marL="90360" marR="0" lvl="0" indent="-169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रीढ़ की हड्डी की चोट या तंत्रिका संबंधी विकार से तंत्रिका तंत्र को नुकसान के कारण)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31" algn="just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न्यूरोजेनिक शॉक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एक वितरणात्मक प्रकार है शॉक</a:t>
            </a: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जिसके परिणामस्वरूप निम्न रक्तचाप होता है, और कभी-कभी हृदय गति भी धीमी हो जाती है यह केंद्रीय तंत्रिका तंत्र को नुकसान पहुँचाने, जैसे रीढ़ की हड्डी में चोट लगने के बाद भी हो सकता है।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7068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8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5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1440"/>
            <a:ext cx="1303200" cy="108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944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/>
        </p:nvSpPr>
        <p:spPr>
          <a:xfrm>
            <a:off x="146160" y="1381120"/>
            <a:ext cx="3623154" cy="100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संकेत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6"/>
          <p:cNvSpPr txBox="1"/>
          <p:nvPr/>
        </p:nvSpPr>
        <p:spPr>
          <a:xfrm>
            <a:off x="4389120" y="1284120"/>
            <a:ext cx="7523133" cy="48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साँस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उथला और तेज़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नाड़ी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तेज़ और कमज़ोर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त्वचा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पीली, ठंडी और चिपचिपी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चेहरा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पीला, अक्सर होठों, जीभ और कान के लोब में नीला रंग (सायनोसिस)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आँखें: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चमकहीन, पुतलियाँ फैली हुई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109440"/>
            <a:ext cx="1287360" cy="103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160" y="10944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/>
        </p:nvSpPr>
        <p:spPr>
          <a:xfrm>
            <a:off x="146160" y="1722808"/>
            <a:ext cx="4050936" cy="81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लक्षण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7"/>
          <p:cNvSpPr txBox="1"/>
          <p:nvPr/>
        </p:nvSpPr>
        <p:spPr>
          <a:xfrm>
            <a:off x="4389120" y="1207008"/>
            <a:ext cx="6823440" cy="494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7500"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प्यास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जी मिचलाना और उल्टी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कमजोरी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चक्कर आना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बेचैनी और भय - कुछ रोगियों में ये लक्षण शॉक का पहला संकेत हो सकते हैं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7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76320"/>
            <a:ext cx="1287360" cy="10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7632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/>
        </p:nvSpPr>
        <p:spPr>
          <a:xfrm>
            <a:off x="264816" y="1756224"/>
            <a:ext cx="3831696" cy="125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लिए प्री-हॉस्पिटल उपचार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8"/>
          <p:cNvSpPr txBox="1"/>
          <p:nvPr/>
        </p:nvSpPr>
        <p:spPr>
          <a:xfrm>
            <a:off x="4937760" y="1207008"/>
            <a:ext cx="7093800" cy="544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प्राथमिक मूल्यांकन करें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चिकित्सा सहायता लें (सुनिश्चित करें कि ईएमएस रास्ते में है)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वायुमार्ग खुला रखें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यदि साँस लेना अपर्याप्त हो, तो और अधिक रक्त हानि रोकें (प्रत्यक्ष दबाव, ऊँचाई या दबाव बिंदुओं का उपयोग करके, ऑक्सीजन अप्‍लाई करें)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8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480" y="142920"/>
            <a:ext cx="1135080" cy="10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80" y="69399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/>
          <p:nvPr/>
        </p:nvSpPr>
        <p:spPr>
          <a:xfrm>
            <a:off x="4045226" y="1753644"/>
            <a:ext cx="8111614" cy="44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6484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लोअर एक्सट्रीमिटी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को 20-30 से मी ऊपर उठाएं, यदि रीढ़ की हड्डी, गर्दन, छाती या पेट में कोई चोट लगने की आशंका न हो।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484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यदि इनमें से किसी भी चोट का संदेह हो तो रोगी को पीठ के बल लेटाएं।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40" marR="0" lvl="0" indent="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4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 txBox="1"/>
          <p:nvPr/>
        </p:nvSpPr>
        <p:spPr>
          <a:xfrm>
            <a:off x="456840" y="1753644"/>
            <a:ext cx="3868272" cy="124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लिए प्री-हॉस्पिटल उपचार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3240"/>
            <a:ext cx="1336680" cy="112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56" y="5688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/>
          <p:nvPr/>
        </p:nvSpPr>
        <p:spPr>
          <a:xfrm>
            <a:off x="5358384" y="1720800"/>
            <a:ext cx="6679128" cy="462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रोगी को गर्म रखें, लेकिन अधिक गर्म न करें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दोबारा मूल्यांकन करें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विशिष्ट चोटों के लिए देखभाल प्रदान करें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आराम और आश्वस्त करें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मरीज को तुरंत अस्‍पताल ले जाएं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8108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8108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8108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0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0"/>
          <p:cNvSpPr/>
          <p:nvPr/>
        </p:nvSpPr>
        <p:spPr>
          <a:xfrm>
            <a:off x="380880" y="1720800"/>
            <a:ext cx="3889368" cy="1177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शॉक के लिए प्री-हॉस्पिटल उपचार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480" y="66600"/>
            <a:ext cx="1274760" cy="10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00" y="6660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/>
          <p:nvPr/>
        </p:nvSpPr>
        <p:spPr>
          <a:xfrm>
            <a:off x="254160" y="1928508"/>
            <a:ext cx="2473200" cy="80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समीक्षा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4752288" y="1103399"/>
            <a:ext cx="7355592" cy="50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परिसंचरण तंत्र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रक्तस्राव और उसके प्रकारों का वर्णन करना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457200" algn="l" rtl="0">
              <a:lnSpc>
                <a:spcPct val="15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रक्तस्राव के लिए प्री-हॉस्पिटल उपचार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457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शॉक और शॉक के प्रकारों का वर्णन करना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457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शॉक के संकेत और लक्षण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457200" algn="l" rtl="0">
              <a:lnSpc>
                <a:spcPct val="15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शॉक का प्री-हॉस्पिटल उपचार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1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1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480" y="88920"/>
            <a:ext cx="1211400" cy="101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95039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 txBox="1"/>
          <p:nvPr/>
        </p:nvSpPr>
        <p:spPr>
          <a:xfrm>
            <a:off x="2173104" y="2267712"/>
            <a:ext cx="8229600" cy="252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कोई प्रश्न ?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6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2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 descr="C:\Users\DELL\Downloads\Diagram of the human heart (cropped) - Heart - Simple English Wikipedia, the free encyclopedia_files\650px-Diagram_of_the_human_heart_cropp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3012" y="1550232"/>
            <a:ext cx="6563808" cy="442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27644" y="2030344"/>
            <a:ext cx="2271004" cy="90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हृदय</a:t>
            </a:r>
            <a:endParaRPr sz="4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0" y="46080"/>
            <a:ext cx="1219320" cy="10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944" y="4608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3"/>
          <p:cNvSpPr/>
          <p:nvPr/>
        </p:nvSpPr>
        <p:spPr>
          <a:xfrm>
            <a:off x="4062240" y="2517840"/>
            <a:ext cx="3576960" cy="12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000000"/>
                </a:solidFill>
                <a:latin typeface="Arial Black"/>
              </a:rPr>
              <a:t> </a:t>
            </a:r>
          </a:p>
        </p:txBody>
      </p:sp>
      <p:sp>
        <p:nvSpPr>
          <p:cNvPr id="436" name="Google Shape;436;p53"/>
          <p:cNvSpPr/>
          <p:nvPr/>
        </p:nvSpPr>
        <p:spPr>
          <a:xfrm>
            <a:off x="1180008" y="2097540"/>
            <a:ext cx="3675240" cy="840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49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4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312" y="228600"/>
            <a:ext cx="7393792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84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/>
          <p:nvPr/>
        </p:nvSpPr>
        <p:spPr>
          <a:xfrm>
            <a:off x="1096920" y="6459480"/>
            <a:ext cx="2473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11/27/2025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-78120" y="2358246"/>
            <a:ext cx="3764160" cy="73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मूल्यांकन</a:t>
            </a:r>
            <a:endParaRPr sz="4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3224463" y="1728592"/>
            <a:ext cx="8969125" cy="47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90360" marR="0" lvl="0" indent="-1206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Char char=" "/>
            </a:pPr>
            <a:r>
              <a:rPr lang="en-US" sz="7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-90360" algn="l" rtl="0">
              <a:lnSpc>
                <a:spcPct val="1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7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Q) </a:t>
            </a:r>
            <a:r>
              <a:rPr lang="en-US"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शॉक में मरीज को किस पॉजिशन में लेटाएं ?</a:t>
            </a:r>
            <a:endParaRPr sz="1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-90360" algn="l" rtl="0">
              <a:lnSpc>
                <a:spcPct val="1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A)  </a:t>
            </a:r>
            <a:r>
              <a:rPr lang="en-US"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सुपाईन पॉजिशन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-90360" algn="l" rtl="0">
              <a:lnSpc>
                <a:spcPct val="1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Q)  रक्त का तरल भाग क्या है?</a:t>
            </a:r>
            <a:endParaRPr sz="1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1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Char char=" "/>
            </a:pPr>
            <a:r>
              <a:rPr lang="en-US"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 प्‍लाजमा </a:t>
            </a:r>
            <a:endParaRPr sz="1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7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776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776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776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776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None/>
            </a:pP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-90360" algn="l" rtl="0">
              <a:lnSpc>
                <a:spcPct val="7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3686040" y="6459480"/>
            <a:ext cx="48229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NDRF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58680"/>
            <a:ext cx="1357200" cy="108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80" y="5868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818460" y="1753644"/>
            <a:ext cx="1787580" cy="81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रक्‍त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481562" y="1544710"/>
            <a:ext cx="7316364" cy="462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 का ठोस भाग श्वेत रक्त कोशिकाओं, लाल रक्त कोशिकाओं और प्लेटलेट्स से मिलकर बना होता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रक्त के तरल भाग को प्लाज़्मा कहा जाता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6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सामान्य वयस्क के शरीर में लगभग पांच से छह लीटर रक्त होता है।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104760"/>
            <a:ext cx="1287360" cy="96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635573" y="1740769"/>
            <a:ext cx="2566583" cy="14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कार्य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5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133088" y="1350144"/>
            <a:ext cx="7424927" cy="500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4500"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 ऑक्सीजन के साथ-साथ कोशिकाओं का परिवहन भी करता है जो संक्रमण से लड़ता  हैं और अपशिष्ट उत्पादों को बाहर निकालता हैं।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8882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रक्त में थक्का जमने (ठोस होने) की क्षमता होती है, इस प्रक्रिया में आमतौर पर 6 से 7 मिनट लगते हैं।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880" y="17640"/>
            <a:ext cx="1440000" cy="9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12" y="1764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253272" y="2260874"/>
            <a:ext cx="2708752" cy="7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धमनियॉ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(ARTERIES)</a:t>
            </a:r>
            <a:endParaRPr sz="2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890866" y="1735022"/>
            <a:ext cx="7924550" cy="411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धमनियॉ वे रक्त वाहिकाएं हैं, जो शरीर में रक्त का परिवहन करती हैं।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39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ये बहुत मोटे से लेकर मध्यम और छोटे तक, विभिन्न व्यास के होते हैं, चमकीला लाल रंग (Bright red) धमनी रक्तस्राव की विशेषता है।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360" marR="0" lvl="0" indent="0" algn="l" rtl="0">
              <a:lnSpc>
                <a:spcPct val="100000"/>
              </a:lnSpc>
              <a:spcBef>
                <a:spcPts val="1397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38160"/>
            <a:ext cx="1287360" cy="10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3816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 descr="C:\Users\DELL\Downloads\pulse-palpablesites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374" y="798264"/>
            <a:ext cx="6623186" cy="54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712872" y="1844750"/>
            <a:ext cx="2473200" cy="78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धमनियॉ</a:t>
            </a:r>
            <a:endParaRPr sz="36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2320" y="6480"/>
            <a:ext cx="1279800" cy="9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212" y="45648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35728" y="2557836"/>
            <a:ext cx="289548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शिराएं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419061" y="1846440"/>
            <a:ext cx="8084091" cy="437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0360" marR="0" lvl="0" indent="-9036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 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शिराएँ रक्त वाहिकाएँ होती हैं जो रक्त को हृदय तक वापस ले जाती हैं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शिराओं पर धमनियों जितना दबाव नहीं होता है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9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गहरा लाल रंग (Dark red colour) धमनी रक्तस्राव की विशेषता है।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9901080" y="6459480"/>
            <a:ext cx="131148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520" y="31680"/>
            <a:ext cx="1287360" cy="11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8" y="31680"/>
            <a:ext cx="1165320" cy="13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Custom</PresentationFormat>
  <Paragraphs>235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Roboto</vt:lpstr>
      <vt:lpstr>Open Sans SemiBold</vt:lpstr>
      <vt:lpstr>Open Sans</vt:lpstr>
      <vt:lpstr>Times New Roman</vt:lpstr>
      <vt:lpstr>Arial Black</vt:lpstr>
      <vt:lpstr>Noto Sans Symbols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2026-01-08T10:04:31Z</dcterms:modified>
</cp:coreProperties>
</file>