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Arial Black" panose="020B0A04020102020204" pitchFamily="34" charset="0"/>
      <p:regular r:id="rId42"/>
      <p:bold r:id="rId43"/>
    </p:embeddedFont>
    <p:embeddedFont>
      <p:font typeface="Bookman Old Style" panose="02050604050505020204" pitchFamily="18"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pen Sans SemiBold" panose="020B07060308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i-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6"/>
        <p:cNvGrpSpPr/>
        <p:nvPr/>
      </p:nvGrpSpPr>
      <p:grpSpPr>
        <a:xfrm>
          <a:off x="0" y="0"/>
          <a:ext cx="0" cy="0"/>
          <a:chOff x="0" y="0"/>
          <a:chExt cx="0" cy="0"/>
        </a:xfrm>
      </p:grpSpPr>
      <p:sp>
        <p:nvSpPr>
          <p:cNvPr id="17" name="Google Shape;17;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hi-IN" sz="1200" b="0" i="0" u="none" strike="noStrike" cap="none">
                <a:solidFill>
                  <a:srgbClr val="535353"/>
                </a:solidFill>
                <a:latin typeface="Open Sans SemiBold"/>
                <a:ea typeface="Open Sans SemiBold"/>
                <a:cs typeface="Open Sans SemiBold"/>
                <a:sym typeface="Open Sans SemiBold"/>
              </a:rPr>
              <a:t>PEER | CSSR | INDIA</a:t>
            </a:r>
            <a:endParaRPr sz="1800" b="0" i="0" u="none" strike="noStrike" cap="none">
              <a:solidFill>
                <a:schemeClr val="dk1"/>
              </a:solidFill>
              <a:latin typeface="Calibri"/>
              <a:ea typeface="Calibri"/>
              <a:cs typeface="Calibri"/>
              <a:sym typeface="Calibri"/>
            </a:endParaRPr>
          </a:p>
        </p:txBody>
      </p:sp>
      <p:sp>
        <p:nvSpPr>
          <p:cNvPr id="18" name="Google Shape;18;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9" name="Google Shape;19;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hi-IN" sz="1500" b="1" i="0" u="none" strike="noStrike" cap="none">
                <a:solidFill>
                  <a:srgbClr val="535353"/>
                </a:solidFill>
                <a:latin typeface="Open Sans"/>
                <a:ea typeface="Open Sans"/>
                <a:cs typeface="Open Sans"/>
                <a:sym typeface="Open Sans"/>
              </a:rPr>
              <a:t>PPT 2 -</a:t>
            </a:r>
            <a:endParaRPr sz="1800" b="0" i="0" u="none" strike="noStrike" cap="none">
              <a:solidFill>
                <a:schemeClr val="dk1"/>
              </a:solidFill>
              <a:latin typeface="Calibri"/>
              <a:ea typeface="Calibri"/>
              <a:cs typeface="Calibri"/>
              <a:sym typeface="Calibri"/>
            </a:endParaRPr>
          </a:p>
        </p:txBody>
      </p:sp>
      <p:sp>
        <p:nvSpPr>
          <p:cNvPr id="20" name="Google Shape;20;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21" name="Google Shape;21;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22" name="Google Shape;22;p2"/>
          <p:cNvPicPr preferRelativeResize="0"/>
          <p:nvPr/>
        </p:nvPicPr>
        <p:blipFill rotWithShape="1">
          <a:blip r:embed="rId2">
            <a:alphaModFix/>
          </a:blip>
          <a:srcRect/>
          <a:stretch/>
        </p:blipFill>
        <p:spPr>
          <a:xfrm>
            <a:off x="401410" y="283029"/>
            <a:ext cx="1525361" cy="1039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a:spLocks noGrp="1"/>
          </p:cNvSpPr>
          <p:nvPr>
            <p:ph type="pic" idx="2"/>
          </p:nvPr>
        </p:nvSpPr>
        <p:spPr>
          <a:xfrm>
            <a:off x="2389717" y="612775"/>
            <a:ext cx="7315200" cy="4114800"/>
          </a:xfrm>
          <a:prstGeom prst="rect">
            <a:avLst/>
          </a:prstGeom>
          <a:noFill/>
          <a:ln>
            <a:noFill/>
          </a:ln>
        </p:spPr>
      </p:sp>
      <p:sp>
        <p:nvSpPr>
          <p:cNvPr id="77" name="Google Shape;77;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4"/>
          <p:cNvSpPr txBox="1">
            <a:spLocks noGrp="1"/>
          </p:cNvSpPr>
          <p:nvPr>
            <p:ph type="body" idx="2"/>
          </p:nvPr>
        </p:nvSpPr>
        <p:spPr>
          <a:xfrm>
            <a:off x="6197600" y="1591735"/>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pic>
        <p:nvPicPr>
          <p:cNvPr id="36" name="Google Shape;36;p4"/>
          <p:cNvPicPr preferRelativeResize="0"/>
          <p:nvPr/>
        </p:nvPicPr>
        <p:blipFill rotWithShape="1">
          <a:blip r:embed="rId2">
            <a:alphaModFix/>
          </a:blip>
          <a:srcRect/>
          <a:stretch/>
        </p:blipFill>
        <p:spPr>
          <a:xfrm>
            <a:off x="10972800" y="92075"/>
            <a:ext cx="12192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pic>
        <p:nvPicPr>
          <p:cNvPr id="15" name="Google Shape;15;p1"/>
          <p:cNvPicPr preferRelativeResize="0"/>
          <p:nvPr/>
        </p:nvPicPr>
        <p:blipFill rotWithShape="1">
          <a:blip r:embed="rId14">
            <a:alphaModFix/>
          </a:blip>
          <a:srcRect/>
          <a:stretch/>
        </p:blipFill>
        <p:spPr>
          <a:xfrm>
            <a:off x="10439400" y="78318"/>
            <a:ext cx="1676400" cy="1066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8" name="Google Shape;98;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99" name="Google Shape;99;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hi-IN" sz="1500" b="1" i="0" u="none" strike="noStrike" cap="none">
                <a:solidFill>
                  <a:srgbClr val="535353"/>
                </a:solidFill>
                <a:latin typeface="Open Sans"/>
                <a:ea typeface="Open Sans"/>
                <a:cs typeface="Open Sans"/>
                <a:sym typeface="Open Sans"/>
              </a:rPr>
              <a:t>PPT 2 -</a:t>
            </a:r>
            <a:endParaRPr sz="1800" b="0" i="0" u="none" strike="noStrike" cap="none">
              <a:solidFill>
                <a:schemeClr val="dk1"/>
              </a:solidFill>
              <a:latin typeface="Calibri"/>
              <a:ea typeface="Calibri"/>
              <a:cs typeface="Calibri"/>
              <a:sym typeface="Calibri"/>
            </a:endParaRPr>
          </a:p>
        </p:txBody>
      </p:sp>
      <p:sp>
        <p:nvSpPr>
          <p:cNvPr id="100" name="Google Shape;100;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01" name="Google Shape;101;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535353"/>
              </a:buClr>
              <a:buSzPts val="1500"/>
              <a:buFont typeface="Open Sans"/>
              <a:buNone/>
            </a:pPr>
            <a:fld id="{00000000-1234-1234-1234-123412341234}" type="slidenum">
              <a:rPr lang="hi-IN"/>
              <a:t>1</a:t>
            </a:fld>
            <a:endParaRPr/>
          </a:p>
        </p:txBody>
      </p:sp>
      <p:pic>
        <p:nvPicPr>
          <p:cNvPr id="102" name="Google Shape;102;p14" descr="Image"/>
          <p:cNvPicPr preferRelativeResize="0"/>
          <p:nvPr/>
        </p:nvPicPr>
        <p:blipFill rotWithShape="1">
          <a:blip r:embed="rId4">
            <a:alphaModFix amt="90000"/>
          </a:blip>
          <a:srcRect l="50481"/>
          <a:stretch/>
        </p:blipFill>
        <p:spPr>
          <a:xfrm>
            <a:off x="-24680" y="2041260"/>
            <a:ext cx="9809469" cy="1972695"/>
          </a:xfrm>
          <a:prstGeom prst="rect">
            <a:avLst/>
          </a:prstGeom>
          <a:noFill/>
          <a:ln>
            <a:noFill/>
          </a:ln>
        </p:spPr>
      </p:pic>
      <p:pic>
        <p:nvPicPr>
          <p:cNvPr id="103" name="Google Shape;103;p14"/>
          <p:cNvPicPr preferRelativeResize="0"/>
          <p:nvPr/>
        </p:nvPicPr>
        <p:blipFill rotWithShape="1">
          <a:blip r:embed="rId5">
            <a:alphaModFix/>
          </a:blip>
          <a:srcRect/>
          <a:stretch/>
        </p:blipFill>
        <p:spPr>
          <a:xfrm>
            <a:off x="33059" y="29164"/>
            <a:ext cx="1252142" cy="1109174"/>
          </a:xfrm>
          <a:prstGeom prst="rect">
            <a:avLst/>
          </a:prstGeom>
          <a:noFill/>
          <a:ln>
            <a:noFill/>
          </a:ln>
        </p:spPr>
      </p:pic>
      <p:pic>
        <p:nvPicPr>
          <p:cNvPr id="104" name="Google Shape;104;p14"/>
          <p:cNvPicPr preferRelativeResize="0"/>
          <p:nvPr/>
        </p:nvPicPr>
        <p:blipFill rotWithShape="1">
          <a:blip r:embed="rId6">
            <a:alphaModFix/>
          </a:blip>
          <a:srcRect/>
          <a:stretch/>
        </p:blipFill>
        <p:spPr>
          <a:xfrm>
            <a:off x="10427124" y="-4662"/>
            <a:ext cx="1731817" cy="1143000"/>
          </a:xfrm>
          <a:prstGeom prst="rect">
            <a:avLst/>
          </a:prstGeom>
          <a:noFill/>
          <a:ln>
            <a:noFill/>
          </a:ln>
        </p:spPr>
      </p:pic>
      <p:sp>
        <p:nvSpPr>
          <p:cNvPr id="105" name="Google Shape;105;p14"/>
          <p:cNvSpPr txBox="1"/>
          <p:nvPr/>
        </p:nvSpPr>
        <p:spPr>
          <a:xfrm>
            <a:off x="622761" y="2305012"/>
            <a:ext cx="7162800" cy="1143000"/>
          </a:xfrm>
          <a:prstGeom prst="rect">
            <a:avLst/>
          </a:prstGeom>
          <a:solidFill>
            <a:srgbClr val="C00000"/>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4000"/>
              <a:buFont typeface="Times New Roman"/>
              <a:buNone/>
            </a:pPr>
            <a:r>
              <a:rPr lang="hi-IN" sz="6000" b="1" i="0" u="sng" strike="noStrike" cap="none">
                <a:solidFill>
                  <a:schemeClr val="lt1"/>
                </a:solidFill>
                <a:latin typeface="Times New Roman"/>
                <a:ea typeface="Times New Roman"/>
                <a:cs typeface="Times New Roman"/>
                <a:sym typeface="Times New Roman"/>
              </a:rPr>
              <a:t>ऑक्सीजन थेरेपी</a:t>
            </a:r>
            <a:endParaRPr sz="6000" b="1" i="0" u="sng" strike="noStrike" cap="none">
              <a:solidFill>
                <a:schemeClr val="lt1"/>
              </a:solidFill>
              <a:latin typeface="Times New Roman"/>
              <a:ea typeface="Times New Roman"/>
              <a:cs typeface="Times New Roman"/>
              <a:sym typeface="Times New Roman"/>
            </a:endParaRPr>
          </a:p>
        </p:txBody>
      </p:sp>
      <p:sp>
        <p:nvSpPr>
          <p:cNvPr id="106" name="Google Shape;106;p14"/>
          <p:cNvSpPr/>
          <p:nvPr/>
        </p:nvSpPr>
        <p:spPr>
          <a:xfrm>
            <a:off x="4034393" y="230707"/>
            <a:ext cx="3244231" cy="1119118"/>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i-IN" sz="4800" b="0" i="0" u="none" strike="noStrike" cap="none">
                <a:solidFill>
                  <a:srgbClr val="000000"/>
                </a:solidFill>
                <a:latin typeface="Arial Black"/>
                <a:ea typeface="Arial Black"/>
                <a:cs typeface="Arial Black"/>
                <a:sym typeface="Arial Black"/>
              </a:rPr>
              <a:t>   </a:t>
            </a:r>
            <a:r>
              <a:rPr lang="hi-IN" sz="3200" b="1" i="0" u="none" strike="noStrike" cap="none">
                <a:solidFill>
                  <a:srgbClr val="000000"/>
                </a:solidFill>
                <a:latin typeface="Calibri"/>
                <a:ea typeface="Calibri"/>
                <a:cs typeface="Calibri"/>
                <a:sym typeface="Calibri"/>
              </a:rPr>
              <a:t>LESSON-08</a:t>
            </a:r>
            <a:endParaRPr sz="3200" b="1" i="0" u="none" strike="noStrike" cap="none">
              <a:solidFill>
                <a:srgbClr val="000000"/>
              </a:solidFill>
              <a:latin typeface="Calibri"/>
              <a:ea typeface="Calibri"/>
              <a:cs typeface="Calibri"/>
              <a:sym typeface="Calibri"/>
            </a:endParaRPr>
          </a:p>
        </p:txBody>
      </p:sp>
      <p:sp>
        <p:nvSpPr>
          <p:cNvPr id="107" name="Google Shape;107;p14"/>
          <p:cNvSpPr/>
          <p:nvPr/>
        </p:nvSpPr>
        <p:spPr>
          <a:xfrm flipH="1">
            <a:off x="8868043" y="5872832"/>
            <a:ext cx="3323957" cy="46902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hi-IN" sz="2000" b="1" i="0" u="none" strike="noStrike" cap="none">
                <a:solidFill>
                  <a:srgbClr val="000000"/>
                </a:solidFill>
                <a:latin typeface="Arial"/>
                <a:ea typeface="Arial"/>
                <a:cs typeface="Arial"/>
                <a:sym typeface="Arial"/>
              </a:rPr>
              <a:t>By:- INSP/GD- RAMBHAJ</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88" name="Google Shape;188;p2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23"/>
          <p:cNvSpPr txBox="1">
            <a:spLocks noGrp="1"/>
          </p:cNvSpPr>
          <p:nvPr>
            <p:ph type="body" idx="1"/>
          </p:nvPr>
        </p:nvSpPr>
        <p:spPr>
          <a:xfrm>
            <a:off x="5562600" y="1524000"/>
            <a:ext cx="6395720" cy="452628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Char char="•"/>
            </a:pPr>
            <a:r>
              <a:rPr lang="hi-IN" sz="3200">
                <a:latin typeface="Times New Roman"/>
                <a:ea typeface="Times New Roman"/>
                <a:cs typeface="Times New Roman"/>
                <a:sym typeface="Times New Roman"/>
              </a:rPr>
              <a:t>सिलेंडर का उपयोग करने के बाद सिलेंडर पर वर्तमान दबाव (पीएसआई) को नोट करें।</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वाल्व:</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   यह ऑक्सीजन के प्रवाह को नियंत्रित करता है और बोतल को चालू या बंद कर देता है। एक विशिष्ट वाल्व एक अलग प्रकार के सिलेंडर में काम नहीं कर सकता है।</a:t>
            </a:r>
            <a:endParaRPr sz="3200" b="0" i="0" u="none" strike="noStrike" cap="none">
              <a:solidFill>
                <a:schemeClr val="dk1"/>
              </a:solidFill>
              <a:latin typeface="Times New Roman"/>
              <a:ea typeface="Times New Roman"/>
              <a:cs typeface="Times New Roman"/>
              <a:sym typeface="Times New Roman"/>
            </a:endParaRPr>
          </a:p>
        </p:txBody>
      </p:sp>
      <p:sp>
        <p:nvSpPr>
          <p:cNvPr id="190" name="Google Shape;190;p23"/>
          <p:cNvSpPr txBox="1">
            <a:spLocks noGrp="1"/>
          </p:cNvSpPr>
          <p:nvPr>
            <p:ph type="title"/>
          </p:nvPr>
        </p:nvSpPr>
        <p:spPr>
          <a:xfrm>
            <a:off x="152400" y="2438400"/>
            <a:ext cx="54102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वाल्व के साथ ऑक्सीजन सिलेंडर</a:t>
            </a:r>
            <a:endParaRPr sz="4000" b="1" u="sng">
              <a:solidFill>
                <a:srgbClr val="FF0000"/>
              </a:solidFill>
              <a:latin typeface="Open Sans"/>
              <a:ea typeface="Open Sans"/>
              <a:cs typeface="Open Sans"/>
              <a:sym typeface="Open Sans"/>
            </a:endParaRPr>
          </a:p>
        </p:txBody>
      </p:sp>
      <p:pic>
        <p:nvPicPr>
          <p:cNvPr id="191" name="Google Shape;191;p23"/>
          <p:cNvPicPr preferRelativeResize="0"/>
          <p:nvPr/>
        </p:nvPicPr>
        <p:blipFill rotWithShape="1">
          <a:blip r:embed="rId3">
            <a:alphaModFix/>
          </a:blip>
          <a:srcRect/>
          <a:stretch/>
        </p:blipFill>
        <p:spPr>
          <a:xfrm>
            <a:off x="10383982" y="76200"/>
            <a:ext cx="1731817" cy="1143000"/>
          </a:xfrm>
          <a:prstGeom prst="rect">
            <a:avLst/>
          </a:prstGeom>
          <a:noFill/>
          <a:ln>
            <a:noFill/>
          </a:ln>
        </p:spPr>
      </p:pic>
      <p:pic>
        <p:nvPicPr>
          <p:cNvPr id="192" name="Google Shape;192;p23"/>
          <p:cNvPicPr preferRelativeResize="0"/>
          <p:nvPr/>
        </p:nvPicPr>
        <p:blipFill rotWithShape="1">
          <a:blip r:embed="rId4">
            <a:alphaModFix/>
          </a:blip>
          <a:srcRect/>
          <a:stretch/>
        </p:blipFill>
        <p:spPr>
          <a:xfrm>
            <a:off x="76200" y="110026"/>
            <a:ext cx="1252142" cy="1109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98" name="Google Shape;198;p2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24"/>
          <p:cNvSpPr txBox="1">
            <a:spLocks noGrp="1"/>
          </p:cNvSpPr>
          <p:nvPr>
            <p:ph type="body" idx="1"/>
          </p:nvPr>
        </p:nvSpPr>
        <p:spPr>
          <a:xfrm>
            <a:off x="6324600" y="1692137"/>
            <a:ext cx="5562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None/>
            </a:pPr>
            <a:r>
              <a:rPr lang="hi-IN" sz="2800">
                <a:latin typeface="Open Sans"/>
                <a:ea typeface="Open Sans"/>
                <a:cs typeface="Open Sans"/>
                <a:sym typeface="Open Sans"/>
              </a:rPr>
              <a:t>सभी विदेशी              सिलेंडर डी - 350 लीटर</a:t>
            </a:r>
            <a:br>
              <a:rPr lang="hi-IN" sz="2800">
                <a:latin typeface="Open Sans"/>
                <a:ea typeface="Open Sans"/>
                <a:cs typeface="Open Sans"/>
                <a:sym typeface="Open Sans"/>
              </a:rPr>
            </a:br>
            <a:r>
              <a:rPr lang="hi-IN" sz="2800">
                <a:latin typeface="Open Sans"/>
                <a:ea typeface="Open Sans"/>
                <a:cs typeface="Open Sans"/>
                <a:sym typeface="Open Sans"/>
              </a:rPr>
              <a:t> सिलेंडर                  सिलेंडर ई - 625 लीटर </a:t>
            </a:r>
            <a:br>
              <a:rPr lang="hi-IN" sz="2800">
                <a:latin typeface="Open Sans"/>
                <a:ea typeface="Open Sans"/>
                <a:cs typeface="Open Sans"/>
                <a:sym typeface="Open Sans"/>
              </a:rPr>
            </a:br>
            <a:r>
              <a:rPr lang="hi-IN" sz="2800">
                <a:latin typeface="Open Sans"/>
                <a:ea typeface="Open Sans"/>
                <a:cs typeface="Open Sans"/>
                <a:sym typeface="Open Sans"/>
              </a:rPr>
              <a:t>                          सिलेंडर एम - 3,000 लीटर</a:t>
            </a:r>
            <a:endParaRPr sz="2800" b="0" i="0" u="none" strike="noStrike" cap="none">
              <a:solidFill>
                <a:schemeClr val="dk1"/>
              </a:solidFill>
              <a:latin typeface="Open Sans"/>
              <a:ea typeface="Open Sans"/>
              <a:cs typeface="Open Sans"/>
              <a:sym typeface="Open Sans"/>
            </a:endParaRPr>
          </a:p>
        </p:txBody>
      </p:sp>
      <p:sp>
        <p:nvSpPr>
          <p:cNvPr id="200" name="Google Shape;200;p24"/>
          <p:cNvSpPr txBox="1">
            <a:spLocks noGrp="1"/>
          </p:cNvSpPr>
          <p:nvPr>
            <p:ph type="title"/>
          </p:nvPr>
        </p:nvSpPr>
        <p:spPr>
          <a:xfrm>
            <a:off x="685800" y="2438400"/>
            <a:ext cx="4952999"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600"/>
              <a:buFont typeface="Open Sans"/>
              <a:buNone/>
            </a:pPr>
            <a:r>
              <a:rPr lang="hi-IN" sz="3600" b="1">
                <a:solidFill>
                  <a:srgbClr val="FF0000"/>
                </a:solidFill>
                <a:latin typeface="Open Sans"/>
                <a:ea typeface="Open Sans"/>
                <a:cs typeface="Open Sans"/>
                <a:sym typeface="Open Sans"/>
              </a:rPr>
              <a:t>सबसे आम सिलेंडर प्रकार</a:t>
            </a:r>
            <a:endParaRPr sz="3600" b="1" u="sng">
              <a:solidFill>
                <a:srgbClr val="FF0000"/>
              </a:solidFill>
              <a:latin typeface="Open Sans"/>
              <a:ea typeface="Open Sans"/>
              <a:cs typeface="Open Sans"/>
              <a:sym typeface="Open Sans"/>
            </a:endParaRPr>
          </a:p>
        </p:txBody>
      </p:sp>
      <p:pic>
        <p:nvPicPr>
          <p:cNvPr id="201" name="Google Shape;201;p24"/>
          <p:cNvPicPr preferRelativeResize="0"/>
          <p:nvPr/>
        </p:nvPicPr>
        <p:blipFill rotWithShape="1">
          <a:blip r:embed="rId3">
            <a:alphaModFix/>
          </a:blip>
          <a:srcRect/>
          <a:stretch/>
        </p:blipFill>
        <p:spPr>
          <a:xfrm>
            <a:off x="103632" y="148126"/>
            <a:ext cx="1252142" cy="1109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07" name="Google Shape;207;p2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25"/>
          <p:cNvSpPr txBox="1">
            <a:spLocks noGrp="1"/>
          </p:cNvSpPr>
          <p:nvPr>
            <p:ph type="body" idx="1"/>
          </p:nvPr>
        </p:nvSpPr>
        <p:spPr>
          <a:xfrm>
            <a:off x="5623561" y="1524000"/>
            <a:ext cx="5897880"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Char char="•"/>
            </a:pPr>
            <a:r>
              <a:rPr lang="hi-IN">
                <a:latin typeface="Open Sans"/>
                <a:ea typeface="Open Sans"/>
                <a:cs typeface="Open Sans"/>
                <a:sym typeface="Open Sans"/>
              </a:rPr>
              <a:t>अस्पताल में सफेद गर्दन के सिलेंडर के साथ काले रंग का उपयोग किया जाता है। जिसकी क्षमता 100 लीटर, 320 लीटर, 600 लीटर और 720 लीटर है। </a:t>
            </a:r>
            <a:br>
              <a:rPr lang="hi-IN">
                <a:latin typeface="Open Sans"/>
                <a:ea typeface="Open Sans"/>
                <a:cs typeface="Open Sans"/>
                <a:sym typeface="Open Sans"/>
              </a:rPr>
            </a:br>
            <a:r>
              <a:rPr lang="hi-IN">
                <a:latin typeface="Open Sans"/>
                <a:ea typeface="Open Sans"/>
                <a:cs typeface="Open Sans"/>
                <a:sym typeface="Open Sans"/>
              </a:rPr>
              <a:t>वर्तमान परिदृश्य में कुछ अस्पताल रोगियों के इलाज के लिए कई मीटर के साथ ऑक्सीजन पाइपलाइन का उपयोग कर रहे हैं।</a:t>
            </a:r>
            <a:endParaRPr b="0" i="0" u="none" strike="noStrike" cap="none">
              <a:solidFill>
                <a:schemeClr val="dk1"/>
              </a:solidFill>
              <a:latin typeface="Open Sans"/>
              <a:ea typeface="Open Sans"/>
              <a:cs typeface="Open Sans"/>
              <a:sym typeface="Open Sans"/>
            </a:endParaRPr>
          </a:p>
        </p:txBody>
      </p:sp>
      <p:sp>
        <p:nvSpPr>
          <p:cNvPr id="209" name="Google Shape;209;p25"/>
          <p:cNvSpPr txBox="1">
            <a:spLocks noGrp="1"/>
          </p:cNvSpPr>
          <p:nvPr>
            <p:ph type="title"/>
          </p:nvPr>
        </p:nvSpPr>
        <p:spPr>
          <a:xfrm>
            <a:off x="223345" y="3009900"/>
            <a:ext cx="630545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भारतीय परिदृश्य में</a:t>
            </a:r>
            <a:endParaRPr sz="4000" b="1" u="sng">
              <a:solidFill>
                <a:srgbClr val="FF0000"/>
              </a:solidFill>
              <a:latin typeface="Open Sans"/>
              <a:ea typeface="Open Sans"/>
              <a:cs typeface="Open Sans"/>
              <a:sym typeface="Open Sans"/>
            </a:endParaRPr>
          </a:p>
        </p:txBody>
      </p:sp>
      <p:pic>
        <p:nvPicPr>
          <p:cNvPr id="210" name="Google Shape;210;p25"/>
          <p:cNvPicPr preferRelativeResize="0"/>
          <p:nvPr/>
        </p:nvPicPr>
        <p:blipFill rotWithShape="1">
          <a:blip r:embed="rId3">
            <a:alphaModFix/>
          </a:blip>
          <a:srcRect/>
          <a:stretch/>
        </p:blipFill>
        <p:spPr>
          <a:xfrm>
            <a:off x="76200" y="184612"/>
            <a:ext cx="1252142" cy="1109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16" name="Google Shape;216;p2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26"/>
          <p:cNvSpPr txBox="1">
            <a:spLocks noGrp="1"/>
          </p:cNvSpPr>
          <p:nvPr>
            <p:ph type="body" idx="1"/>
          </p:nvPr>
        </p:nvSpPr>
        <p:spPr>
          <a:xfrm>
            <a:off x="5471160" y="1447800"/>
            <a:ext cx="6705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Noto Sans Symbols"/>
              <a:buChar char="▪"/>
            </a:pPr>
            <a:r>
              <a:rPr lang="hi-IN">
                <a:latin typeface="Open Sans"/>
                <a:ea typeface="Open Sans"/>
                <a:cs typeface="Open Sans"/>
                <a:sym typeface="Open Sans"/>
              </a:rPr>
              <a:t>नियामक उच्च दबाव को (2000 पीएसआई) से 40 - 70 पीएसआई तक कम कर देता है।</a:t>
            </a:r>
            <a:br>
              <a:rPr lang="hi-IN">
                <a:latin typeface="Open Sans"/>
                <a:ea typeface="Open Sans"/>
                <a:cs typeface="Open Sans"/>
                <a:sym typeface="Open Sans"/>
              </a:rPr>
            </a:br>
            <a:r>
              <a:rPr lang="hi-IN">
                <a:latin typeface="Open Sans"/>
                <a:ea typeface="Open Sans"/>
                <a:cs typeface="Open Sans"/>
                <a:sym typeface="Open Sans"/>
              </a:rPr>
              <a:t> फ्लो मीटर ऑक्सीजन के प्रवाह को नियंत्रित करते हैं, जिसे आमतौर पर 0 से 25 लीटर प्रति मिनट के बीच प्रशासित किया जाता है।</a:t>
            </a:r>
            <a:endParaRPr b="0" i="0" u="none" strike="noStrike" cap="none">
              <a:solidFill>
                <a:schemeClr val="dk1"/>
              </a:solidFill>
              <a:latin typeface="Open Sans"/>
              <a:ea typeface="Open Sans"/>
              <a:cs typeface="Open Sans"/>
              <a:sym typeface="Open Sans"/>
            </a:endParaRPr>
          </a:p>
        </p:txBody>
      </p:sp>
      <p:sp>
        <p:nvSpPr>
          <p:cNvPr id="218" name="Google Shape;218;p26"/>
          <p:cNvSpPr txBox="1">
            <a:spLocks noGrp="1"/>
          </p:cNvSpPr>
          <p:nvPr>
            <p:ph type="title"/>
          </p:nvPr>
        </p:nvSpPr>
        <p:spPr>
          <a:xfrm>
            <a:off x="304800" y="2438400"/>
            <a:ext cx="4876800" cy="114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a:solidFill>
                  <a:srgbClr val="FF0000"/>
                </a:solidFill>
                <a:latin typeface="Open Sans"/>
                <a:ea typeface="Open Sans"/>
                <a:cs typeface="Open Sans"/>
                <a:sym typeface="Open Sans"/>
              </a:rPr>
              <a:t>कम दबाव नियामक और प्रवाह मीटर</a:t>
            </a:r>
            <a:endParaRPr sz="4000">
              <a:solidFill>
                <a:srgbClr val="FF0000"/>
              </a:solidFill>
              <a:latin typeface="Open Sans"/>
              <a:ea typeface="Open Sans"/>
              <a:cs typeface="Open Sans"/>
              <a:sym typeface="Open Sans"/>
            </a:endParaRPr>
          </a:p>
        </p:txBody>
      </p:sp>
      <p:pic>
        <p:nvPicPr>
          <p:cNvPr id="219" name="Google Shape;219;p26"/>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25" name="Google Shape;225;p2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27"/>
          <p:cNvSpPr txBox="1">
            <a:spLocks noGrp="1"/>
          </p:cNvSpPr>
          <p:nvPr>
            <p:ph type="body" idx="1"/>
          </p:nvPr>
        </p:nvSpPr>
        <p:spPr>
          <a:xfrm>
            <a:off x="5105400" y="1752600"/>
            <a:ext cx="73152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hi-IN">
                <a:latin typeface="Open Sans"/>
                <a:ea typeface="Open Sans"/>
                <a:cs typeface="Open Sans"/>
                <a:sym typeface="Open Sans"/>
              </a:rPr>
              <a:t>सबसे पहले O2 सिलेंडर की बाहरी शरीर की सतह की स्थिति की जांच करें, यदि किसी भी प्रकार की सूजन या क्षति पाई जाती है, तो उपयोग न करें।</a:t>
            </a:r>
            <a:br>
              <a:rPr lang="hi-IN">
                <a:latin typeface="Open Sans"/>
                <a:ea typeface="Open Sans"/>
                <a:cs typeface="Open Sans"/>
                <a:sym typeface="Open Sans"/>
              </a:rPr>
            </a:br>
            <a:r>
              <a:rPr lang="hi-IN">
                <a:latin typeface="Open Sans"/>
                <a:ea typeface="Open Sans"/>
                <a:cs typeface="Open Sans"/>
                <a:sym typeface="Open Sans"/>
              </a:rPr>
              <a:t>ऑक्सीजन सिलेंडर का चेक वाल्व अच्छी स्थिति में है या नहीं, इसका मतलब है कि गर्दन के वाल्व के धागे उचित हैं या नहीं अगर अनुचित पाए जाते हैं या कुछ धागा गायब है तो उपयोग न करें।</a:t>
            </a:r>
            <a:endParaRPr b="0" i="0" u="none" strike="noStrike" cap="none">
              <a:solidFill>
                <a:schemeClr val="dk1"/>
              </a:solidFill>
              <a:latin typeface="Open Sans"/>
              <a:ea typeface="Open Sans"/>
              <a:cs typeface="Open Sans"/>
              <a:sym typeface="Open Sans"/>
            </a:endParaRPr>
          </a:p>
        </p:txBody>
      </p:sp>
      <p:sp>
        <p:nvSpPr>
          <p:cNvPr id="227" name="Google Shape;227;p27"/>
          <p:cNvSpPr txBox="1">
            <a:spLocks noGrp="1"/>
          </p:cNvSpPr>
          <p:nvPr>
            <p:ph type="title"/>
          </p:nvPr>
        </p:nvSpPr>
        <p:spPr>
          <a:xfrm>
            <a:off x="194299" y="2686376"/>
            <a:ext cx="5139702"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Bookman Old Style"/>
              <a:buNone/>
            </a:pPr>
            <a:r>
              <a:rPr lang="hi-IN" sz="4000" b="1">
                <a:solidFill>
                  <a:srgbClr val="FF0000"/>
                </a:solidFill>
                <a:latin typeface="Bookman Old Style"/>
                <a:ea typeface="Bookman Old Style"/>
                <a:cs typeface="Bookman Old Style"/>
                <a:sym typeface="Bookman Old Style"/>
              </a:rPr>
              <a:t>ऑक्सीजन देते समय सावधानी</a:t>
            </a:r>
            <a:endParaRPr b="1" u="sng">
              <a:solidFill>
                <a:srgbClr val="FF0000"/>
              </a:solidFill>
              <a:latin typeface="Times New Roman"/>
              <a:ea typeface="Times New Roman"/>
              <a:cs typeface="Times New Roman"/>
              <a:sym typeface="Times New Roman"/>
            </a:endParaRPr>
          </a:p>
        </p:txBody>
      </p:sp>
      <p:pic>
        <p:nvPicPr>
          <p:cNvPr id="228" name="Google Shape;228;p27"/>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34" name="Google Shape;234;p2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28"/>
          <p:cNvSpPr txBox="1">
            <a:spLocks noGrp="1"/>
          </p:cNvSpPr>
          <p:nvPr>
            <p:ph type="body" idx="1"/>
          </p:nvPr>
        </p:nvSpPr>
        <p:spPr>
          <a:xfrm>
            <a:off x="685800" y="1572331"/>
            <a:ext cx="11277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hi-IN">
                <a:latin typeface="Times New Roman"/>
                <a:ea typeface="Times New Roman"/>
                <a:cs typeface="Times New Roman"/>
                <a:sym typeface="Times New Roman"/>
              </a:rPr>
              <a:t>जांचें कि वाल्व के दो दांतों के छेद अच्छी स्थिति में हैं</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 </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चेक करें कि दोनों दांत अच्छे हैं, अगर टूटे हुए या गायब पाए जाते हैं तो उपयोग न करें।</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रेगुलेटर लगाएं और जांचें, सुई ठीक से काम कर रही है या नहीं।</a:t>
            </a:r>
            <a:endParaRPr b="0" i="0" u="none" strike="noStrike" cap="none">
              <a:solidFill>
                <a:schemeClr val="dk1"/>
              </a:solidFill>
              <a:latin typeface="Times New Roman"/>
              <a:ea typeface="Times New Roman"/>
              <a:cs typeface="Times New Roman"/>
              <a:sym typeface="Times New Roman"/>
            </a:endParaRPr>
          </a:p>
        </p:txBody>
      </p:sp>
      <p:pic>
        <p:nvPicPr>
          <p:cNvPr id="236" name="Google Shape;236;p28"/>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42" name="Google Shape;242;p2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29"/>
          <p:cNvSpPr txBox="1">
            <a:spLocks noGrp="1"/>
          </p:cNvSpPr>
          <p:nvPr>
            <p:ph type="body" idx="1"/>
          </p:nvPr>
        </p:nvSpPr>
        <p:spPr>
          <a:xfrm>
            <a:off x="609600" y="1371600"/>
            <a:ext cx="11277600"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Char char="•"/>
            </a:pPr>
            <a:r>
              <a:rPr lang="hi-IN">
                <a:latin typeface="Times New Roman"/>
                <a:ea typeface="Times New Roman"/>
                <a:cs typeface="Times New Roman"/>
                <a:sym typeface="Times New Roman"/>
              </a:rPr>
              <a:t>चेक फ्लो मीटर ठीक से काम कर रहा है या नहीं।</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सिलेंडर में वर्तमान दबाव की जाँच करें। </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सिलेंडर में कम दबाव नियामक, प्रवाह मीटर, ऑक्सीजन वितरण पाइप, नाक प्रवेशनी, बैग वाल्व मास्क स्थापित करें।</a:t>
            </a:r>
            <a:endParaRPr b="0" i="0" u="none" strike="noStrike" cap="none">
              <a:solidFill>
                <a:schemeClr val="dk1"/>
              </a:solidFill>
              <a:latin typeface="Times New Roman"/>
              <a:ea typeface="Times New Roman"/>
              <a:cs typeface="Times New Roman"/>
              <a:sym typeface="Times New Roman"/>
            </a:endParaRPr>
          </a:p>
        </p:txBody>
      </p:sp>
      <p:pic>
        <p:nvPicPr>
          <p:cNvPr id="244" name="Google Shape;244;p29"/>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50" name="Google Shape;250;p3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30"/>
          <p:cNvSpPr txBox="1">
            <a:spLocks noGrp="1"/>
          </p:cNvSpPr>
          <p:nvPr>
            <p:ph type="body" idx="1"/>
          </p:nvPr>
        </p:nvSpPr>
        <p:spPr>
          <a:xfrm>
            <a:off x="457200" y="1295400"/>
            <a:ext cx="11277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600"/>
              <a:buChar char="•"/>
            </a:pPr>
            <a:r>
              <a:rPr lang="hi-IN" sz="3600">
                <a:latin typeface="Times New Roman"/>
                <a:ea typeface="Times New Roman"/>
                <a:cs typeface="Times New Roman"/>
                <a:sym typeface="Times New Roman"/>
              </a:rPr>
              <a:t>किसी मरीज को ऑक्सीजन देने से पहले, एक बार फिर से सभी इंस्टॉलेशन की जांच कर लें।</a:t>
            </a:r>
            <a:br>
              <a:rPr lang="hi-IN" sz="3600">
                <a:latin typeface="Times New Roman"/>
                <a:ea typeface="Times New Roman"/>
                <a:cs typeface="Times New Roman"/>
                <a:sym typeface="Times New Roman"/>
              </a:rPr>
            </a:br>
            <a:r>
              <a:rPr lang="hi-IN" sz="3600">
                <a:latin typeface="Times New Roman"/>
                <a:ea typeface="Times New Roman"/>
                <a:cs typeface="Times New Roman"/>
                <a:sym typeface="Times New Roman"/>
              </a:rPr>
              <a:t>फ्लो मीटर और रेगुलेटर का उपयोग करके रोगी को ऑक्सीजन की उचित डिलीवरी प्राप्त की जाती है। वे आमतौर पर एक टुकड़े के रूप में जुड़े होते हैं।</a:t>
            </a:r>
            <a:endParaRPr b="0" i="0" u="none" strike="noStrike" cap="none">
              <a:solidFill>
                <a:schemeClr val="dk1"/>
              </a:solidFill>
              <a:latin typeface="Bookman Old Style"/>
              <a:ea typeface="Bookman Old Style"/>
              <a:cs typeface="Bookman Old Style"/>
              <a:sym typeface="Bookman Old Style"/>
            </a:endParaRPr>
          </a:p>
        </p:txBody>
      </p:sp>
      <p:pic>
        <p:nvPicPr>
          <p:cNvPr id="252" name="Google Shape;252;p30"/>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58" name="Google Shape;258;p3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31"/>
          <p:cNvSpPr txBox="1">
            <a:spLocks noGrp="1"/>
          </p:cNvSpPr>
          <p:nvPr>
            <p:ph type="body" idx="1"/>
          </p:nvPr>
        </p:nvSpPr>
        <p:spPr>
          <a:xfrm>
            <a:off x="6400800" y="1447800"/>
            <a:ext cx="53848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None/>
            </a:pPr>
            <a:r>
              <a:rPr lang="hi-IN"/>
              <a:t>उचित आकार का चयन करें।</a:t>
            </a:r>
            <a:br>
              <a:rPr lang="hi-IN"/>
            </a:br>
            <a:r>
              <a:rPr lang="hi-IN"/>
              <a:t>-मरीज का मुंह खोलें।</a:t>
            </a:r>
            <a:br>
              <a:rPr lang="hi-IN"/>
            </a:br>
            <a:r>
              <a:rPr lang="hi-IN"/>
              <a:t>-उल्टा डालें।</a:t>
            </a:r>
            <a:br>
              <a:rPr lang="hi-IN"/>
            </a:br>
            <a:r>
              <a:rPr lang="hi-IN"/>
              <a:t>-धीरे से सहायक को आगे बढ़ाएं।</a:t>
            </a:r>
            <a:br>
              <a:rPr lang="hi-IN"/>
            </a:br>
            <a:r>
              <a:rPr lang="hi-IN"/>
              <a:t>-टर्न 180 डिग्री।</a:t>
            </a:r>
            <a:br>
              <a:rPr lang="hi-IN"/>
            </a:br>
            <a:r>
              <a:rPr lang="hi-IN"/>
              <a:t>-तब तक आगे बढ़ें जब तक कि फ्लैंज दांतों पर न टिके रहें, फिर इसे टेप से सुरक्षित करें।</a:t>
            </a:r>
            <a:endParaRPr b="0" i="0" u="none" strike="noStrike" cap="none">
              <a:solidFill>
                <a:schemeClr val="dk1"/>
              </a:solidFill>
              <a:latin typeface="Open Sans"/>
              <a:ea typeface="Open Sans"/>
              <a:cs typeface="Open Sans"/>
              <a:sym typeface="Open Sans"/>
            </a:endParaRPr>
          </a:p>
        </p:txBody>
      </p:sp>
      <p:sp>
        <p:nvSpPr>
          <p:cNvPr id="260" name="Google Shape;260;p31"/>
          <p:cNvSpPr txBox="1">
            <a:spLocks noGrp="1"/>
          </p:cNvSpPr>
          <p:nvPr>
            <p:ph type="title"/>
          </p:nvPr>
        </p:nvSpPr>
        <p:spPr>
          <a:xfrm>
            <a:off x="457200" y="3063178"/>
            <a:ext cx="5105400" cy="1722438"/>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ऑरोफरीन्जियल वायुमार्ग</a:t>
            </a:r>
            <a:endParaRPr sz="4000" b="1" u="sng">
              <a:solidFill>
                <a:srgbClr val="FF0000"/>
              </a:solidFill>
              <a:latin typeface="Open Sans"/>
              <a:ea typeface="Open Sans"/>
              <a:cs typeface="Open Sans"/>
              <a:sym typeface="Open Sans"/>
            </a:endParaRPr>
          </a:p>
        </p:txBody>
      </p:sp>
      <p:pic>
        <p:nvPicPr>
          <p:cNvPr id="261" name="Google Shape;261;p31"/>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905000" y="274638"/>
            <a:ext cx="93726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Open Sans"/>
              <a:buNone/>
            </a:pPr>
            <a:r>
              <a:rPr lang="hi-IN" b="1">
                <a:solidFill>
                  <a:srgbClr val="FF0000"/>
                </a:solidFill>
                <a:latin typeface="Open Sans"/>
                <a:ea typeface="Open Sans"/>
                <a:cs typeface="Open Sans"/>
                <a:sym typeface="Open Sans"/>
              </a:rPr>
              <a:t>वायुमार्ग में डालने की प्रक्रिया</a:t>
            </a:r>
            <a:endParaRPr>
              <a:latin typeface="Open Sans"/>
              <a:ea typeface="Open Sans"/>
              <a:cs typeface="Open Sans"/>
              <a:sym typeface="Open Sans"/>
            </a:endParaRPr>
          </a:p>
        </p:txBody>
      </p:sp>
      <p:pic>
        <p:nvPicPr>
          <p:cNvPr id="267" name="Google Shape;267;p32" descr="I:\TIRKEY\Choosing-the-correct-size-of-oropharyngeal-airway_Q640.jpg"/>
          <p:cNvPicPr preferRelativeResize="0">
            <a:picLocks noGrp="1"/>
          </p:cNvPicPr>
          <p:nvPr>
            <p:ph type="body" idx="1"/>
          </p:nvPr>
        </p:nvPicPr>
        <p:blipFill rotWithShape="1">
          <a:blip r:embed="rId3">
            <a:alphaModFix/>
          </a:blip>
          <a:srcRect/>
          <a:stretch/>
        </p:blipFill>
        <p:spPr>
          <a:xfrm>
            <a:off x="304801" y="1806576"/>
            <a:ext cx="3860799" cy="4343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8" name="Google Shape;268;p32" descr="I:\TIRKEY\first-aid-airway-management-inserting-a-oropharyngeal-airway.jpg"/>
          <p:cNvPicPr preferRelativeResize="0"/>
          <p:nvPr/>
        </p:nvPicPr>
        <p:blipFill rotWithShape="1">
          <a:blip r:embed="rId4">
            <a:alphaModFix/>
          </a:blip>
          <a:srcRect/>
          <a:stretch/>
        </p:blipFill>
        <p:spPr>
          <a:xfrm>
            <a:off x="4368800" y="1793680"/>
            <a:ext cx="3454400" cy="43434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9" name="Google Shape;269;p32" descr="I:\TIRKEY\hqdefault.jpg"/>
          <p:cNvPicPr preferRelativeResize="0"/>
          <p:nvPr/>
        </p:nvPicPr>
        <p:blipFill rotWithShape="1">
          <a:blip r:embed="rId5">
            <a:alphaModFix/>
          </a:blip>
          <a:srcRect/>
          <a:stretch/>
        </p:blipFill>
        <p:spPr>
          <a:xfrm>
            <a:off x="8026400" y="1806575"/>
            <a:ext cx="3556000" cy="43434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70" name="Google Shape;270;p32"/>
          <p:cNvPicPr preferRelativeResize="0"/>
          <p:nvPr/>
        </p:nvPicPr>
        <p:blipFill rotWithShape="1">
          <a:blip r:embed="rId6">
            <a:alphaModFix/>
          </a:blip>
          <a:srcRect/>
          <a:stretch/>
        </p:blipFill>
        <p:spPr>
          <a:xfrm>
            <a:off x="33059" y="29164"/>
            <a:ext cx="1252142" cy="1109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5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13" name="Google Shape;113;p1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5"/>
          <p:cNvSpPr txBox="1">
            <a:spLocks noGrp="1"/>
          </p:cNvSpPr>
          <p:nvPr>
            <p:ph type="body" idx="1"/>
          </p:nvPr>
        </p:nvSpPr>
        <p:spPr>
          <a:xfrm>
            <a:off x="4038600" y="1295399"/>
            <a:ext cx="7696200" cy="5391977"/>
          </a:xfrm>
          <a:prstGeom prst="rect">
            <a:avLst/>
          </a:prstGeom>
          <a:noFill/>
          <a:ln>
            <a:noFill/>
          </a:ln>
        </p:spPr>
        <p:txBody>
          <a:bodyPr spcFirstLastPara="1" wrap="square" lIns="91425" tIns="45700" rIns="91425" bIns="45700" anchor="t" anchorCtr="0">
            <a:noAutofit/>
          </a:bodyPr>
          <a:lstStyle/>
          <a:p>
            <a:pPr marL="342900" lvl="0" indent="-342900" algn="just" rtl="0">
              <a:lnSpc>
                <a:spcPct val="200000"/>
              </a:lnSpc>
              <a:spcBef>
                <a:spcPts val="0"/>
              </a:spcBef>
              <a:spcAft>
                <a:spcPts val="0"/>
              </a:spcAft>
              <a:buClr>
                <a:schemeClr val="dk1"/>
              </a:buClr>
              <a:buSzPts val="2800"/>
              <a:buChar char="•"/>
            </a:pPr>
            <a:r>
              <a:rPr lang="hi-IN" sz="2800">
                <a:latin typeface="Calibri"/>
                <a:ea typeface="Calibri"/>
                <a:cs typeface="Calibri"/>
                <a:sym typeface="Calibri"/>
              </a:rPr>
              <a:t>पांच स्थितियां जिनमें ऑक्सीजन के उपयोग की आवश्यकता होती है।</a:t>
            </a:r>
            <a:br>
              <a:rPr lang="hi-IN" sz="2800">
                <a:latin typeface="Calibri"/>
                <a:ea typeface="Calibri"/>
                <a:cs typeface="Calibri"/>
                <a:sym typeface="Calibri"/>
              </a:rPr>
            </a:br>
            <a:r>
              <a:rPr lang="hi-IN" sz="2800">
                <a:latin typeface="Calibri"/>
                <a:ea typeface="Calibri"/>
                <a:cs typeface="Calibri"/>
                <a:sym typeface="Calibri"/>
              </a:rPr>
              <a:t>एक ऑरोफरीन्जियल वायुमार्ग, एक सीपीआर मास्क, एक बैग वाल्व मास्क का वर्णन करें</a:t>
            </a:r>
            <a:endParaRPr sz="2400">
              <a:latin typeface="Times New Roman"/>
              <a:ea typeface="Times New Roman"/>
              <a:cs typeface="Times New Roman"/>
              <a:sym typeface="Times New Roman"/>
            </a:endParaRPr>
          </a:p>
        </p:txBody>
      </p:sp>
      <p:sp>
        <p:nvSpPr>
          <p:cNvPr id="115" name="Google Shape;115;p15"/>
          <p:cNvSpPr txBox="1">
            <a:spLocks noGrp="1"/>
          </p:cNvSpPr>
          <p:nvPr>
            <p:ph type="title"/>
          </p:nvPr>
        </p:nvSpPr>
        <p:spPr>
          <a:xfrm>
            <a:off x="89452" y="1447800"/>
            <a:ext cx="37338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Times New Roman"/>
              <a:buNone/>
            </a:pPr>
            <a:r>
              <a:rPr lang="hi-IN" sz="4000" b="1" u="sng">
                <a:solidFill>
                  <a:srgbClr val="FF0000"/>
                </a:solidFill>
                <a:latin typeface="Times New Roman"/>
                <a:ea typeface="Times New Roman"/>
                <a:cs typeface="Times New Roman"/>
                <a:sym typeface="Times New Roman"/>
              </a:rPr>
              <a:t>उद्देश्य</a:t>
            </a:r>
            <a:endParaRPr sz="4000" b="1" u="sng">
              <a:solidFill>
                <a:srgbClr val="FF0000"/>
              </a:solidFill>
              <a:latin typeface="Open Sans"/>
              <a:ea typeface="Open Sans"/>
              <a:cs typeface="Open Sans"/>
              <a:sym typeface="Open Sans"/>
            </a:endParaRPr>
          </a:p>
        </p:txBody>
      </p:sp>
      <p:sp>
        <p:nvSpPr>
          <p:cNvPr id="116" name="Google Shape;116;p15"/>
          <p:cNvSpPr txBox="1"/>
          <p:nvPr/>
        </p:nvSpPr>
        <p:spPr>
          <a:xfrm>
            <a:off x="215347" y="2758177"/>
            <a:ext cx="3783495"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2400"/>
              <a:buFont typeface="Arial"/>
              <a:buNone/>
            </a:pPr>
            <a:r>
              <a:rPr lang="hi-IN" sz="2400" b="0" i="0" u="none" strike="noStrike" cap="none">
                <a:solidFill>
                  <a:schemeClr val="dk1"/>
                </a:solidFill>
                <a:latin typeface="Times New Roman"/>
                <a:ea typeface="Times New Roman"/>
                <a:cs typeface="Times New Roman"/>
                <a:sym typeface="Times New Roman"/>
              </a:rPr>
              <a:t>इस पाठ को पूरा करने पर, आप इससे परिचित हो जाएंगे: -</a:t>
            </a:r>
            <a:endParaRPr sz="2400" b="0" i="0" u="none" strike="noStrike" cap="none">
              <a:solidFill>
                <a:schemeClr val="dk1"/>
              </a:solidFill>
              <a:latin typeface="Times New Roman"/>
              <a:ea typeface="Times New Roman"/>
              <a:cs typeface="Times New Roman"/>
              <a:sym typeface="Times New Roman"/>
            </a:endParaRPr>
          </a:p>
        </p:txBody>
      </p:sp>
      <p:pic>
        <p:nvPicPr>
          <p:cNvPr id="117" name="Google Shape;117;p15"/>
          <p:cNvPicPr preferRelativeResize="0"/>
          <p:nvPr/>
        </p:nvPicPr>
        <p:blipFill rotWithShape="1">
          <a:blip r:embed="rId3">
            <a:alphaModFix/>
          </a:blip>
          <a:srcRect/>
          <a:stretch/>
        </p:blipFill>
        <p:spPr>
          <a:xfrm>
            <a:off x="89452" y="76200"/>
            <a:ext cx="1252142" cy="1109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76" name="Google Shape;276;p3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33"/>
          <p:cNvSpPr txBox="1">
            <a:spLocks noGrp="1"/>
          </p:cNvSpPr>
          <p:nvPr>
            <p:ph type="body" idx="1"/>
          </p:nvPr>
        </p:nvSpPr>
        <p:spPr>
          <a:xfrm>
            <a:off x="5182581" y="1219200"/>
            <a:ext cx="6906895" cy="521769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None/>
            </a:pPr>
            <a:r>
              <a:rPr lang="hi-IN" sz="3200">
                <a:latin typeface="Times New Roman"/>
                <a:ea typeface="Times New Roman"/>
                <a:cs typeface="Times New Roman"/>
                <a:sym typeface="Times New Roman"/>
              </a:rPr>
              <a:t>1) पॉकेट फेस मास्क को सीपीआर के दौरान वेंटिलेशन प्रदान करते समय बचावकर्ता की सहायता के लिए डिज़ाइन किया गया है। </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2) यह नरम से बना है </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प्लास्टिक के साथ या बिना </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ऑक्सीजन इनलेट।</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3) इसका उपयोग, प्रत्यक्ष से बचाता है </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रोगी के साथ संपर्क</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मुंह और घटता है </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संदूषण की संभावना।</a:t>
            </a:r>
            <a:endParaRPr sz="2400" b="0" i="0" u="none" strike="noStrike" cap="none">
              <a:solidFill>
                <a:schemeClr val="dk1"/>
              </a:solidFill>
              <a:latin typeface="Bookman Old Style"/>
              <a:ea typeface="Bookman Old Style"/>
              <a:cs typeface="Bookman Old Style"/>
              <a:sym typeface="Bookman Old Style"/>
            </a:endParaRPr>
          </a:p>
        </p:txBody>
      </p:sp>
      <p:sp>
        <p:nvSpPr>
          <p:cNvPr id="278" name="Google Shape;278;p33"/>
          <p:cNvSpPr txBox="1">
            <a:spLocks noGrp="1"/>
          </p:cNvSpPr>
          <p:nvPr>
            <p:ph type="title"/>
          </p:nvPr>
        </p:nvSpPr>
        <p:spPr>
          <a:xfrm>
            <a:off x="153872" y="2554701"/>
            <a:ext cx="4648200" cy="1748598"/>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Times New Roman"/>
              <a:buNone/>
            </a:pPr>
            <a:r>
              <a:rPr lang="hi-IN" sz="4000" b="1">
                <a:solidFill>
                  <a:srgbClr val="FF0000"/>
                </a:solidFill>
                <a:latin typeface="Times New Roman"/>
                <a:ea typeface="Times New Roman"/>
                <a:cs typeface="Times New Roman"/>
                <a:sym typeface="Times New Roman"/>
              </a:rPr>
              <a:t>सीपीआर/पॉकेट मास्क</a:t>
            </a:r>
            <a:endParaRPr sz="4000" b="1" u="sng">
              <a:solidFill>
                <a:srgbClr val="FF0000"/>
              </a:solidFill>
              <a:latin typeface="Times New Roman"/>
              <a:ea typeface="Times New Roman"/>
              <a:cs typeface="Times New Roman"/>
              <a:sym typeface="Times New Roman"/>
            </a:endParaRPr>
          </a:p>
        </p:txBody>
      </p:sp>
      <p:pic>
        <p:nvPicPr>
          <p:cNvPr id="279" name="Google Shape;279;p33"/>
          <p:cNvPicPr preferRelativeResize="0"/>
          <p:nvPr/>
        </p:nvPicPr>
        <p:blipFill rotWithShape="1">
          <a:blip r:embed="rId3">
            <a:alphaModFix/>
          </a:blip>
          <a:srcRect/>
          <a:stretch/>
        </p:blipFill>
        <p:spPr>
          <a:xfrm>
            <a:off x="10383982" y="76200"/>
            <a:ext cx="1731817" cy="1143000"/>
          </a:xfrm>
          <a:prstGeom prst="rect">
            <a:avLst/>
          </a:prstGeom>
          <a:noFill/>
          <a:ln>
            <a:noFill/>
          </a:ln>
        </p:spPr>
      </p:pic>
      <p:pic>
        <p:nvPicPr>
          <p:cNvPr id="280" name="Google Shape;280;p33"/>
          <p:cNvPicPr preferRelativeResize="0"/>
          <p:nvPr/>
        </p:nvPicPr>
        <p:blipFill rotWithShape="1">
          <a:blip r:embed="rId4">
            <a:alphaModFix/>
          </a:blip>
          <a:srcRect/>
          <a:stretch/>
        </p:blipFill>
        <p:spPr>
          <a:xfrm>
            <a:off x="102524" y="110026"/>
            <a:ext cx="1252142" cy="1109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1237348" y="2971800"/>
            <a:ext cx="4440892"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Times New Roman"/>
              <a:buNone/>
            </a:pPr>
            <a:r>
              <a:rPr lang="hi-IN" sz="4000" b="1">
                <a:solidFill>
                  <a:srgbClr val="FF0000"/>
                </a:solidFill>
                <a:latin typeface="Times New Roman"/>
                <a:ea typeface="Times New Roman"/>
                <a:cs typeface="Times New Roman"/>
                <a:sym typeface="Times New Roman"/>
              </a:rPr>
              <a:t>सीपीआर मास्क</a:t>
            </a:r>
            <a:endParaRPr sz="4000">
              <a:latin typeface="Times New Roman"/>
              <a:ea typeface="Times New Roman"/>
              <a:cs typeface="Times New Roman"/>
              <a:sym typeface="Times New Roman"/>
            </a:endParaRPr>
          </a:p>
        </p:txBody>
      </p:sp>
      <p:pic>
        <p:nvPicPr>
          <p:cNvPr id="286" name="Google Shape;286;p34" descr="F:\O2 therapy\cpr-mask-500x500.jpg"/>
          <p:cNvPicPr preferRelativeResize="0">
            <a:picLocks noGrp="1"/>
          </p:cNvPicPr>
          <p:nvPr>
            <p:ph type="body" idx="1"/>
          </p:nvPr>
        </p:nvPicPr>
        <p:blipFill rotWithShape="1">
          <a:blip r:embed="rId3">
            <a:alphaModFix/>
          </a:blip>
          <a:srcRect/>
          <a:stretch/>
        </p:blipFill>
        <p:spPr>
          <a:xfrm>
            <a:off x="6510448" y="1447800"/>
            <a:ext cx="4525963" cy="4525963"/>
          </a:xfrm>
          <a:prstGeom prst="rect">
            <a:avLst/>
          </a:prstGeom>
          <a:noFill/>
          <a:ln w="38100" cap="sq" cmpd="sng">
            <a:solidFill>
              <a:srgbClr val="000000"/>
            </a:solidFill>
            <a:prstDash val="solid"/>
            <a:round/>
            <a:headEnd type="none" w="sm" len="sm"/>
            <a:tailEnd type="none" w="sm" len="sm"/>
          </a:ln>
          <a:effectLst>
            <a:outerShdw blurRad="50800" dist="38100" dir="2700000" algn="tl" rotWithShape="0">
              <a:srgbClr val="000000">
                <a:alpha val="42352"/>
              </a:srgbClr>
            </a:outerShdw>
          </a:effectLst>
        </p:spPr>
      </p:pic>
      <p:pic>
        <p:nvPicPr>
          <p:cNvPr id="287" name="Google Shape;287;p34"/>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838200" y="2971800"/>
            <a:ext cx="57150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66"/>
              </a:buClr>
              <a:buSzPts val="4400"/>
              <a:buFont typeface="Times New Roman"/>
              <a:buNone/>
            </a:pPr>
            <a:r>
              <a:rPr lang="hi-IN" b="1">
                <a:solidFill>
                  <a:srgbClr val="FF0066"/>
                </a:solidFill>
                <a:latin typeface="Times New Roman"/>
                <a:ea typeface="Times New Roman"/>
                <a:cs typeface="Times New Roman"/>
                <a:sym typeface="Times New Roman"/>
              </a:rPr>
              <a:t>बैग वाल्व मास्क</a:t>
            </a:r>
            <a:endParaRPr>
              <a:latin typeface="Times New Roman"/>
              <a:ea typeface="Times New Roman"/>
              <a:cs typeface="Times New Roman"/>
              <a:sym typeface="Times New Roman"/>
            </a:endParaRPr>
          </a:p>
        </p:txBody>
      </p:sp>
      <p:sp>
        <p:nvSpPr>
          <p:cNvPr id="293" name="Google Shape;293;p35"/>
          <p:cNvSpPr/>
          <p:nvPr/>
        </p:nvSpPr>
        <p:spPr>
          <a:xfrm>
            <a:off x="7315200" y="1752600"/>
            <a:ext cx="4876800" cy="3046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hi-IN" sz="3200" b="0" i="0" u="none" strike="noStrike" cap="none">
                <a:solidFill>
                  <a:schemeClr val="dk1"/>
                </a:solidFill>
                <a:latin typeface="Times New Roman"/>
                <a:ea typeface="Times New Roman"/>
                <a:cs typeface="Times New Roman"/>
                <a:sym typeface="Times New Roman"/>
              </a:rPr>
              <a:t>मैनुअल रिससिटेटर का प्रकार।</a:t>
            </a:r>
            <a:br>
              <a:rPr lang="hi-IN" sz="3200" b="0" i="0" u="none" strike="noStrike" cap="none">
                <a:solidFill>
                  <a:schemeClr val="dk1"/>
                </a:solidFill>
                <a:latin typeface="Times New Roman"/>
                <a:ea typeface="Times New Roman"/>
                <a:cs typeface="Times New Roman"/>
                <a:sym typeface="Times New Roman"/>
              </a:rPr>
            </a:br>
            <a:r>
              <a:rPr lang="hi-IN" sz="3200" b="0" i="0" u="none" strike="noStrike" cap="none">
                <a:solidFill>
                  <a:schemeClr val="dk1"/>
                </a:solidFill>
                <a:latin typeface="Times New Roman"/>
                <a:ea typeface="Times New Roman"/>
                <a:cs typeface="Times New Roman"/>
                <a:sym typeface="Times New Roman"/>
              </a:rPr>
              <a:t>बीवीएम एक हाथ से पकड़ने वाला उपकरण है जिसे आप रोगी को हवादार करने के लिए निचोड़ते हैं।</a:t>
            </a:r>
            <a:br>
              <a:rPr lang="hi-IN" sz="3200" b="0" i="0" u="none" strike="noStrike" cap="none">
                <a:solidFill>
                  <a:schemeClr val="dk1"/>
                </a:solidFill>
                <a:latin typeface="Times New Roman"/>
                <a:ea typeface="Times New Roman"/>
                <a:cs typeface="Times New Roman"/>
                <a:sym typeface="Times New Roman"/>
              </a:rPr>
            </a:br>
            <a:r>
              <a:rPr lang="hi-IN" sz="3200" b="0" i="0" u="none" strike="noStrike" cap="none">
                <a:solidFill>
                  <a:schemeClr val="dk1"/>
                </a:solidFill>
                <a:latin typeface="Times New Roman"/>
                <a:ea typeface="Times New Roman"/>
                <a:cs typeface="Times New Roman"/>
                <a:sym typeface="Times New Roman"/>
              </a:rPr>
              <a:t>यह वयस्क, बच्चे, शिशु के आकार में आता है।</a:t>
            </a:r>
            <a:endParaRPr sz="2800" b="0" i="0" u="none" strike="noStrike" cap="none">
              <a:solidFill>
                <a:schemeClr val="dk1"/>
              </a:solidFill>
              <a:latin typeface="Times New Roman"/>
              <a:ea typeface="Times New Roman"/>
              <a:cs typeface="Times New Roman"/>
              <a:sym typeface="Times New Roman"/>
            </a:endParaRPr>
          </a:p>
        </p:txBody>
      </p:sp>
      <p:pic>
        <p:nvPicPr>
          <p:cNvPr id="294" name="Google Shape;294;p35"/>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title"/>
          </p:nvPr>
        </p:nvSpPr>
        <p:spPr>
          <a:xfrm>
            <a:off x="2057400" y="274638"/>
            <a:ext cx="51816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66"/>
              </a:buClr>
              <a:buSzPts val="4000"/>
              <a:buFont typeface="Times New Roman"/>
              <a:buNone/>
            </a:pPr>
            <a:r>
              <a:rPr lang="hi-IN" sz="4000" b="1">
                <a:solidFill>
                  <a:srgbClr val="FF0066"/>
                </a:solidFill>
                <a:latin typeface="Times New Roman"/>
                <a:ea typeface="Times New Roman"/>
                <a:cs typeface="Times New Roman"/>
                <a:sym typeface="Times New Roman"/>
              </a:rPr>
              <a:t>HEPA फ़िल्टर</a:t>
            </a:r>
            <a:endParaRPr sz="4000">
              <a:latin typeface="Times New Roman"/>
              <a:ea typeface="Times New Roman"/>
              <a:cs typeface="Times New Roman"/>
              <a:sym typeface="Times New Roman"/>
            </a:endParaRPr>
          </a:p>
        </p:txBody>
      </p:sp>
      <p:sp>
        <p:nvSpPr>
          <p:cNvPr id="300" name="Google Shape;300;p36"/>
          <p:cNvSpPr/>
          <p:nvPr/>
        </p:nvSpPr>
        <p:spPr>
          <a:xfrm>
            <a:off x="5395913" y="2438400"/>
            <a:ext cx="6796087"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hi-IN" sz="3200" b="0" i="0" u="none" strike="noStrike" cap="none">
                <a:solidFill>
                  <a:schemeClr val="dk1"/>
                </a:solidFill>
                <a:latin typeface="Times New Roman"/>
                <a:ea typeface="Times New Roman"/>
                <a:cs typeface="Times New Roman"/>
                <a:sym typeface="Times New Roman"/>
              </a:rPr>
              <a:t>उच्च दक्षता पार्टिकुलेट अवशोषक एक प्रकार का एयर फिल्टर है।</a:t>
            </a:r>
            <a:br>
              <a:rPr lang="hi-IN" sz="3200" b="0" i="0" u="none" strike="noStrike" cap="none">
                <a:solidFill>
                  <a:schemeClr val="dk1"/>
                </a:solidFill>
                <a:latin typeface="Times New Roman"/>
                <a:ea typeface="Times New Roman"/>
                <a:cs typeface="Times New Roman"/>
                <a:sym typeface="Times New Roman"/>
              </a:rPr>
            </a:br>
            <a:r>
              <a:rPr lang="hi-IN" sz="3200" b="0" i="0" u="none" strike="noStrike" cap="none">
                <a:solidFill>
                  <a:schemeClr val="dk1"/>
                </a:solidFill>
                <a:latin typeface="Times New Roman"/>
                <a:ea typeface="Times New Roman"/>
                <a:cs typeface="Times New Roman"/>
                <a:sym typeface="Times New Roman"/>
              </a:rPr>
              <a:t>एचईपीए फिल्टर बैक्टीरिया और वायरस जैसे कम से कम 99.97 प्रतिशत वायुजनित कणों को हटा देता है।</a:t>
            </a:r>
            <a:endParaRPr sz="2800" b="0" i="0" u="none" strike="noStrike" cap="none">
              <a:solidFill>
                <a:schemeClr val="dk1"/>
              </a:solidFill>
              <a:latin typeface="Times New Roman"/>
              <a:ea typeface="Times New Roman"/>
              <a:cs typeface="Times New Roman"/>
              <a:sym typeface="Times New Roman"/>
            </a:endParaRPr>
          </a:p>
        </p:txBody>
      </p:sp>
      <p:pic>
        <p:nvPicPr>
          <p:cNvPr id="301" name="Google Shape;301;p36"/>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07" name="Google Shape;307;p3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37"/>
          <p:cNvSpPr txBox="1">
            <a:spLocks noGrp="1"/>
          </p:cNvSpPr>
          <p:nvPr>
            <p:ph type="body" idx="1"/>
          </p:nvPr>
        </p:nvSpPr>
        <p:spPr>
          <a:xfrm>
            <a:off x="4645152" y="1752600"/>
            <a:ext cx="7448481" cy="452628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3200"/>
              <a:buChar char="•"/>
            </a:pPr>
            <a:r>
              <a:rPr lang="hi-IN" sz="3200">
                <a:latin typeface="Open Sans"/>
                <a:ea typeface="Open Sans"/>
                <a:cs typeface="Open Sans"/>
                <a:sym typeface="Open Sans"/>
              </a:rPr>
              <a:t>इसमें रोगी के नथुने के लिए दो तने होते हैं।</a:t>
            </a:r>
            <a:br>
              <a:rPr lang="hi-IN" sz="3200">
                <a:latin typeface="Open Sans"/>
                <a:ea typeface="Open Sans"/>
                <a:cs typeface="Open Sans"/>
                <a:sym typeface="Open Sans"/>
              </a:rPr>
            </a:br>
            <a:r>
              <a:rPr lang="hi-IN" sz="3200">
                <a:latin typeface="Open Sans"/>
                <a:ea typeface="Open Sans"/>
                <a:cs typeface="Open Sans"/>
                <a:sym typeface="Open Sans"/>
              </a:rPr>
              <a:t>ज्यादातर अस्पताल में उपयोग किया जाता है।</a:t>
            </a:r>
            <a:br>
              <a:rPr lang="hi-IN" sz="3200">
                <a:latin typeface="Open Sans"/>
                <a:ea typeface="Open Sans"/>
                <a:cs typeface="Open Sans"/>
                <a:sym typeface="Open Sans"/>
              </a:rPr>
            </a:br>
            <a:r>
              <a:rPr lang="hi-IN" sz="3200">
                <a:latin typeface="Open Sans"/>
                <a:ea typeface="Open Sans"/>
                <a:cs typeface="Open Sans"/>
                <a:sym typeface="Open Sans"/>
              </a:rPr>
              <a:t>अधिकांश रोगी इसे अच्छी तरह से सहन करते हैं।</a:t>
            </a:r>
            <a:br>
              <a:rPr lang="hi-IN" sz="3200">
                <a:latin typeface="Open Sans"/>
                <a:ea typeface="Open Sans"/>
                <a:cs typeface="Open Sans"/>
                <a:sym typeface="Open Sans"/>
              </a:rPr>
            </a:br>
            <a:r>
              <a:rPr lang="hi-IN" sz="3200">
                <a:latin typeface="Open Sans"/>
                <a:ea typeface="Open Sans"/>
                <a:cs typeface="Open Sans"/>
                <a:sym typeface="Open Sans"/>
              </a:rPr>
              <a:t>O2 की कम सांद्रता का प्रशासन करने के लिए उपयोग किया जाता है</a:t>
            </a:r>
            <a:endParaRPr sz="3200" b="0" i="0" u="none" strike="noStrike" cap="none">
              <a:solidFill>
                <a:schemeClr val="dk1"/>
              </a:solidFill>
              <a:latin typeface="Open Sans"/>
              <a:ea typeface="Open Sans"/>
              <a:cs typeface="Open Sans"/>
              <a:sym typeface="Open Sans"/>
            </a:endParaRPr>
          </a:p>
        </p:txBody>
      </p:sp>
      <p:sp>
        <p:nvSpPr>
          <p:cNvPr id="309" name="Google Shape;309;p37"/>
          <p:cNvSpPr txBox="1">
            <a:spLocks noGrp="1"/>
          </p:cNvSpPr>
          <p:nvPr>
            <p:ph type="title"/>
          </p:nvPr>
        </p:nvSpPr>
        <p:spPr>
          <a:xfrm>
            <a:off x="381001" y="2209800"/>
            <a:ext cx="4724400" cy="19431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800"/>
              <a:buFont typeface="Open Sans"/>
              <a:buNone/>
            </a:pPr>
            <a:r>
              <a:rPr lang="hi-IN" sz="4800" b="1">
                <a:solidFill>
                  <a:srgbClr val="FF0000"/>
                </a:solidFill>
                <a:latin typeface="Open Sans"/>
                <a:ea typeface="Open Sans"/>
                <a:cs typeface="Open Sans"/>
                <a:sym typeface="Open Sans"/>
              </a:rPr>
              <a:t>नाक प्रवेशनी</a:t>
            </a:r>
            <a:endParaRPr sz="4000" b="1" u="sng">
              <a:solidFill>
                <a:srgbClr val="FF0000"/>
              </a:solidFill>
              <a:latin typeface="Open Sans"/>
              <a:ea typeface="Open Sans"/>
              <a:cs typeface="Open Sans"/>
              <a:sym typeface="Open Sans"/>
            </a:endParaRPr>
          </a:p>
        </p:txBody>
      </p:sp>
      <p:pic>
        <p:nvPicPr>
          <p:cNvPr id="310" name="Google Shape;310;p37"/>
          <p:cNvPicPr preferRelativeResize="0"/>
          <p:nvPr/>
        </p:nvPicPr>
        <p:blipFill rotWithShape="1">
          <a:blip r:embed="rId3">
            <a:alphaModFix/>
          </a:blip>
          <a:srcRect/>
          <a:stretch/>
        </p:blipFill>
        <p:spPr>
          <a:xfrm>
            <a:off x="10383982" y="76200"/>
            <a:ext cx="1731817" cy="1143000"/>
          </a:xfrm>
          <a:prstGeom prst="rect">
            <a:avLst/>
          </a:prstGeom>
          <a:noFill/>
          <a:ln>
            <a:noFill/>
          </a:ln>
        </p:spPr>
      </p:pic>
      <p:pic>
        <p:nvPicPr>
          <p:cNvPr id="311" name="Google Shape;311;p37"/>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17" name="Google Shape;317;p3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38"/>
          <p:cNvSpPr txBox="1">
            <a:spLocks noGrp="1"/>
          </p:cNvSpPr>
          <p:nvPr>
            <p:ph type="title"/>
          </p:nvPr>
        </p:nvSpPr>
        <p:spPr>
          <a:xfrm>
            <a:off x="381000" y="3009900"/>
            <a:ext cx="49530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800"/>
              <a:buFont typeface="Times New Roman"/>
              <a:buNone/>
            </a:pPr>
            <a:r>
              <a:rPr lang="hi-IN" sz="4800" b="1">
                <a:solidFill>
                  <a:srgbClr val="FF0000"/>
                </a:solidFill>
                <a:latin typeface="Times New Roman"/>
                <a:ea typeface="Times New Roman"/>
                <a:cs typeface="Times New Roman"/>
                <a:sym typeface="Times New Roman"/>
              </a:rPr>
              <a:t>नाक प्रवेशनी</a:t>
            </a:r>
            <a:endParaRPr sz="4800" b="1" u="sng">
              <a:solidFill>
                <a:srgbClr val="FF0000"/>
              </a:solidFill>
              <a:latin typeface="Times New Roman"/>
              <a:ea typeface="Times New Roman"/>
              <a:cs typeface="Times New Roman"/>
              <a:sym typeface="Times New Roman"/>
            </a:endParaRPr>
          </a:p>
        </p:txBody>
      </p:sp>
      <p:sp>
        <p:nvSpPr>
          <p:cNvPr id="319" name="Google Shape;319;p38"/>
          <p:cNvSpPr txBox="1"/>
          <p:nvPr/>
        </p:nvSpPr>
        <p:spPr>
          <a:xfrm>
            <a:off x="4745736" y="1676400"/>
            <a:ext cx="7127321" cy="412559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chemeClr val="dk1"/>
              </a:buClr>
              <a:buSzPts val="3200"/>
              <a:buFont typeface="Noto Sans Symbols"/>
              <a:buChar char="▪"/>
            </a:pPr>
            <a:r>
              <a:rPr lang="hi-IN" sz="3200" b="0" i="0" u="none" strike="noStrike" cap="none">
                <a:solidFill>
                  <a:schemeClr val="dk1"/>
                </a:solidFill>
                <a:latin typeface="Open Sans"/>
                <a:ea typeface="Open Sans"/>
                <a:cs typeface="Open Sans"/>
                <a:sym typeface="Open Sans"/>
              </a:rPr>
              <a:t>उच्च प्रवाह दर पर नाक बलगम झिल्ली को सूखने का कारण बनता है।</a:t>
            </a:r>
            <a:br>
              <a:rPr lang="hi-IN" sz="3200" b="0" i="0" u="none" strike="noStrike" cap="none">
                <a:solidFill>
                  <a:schemeClr val="dk1"/>
                </a:solidFill>
                <a:latin typeface="Open Sans"/>
                <a:ea typeface="Open Sans"/>
                <a:cs typeface="Open Sans"/>
                <a:sym typeface="Open Sans"/>
              </a:rPr>
            </a:br>
            <a:r>
              <a:rPr lang="hi-IN" sz="3200" b="0" i="0" u="none" strike="noStrike" cap="none">
                <a:solidFill>
                  <a:schemeClr val="dk1"/>
                </a:solidFill>
                <a:latin typeface="Open Sans"/>
                <a:ea typeface="Open Sans"/>
                <a:cs typeface="Open Sans"/>
                <a:sym typeface="Open Sans"/>
              </a:rPr>
              <a:t>उन रोगियों के लिए उपयुक्त जो मास्क बर्दाश्त नहीं कर सकते।</a:t>
            </a:r>
            <a:br>
              <a:rPr lang="hi-IN" sz="3200" b="0" i="0" u="none" strike="noStrike" cap="none">
                <a:solidFill>
                  <a:schemeClr val="dk1"/>
                </a:solidFill>
                <a:latin typeface="Open Sans"/>
                <a:ea typeface="Open Sans"/>
                <a:cs typeface="Open Sans"/>
                <a:sym typeface="Open Sans"/>
              </a:rPr>
            </a:br>
            <a:r>
              <a:rPr lang="hi-IN" sz="3200" b="0" i="0" u="none" strike="noStrike" cap="none">
                <a:solidFill>
                  <a:schemeClr val="dk1"/>
                </a:solidFill>
                <a:latin typeface="Open Sans"/>
                <a:ea typeface="Open Sans"/>
                <a:cs typeface="Open Sans"/>
                <a:sym typeface="Open Sans"/>
              </a:rPr>
              <a:t>प्रवाह दर 1-6 एलपीएम (O2 की 24-44% सांद्रता)।</a:t>
            </a:r>
            <a:endParaRPr sz="3200" b="0" i="0" u="none" strike="noStrike" cap="none">
              <a:solidFill>
                <a:schemeClr val="dk1"/>
              </a:solidFill>
              <a:latin typeface="Open Sans"/>
              <a:ea typeface="Open Sans"/>
              <a:cs typeface="Open Sans"/>
              <a:sym typeface="Open Sans"/>
            </a:endParaRPr>
          </a:p>
        </p:txBody>
      </p:sp>
      <p:pic>
        <p:nvPicPr>
          <p:cNvPr id="320" name="Google Shape;320;p38"/>
          <p:cNvPicPr preferRelativeResize="0"/>
          <p:nvPr/>
        </p:nvPicPr>
        <p:blipFill rotWithShape="1">
          <a:blip r:embed="rId3">
            <a:alphaModFix/>
          </a:blip>
          <a:srcRect/>
          <a:stretch/>
        </p:blipFill>
        <p:spPr>
          <a:xfrm>
            <a:off x="10356274" y="76200"/>
            <a:ext cx="1731817" cy="1143000"/>
          </a:xfrm>
          <a:prstGeom prst="rect">
            <a:avLst/>
          </a:prstGeom>
          <a:noFill/>
          <a:ln>
            <a:noFill/>
          </a:ln>
        </p:spPr>
      </p:pic>
      <p:pic>
        <p:nvPicPr>
          <p:cNvPr id="321" name="Google Shape;321;p38"/>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9"/>
          <p:cNvSpPr txBox="1">
            <a:spLocks noGrp="1"/>
          </p:cNvSpPr>
          <p:nvPr>
            <p:ph type="title"/>
          </p:nvPr>
        </p:nvSpPr>
        <p:spPr>
          <a:xfrm>
            <a:off x="533400" y="2837884"/>
            <a:ext cx="4772108"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66"/>
              </a:buClr>
              <a:buSzPts val="4000"/>
              <a:buFont typeface="Open Sans"/>
              <a:buNone/>
            </a:pPr>
            <a:r>
              <a:rPr lang="hi-IN" sz="4000" b="1">
                <a:solidFill>
                  <a:srgbClr val="FF0066"/>
                </a:solidFill>
                <a:latin typeface="Open Sans"/>
                <a:ea typeface="Open Sans"/>
                <a:cs typeface="Open Sans"/>
                <a:sym typeface="Open Sans"/>
              </a:rPr>
              <a:t>पल्स ऑक्सीमीटर</a:t>
            </a:r>
            <a:endParaRPr sz="4000">
              <a:latin typeface="Open Sans"/>
              <a:ea typeface="Open Sans"/>
              <a:cs typeface="Open Sans"/>
              <a:sym typeface="Open Sans"/>
            </a:endParaRPr>
          </a:p>
        </p:txBody>
      </p:sp>
      <p:sp>
        <p:nvSpPr>
          <p:cNvPr id="327" name="Google Shape;327;p39"/>
          <p:cNvSpPr/>
          <p:nvPr/>
        </p:nvSpPr>
        <p:spPr>
          <a:xfrm>
            <a:off x="5715000" y="2438400"/>
            <a:ext cx="6248400" cy="206210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200"/>
              <a:buFont typeface="Arial"/>
              <a:buNone/>
            </a:pPr>
            <a:r>
              <a:rPr lang="hi-IN" sz="3200" b="0" i="0" u="none" strike="noStrike" cap="none">
                <a:solidFill>
                  <a:schemeClr val="dk1"/>
                </a:solidFill>
                <a:latin typeface="Open Sans"/>
                <a:ea typeface="Open Sans"/>
                <a:cs typeface="Open Sans"/>
                <a:sym typeface="Open Sans"/>
              </a:rPr>
              <a:t>शरीर में ले जाने वाली ऑक्सीजन की मात्रा की निगरानी करने के लिए।</a:t>
            </a:r>
            <a:br>
              <a:rPr lang="hi-IN" sz="3200" b="0" i="0" u="none" strike="noStrike" cap="none">
                <a:solidFill>
                  <a:schemeClr val="dk1"/>
                </a:solidFill>
                <a:latin typeface="Open Sans"/>
                <a:ea typeface="Open Sans"/>
                <a:cs typeface="Open Sans"/>
                <a:sym typeface="Open Sans"/>
              </a:rPr>
            </a:br>
            <a:r>
              <a:rPr lang="hi-IN" sz="3200" b="0" i="0" u="none" strike="noStrike" cap="none">
                <a:solidFill>
                  <a:schemeClr val="dk1"/>
                </a:solidFill>
                <a:latin typeface="Open Sans"/>
                <a:ea typeface="Open Sans"/>
                <a:cs typeface="Open Sans"/>
                <a:sym typeface="Open Sans"/>
              </a:rPr>
              <a:t>यह रक्त में ऑक्सीजन का प्रतिशत और वर्तमान नाड़ी दर भी प्रदर्शित करता है।</a:t>
            </a:r>
            <a:endParaRPr sz="2800" b="0" i="0" u="none" strike="noStrike" cap="none">
              <a:solidFill>
                <a:schemeClr val="dk1"/>
              </a:solidFill>
              <a:latin typeface="Open Sans"/>
              <a:ea typeface="Open Sans"/>
              <a:cs typeface="Open Sans"/>
              <a:sym typeface="Open Sans"/>
            </a:endParaRPr>
          </a:p>
        </p:txBody>
      </p:sp>
      <p:pic>
        <p:nvPicPr>
          <p:cNvPr id="328" name="Google Shape;328;p39"/>
          <p:cNvPicPr preferRelativeResize="0"/>
          <p:nvPr/>
        </p:nvPicPr>
        <p:blipFill rotWithShape="1">
          <a:blip r:embed="rId3">
            <a:alphaModFix/>
          </a:blip>
          <a:srcRect l="25000" r="23998"/>
          <a:stretch/>
        </p:blipFill>
        <p:spPr>
          <a:xfrm>
            <a:off x="11003281" y="152400"/>
            <a:ext cx="1188719" cy="990599"/>
          </a:xfrm>
          <a:prstGeom prst="rect">
            <a:avLst/>
          </a:prstGeom>
          <a:noFill/>
          <a:ln>
            <a:noFill/>
          </a:ln>
        </p:spPr>
      </p:pic>
      <p:pic>
        <p:nvPicPr>
          <p:cNvPr id="329" name="Google Shape;329;p39"/>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0"/>
          <p:cNvSpPr txBox="1">
            <a:spLocks noGrp="1"/>
          </p:cNvSpPr>
          <p:nvPr>
            <p:ph type="title"/>
          </p:nvPr>
        </p:nvSpPr>
        <p:spPr>
          <a:xfrm>
            <a:off x="304800" y="2819400"/>
            <a:ext cx="5604387"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Open Sans"/>
              <a:buNone/>
            </a:pPr>
            <a:r>
              <a:rPr lang="hi-IN" sz="6000" b="1">
                <a:solidFill>
                  <a:srgbClr val="FF0000"/>
                </a:solidFill>
                <a:latin typeface="Open Sans"/>
                <a:ea typeface="Open Sans"/>
                <a:cs typeface="Open Sans"/>
                <a:sym typeface="Open Sans"/>
              </a:rPr>
              <a:t>साधारण मुखौटा</a:t>
            </a:r>
            <a:br>
              <a:rPr lang="hi-IN" sz="4000" b="1">
                <a:solidFill>
                  <a:srgbClr val="FF0000"/>
                </a:solidFill>
                <a:latin typeface="Open Sans"/>
                <a:ea typeface="Open Sans"/>
                <a:cs typeface="Open Sans"/>
                <a:sym typeface="Open Sans"/>
              </a:rPr>
            </a:br>
            <a:r>
              <a:rPr lang="hi-IN" sz="4000" b="1">
                <a:solidFill>
                  <a:srgbClr val="FF0000"/>
                </a:solidFill>
                <a:latin typeface="Open Sans"/>
                <a:ea typeface="Open Sans"/>
                <a:cs typeface="Open Sans"/>
                <a:sym typeface="Open Sans"/>
              </a:rPr>
              <a:t> SIMPLE MASK</a:t>
            </a:r>
            <a:endParaRPr sz="4000">
              <a:latin typeface="Open Sans"/>
              <a:ea typeface="Open Sans"/>
              <a:cs typeface="Open Sans"/>
              <a:sym typeface="Open Sans"/>
            </a:endParaRPr>
          </a:p>
        </p:txBody>
      </p:sp>
      <p:sp>
        <p:nvSpPr>
          <p:cNvPr id="335" name="Google Shape;335;p40"/>
          <p:cNvSpPr/>
          <p:nvPr/>
        </p:nvSpPr>
        <p:spPr>
          <a:xfrm>
            <a:off x="6477000" y="1905000"/>
            <a:ext cx="5105400"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i-IN" sz="2800" b="0" i="0" u="none" strike="noStrike" cap="none">
                <a:solidFill>
                  <a:schemeClr val="dk1"/>
                </a:solidFill>
                <a:latin typeface="Open Sans"/>
                <a:ea typeface="Open Sans"/>
                <a:cs typeface="Open Sans"/>
                <a:sym typeface="Open Sans"/>
              </a:rPr>
              <a:t>एसएफएम 40-60% ऑक्सीजन के नाक प्रवेशनी (6-10 एलपीएम) की तुलना में उच्च प्रवाह दर प्रदान कर सकता है।</a:t>
            </a:r>
            <a:br>
              <a:rPr lang="hi-IN" sz="2800" b="0" i="0" u="none" strike="noStrike" cap="none">
                <a:solidFill>
                  <a:schemeClr val="dk1"/>
                </a:solidFill>
                <a:latin typeface="Open Sans"/>
                <a:ea typeface="Open Sans"/>
                <a:cs typeface="Open Sans"/>
                <a:sym typeface="Open Sans"/>
              </a:rPr>
            </a:br>
            <a:r>
              <a:rPr lang="hi-IN" sz="2800" b="0" i="0" u="none" strike="noStrike" cap="none">
                <a:solidFill>
                  <a:schemeClr val="dk1"/>
                </a:solidFill>
                <a:latin typeface="Open Sans"/>
                <a:ea typeface="Open Sans"/>
                <a:cs typeface="Open Sans"/>
                <a:sym typeface="Open Sans"/>
              </a:rPr>
              <a:t>दोनों SFM ans नाक प्रवेशनी को कम प्रवाह वितरण प्रणाली के रूप में वर्णित किया गया है।</a:t>
            </a:r>
            <a:endParaRPr sz="2800" b="0" i="0" u="none" strike="noStrike" cap="none">
              <a:solidFill>
                <a:schemeClr val="dk1"/>
              </a:solidFill>
              <a:latin typeface="Open Sans"/>
              <a:ea typeface="Open Sans"/>
              <a:cs typeface="Open Sans"/>
              <a:sym typeface="Open Sans"/>
            </a:endParaRPr>
          </a:p>
        </p:txBody>
      </p:sp>
      <p:pic>
        <p:nvPicPr>
          <p:cNvPr id="336" name="Google Shape;336;p40"/>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42" name="Google Shape;342;p4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41"/>
          <p:cNvSpPr txBox="1">
            <a:spLocks noGrp="1"/>
          </p:cNvSpPr>
          <p:nvPr>
            <p:ph type="body" idx="1"/>
          </p:nvPr>
        </p:nvSpPr>
        <p:spPr>
          <a:xfrm>
            <a:off x="6176356" y="1698942"/>
            <a:ext cx="5687291" cy="452628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hi-IN" sz="3200">
                <a:latin typeface="Times New Roman"/>
                <a:ea typeface="Times New Roman"/>
                <a:cs typeface="Times New Roman"/>
                <a:sym typeface="Times New Roman"/>
              </a:rPr>
              <a:t>प्रवाह दर 12-15 एलपीएम</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O2 की 80-90% एकाग्रता।</a:t>
            </a:r>
            <a:br>
              <a:rPr lang="hi-IN" sz="3200">
                <a:latin typeface="Times New Roman"/>
                <a:ea typeface="Times New Roman"/>
                <a:cs typeface="Times New Roman"/>
                <a:sym typeface="Times New Roman"/>
              </a:rPr>
            </a:br>
            <a:r>
              <a:rPr lang="hi-IN" sz="3200">
                <a:latin typeface="Times New Roman"/>
                <a:ea typeface="Times New Roman"/>
                <a:cs typeface="Times New Roman"/>
                <a:sym typeface="Times New Roman"/>
              </a:rPr>
              <a:t>इसमें पर्याप्त O2 होता है, इसलिए जब रोगी साँस लेता है तो यह 1/3 से अधिक नहीं डिफ्लेट करता है।</a:t>
            </a:r>
            <a:endParaRPr sz="3200" b="0" i="0" u="none" strike="noStrike" cap="none">
              <a:solidFill>
                <a:schemeClr val="dk1"/>
              </a:solidFill>
              <a:latin typeface="Times New Roman"/>
              <a:ea typeface="Times New Roman"/>
              <a:cs typeface="Times New Roman"/>
              <a:sym typeface="Times New Roman"/>
            </a:endParaRPr>
          </a:p>
        </p:txBody>
      </p:sp>
      <p:sp>
        <p:nvSpPr>
          <p:cNvPr id="344" name="Google Shape;344;p41"/>
          <p:cNvSpPr txBox="1">
            <a:spLocks noGrp="1"/>
          </p:cNvSpPr>
          <p:nvPr>
            <p:ph type="title"/>
          </p:nvPr>
        </p:nvSpPr>
        <p:spPr>
          <a:xfrm>
            <a:off x="218902" y="2590800"/>
            <a:ext cx="5867400" cy="1737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800"/>
              <a:buFont typeface="Times New Roman"/>
              <a:buNone/>
            </a:pPr>
            <a:r>
              <a:rPr lang="hi-IN" sz="4800" b="1">
                <a:solidFill>
                  <a:srgbClr val="FF0000"/>
                </a:solidFill>
                <a:latin typeface="Times New Roman"/>
                <a:ea typeface="Times New Roman"/>
                <a:cs typeface="Times New Roman"/>
                <a:sym typeface="Times New Roman"/>
              </a:rPr>
              <a:t>नॉन-रिब्रीथर मास्क</a:t>
            </a:r>
            <a:endParaRPr sz="4800" b="1" u="sng">
              <a:solidFill>
                <a:srgbClr val="FF0000"/>
              </a:solidFill>
              <a:latin typeface="Times New Roman"/>
              <a:ea typeface="Times New Roman"/>
              <a:cs typeface="Times New Roman"/>
              <a:sym typeface="Times New Roman"/>
            </a:endParaRPr>
          </a:p>
        </p:txBody>
      </p:sp>
      <p:pic>
        <p:nvPicPr>
          <p:cNvPr id="345" name="Google Shape;345;p41"/>
          <p:cNvPicPr preferRelativeResize="0"/>
          <p:nvPr/>
        </p:nvPicPr>
        <p:blipFill rotWithShape="1">
          <a:blip r:embed="rId3">
            <a:alphaModFix/>
          </a:blip>
          <a:srcRect/>
          <a:stretch/>
        </p:blipFill>
        <p:spPr>
          <a:xfrm>
            <a:off x="10360892" y="76200"/>
            <a:ext cx="1731817" cy="1143000"/>
          </a:xfrm>
          <a:prstGeom prst="rect">
            <a:avLst/>
          </a:prstGeom>
          <a:noFill/>
          <a:ln>
            <a:noFill/>
          </a:ln>
        </p:spPr>
      </p:pic>
      <p:pic>
        <p:nvPicPr>
          <p:cNvPr id="346" name="Google Shape;346;p41"/>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52" name="Google Shape;352;p4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42"/>
          <p:cNvSpPr txBox="1">
            <a:spLocks noGrp="1"/>
          </p:cNvSpPr>
          <p:nvPr>
            <p:ph type="body" idx="1"/>
          </p:nvPr>
        </p:nvSpPr>
        <p:spPr>
          <a:xfrm>
            <a:off x="4958777" y="1561876"/>
            <a:ext cx="6336153"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Char char="•"/>
            </a:pPr>
            <a:r>
              <a:rPr lang="hi-IN">
                <a:latin typeface="Open Sans"/>
                <a:ea typeface="Open Sans"/>
                <a:cs typeface="Open Sans"/>
                <a:sym typeface="Open Sans"/>
              </a:rPr>
              <a:t>फ्लो मीटर से जुड़े पानी का नॉन टूटने योग्य जार। शुष्क ऑक्सीजन को नमी प्रदान करें।</a:t>
            </a:r>
            <a:br>
              <a:rPr lang="hi-IN">
                <a:latin typeface="Open Sans"/>
                <a:ea typeface="Open Sans"/>
                <a:cs typeface="Open Sans"/>
                <a:sym typeface="Open Sans"/>
              </a:rPr>
            </a:br>
            <a:r>
              <a:rPr lang="hi-IN">
                <a:latin typeface="Open Sans"/>
                <a:ea typeface="Open Sans"/>
                <a:cs typeface="Open Sans"/>
                <a:sym typeface="Open Sans"/>
              </a:rPr>
              <a:t>साफ रखना चाहिए। शैवाल, हानिकारक बैक्टीरिया और कवक जीवों के लिए प्रजनन स्थल बन सकता है।</a:t>
            </a:r>
            <a:endParaRPr b="0" i="0" u="none" strike="noStrike" cap="none">
              <a:solidFill>
                <a:schemeClr val="dk1"/>
              </a:solidFill>
              <a:latin typeface="Open Sans"/>
              <a:ea typeface="Open Sans"/>
              <a:cs typeface="Open Sans"/>
              <a:sym typeface="Open Sans"/>
            </a:endParaRPr>
          </a:p>
        </p:txBody>
      </p:sp>
      <p:sp>
        <p:nvSpPr>
          <p:cNvPr id="354" name="Google Shape;354;p42"/>
          <p:cNvSpPr txBox="1">
            <a:spLocks noGrp="1"/>
          </p:cNvSpPr>
          <p:nvPr>
            <p:ph type="title"/>
          </p:nvPr>
        </p:nvSpPr>
        <p:spPr>
          <a:xfrm>
            <a:off x="375224" y="2704876"/>
            <a:ext cx="4583553"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नमी प्रदान करने वाला Humidifier</a:t>
            </a:r>
            <a:endParaRPr sz="4000" b="1" u="sng">
              <a:solidFill>
                <a:srgbClr val="FF0000"/>
              </a:solidFill>
              <a:latin typeface="Open Sans"/>
              <a:ea typeface="Open Sans"/>
              <a:cs typeface="Open Sans"/>
              <a:sym typeface="Open Sans"/>
            </a:endParaRPr>
          </a:p>
        </p:txBody>
      </p:sp>
      <p:pic>
        <p:nvPicPr>
          <p:cNvPr id="355" name="Google Shape;355;p42"/>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23" name="Google Shape;123;p1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6"/>
          <p:cNvSpPr txBox="1">
            <a:spLocks noGrp="1"/>
          </p:cNvSpPr>
          <p:nvPr>
            <p:ph type="body" idx="1"/>
          </p:nvPr>
        </p:nvSpPr>
        <p:spPr>
          <a:xfrm>
            <a:off x="4953000" y="1524000"/>
            <a:ext cx="6781800"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200000"/>
              </a:lnSpc>
              <a:spcBef>
                <a:spcPts val="0"/>
              </a:spcBef>
              <a:spcAft>
                <a:spcPts val="0"/>
              </a:spcAft>
              <a:buClr>
                <a:schemeClr val="dk1"/>
              </a:buClr>
              <a:buSzPts val="2800"/>
              <a:buChar char="•"/>
            </a:pPr>
            <a:r>
              <a:rPr lang="hi-IN" sz="2800">
                <a:latin typeface="Open Sans"/>
                <a:ea typeface="Open Sans"/>
                <a:cs typeface="Open Sans"/>
                <a:sym typeface="Open Sans"/>
              </a:rPr>
              <a:t>ऑक्सीजन वितरण प्रणाली में उपयोग किए जाने वाले उपकरणों के चार प्रमुख टुकड़े</a:t>
            </a:r>
            <a:br>
              <a:rPr lang="hi-IN" sz="2800">
                <a:latin typeface="Open Sans"/>
                <a:ea typeface="Open Sans"/>
                <a:cs typeface="Open Sans"/>
                <a:sym typeface="Open Sans"/>
              </a:rPr>
            </a:br>
            <a:r>
              <a:rPr lang="hi-IN" sz="2800">
                <a:latin typeface="Open Sans"/>
                <a:ea typeface="Open Sans"/>
                <a:cs typeface="Open Sans"/>
                <a:sym typeface="Open Sans"/>
              </a:rPr>
              <a:t>ह्यूमिडिफायर, मैकेनिकल सक्शन और सक्शन उपकरण</a:t>
            </a:r>
            <a:endParaRPr sz="2400">
              <a:latin typeface="Times New Roman"/>
              <a:ea typeface="Times New Roman"/>
              <a:cs typeface="Times New Roman"/>
              <a:sym typeface="Times New Roman"/>
            </a:endParaRPr>
          </a:p>
        </p:txBody>
      </p:sp>
      <p:sp>
        <p:nvSpPr>
          <p:cNvPr id="125" name="Google Shape;125;p16"/>
          <p:cNvSpPr txBox="1">
            <a:spLocks noGrp="1"/>
          </p:cNvSpPr>
          <p:nvPr>
            <p:ph type="title"/>
          </p:nvPr>
        </p:nvSpPr>
        <p:spPr>
          <a:xfrm>
            <a:off x="154057" y="1676400"/>
            <a:ext cx="46482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Times New Roman"/>
              <a:buNone/>
            </a:pPr>
            <a:r>
              <a:rPr lang="hi-IN" sz="4000" b="1" u="sng">
                <a:solidFill>
                  <a:srgbClr val="FF0000"/>
                </a:solidFill>
                <a:latin typeface="Times New Roman"/>
                <a:ea typeface="Times New Roman"/>
                <a:cs typeface="Times New Roman"/>
                <a:sym typeface="Times New Roman"/>
              </a:rPr>
              <a:t>उद्देश्य</a:t>
            </a:r>
            <a:endParaRPr sz="4000" b="1" u="sng">
              <a:solidFill>
                <a:srgbClr val="FF0000"/>
              </a:solidFill>
              <a:latin typeface="Open Sans"/>
              <a:ea typeface="Open Sans"/>
              <a:cs typeface="Open Sans"/>
              <a:sym typeface="Open Sans"/>
            </a:endParaRPr>
          </a:p>
        </p:txBody>
      </p:sp>
      <p:sp>
        <p:nvSpPr>
          <p:cNvPr id="126" name="Google Shape;126;p16"/>
          <p:cNvSpPr txBox="1"/>
          <p:nvPr/>
        </p:nvSpPr>
        <p:spPr>
          <a:xfrm>
            <a:off x="457200" y="2898035"/>
            <a:ext cx="4267200" cy="127419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3200"/>
              <a:buFont typeface="Arial"/>
              <a:buNone/>
            </a:pPr>
            <a:r>
              <a:rPr lang="hi-IN" sz="3200" b="0" i="0" u="none" strike="noStrike" cap="none">
                <a:solidFill>
                  <a:schemeClr val="dk1"/>
                </a:solidFill>
                <a:latin typeface="Open Sans"/>
                <a:ea typeface="Open Sans"/>
                <a:cs typeface="Open Sans"/>
                <a:sym typeface="Open Sans"/>
              </a:rPr>
              <a:t>इस पाठ को पूरा करने पर, आप इससे परिचित हो जाएंगे: -</a:t>
            </a:r>
            <a:endParaRPr sz="3200" b="0" i="0" u="none" strike="noStrike" cap="none">
              <a:solidFill>
                <a:schemeClr val="dk1"/>
              </a:solidFill>
              <a:latin typeface="Open Sans"/>
              <a:ea typeface="Open Sans"/>
              <a:cs typeface="Open Sans"/>
              <a:sym typeface="Open Sans"/>
            </a:endParaRPr>
          </a:p>
        </p:txBody>
      </p:sp>
      <p:pic>
        <p:nvPicPr>
          <p:cNvPr id="127" name="Google Shape;127;p16"/>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61" name="Google Shape;361;p4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43"/>
          <p:cNvSpPr txBox="1">
            <a:spLocks noGrp="1"/>
          </p:cNvSpPr>
          <p:nvPr>
            <p:ph type="body" idx="1"/>
          </p:nvPr>
        </p:nvSpPr>
        <p:spPr>
          <a:xfrm>
            <a:off x="5791200" y="1066800"/>
            <a:ext cx="5715000" cy="1600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hi-IN">
                <a:latin typeface="Times New Roman"/>
                <a:ea typeface="Times New Roman"/>
                <a:cs typeface="Times New Roman"/>
                <a:sym typeface="Times New Roman"/>
              </a:rPr>
              <a:t>वायुमार्ग को हर समय रक्त, उल्टी, स्राव आदि से मुक्त रखें।</a:t>
            </a:r>
            <a:endParaRPr b="0" i="0" u="none" strike="noStrike" cap="none">
              <a:solidFill>
                <a:schemeClr val="dk1"/>
              </a:solidFill>
              <a:latin typeface="Bookman Old Style"/>
              <a:ea typeface="Bookman Old Style"/>
              <a:cs typeface="Bookman Old Style"/>
              <a:sym typeface="Bookman Old Style"/>
            </a:endParaRPr>
          </a:p>
        </p:txBody>
      </p:sp>
      <p:sp>
        <p:nvSpPr>
          <p:cNvPr id="363" name="Google Shape;363;p43"/>
          <p:cNvSpPr txBox="1">
            <a:spLocks noGrp="1"/>
          </p:cNvSpPr>
          <p:nvPr>
            <p:ph type="title"/>
          </p:nvPr>
        </p:nvSpPr>
        <p:spPr>
          <a:xfrm>
            <a:off x="221226" y="2530639"/>
            <a:ext cx="5493774"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Open Sans"/>
              <a:buNone/>
            </a:pPr>
            <a:r>
              <a:rPr lang="hi-IN" sz="6700" b="1">
                <a:solidFill>
                  <a:srgbClr val="FF0000"/>
                </a:solidFill>
                <a:latin typeface="Open Sans"/>
                <a:ea typeface="Open Sans"/>
                <a:cs typeface="Open Sans"/>
                <a:sym typeface="Open Sans"/>
              </a:rPr>
              <a:t>यांत्रिक चूषण</a:t>
            </a:r>
            <a:br>
              <a:rPr lang="hi-IN" sz="4000" b="1">
                <a:solidFill>
                  <a:srgbClr val="FF0000"/>
                </a:solidFill>
                <a:latin typeface="Open Sans"/>
                <a:ea typeface="Open Sans"/>
                <a:cs typeface="Open Sans"/>
                <a:sym typeface="Open Sans"/>
              </a:rPr>
            </a:br>
            <a:r>
              <a:rPr lang="hi-IN" sz="4000" b="1">
                <a:solidFill>
                  <a:srgbClr val="FF0000"/>
                </a:solidFill>
                <a:latin typeface="Open Sans"/>
                <a:ea typeface="Open Sans"/>
                <a:cs typeface="Open Sans"/>
                <a:sym typeface="Open Sans"/>
              </a:rPr>
              <a:t>MECHANICAL SUCTION </a:t>
            </a:r>
            <a:br>
              <a:rPr lang="hi-IN" sz="4000" b="1">
                <a:solidFill>
                  <a:srgbClr val="FF0000"/>
                </a:solidFill>
                <a:latin typeface="Open Sans"/>
                <a:ea typeface="Open Sans"/>
                <a:cs typeface="Open Sans"/>
                <a:sym typeface="Open Sans"/>
              </a:rPr>
            </a:br>
            <a:endParaRPr sz="4000" b="1" u="sng">
              <a:solidFill>
                <a:srgbClr val="FF0000"/>
              </a:solidFill>
              <a:latin typeface="Open Sans"/>
              <a:ea typeface="Open Sans"/>
              <a:cs typeface="Open Sans"/>
              <a:sym typeface="Open Sans"/>
            </a:endParaRPr>
          </a:p>
        </p:txBody>
      </p:sp>
      <p:sp>
        <p:nvSpPr>
          <p:cNvPr id="364" name="Google Shape;364;p43"/>
          <p:cNvSpPr txBox="1">
            <a:spLocks noGrp="1"/>
          </p:cNvSpPr>
          <p:nvPr>
            <p:ph type="body" idx="1"/>
          </p:nvPr>
        </p:nvSpPr>
        <p:spPr>
          <a:xfrm>
            <a:off x="5867400" y="2241103"/>
            <a:ext cx="5867400" cy="4762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hi-IN">
                <a:latin typeface="Open Sans"/>
                <a:ea typeface="Open Sans"/>
                <a:cs typeface="Open Sans"/>
                <a:sym typeface="Open Sans"/>
              </a:rPr>
              <a:t>रक्त या अन्य विदेशी वस्तुओं/पदार्थ को फेफड़ों में जाने की संभावना को कम करने के लिए सक्शन तेजी से किया जाना चाहिए, जिससे निमोनिया या पूर्ण वायुमार्ग में रुकावट हो सकती है।</a:t>
            </a:r>
            <a:br>
              <a:rPr lang="hi-IN">
                <a:latin typeface="Open Sans"/>
                <a:ea typeface="Open Sans"/>
                <a:cs typeface="Open Sans"/>
                <a:sym typeface="Open Sans"/>
              </a:rPr>
            </a:br>
            <a:r>
              <a:rPr lang="hi-IN">
                <a:latin typeface="Open Sans"/>
                <a:ea typeface="Open Sans"/>
                <a:cs typeface="Open Sans"/>
                <a:sym typeface="Open Sans"/>
              </a:rPr>
              <a:t>भोजन, दांत आदि के रूप में ठोस वस्तुओं को हमेशा चूषण द्वारा नहीं हटाया जाता है, वैकल्पिक जैसे फिंगर स्वीप या आदि का उपयोग किया जा सकता है।</a:t>
            </a:r>
            <a:endParaRPr sz="3200" b="0" i="0" u="none" strike="noStrike" cap="none">
              <a:solidFill>
                <a:schemeClr val="dk1"/>
              </a:solidFill>
              <a:latin typeface="Open Sans"/>
              <a:ea typeface="Open Sans"/>
              <a:cs typeface="Open Sans"/>
              <a:sym typeface="Open Sans"/>
            </a:endParaRPr>
          </a:p>
        </p:txBody>
      </p:sp>
      <p:pic>
        <p:nvPicPr>
          <p:cNvPr id="365" name="Google Shape;365;p43"/>
          <p:cNvPicPr preferRelativeResize="0"/>
          <p:nvPr/>
        </p:nvPicPr>
        <p:blipFill rotWithShape="1">
          <a:blip r:embed="rId3">
            <a:alphaModFix/>
          </a:blip>
          <a:srcRect/>
          <a:stretch/>
        </p:blipFill>
        <p:spPr>
          <a:xfrm>
            <a:off x="10515600" y="120266"/>
            <a:ext cx="1600200" cy="1143000"/>
          </a:xfrm>
          <a:prstGeom prst="rect">
            <a:avLst/>
          </a:prstGeom>
          <a:noFill/>
          <a:ln>
            <a:noFill/>
          </a:ln>
        </p:spPr>
      </p:pic>
      <p:pic>
        <p:nvPicPr>
          <p:cNvPr id="366" name="Google Shape;366;p43"/>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72" name="Google Shape;372;p4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44"/>
          <p:cNvSpPr txBox="1">
            <a:spLocks noGrp="1"/>
          </p:cNvSpPr>
          <p:nvPr>
            <p:ph type="body" idx="1"/>
          </p:nvPr>
        </p:nvSpPr>
        <p:spPr>
          <a:xfrm>
            <a:off x="5638800" y="1371600"/>
            <a:ext cx="62484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hi-IN">
                <a:latin typeface="Open Sans"/>
                <a:ea typeface="Open Sans"/>
                <a:cs typeface="Open Sans"/>
                <a:sym typeface="Open Sans"/>
              </a:rPr>
              <a:t>सक्शन डिवाइस नकारात्मक दबाव का उपयोग करते हैं। मैनुअल संचालित, विद्युत संचालित, वायु संचालित।</a:t>
            </a:r>
            <a:br>
              <a:rPr lang="hi-IN">
                <a:latin typeface="Open Sans"/>
                <a:ea typeface="Open Sans"/>
                <a:cs typeface="Open Sans"/>
                <a:sym typeface="Open Sans"/>
              </a:rPr>
            </a:br>
            <a:r>
              <a:rPr lang="hi-IN">
                <a:latin typeface="Open Sans"/>
                <a:ea typeface="Open Sans"/>
                <a:cs typeface="Open Sans"/>
                <a:sym typeface="Open Sans"/>
              </a:rPr>
              <a:t>सक्शन कैथेटर फिट करने के लिए चौड़ी बोर, मोटी दीवारें, गैर-घुमा ट्यूब होनी चाहिए।</a:t>
            </a:r>
            <a:endParaRPr sz="2800" b="0" i="0" u="none" strike="noStrike" cap="none">
              <a:solidFill>
                <a:schemeClr val="dk1"/>
              </a:solidFill>
              <a:latin typeface="Open Sans"/>
              <a:ea typeface="Open Sans"/>
              <a:cs typeface="Open Sans"/>
              <a:sym typeface="Open Sans"/>
            </a:endParaRPr>
          </a:p>
        </p:txBody>
      </p:sp>
      <p:sp>
        <p:nvSpPr>
          <p:cNvPr id="374" name="Google Shape;374;p44"/>
          <p:cNvSpPr txBox="1">
            <a:spLocks noGrp="1"/>
          </p:cNvSpPr>
          <p:nvPr>
            <p:ph type="title"/>
          </p:nvPr>
        </p:nvSpPr>
        <p:spPr>
          <a:xfrm>
            <a:off x="76200" y="2133376"/>
            <a:ext cx="5741504"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Open Sans"/>
              <a:buNone/>
            </a:pPr>
            <a:r>
              <a:rPr lang="hi-IN" b="1">
                <a:solidFill>
                  <a:srgbClr val="FF0000"/>
                </a:solidFill>
                <a:latin typeface="Open Sans"/>
                <a:ea typeface="Open Sans"/>
                <a:cs typeface="Open Sans"/>
                <a:sym typeface="Open Sans"/>
              </a:rPr>
              <a:t>सक्शन उपकरण</a:t>
            </a:r>
            <a:endParaRPr b="1" u="sng">
              <a:solidFill>
                <a:srgbClr val="FF0000"/>
              </a:solidFill>
              <a:latin typeface="Open Sans"/>
              <a:ea typeface="Open Sans"/>
              <a:cs typeface="Open Sans"/>
              <a:sym typeface="Open Sans"/>
            </a:endParaRPr>
          </a:p>
        </p:txBody>
      </p:sp>
      <p:pic>
        <p:nvPicPr>
          <p:cNvPr id="375" name="Google Shape;375;p44"/>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81" name="Google Shape;381;p4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45"/>
          <p:cNvSpPr txBox="1">
            <a:spLocks noGrp="1"/>
          </p:cNvSpPr>
          <p:nvPr>
            <p:ph type="body" idx="1"/>
          </p:nvPr>
        </p:nvSpPr>
        <p:spPr>
          <a:xfrm>
            <a:off x="5943600" y="1295400"/>
            <a:ext cx="57912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hi-IN">
                <a:latin typeface="Times New Roman"/>
                <a:ea typeface="Times New Roman"/>
                <a:cs typeface="Times New Roman"/>
                <a:sym typeface="Times New Roman"/>
              </a:rPr>
              <a:t>कई डिस्पोजेबल कैथेटर उपलब्ध होने चाहिए, जो या तो कठोर या लचीले प्लास्टिक से बने होते हैं</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धोने और सफाई के लिए पानी के साथ अटूट संग्रह कंटेनर</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प्रभावी होने के लिए पर्याप्त वैक्यूम पावर और प्रवाह।</a:t>
            </a:r>
            <a:endParaRPr b="0" i="0" u="none" strike="noStrike" cap="none">
              <a:solidFill>
                <a:schemeClr val="dk1"/>
              </a:solidFill>
              <a:latin typeface="Bookman Old Style"/>
              <a:ea typeface="Bookman Old Style"/>
              <a:cs typeface="Bookman Old Style"/>
              <a:sym typeface="Bookman Old Style"/>
            </a:endParaRPr>
          </a:p>
        </p:txBody>
      </p:sp>
      <p:sp>
        <p:nvSpPr>
          <p:cNvPr id="383" name="Google Shape;383;p45"/>
          <p:cNvSpPr txBox="1">
            <a:spLocks noGrp="1"/>
          </p:cNvSpPr>
          <p:nvPr>
            <p:ph type="title"/>
          </p:nvPr>
        </p:nvSpPr>
        <p:spPr>
          <a:xfrm>
            <a:off x="467200" y="2704876"/>
            <a:ext cx="5146361"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5400"/>
              <a:buFont typeface="Open Sans"/>
              <a:buNone/>
            </a:pPr>
            <a:r>
              <a:rPr lang="hi-IN" sz="5400" b="1">
                <a:solidFill>
                  <a:srgbClr val="FF0000"/>
                </a:solidFill>
                <a:latin typeface="Open Sans"/>
                <a:ea typeface="Open Sans"/>
                <a:cs typeface="Open Sans"/>
                <a:sym typeface="Open Sans"/>
              </a:rPr>
              <a:t>सक्शन उपकरण</a:t>
            </a:r>
            <a:endParaRPr sz="5400" b="1" u="sng">
              <a:solidFill>
                <a:srgbClr val="FF0000"/>
              </a:solidFill>
              <a:latin typeface="Open Sans"/>
              <a:ea typeface="Open Sans"/>
              <a:cs typeface="Open Sans"/>
              <a:sym typeface="Open Sans"/>
            </a:endParaRPr>
          </a:p>
        </p:txBody>
      </p:sp>
      <p:pic>
        <p:nvPicPr>
          <p:cNvPr id="384" name="Google Shape;384;p45"/>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90" name="Google Shape;390;p4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46"/>
          <p:cNvSpPr txBox="1">
            <a:spLocks noGrp="1"/>
          </p:cNvSpPr>
          <p:nvPr>
            <p:ph type="body" idx="1"/>
          </p:nvPr>
        </p:nvSpPr>
        <p:spPr>
          <a:xfrm>
            <a:off x="4929994" y="1676399"/>
            <a:ext cx="7217422"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None/>
            </a:pPr>
            <a:r>
              <a:rPr lang="hi-IN" sz="2800" b="1">
                <a:latin typeface="Open Sans"/>
                <a:ea typeface="Open Sans"/>
                <a:cs typeface="Open Sans"/>
                <a:sym typeface="Open Sans"/>
              </a:rPr>
              <a:t>प्रश्न- यदि एक सिलेंडर में 1000PSI O2 है, तो हम पूरी तरह से खाली सिलेंडर तक पहुंचने के लिए कुल समय कैसे निर्धारित करते हैं?</a:t>
            </a:r>
            <a:br>
              <a:rPr lang="hi-IN" sz="2800" b="1">
                <a:latin typeface="Open Sans"/>
                <a:ea typeface="Open Sans"/>
                <a:cs typeface="Open Sans"/>
                <a:sym typeface="Open Sans"/>
              </a:rPr>
            </a:br>
            <a:r>
              <a:rPr lang="hi-IN" sz="2800" b="1">
                <a:latin typeface="Open Sans"/>
                <a:ea typeface="Open Sans"/>
                <a:cs typeface="Open Sans"/>
                <a:sym typeface="Open Sans"/>
              </a:rPr>
              <a:t> </a:t>
            </a:r>
            <a:br>
              <a:rPr lang="hi-IN" sz="2800" b="1">
                <a:latin typeface="Open Sans"/>
                <a:ea typeface="Open Sans"/>
                <a:cs typeface="Open Sans"/>
                <a:sym typeface="Open Sans"/>
              </a:rPr>
            </a:br>
            <a:r>
              <a:rPr lang="hi-IN" sz="2800" b="1">
                <a:latin typeface="Open Sans"/>
                <a:ea typeface="Open Sans"/>
                <a:cs typeface="Open Sans"/>
                <a:sym typeface="Open Sans"/>
              </a:rPr>
              <a:t>उत्तर- मान लीजिए कि सिलेंडर (CC) की क्षमता 600 LTRS है।</a:t>
            </a:r>
            <a:br>
              <a:rPr lang="hi-IN" sz="2800" b="1">
                <a:latin typeface="Open Sans"/>
                <a:ea typeface="Open Sans"/>
                <a:cs typeface="Open Sans"/>
                <a:sym typeface="Open Sans"/>
              </a:rPr>
            </a:br>
            <a:r>
              <a:rPr lang="hi-IN" sz="2800" b="1">
                <a:latin typeface="Open Sans"/>
                <a:ea typeface="Open Sans"/>
                <a:cs typeface="Open Sans"/>
                <a:sym typeface="Open Sans"/>
              </a:rPr>
              <a:t>सिलेंडर (पीसी) में दबाव 2000PSI है।</a:t>
            </a:r>
            <a:br>
              <a:rPr lang="hi-IN" sz="2800" b="1">
                <a:latin typeface="Open Sans"/>
                <a:ea typeface="Open Sans"/>
                <a:cs typeface="Open Sans"/>
                <a:sym typeface="Open Sans"/>
              </a:rPr>
            </a:br>
            <a:r>
              <a:rPr lang="hi-IN" sz="2800" b="1">
                <a:latin typeface="Open Sans"/>
                <a:ea typeface="Open Sans"/>
                <a:cs typeface="Open Sans"/>
                <a:sym typeface="Open Sans"/>
              </a:rPr>
              <a:t>सिलेंडर (आरपीसी) में शेष दबाव 1000PSI है</a:t>
            </a:r>
            <a:endParaRPr sz="2400" b="0" i="0" u="none" strike="noStrike" cap="none">
              <a:solidFill>
                <a:schemeClr val="dk1"/>
              </a:solidFill>
              <a:latin typeface="Open Sans"/>
              <a:ea typeface="Open Sans"/>
              <a:cs typeface="Open Sans"/>
              <a:sym typeface="Open Sans"/>
            </a:endParaRPr>
          </a:p>
        </p:txBody>
      </p:sp>
      <p:sp>
        <p:nvSpPr>
          <p:cNvPr id="392" name="Google Shape;392;p46"/>
          <p:cNvSpPr txBox="1">
            <a:spLocks noGrp="1"/>
          </p:cNvSpPr>
          <p:nvPr>
            <p:ph type="title"/>
          </p:nvPr>
        </p:nvSpPr>
        <p:spPr>
          <a:xfrm>
            <a:off x="102134" y="2590800"/>
            <a:ext cx="4742705"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ज्ञानवर्धक बिंदु</a:t>
            </a:r>
            <a:endParaRPr sz="4000" b="1" u="sng">
              <a:solidFill>
                <a:srgbClr val="FF0000"/>
              </a:solidFill>
              <a:latin typeface="Open Sans"/>
              <a:ea typeface="Open Sans"/>
              <a:cs typeface="Open Sans"/>
              <a:sym typeface="Open Sans"/>
            </a:endParaRPr>
          </a:p>
        </p:txBody>
      </p:sp>
      <p:pic>
        <p:nvPicPr>
          <p:cNvPr id="393" name="Google Shape;393;p46"/>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99" name="Google Shape;399;p4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47"/>
          <p:cNvSpPr txBox="1">
            <a:spLocks noGrp="1"/>
          </p:cNvSpPr>
          <p:nvPr>
            <p:ph type="body" idx="1"/>
          </p:nvPr>
        </p:nvSpPr>
        <p:spPr>
          <a:xfrm>
            <a:off x="2362200" y="1623601"/>
            <a:ext cx="89154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hi-IN" sz="2800">
                <a:latin typeface="Open Sans"/>
                <a:ea typeface="Open Sans"/>
                <a:cs typeface="Open Sans"/>
                <a:sym typeface="Open Sans"/>
              </a:rPr>
              <a:t>नाक प्रवेशनी के लिए O2 (एफआरओ) की प्रवाह दर 6 एलपीएम है, तो</a:t>
            </a:r>
            <a:br>
              <a:rPr lang="hi-IN" sz="2800">
                <a:latin typeface="Open Sans"/>
                <a:ea typeface="Open Sans"/>
                <a:cs typeface="Open Sans"/>
                <a:sym typeface="Open Sans"/>
              </a:rPr>
            </a:br>
            <a:r>
              <a:rPr lang="hi-IN" sz="2800">
                <a:latin typeface="Open Sans"/>
                <a:ea typeface="Open Sans"/>
                <a:cs typeface="Open Sans"/>
                <a:sym typeface="Open Sans"/>
              </a:rPr>
              <a:t>सिलेंडर को खाली करने में लगने वाला समय = CC X RPC</a:t>
            </a:r>
            <a:br>
              <a:rPr lang="hi-IN" sz="2800">
                <a:latin typeface="Open Sans"/>
                <a:ea typeface="Open Sans"/>
                <a:cs typeface="Open Sans"/>
                <a:sym typeface="Open Sans"/>
              </a:rPr>
            </a:br>
            <a:r>
              <a:rPr lang="hi-IN" sz="2800">
                <a:latin typeface="Open Sans"/>
                <a:ea typeface="Open Sans"/>
                <a:cs typeface="Open Sans"/>
                <a:sym typeface="Open Sans"/>
              </a:rPr>
              <a:t>                   पीसी</a:t>
            </a:r>
            <a:br>
              <a:rPr lang="hi-IN" sz="2800">
                <a:latin typeface="Open Sans"/>
                <a:ea typeface="Open Sans"/>
                <a:cs typeface="Open Sans"/>
                <a:sym typeface="Open Sans"/>
              </a:rPr>
            </a:br>
            <a:r>
              <a:rPr lang="hi-IN" sz="2800">
                <a:latin typeface="Open Sans"/>
                <a:ea typeface="Open Sans"/>
                <a:cs typeface="Open Sans"/>
                <a:sym typeface="Open Sans"/>
              </a:rPr>
              <a:t>                     एफआरओ</a:t>
            </a:r>
            <a:br>
              <a:rPr lang="hi-IN" sz="2800">
                <a:latin typeface="Open Sans"/>
                <a:ea typeface="Open Sans"/>
                <a:cs typeface="Open Sans"/>
                <a:sym typeface="Open Sans"/>
              </a:rPr>
            </a:br>
            <a:r>
              <a:rPr lang="hi-IN" sz="2800">
                <a:latin typeface="Open Sans"/>
                <a:ea typeface="Open Sans"/>
                <a:cs typeface="Open Sans"/>
                <a:sym typeface="Open Sans"/>
              </a:rPr>
              <a:t>		सीसी=600 लीटर</a:t>
            </a:r>
            <a:br>
              <a:rPr lang="hi-IN" sz="2800">
                <a:latin typeface="Open Sans"/>
                <a:ea typeface="Open Sans"/>
                <a:cs typeface="Open Sans"/>
                <a:sym typeface="Open Sans"/>
              </a:rPr>
            </a:br>
            <a:r>
              <a:rPr lang="hi-IN" sz="2800">
                <a:latin typeface="Open Sans"/>
                <a:ea typeface="Open Sans"/>
                <a:cs typeface="Open Sans"/>
                <a:sym typeface="Open Sans"/>
              </a:rPr>
              <a:t>     		पीसी = 2000 पीएसआई</a:t>
            </a:r>
            <a:br>
              <a:rPr lang="hi-IN" sz="2800">
                <a:latin typeface="Open Sans"/>
                <a:ea typeface="Open Sans"/>
                <a:cs typeface="Open Sans"/>
                <a:sym typeface="Open Sans"/>
              </a:rPr>
            </a:br>
            <a:r>
              <a:rPr lang="hi-IN" sz="2800">
                <a:latin typeface="Open Sans"/>
                <a:ea typeface="Open Sans"/>
                <a:cs typeface="Open Sans"/>
                <a:sym typeface="Open Sans"/>
              </a:rPr>
              <a:t>        	आरपीसी = 1000 पीएसआई</a:t>
            </a:r>
            <a:br>
              <a:rPr lang="hi-IN" sz="2800">
                <a:latin typeface="Open Sans"/>
                <a:ea typeface="Open Sans"/>
                <a:cs typeface="Open Sans"/>
                <a:sym typeface="Open Sans"/>
              </a:rPr>
            </a:br>
            <a:r>
              <a:rPr lang="hi-IN" sz="2800">
                <a:latin typeface="Open Sans"/>
                <a:ea typeface="Open Sans"/>
                <a:cs typeface="Open Sans"/>
                <a:sym typeface="Open Sans"/>
              </a:rPr>
              <a:t>    		एफआरओ = 6 एलपीएम</a:t>
            </a:r>
            <a:endParaRPr sz="2800" b="0" i="0" u="none" strike="noStrike" cap="none">
              <a:solidFill>
                <a:schemeClr val="dk1"/>
              </a:solidFill>
              <a:latin typeface="Open Sans"/>
              <a:ea typeface="Open Sans"/>
              <a:cs typeface="Open Sans"/>
              <a:sym typeface="Open Sans"/>
            </a:endParaRPr>
          </a:p>
        </p:txBody>
      </p:sp>
      <p:pic>
        <p:nvPicPr>
          <p:cNvPr id="401" name="Google Shape;401;p47"/>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07" name="Google Shape;407;p4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48"/>
          <p:cNvSpPr txBox="1">
            <a:spLocks noGrp="1"/>
          </p:cNvSpPr>
          <p:nvPr>
            <p:ph type="body" idx="1"/>
          </p:nvPr>
        </p:nvSpPr>
        <p:spPr>
          <a:xfrm>
            <a:off x="5257800" y="1295400"/>
            <a:ext cx="6477000" cy="5105400"/>
          </a:xfrm>
          <a:prstGeom prst="rect">
            <a:avLst/>
          </a:prstGeom>
          <a:noFill/>
          <a:ln>
            <a:noFill/>
          </a:ln>
        </p:spPr>
        <p:txBody>
          <a:bodyPr spcFirstLastPara="1" wrap="square" lIns="91425" tIns="45700" rIns="91425" bIns="45700" anchor="t" anchorCtr="0">
            <a:noAutofit/>
          </a:bodyPr>
          <a:lstStyle/>
          <a:p>
            <a:pPr marL="342900" lvl="0" indent="-342900" algn="just" rtl="0">
              <a:lnSpc>
                <a:spcPct val="200000"/>
              </a:lnSpc>
              <a:spcBef>
                <a:spcPts val="0"/>
              </a:spcBef>
              <a:spcAft>
                <a:spcPts val="0"/>
              </a:spcAft>
              <a:buClr>
                <a:schemeClr val="dk1"/>
              </a:buClr>
              <a:buSzPts val="3200"/>
              <a:buChar char="•"/>
            </a:pPr>
            <a:r>
              <a:rPr lang="hi-IN">
                <a:latin typeface="Open Sans"/>
                <a:ea typeface="Open Sans"/>
                <a:cs typeface="Open Sans"/>
                <a:sym typeface="Open Sans"/>
              </a:rPr>
              <a:t>पांच स्थितियां जिनमें ऑक्सीजन के उपयोग की आवश्यकता होती है।</a:t>
            </a:r>
            <a:br>
              <a:rPr lang="hi-IN">
                <a:latin typeface="Open Sans"/>
                <a:ea typeface="Open Sans"/>
                <a:cs typeface="Open Sans"/>
                <a:sym typeface="Open Sans"/>
              </a:rPr>
            </a:br>
            <a:r>
              <a:rPr lang="hi-IN">
                <a:latin typeface="Open Sans"/>
                <a:ea typeface="Open Sans"/>
                <a:cs typeface="Open Sans"/>
                <a:sym typeface="Open Sans"/>
              </a:rPr>
              <a:t>एक ऑरोफरीन्जियल वायुमार्ग, एक सीपीआर मास्क, एक बैग वाल्व मास्क का वर्णन करें</a:t>
            </a:r>
            <a:endParaRPr sz="2800" i="0" u="none" strike="noStrike" cap="none">
              <a:solidFill>
                <a:schemeClr val="dk1"/>
              </a:solidFill>
              <a:latin typeface="Open Sans"/>
              <a:ea typeface="Open Sans"/>
              <a:cs typeface="Open Sans"/>
              <a:sym typeface="Open Sans"/>
            </a:endParaRPr>
          </a:p>
        </p:txBody>
      </p:sp>
      <p:sp>
        <p:nvSpPr>
          <p:cNvPr id="409" name="Google Shape;409;p48"/>
          <p:cNvSpPr txBox="1">
            <a:spLocks noGrp="1"/>
          </p:cNvSpPr>
          <p:nvPr>
            <p:ph type="title"/>
          </p:nvPr>
        </p:nvSpPr>
        <p:spPr>
          <a:xfrm>
            <a:off x="495812" y="2857500"/>
            <a:ext cx="47244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समीक्षा</a:t>
            </a:r>
            <a:br>
              <a:rPr lang="hi-IN" sz="4000" b="1">
                <a:solidFill>
                  <a:srgbClr val="006600"/>
                </a:solidFill>
                <a:latin typeface="Open Sans"/>
                <a:ea typeface="Open Sans"/>
                <a:cs typeface="Open Sans"/>
                <a:sym typeface="Open Sans"/>
              </a:rPr>
            </a:br>
            <a:endParaRPr sz="4000" b="1" u="sng">
              <a:solidFill>
                <a:srgbClr val="FF0000"/>
              </a:solidFill>
              <a:latin typeface="Open Sans"/>
              <a:ea typeface="Open Sans"/>
              <a:cs typeface="Open Sans"/>
              <a:sym typeface="Open Sans"/>
            </a:endParaRPr>
          </a:p>
        </p:txBody>
      </p:sp>
      <p:pic>
        <p:nvPicPr>
          <p:cNvPr id="410" name="Google Shape;410;p48"/>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16" name="Google Shape;416;p4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7" name="Google Shape;417;p49"/>
          <p:cNvSpPr txBox="1">
            <a:spLocks noGrp="1"/>
          </p:cNvSpPr>
          <p:nvPr>
            <p:ph type="body" idx="1"/>
          </p:nvPr>
        </p:nvSpPr>
        <p:spPr>
          <a:xfrm>
            <a:off x="4419600" y="1295400"/>
            <a:ext cx="7315200" cy="5791200"/>
          </a:xfrm>
          <a:prstGeom prst="rect">
            <a:avLst/>
          </a:prstGeom>
          <a:noFill/>
          <a:ln>
            <a:noFill/>
          </a:ln>
        </p:spPr>
        <p:txBody>
          <a:bodyPr spcFirstLastPara="1" wrap="square" lIns="91425" tIns="45700" rIns="91425" bIns="45700" anchor="t" anchorCtr="0">
            <a:noAutofit/>
          </a:bodyPr>
          <a:lstStyle/>
          <a:p>
            <a:pPr marL="342900" lvl="0" indent="-342900" algn="just" rtl="0">
              <a:lnSpc>
                <a:spcPct val="200000"/>
              </a:lnSpc>
              <a:spcBef>
                <a:spcPts val="0"/>
              </a:spcBef>
              <a:spcAft>
                <a:spcPts val="0"/>
              </a:spcAft>
              <a:buClr>
                <a:schemeClr val="dk1"/>
              </a:buClr>
              <a:buSzPts val="3200"/>
              <a:buChar char="•"/>
            </a:pPr>
            <a:r>
              <a:rPr lang="hi-IN">
                <a:latin typeface="Times New Roman"/>
                <a:ea typeface="Times New Roman"/>
                <a:cs typeface="Times New Roman"/>
                <a:sym typeface="Times New Roman"/>
              </a:rPr>
              <a:t>ऑक्सीजन वितरण प्रणाली में उपयोग किए जाने वाले उपकरणों के चार प्रमुख टुकड़े</a:t>
            </a:r>
            <a:br>
              <a:rPr lang="hi-IN">
                <a:latin typeface="Times New Roman"/>
                <a:ea typeface="Times New Roman"/>
                <a:cs typeface="Times New Roman"/>
                <a:sym typeface="Times New Roman"/>
              </a:rPr>
            </a:br>
            <a:r>
              <a:rPr lang="hi-IN">
                <a:latin typeface="Times New Roman"/>
                <a:ea typeface="Times New Roman"/>
                <a:cs typeface="Times New Roman"/>
                <a:sym typeface="Times New Roman"/>
              </a:rPr>
              <a:t>ह्यूमिडिफायर, मैकेनिकल सक्शन और सक्शन उपकरण</a:t>
            </a:r>
            <a:endParaRPr sz="3600" b="0" i="0" u="none" strike="noStrike" cap="none">
              <a:solidFill>
                <a:schemeClr val="dk1"/>
              </a:solidFill>
              <a:latin typeface="Times New Roman"/>
              <a:ea typeface="Times New Roman"/>
              <a:cs typeface="Times New Roman"/>
              <a:sym typeface="Times New Roman"/>
            </a:endParaRPr>
          </a:p>
        </p:txBody>
      </p:sp>
      <p:sp>
        <p:nvSpPr>
          <p:cNvPr id="418" name="Google Shape;418;p49"/>
          <p:cNvSpPr txBox="1">
            <a:spLocks noGrp="1"/>
          </p:cNvSpPr>
          <p:nvPr>
            <p:ph type="title"/>
          </p:nvPr>
        </p:nvSpPr>
        <p:spPr>
          <a:xfrm>
            <a:off x="1066800" y="1828800"/>
            <a:ext cx="2895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समीक्षा</a:t>
            </a:r>
            <a:endParaRPr sz="4000" b="1" u="sng">
              <a:solidFill>
                <a:srgbClr val="FF0000"/>
              </a:solidFill>
              <a:latin typeface="Open Sans"/>
              <a:ea typeface="Open Sans"/>
              <a:cs typeface="Open Sans"/>
              <a:sym typeface="Open Sans"/>
            </a:endParaRPr>
          </a:p>
        </p:txBody>
      </p:sp>
      <p:pic>
        <p:nvPicPr>
          <p:cNvPr id="419" name="Google Shape;419;p49"/>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25" name="Google Shape;425;p5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50"/>
          <p:cNvSpPr txBox="1">
            <a:spLocks noGrp="1"/>
          </p:cNvSpPr>
          <p:nvPr>
            <p:ph type="body" idx="1"/>
          </p:nvPr>
        </p:nvSpPr>
        <p:spPr>
          <a:xfrm>
            <a:off x="3048000" y="2195512"/>
            <a:ext cx="7612380" cy="277177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0000"/>
              </a:buClr>
              <a:buSzPts val="8800"/>
              <a:buNone/>
            </a:pPr>
            <a:r>
              <a:rPr lang="hi-IN" sz="8800">
                <a:solidFill>
                  <a:srgbClr val="FF0000"/>
                </a:solidFill>
                <a:latin typeface="Times New Roman"/>
                <a:ea typeface="Times New Roman"/>
                <a:cs typeface="Times New Roman"/>
                <a:sym typeface="Times New Roman"/>
              </a:rPr>
              <a:t>कोई प्रश्न ?</a:t>
            </a:r>
            <a:endParaRPr sz="7200">
              <a:solidFill>
                <a:srgbClr val="FF0000"/>
              </a:solidFill>
              <a:latin typeface="Times New Roman"/>
              <a:ea typeface="Times New Roman"/>
              <a:cs typeface="Times New Roman"/>
              <a:sym typeface="Times New Roman"/>
            </a:endParaRPr>
          </a:p>
        </p:txBody>
      </p:sp>
      <p:pic>
        <p:nvPicPr>
          <p:cNvPr id="427" name="Google Shape;427;p50"/>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51"/>
          <p:cNvSpPr txBox="1"/>
          <p:nvPr/>
        </p:nvSpPr>
        <p:spPr>
          <a:xfrm>
            <a:off x="918148" y="3033433"/>
            <a:ext cx="2310248" cy="857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970"/>
              <a:buFont typeface="Arial"/>
              <a:buNone/>
            </a:pPr>
            <a:r>
              <a:rPr lang="hi-IN" sz="4970" b="0" i="0" u="none" strike="noStrike" cap="none">
                <a:solidFill>
                  <a:srgbClr val="FF0000"/>
                </a:solidFill>
                <a:latin typeface="Open Sans"/>
                <a:ea typeface="Open Sans"/>
                <a:cs typeface="Open Sans"/>
                <a:sym typeface="Open Sans"/>
              </a:rPr>
              <a:t>धन्यवाद</a:t>
            </a:r>
            <a:endParaRPr sz="4970" b="0" i="0" u="none" strike="noStrike" cap="none">
              <a:solidFill>
                <a:srgbClr val="FF0000"/>
              </a:solidFill>
              <a:latin typeface="Open Sans"/>
              <a:ea typeface="Open Sans"/>
              <a:cs typeface="Open Sans"/>
              <a:sym typeface="Open Sans"/>
            </a:endParaRPr>
          </a:p>
        </p:txBody>
      </p:sp>
      <p:pic>
        <p:nvPicPr>
          <p:cNvPr id="434" name="Google Shape;434;p51"/>
          <p:cNvPicPr preferRelativeResize="0"/>
          <p:nvPr/>
        </p:nvPicPr>
        <p:blipFill rotWithShape="1">
          <a:blip r:embed="rId3">
            <a:alphaModFix/>
          </a:blip>
          <a:srcRect/>
          <a:stretch/>
        </p:blipFill>
        <p:spPr>
          <a:xfrm>
            <a:off x="4782312" y="-4662"/>
            <a:ext cx="7376629" cy="6661494"/>
          </a:xfrm>
          <a:prstGeom prst="rect">
            <a:avLst/>
          </a:prstGeom>
          <a:noFill/>
          <a:ln>
            <a:noFill/>
          </a:ln>
        </p:spPr>
      </p:pic>
      <p:pic>
        <p:nvPicPr>
          <p:cNvPr id="435" name="Google Shape;435;p51"/>
          <p:cNvPicPr preferRelativeResize="0"/>
          <p:nvPr/>
        </p:nvPicPr>
        <p:blipFill rotWithShape="1">
          <a:blip r:embed="rId4">
            <a:alphaModFix/>
          </a:blip>
          <a:srcRect/>
          <a:stretch/>
        </p:blipFill>
        <p:spPr>
          <a:xfrm>
            <a:off x="33059" y="29164"/>
            <a:ext cx="1252142" cy="11091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2"/>
          <p:cNvSpPr txBox="1">
            <a:spLocks noGrp="1"/>
          </p:cNvSpPr>
          <p:nvPr>
            <p:ph type="title"/>
          </p:nvPr>
        </p:nvSpPr>
        <p:spPr>
          <a:xfrm>
            <a:off x="1447800" y="2133600"/>
            <a:ext cx="35814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5400"/>
              <a:buFont typeface="Open Sans"/>
              <a:buNone/>
            </a:pPr>
            <a:r>
              <a:rPr lang="hi-IN" sz="5400" b="1">
                <a:solidFill>
                  <a:srgbClr val="FF0000"/>
                </a:solidFill>
                <a:latin typeface="Open Sans"/>
                <a:ea typeface="Open Sans"/>
                <a:cs typeface="Open Sans"/>
                <a:sym typeface="Open Sans"/>
              </a:rPr>
              <a:t>मूल्यांकन</a:t>
            </a:r>
            <a:endParaRPr sz="5400" b="1">
              <a:solidFill>
                <a:srgbClr val="FF0000"/>
              </a:solidFill>
              <a:latin typeface="Open Sans"/>
              <a:ea typeface="Open Sans"/>
              <a:cs typeface="Open Sans"/>
              <a:sym typeface="Open Sans"/>
            </a:endParaRPr>
          </a:p>
        </p:txBody>
      </p:sp>
      <p:sp>
        <p:nvSpPr>
          <p:cNvPr id="441" name="Google Shape;441;p52"/>
          <p:cNvSpPr txBox="1">
            <a:spLocks noGrp="1"/>
          </p:cNvSpPr>
          <p:nvPr>
            <p:ph type="body" idx="1"/>
          </p:nvPr>
        </p:nvSpPr>
        <p:spPr>
          <a:xfrm>
            <a:off x="6095999" y="2057400"/>
            <a:ext cx="5334001"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hi-IN" sz="2800">
                <a:latin typeface="Open Sans"/>
                <a:ea typeface="Open Sans"/>
                <a:cs typeface="Open Sans"/>
                <a:sym typeface="Open Sans"/>
              </a:rPr>
              <a:t>Q1) नाक प्रवेशनी की प्रवाह दर क्या है?</a:t>
            </a:r>
            <a:br>
              <a:rPr lang="hi-IN" sz="2800">
                <a:latin typeface="Open Sans"/>
                <a:ea typeface="Open Sans"/>
                <a:cs typeface="Open Sans"/>
                <a:sym typeface="Open Sans"/>
              </a:rPr>
            </a:br>
            <a:r>
              <a:rPr lang="hi-IN" sz="2800">
                <a:latin typeface="Open Sans"/>
                <a:ea typeface="Open Sans"/>
                <a:cs typeface="Open Sans"/>
                <a:sym typeface="Open Sans"/>
              </a:rPr>
              <a:t>उत्तर- 1-6 लीटर/मिनट</a:t>
            </a:r>
            <a:br>
              <a:rPr lang="hi-IN" sz="2800">
                <a:latin typeface="Open Sans"/>
                <a:ea typeface="Open Sans"/>
                <a:cs typeface="Open Sans"/>
                <a:sym typeface="Open Sans"/>
              </a:rPr>
            </a:br>
            <a:r>
              <a:rPr lang="hi-IN" sz="2800">
                <a:latin typeface="Open Sans"/>
                <a:ea typeface="Open Sans"/>
                <a:cs typeface="Open Sans"/>
                <a:sym typeface="Open Sans"/>
              </a:rPr>
              <a:t>Q2) HEPA का पूर्ण रूप क्या है?</a:t>
            </a:r>
            <a:br>
              <a:rPr lang="hi-IN" sz="2800">
                <a:latin typeface="Open Sans"/>
                <a:ea typeface="Open Sans"/>
                <a:cs typeface="Open Sans"/>
                <a:sym typeface="Open Sans"/>
              </a:rPr>
            </a:br>
            <a:r>
              <a:rPr lang="hi-IN" sz="2800">
                <a:latin typeface="Open Sans"/>
                <a:ea typeface="Open Sans"/>
                <a:cs typeface="Open Sans"/>
                <a:sym typeface="Open Sans"/>
              </a:rPr>
              <a:t>उत्तर- उच्च दक्षता पार्टिकुलेट अवशोषक</a:t>
            </a:r>
            <a:endParaRPr sz="2400">
              <a:latin typeface="Open Sans"/>
              <a:ea typeface="Open Sans"/>
              <a:cs typeface="Open Sans"/>
              <a:sym typeface="Open Sans"/>
            </a:endParaRPr>
          </a:p>
        </p:txBody>
      </p:sp>
      <p:pic>
        <p:nvPicPr>
          <p:cNvPr id="442" name="Google Shape;442;p52"/>
          <p:cNvPicPr preferRelativeResize="0"/>
          <p:nvPr/>
        </p:nvPicPr>
        <p:blipFill rotWithShape="1">
          <a:blip r:embed="rId3">
            <a:alphaModFix/>
          </a:blip>
          <a:srcRect/>
          <a:stretch/>
        </p:blipFill>
        <p:spPr>
          <a:xfrm>
            <a:off x="33059" y="29164"/>
            <a:ext cx="1252142" cy="1109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33" name="Google Shape;133;p1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7"/>
          <p:cNvSpPr txBox="1">
            <a:spLocks noGrp="1"/>
          </p:cNvSpPr>
          <p:nvPr>
            <p:ph type="body" idx="1"/>
          </p:nvPr>
        </p:nvSpPr>
        <p:spPr>
          <a:xfrm>
            <a:off x="5943600" y="1691639"/>
            <a:ext cx="5854700"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Font typeface="Noto Sans Symbols"/>
              <a:buChar char="▪"/>
            </a:pPr>
            <a:r>
              <a:rPr lang="hi-IN">
                <a:latin typeface="Open Sans"/>
                <a:ea typeface="Open Sans"/>
                <a:cs typeface="Open Sans"/>
                <a:sym typeface="Open Sans"/>
              </a:rPr>
              <a:t>मनुष्य 1 से 2 सप्ताह तक भोजन के बिना, बिना पानी के 1 से 2 दिन तक जीवित रह सकता है।</a:t>
            </a:r>
            <a:br>
              <a:rPr lang="hi-IN">
                <a:latin typeface="Open Sans"/>
                <a:ea typeface="Open Sans"/>
                <a:cs typeface="Open Sans"/>
                <a:sym typeface="Open Sans"/>
              </a:rPr>
            </a:br>
            <a:r>
              <a:rPr lang="hi-IN">
                <a:latin typeface="Open Sans"/>
                <a:ea typeface="Open Sans"/>
                <a:cs typeface="Open Sans"/>
                <a:sym typeface="Open Sans"/>
              </a:rPr>
              <a:t>लेकिन कुछ घंटों के लिए भी ऑक्सीजन के बिना जीवित नहीं रह सकते हैं। मस्तिष्क की कोशिका 8 से 10 मिनट के बाद मरने लगती है।</a:t>
            </a:r>
            <a:endParaRPr b="0" i="0" u="none" strike="noStrike" cap="none">
              <a:solidFill>
                <a:schemeClr val="dk1"/>
              </a:solidFill>
              <a:latin typeface="Open Sans"/>
              <a:ea typeface="Open Sans"/>
              <a:cs typeface="Open Sans"/>
              <a:sym typeface="Open Sans"/>
            </a:endParaRPr>
          </a:p>
        </p:txBody>
      </p:sp>
      <p:sp>
        <p:nvSpPr>
          <p:cNvPr id="135" name="Google Shape;135;p17"/>
          <p:cNvSpPr txBox="1">
            <a:spLocks noGrp="1"/>
          </p:cNvSpPr>
          <p:nvPr>
            <p:ph type="title"/>
          </p:nvPr>
        </p:nvSpPr>
        <p:spPr>
          <a:xfrm>
            <a:off x="914400" y="2514600"/>
            <a:ext cx="458251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महत्व</a:t>
            </a:r>
            <a:endParaRPr sz="4000" b="1" u="sng">
              <a:solidFill>
                <a:srgbClr val="FF0000"/>
              </a:solidFill>
              <a:latin typeface="Open Sans"/>
              <a:ea typeface="Open Sans"/>
              <a:cs typeface="Open Sans"/>
              <a:sym typeface="Open Sans"/>
            </a:endParaRPr>
          </a:p>
        </p:txBody>
      </p:sp>
      <p:pic>
        <p:nvPicPr>
          <p:cNvPr id="136" name="Google Shape;136;p17"/>
          <p:cNvPicPr preferRelativeResize="0"/>
          <p:nvPr/>
        </p:nvPicPr>
        <p:blipFill rotWithShape="1">
          <a:blip r:embed="rId3">
            <a:alphaModFix/>
          </a:blip>
          <a:srcRect/>
          <a:stretch/>
        </p:blipFill>
        <p:spPr>
          <a:xfrm>
            <a:off x="76200" y="186226"/>
            <a:ext cx="1252142" cy="1109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42" name="Google Shape;142;p1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18"/>
          <p:cNvSpPr txBox="1">
            <a:spLocks noGrp="1"/>
          </p:cNvSpPr>
          <p:nvPr>
            <p:ph type="body" idx="1"/>
          </p:nvPr>
        </p:nvSpPr>
        <p:spPr>
          <a:xfrm>
            <a:off x="5943600" y="1295400"/>
            <a:ext cx="57912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hi-IN">
                <a:latin typeface="Open Sans"/>
                <a:ea typeface="Open Sans"/>
                <a:cs typeface="Open Sans"/>
                <a:sym typeface="Open Sans"/>
              </a:rPr>
              <a:t>वायुमंडलीय वायु की संरचना 78/21/01</a:t>
            </a:r>
            <a:br>
              <a:rPr lang="hi-IN">
                <a:latin typeface="Open Sans"/>
                <a:ea typeface="Open Sans"/>
                <a:cs typeface="Open Sans"/>
                <a:sym typeface="Open Sans"/>
              </a:rPr>
            </a:br>
            <a:r>
              <a:rPr lang="hi-IN">
                <a:latin typeface="Open Sans"/>
                <a:ea typeface="Open Sans"/>
                <a:cs typeface="Open Sans"/>
                <a:sym typeface="Open Sans"/>
              </a:rPr>
              <a:t>चिकित्सा आवश्यकताओं में उपयोग की जाने वाली ऑक्सीजन रंगहीन और गैर-दहनशील होती है।</a:t>
            </a:r>
            <a:br>
              <a:rPr lang="hi-IN">
                <a:latin typeface="Open Sans"/>
                <a:ea typeface="Open Sans"/>
                <a:cs typeface="Open Sans"/>
                <a:sym typeface="Open Sans"/>
              </a:rPr>
            </a:br>
            <a:r>
              <a:rPr lang="hi-IN">
                <a:latin typeface="Open Sans"/>
                <a:ea typeface="Open Sans"/>
                <a:cs typeface="Open Sans"/>
                <a:sym typeface="Open Sans"/>
              </a:rPr>
              <a:t>100% O2 का उपयोग दवा के रूप में किया जाता है।</a:t>
            </a:r>
            <a:endParaRPr b="0" i="0" u="none" strike="noStrike" cap="none">
              <a:solidFill>
                <a:schemeClr val="dk1"/>
              </a:solidFill>
              <a:latin typeface="Times New Roman"/>
              <a:ea typeface="Times New Roman"/>
              <a:cs typeface="Times New Roman"/>
              <a:sym typeface="Times New Roman"/>
            </a:endParaRPr>
          </a:p>
        </p:txBody>
      </p:sp>
      <p:sp>
        <p:nvSpPr>
          <p:cNvPr id="144" name="Google Shape;144;p18"/>
          <p:cNvSpPr txBox="1">
            <a:spLocks noGrp="1"/>
          </p:cNvSpPr>
          <p:nvPr>
            <p:ph type="title"/>
          </p:nvPr>
        </p:nvSpPr>
        <p:spPr>
          <a:xfrm>
            <a:off x="130866" y="2057400"/>
            <a:ext cx="5758069" cy="16764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ऑक्सीजन की उपस्थिति</a:t>
            </a:r>
            <a:endParaRPr sz="4000" b="1" u="sng">
              <a:solidFill>
                <a:srgbClr val="FF0000"/>
              </a:solidFill>
              <a:latin typeface="Open Sans"/>
              <a:ea typeface="Open Sans"/>
              <a:cs typeface="Open Sans"/>
              <a:sym typeface="Open Sans"/>
            </a:endParaRPr>
          </a:p>
        </p:txBody>
      </p:sp>
      <p:pic>
        <p:nvPicPr>
          <p:cNvPr id="145" name="Google Shape;145;p18"/>
          <p:cNvPicPr preferRelativeResize="0"/>
          <p:nvPr/>
        </p:nvPicPr>
        <p:blipFill rotWithShape="1">
          <a:blip r:embed="rId3">
            <a:alphaModFix/>
          </a:blip>
          <a:srcRect/>
          <a:stretch/>
        </p:blipFill>
        <p:spPr>
          <a:xfrm>
            <a:off x="130866" y="76200"/>
            <a:ext cx="1252142" cy="1109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51" name="Google Shape;151;p1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19"/>
          <p:cNvSpPr txBox="1">
            <a:spLocks noGrp="1"/>
          </p:cNvSpPr>
          <p:nvPr>
            <p:ph type="body" idx="1"/>
          </p:nvPr>
        </p:nvSpPr>
        <p:spPr>
          <a:xfrm>
            <a:off x="6096000" y="1295400"/>
            <a:ext cx="56388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3200"/>
              <a:buChar char="•"/>
            </a:pPr>
            <a:r>
              <a:rPr lang="hi-IN">
                <a:latin typeface="Open Sans"/>
                <a:ea typeface="Open Sans"/>
                <a:cs typeface="Open Sans"/>
                <a:sym typeface="Open Sans"/>
              </a:rPr>
              <a:t>दिल की विफलता/दिल का दौरा</a:t>
            </a:r>
            <a:br>
              <a:rPr lang="hi-IN">
                <a:latin typeface="Open Sans"/>
                <a:ea typeface="Open Sans"/>
                <a:cs typeface="Open Sans"/>
                <a:sym typeface="Open Sans"/>
              </a:rPr>
            </a:br>
            <a:r>
              <a:rPr lang="hi-IN">
                <a:latin typeface="Open Sans"/>
                <a:ea typeface="Open Sans"/>
                <a:cs typeface="Open Sans"/>
                <a:sym typeface="Open Sans"/>
              </a:rPr>
              <a:t>रक्तस्राव</a:t>
            </a:r>
            <a:br>
              <a:rPr lang="hi-IN">
                <a:latin typeface="Open Sans"/>
                <a:ea typeface="Open Sans"/>
                <a:cs typeface="Open Sans"/>
                <a:sym typeface="Open Sans"/>
              </a:rPr>
            </a:br>
            <a:r>
              <a:rPr lang="hi-IN">
                <a:latin typeface="Open Sans"/>
                <a:ea typeface="Open Sans"/>
                <a:cs typeface="Open Sans"/>
                <a:sym typeface="Open Sans"/>
              </a:rPr>
              <a:t>विषाक्तता</a:t>
            </a:r>
            <a:br>
              <a:rPr lang="hi-IN">
                <a:latin typeface="Open Sans"/>
                <a:ea typeface="Open Sans"/>
                <a:cs typeface="Open Sans"/>
                <a:sym typeface="Open Sans"/>
              </a:rPr>
            </a:br>
            <a:r>
              <a:rPr lang="hi-IN">
                <a:latin typeface="Open Sans"/>
                <a:ea typeface="Open Sans"/>
                <a:cs typeface="Open Sans"/>
                <a:sym typeface="Open Sans"/>
              </a:rPr>
              <a:t>श्वसन की कमी</a:t>
            </a:r>
            <a:br>
              <a:rPr lang="hi-IN">
                <a:latin typeface="Open Sans"/>
                <a:ea typeface="Open Sans"/>
                <a:cs typeface="Open Sans"/>
                <a:sym typeface="Open Sans"/>
              </a:rPr>
            </a:br>
            <a:r>
              <a:rPr lang="hi-IN">
                <a:latin typeface="Open Sans"/>
                <a:ea typeface="Open Sans"/>
                <a:cs typeface="Open Sans"/>
                <a:sym typeface="Open Sans"/>
              </a:rPr>
              <a:t>बच्चे के जन्म में जटिलताएं</a:t>
            </a:r>
            <a:endParaRPr b="0" i="0" u="none" strike="noStrike" cap="none">
              <a:solidFill>
                <a:schemeClr val="dk1"/>
              </a:solidFill>
              <a:latin typeface="Open Sans"/>
              <a:ea typeface="Open Sans"/>
              <a:cs typeface="Open Sans"/>
              <a:sym typeface="Open Sans"/>
            </a:endParaRPr>
          </a:p>
        </p:txBody>
      </p:sp>
      <p:sp>
        <p:nvSpPr>
          <p:cNvPr id="153" name="Google Shape;153;p19"/>
          <p:cNvSpPr txBox="1">
            <a:spLocks noGrp="1"/>
          </p:cNvSpPr>
          <p:nvPr>
            <p:ph type="title"/>
          </p:nvPr>
        </p:nvSpPr>
        <p:spPr>
          <a:xfrm>
            <a:off x="119270" y="2133600"/>
            <a:ext cx="5562600" cy="17145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ऑक्सीजन की आवश्यकता कब होती है?</a:t>
            </a:r>
            <a:endParaRPr sz="2800" b="1" u="sng">
              <a:solidFill>
                <a:srgbClr val="FF0000"/>
              </a:solidFill>
              <a:latin typeface="Open Sans"/>
              <a:ea typeface="Open Sans"/>
              <a:cs typeface="Open Sans"/>
              <a:sym typeface="Open Sans"/>
            </a:endParaRPr>
          </a:p>
        </p:txBody>
      </p:sp>
      <p:pic>
        <p:nvPicPr>
          <p:cNvPr id="154" name="Google Shape;154;p19"/>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60" name="Google Shape;160;p2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0"/>
          <p:cNvSpPr txBox="1">
            <a:spLocks noGrp="1"/>
          </p:cNvSpPr>
          <p:nvPr>
            <p:ph type="body" idx="1"/>
          </p:nvPr>
        </p:nvSpPr>
        <p:spPr>
          <a:xfrm>
            <a:off x="7086600" y="1295400"/>
            <a:ext cx="4648200"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Char char="•"/>
            </a:pPr>
            <a:r>
              <a:rPr lang="hi-IN" sz="2800">
                <a:latin typeface="Open Sans"/>
                <a:ea typeface="Open Sans"/>
                <a:cs typeface="Open Sans"/>
                <a:sym typeface="Open Sans"/>
              </a:rPr>
              <a:t>अग्‍नि: </a:t>
            </a:r>
            <a:br>
              <a:rPr lang="hi-IN" sz="2800">
                <a:latin typeface="Open Sans"/>
                <a:ea typeface="Open Sans"/>
                <a:cs typeface="Open Sans"/>
                <a:sym typeface="Open Sans"/>
              </a:rPr>
            </a:br>
            <a:r>
              <a:rPr lang="hi-IN" sz="2800">
                <a:latin typeface="Open Sans"/>
                <a:ea typeface="Open Sans"/>
                <a:cs typeface="Open Sans"/>
                <a:sym typeface="Open Sans"/>
              </a:rPr>
              <a:t>    ऑक्सीजन सिलेंडर के पास धूम्रपान या लौ के उपयोग से बचें। O2 दहनशील नहीं है, लेकिन यह आग की तीव्रता को बढ़ाता है।</a:t>
            </a:r>
            <a:br>
              <a:rPr lang="hi-IN" sz="2800">
                <a:latin typeface="Open Sans"/>
                <a:ea typeface="Open Sans"/>
                <a:cs typeface="Open Sans"/>
                <a:sym typeface="Open Sans"/>
              </a:rPr>
            </a:br>
            <a:r>
              <a:rPr lang="hi-IN" sz="2800">
                <a:latin typeface="Open Sans"/>
                <a:ea typeface="Open Sans"/>
                <a:cs typeface="Open Sans"/>
                <a:sym typeface="Open Sans"/>
              </a:rPr>
              <a:t>विस्फोट:</a:t>
            </a:r>
            <a:br>
              <a:rPr lang="hi-IN" sz="2800">
                <a:latin typeface="Open Sans"/>
                <a:ea typeface="Open Sans"/>
                <a:cs typeface="Open Sans"/>
                <a:sym typeface="Open Sans"/>
              </a:rPr>
            </a:br>
            <a:r>
              <a:rPr lang="hi-IN" sz="2800">
                <a:latin typeface="Open Sans"/>
                <a:ea typeface="Open Sans"/>
                <a:cs typeface="Open Sans"/>
                <a:sym typeface="Open Sans"/>
              </a:rPr>
              <a:t>    सिलेंडर के चारों ओर तेल/ग्रीस के उपयोग से बचें।</a:t>
            </a:r>
            <a:br>
              <a:rPr lang="hi-IN" sz="2800">
                <a:latin typeface="Open Sans"/>
                <a:ea typeface="Open Sans"/>
                <a:cs typeface="Open Sans"/>
                <a:sym typeface="Open Sans"/>
              </a:rPr>
            </a:br>
            <a:r>
              <a:rPr lang="hi-IN" sz="2800">
                <a:latin typeface="Open Sans"/>
                <a:ea typeface="Open Sans"/>
                <a:cs typeface="Open Sans"/>
                <a:sym typeface="Open Sans"/>
              </a:rPr>
              <a:t>वाल्व क्षति:</a:t>
            </a:r>
            <a:br>
              <a:rPr lang="hi-IN" sz="2800">
                <a:latin typeface="Open Sans"/>
                <a:ea typeface="Open Sans"/>
                <a:cs typeface="Open Sans"/>
                <a:sym typeface="Open Sans"/>
              </a:rPr>
            </a:br>
            <a:r>
              <a:rPr lang="hi-IN" sz="2800">
                <a:latin typeface="Open Sans"/>
                <a:ea typeface="Open Sans"/>
                <a:cs typeface="Open Sans"/>
                <a:sym typeface="Open Sans"/>
              </a:rPr>
              <a:t>    सिलेंडर को गिराने से यह एक प्रक्षेप्य पथ बन सकता है।</a:t>
            </a:r>
            <a:endParaRPr sz="2800" i="0" u="none" strike="noStrike" cap="none">
              <a:solidFill>
                <a:schemeClr val="dk1"/>
              </a:solidFill>
              <a:latin typeface="Bookman Old Style"/>
              <a:ea typeface="Bookman Old Style"/>
              <a:cs typeface="Bookman Old Style"/>
              <a:sym typeface="Bookman Old Style"/>
            </a:endParaRPr>
          </a:p>
        </p:txBody>
      </p:sp>
      <p:sp>
        <p:nvSpPr>
          <p:cNvPr id="162" name="Google Shape;162;p20"/>
          <p:cNvSpPr txBox="1">
            <a:spLocks noGrp="1"/>
          </p:cNvSpPr>
          <p:nvPr>
            <p:ph type="title"/>
          </p:nvPr>
        </p:nvSpPr>
        <p:spPr>
          <a:xfrm>
            <a:off x="457200" y="2441713"/>
            <a:ext cx="6117446"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Bookman Old Style"/>
              <a:buNone/>
            </a:pPr>
            <a:r>
              <a:rPr lang="hi-IN" sz="4000" b="1">
                <a:solidFill>
                  <a:srgbClr val="FF0000"/>
                </a:solidFill>
                <a:latin typeface="Bookman Old Style"/>
                <a:ea typeface="Bookman Old Style"/>
                <a:cs typeface="Bookman Old Style"/>
                <a:sym typeface="Bookman Old Style"/>
              </a:rPr>
              <a:t>ऑक्सीजन के उपयोग से जुड़े खतरे</a:t>
            </a:r>
            <a:endParaRPr b="1" u="sng">
              <a:solidFill>
                <a:srgbClr val="FF0000"/>
              </a:solidFill>
              <a:latin typeface="Times New Roman"/>
              <a:ea typeface="Times New Roman"/>
              <a:cs typeface="Times New Roman"/>
              <a:sym typeface="Times New Roman"/>
            </a:endParaRPr>
          </a:p>
        </p:txBody>
      </p:sp>
      <p:pic>
        <p:nvPicPr>
          <p:cNvPr id="163" name="Google Shape;163;p20"/>
          <p:cNvPicPr preferRelativeResize="0"/>
          <p:nvPr/>
        </p:nvPicPr>
        <p:blipFill rotWithShape="1">
          <a:blip r:embed="rId3">
            <a:alphaModFix/>
          </a:blip>
          <a:srcRect/>
          <a:stretch/>
        </p:blipFill>
        <p:spPr>
          <a:xfrm>
            <a:off x="151931" y="149783"/>
            <a:ext cx="1252142" cy="1109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69" name="Google Shape;169;p2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21"/>
          <p:cNvSpPr txBox="1">
            <a:spLocks noGrp="1"/>
          </p:cNvSpPr>
          <p:nvPr>
            <p:ph type="body" idx="1"/>
          </p:nvPr>
        </p:nvSpPr>
        <p:spPr>
          <a:xfrm>
            <a:off x="7239000" y="1295400"/>
            <a:ext cx="44958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hi-IN">
                <a:latin typeface="Open Sans"/>
                <a:ea typeface="Open Sans"/>
                <a:cs typeface="Open Sans"/>
                <a:sym typeface="Open Sans"/>
              </a:rPr>
              <a:t>वाल्व के साथ ऑक्सीजन सिलेंडर</a:t>
            </a:r>
            <a:br>
              <a:rPr lang="hi-IN">
                <a:latin typeface="Open Sans"/>
                <a:ea typeface="Open Sans"/>
                <a:cs typeface="Open Sans"/>
                <a:sym typeface="Open Sans"/>
              </a:rPr>
            </a:br>
            <a:r>
              <a:rPr lang="hi-IN">
                <a:latin typeface="Open Sans"/>
                <a:ea typeface="Open Sans"/>
                <a:cs typeface="Open Sans"/>
                <a:sym typeface="Open Sans"/>
              </a:rPr>
              <a:t>कम दबाव नियामक</a:t>
            </a:r>
            <a:br>
              <a:rPr lang="hi-IN">
                <a:latin typeface="Open Sans"/>
                <a:ea typeface="Open Sans"/>
                <a:cs typeface="Open Sans"/>
                <a:sym typeface="Open Sans"/>
              </a:rPr>
            </a:br>
            <a:r>
              <a:rPr lang="hi-IN">
                <a:latin typeface="Open Sans"/>
                <a:ea typeface="Open Sans"/>
                <a:cs typeface="Open Sans"/>
                <a:sym typeface="Open Sans"/>
              </a:rPr>
              <a:t>फ्लो मीटर </a:t>
            </a:r>
            <a:br>
              <a:rPr lang="hi-IN">
                <a:latin typeface="Open Sans"/>
                <a:ea typeface="Open Sans"/>
                <a:cs typeface="Open Sans"/>
                <a:sym typeface="Open Sans"/>
              </a:rPr>
            </a:br>
            <a:r>
              <a:rPr lang="hi-IN">
                <a:latin typeface="Open Sans"/>
                <a:ea typeface="Open Sans"/>
                <a:cs typeface="Open Sans"/>
                <a:sym typeface="Open Sans"/>
              </a:rPr>
              <a:t>उपयुक्त ऑक्सीजन वितरण उपकरण</a:t>
            </a:r>
            <a:endParaRPr b="0" i="0" u="none" strike="noStrike" cap="none">
              <a:solidFill>
                <a:schemeClr val="dk1"/>
              </a:solidFill>
              <a:latin typeface="Open Sans"/>
              <a:ea typeface="Open Sans"/>
              <a:cs typeface="Open Sans"/>
              <a:sym typeface="Open Sans"/>
            </a:endParaRPr>
          </a:p>
        </p:txBody>
      </p:sp>
      <p:sp>
        <p:nvSpPr>
          <p:cNvPr id="171" name="Google Shape;171;p21"/>
          <p:cNvSpPr txBox="1">
            <a:spLocks noGrp="1"/>
          </p:cNvSpPr>
          <p:nvPr>
            <p:ph type="title"/>
          </p:nvPr>
        </p:nvSpPr>
        <p:spPr>
          <a:xfrm>
            <a:off x="821546" y="2476500"/>
            <a:ext cx="5865986" cy="16002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ऑक्सीजन वितरण प्रणाली</a:t>
            </a:r>
            <a:endParaRPr sz="4000" b="1" u="sng">
              <a:solidFill>
                <a:srgbClr val="FF0000"/>
              </a:solidFill>
              <a:latin typeface="Open Sans"/>
              <a:ea typeface="Open Sans"/>
              <a:cs typeface="Open Sans"/>
              <a:sym typeface="Open Sans"/>
            </a:endParaRPr>
          </a:p>
        </p:txBody>
      </p:sp>
      <p:pic>
        <p:nvPicPr>
          <p:cNvPr id="172" name="Google Shape;172;p21"/>
          <p:cNvPicPr preferRelativeResize="0"/>
          <p:nvPr/>
        </p:nvPicPr>
        <p:blipFill rotWithShape="1">
          <a:blip r:embed="rId3">
            <a:alphaModFix/>
          </a:blip>
          <a:srcRect/>
          <a:stretch/>
        </p:blipFill>
        <p:spPr>
          <a:xfrm>
            <a:off x="76200" y="76200"/>
            <a:ext cx="1252142" cy="1109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78" name="Google Shape;178;p2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22"/>
          <p:cNvSpPr txBox="1">
            <a:spLocks noGrp="1"/>
          </p:cNvSpPr>
          <p:nvPr>
            <p:ph type="body" idx="1"/>
          </p:nvPr>
        </p:nvSpPr>
        <p:spPr>
          <a:xfrm>
            <a:off x="5943600" y="1189043"/>
            <a:ext cx="5943599" cy="546778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Char char="•"/>
            </a:pPr>
            <a:r>
              <a:rPr lang="hi-IN" sz="3200">
                <a:latin typeface="Open Sans"/>
                <a:ea typeface="Open Sans"/>
                <a:cs typeface="Open Sans"/>
                <a:sym typeface="Open Sans"/>
              </a:rPr>
              <a:t>क्षेत्र में उपयोग किया जाने वाला ऑक्सीजन सिलेंडर निर्बाध (जोड़ के बिना) स्टील या हल्के वजन मिश्र धातु से बना होता है और दबाव वाले ऑक्सीजन से भरा होता है। यह हरे, भूरे या काले रंग के संयोजन में पाया जाता है।</a:t>
            </a:r>
            <a:br>
              <a:rPr lang="hi-IN" sz="3200">
                <a:latin typeface="Open Sans"/>
                <a:ea typeface="Open Sans"/>
                <a:cs typeface="Open Sans"/>
                <a:sym typeface="Open Sans"/>
              </a:rPr>
            </a:br>
            <a:r>
              <a:rPr lang="hi-IN" sz="3200">
                <a:latin typeface="Open Sans"/>
                <a:ea typeface="Open Sans"/>
                <a:cs typeface="Open Sans"/>
                <a:sym typeface="Open Sans"/>
              </a:rPr>
              <a:t>उच्च दबाव (2000-2200psi) के कारण इसका दैनिक निरीक्षण और दबाव का सालाना परीक्षण किया जाना चाहिए।</a:t>
            </a:r>
            <a:endParaRPr sz="3200" b="0" i="0" u="none" strike="noStrike" cap="none">
              <a:solidFill>
                <a:schemeClr val="dk1"/>
              </a:solidFill>
              <a:latin typeface="Open Sans"/>
              <a:ea typeface="Open Sans"/>
              <a:cs typeface="Open Sans"/>
              <a:sym typeface="Open Sans"/>
            </a:endParaRPr>
          </a:p>
        </p:txBody>
      </p:sp>
      <p:sp>
        <p:nvSpPr>
          <p:cNvPr id="180" name="Google Shape;180;p22"/>
          <p:cNvSpPr txBox="1">
            <a:spLocks noGrp="1"/>
          </p:cNvSpPr>
          <p:nvPr>
            <p:ph type="title"/>
          </p:nvPr>
        </p:nvSpPr>
        <p:spPr>
          <a:xfrm>
            <a:off x="152400" y="2438400"/>
            <a:ext cx="6324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वाल्व के साथ ऑक्सीजन सिलेंडर</a:t>
            </a:r>
            <a:endParaRPr sz="4000" b="1" u="sng">
              <a:solidFill>
                <a:srgbClr val="FF0000"/>
              </a:solidFill>
              <a:latin typeface="Open Sans"/>
              <a:ea typeface="Open Sans"/>
              <a:cs typeface="Open Sans"/>
              <a:sym typeface="Open Sans"/>
            </a:endParaRPr>
          </a:p>
        </p:txBody>
      </p:sp>
      <p:pic>
        <p:nvPicPr>
          <p:cNvPr id="181" name="Google Shape;181;p22"/>
          <p:cNvPicPr preferRelativeResize="0"/>
          <p:nvPr/>
        </p:nvPicPr>
        <p:blipFill rotWithShape="1">
          <a:blip r:embed="rId3">
            <a:alphaModFix/>
          </a:blip>
          <a:srcRect/>
          <a:stretch/>
        </p:blipFill>
        <p:spPr>
          <a:xfrm>
            <a:off x="10383982" y="76200"/>
            <a:ext cx="1731817" cy="1143000"/>
          </a:xfrm>
          <a:prstGeom prst="rect">
            <a:avLst/>
          </a:prstGeom>
          <a:noFill/>
          <a:ln>
            <a:noFill/>
          </a:ln>
        </p:spPr>
      </p:pic>
      <p:pic>
        <p:nvPicPr>
          <p:cNvPr id="182" name="Google Shape;182;p22"/>
          <p:cNvPicPr preferRelativeResize="0"/>
          <p:nvPr/>
        </p:nvPicPr>
        <p:blipFill rotWithShape="1">
          <a:blip r:embed="rId4">
            <a:alphaModFix/>
          </a:blip>
          <a:srcRect/>
          <a:stretch/>
        </p:blipFill>
        <p:spPr>
          <a:xfrm>
            <a:off x="152400" y="110026"/>
            <a:ext cx="1252142" cy="11091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Widescreen</PresentationFormat>
  <Paragraphs>76</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Open Sans SemiBold</vt:lpstr>
      <vt:lpstr>Open Sans</vt:lpstr>
      <vt:lpstr>Times New Roman</vt:lpstr>
      <vt:lpstr>Arial Black</vt:lpstr>
      <vt:lpstr>Noto Sans Symbols</vt:lpstr>
      <vt:lpstr>Calibri</vt:lpstr>
      <vt:lpstr>Bookman Old Style</vt:lpstr>
      <vt:lpstr>Arial</vt:lpstr>
      <vt:lpstr>Office Theme</vt:lpstr>
      <vt:lpstr>PowerPoint Presentation</vt:lpstr>
      <vt:lpstr>उद्देश्य</vt:lpstr>
      <vt:lpstr>उद्देश्य</vt:lpstr>
      <vt:lpstr>महत्व</vt:lpstr>
      <vt:lpstr>ऑक्सीजन की उपस्थिति</vt:lpstr>
      <vt:lpstr>ऑक्सीजन की आवश्यकता कब होती है?</vt:lpstr>
      <vt:lpstr>ऑक्सीजन के उपयोग से जुड़े खतरे</vt:lpstr>
      <vt:lpstr>ऑक्सीजन वितरण प्रणाली</vt:lpstr>
      <vt:lpstr>वाल्व के साथ ऑक्सीजन सिलेंडर</vt:lpstr>
      <vt:lpstr>वाल्व के साथ ऑक्सीजन सिलेंडर</vt:lpstr>
      <vt:lpstr>सबसे आम सिलेंडर प्रकार</vt:lpstr>
      <vt:lpstr>भारतीय परिदृश्य में</vt:lpstr>
      <vt:lpstr>कम दबाव नियामक और प्रवाह मीटर</vt:lpstr>
      <vt:lpstr>ऑक्सीजन देते समय सावधानी</vt:lpstr>
      <vt:lpstr>PowerPoint Presentation</vt:lpstr>
      <vt:lpstr>PowerPoint Presentation</vt:lpstr>
      <vt:lpstr>PowerPoint Presentation</vt:lpstr>
      <vt:lpstr>ऑरोफरीन्जियल वायुमार्ग</vt:lpstr>
      <vt:lpstr>वायुमार्ग में डालने की प्रक्रिया</vt:lpstr>
      <vt:lpstr>सीपीआर/पॉकेट मास्क</vt:lpstr>
      <vt:lpstr>सीपीआर मास्क</vt:lpstr>
      <vt:lpstr>बैग वाल्व मास्क</vt:lpstr>
      <vt:lpstr>HEPA फ़िल्टर</vt:lpstr>
      <vt:lpstr>नाक प्रवेशनी</vt:lpstr>
      <vt:lpstr>नाक प्रवेशनी</vt:lpstr>
      <vt:lpstr>पल्स ऑक्सीमीटर</vt:lpstr>
      <vt:lpstr>साधारण मुखौटा  SIMPLE MASK</vt:lpstr>
      <vt:lpstr>नॉन-रिब्रीथर मास्क</vt:lpstr>
      <vt:lpstr>नमी प्रदान करने वाला Humidifier</vt:lpstr>
      <vt:lpstr>यांत्रिक चूषण MECHANICAL SUCTION  </vt:lpstr>
      <vt:lpstr>सक्शन उपकरण</vt:lpstr>
      <vt:lpstr>सक्शन उपकरण</vt:lpstr>
      <vt:lpstr>ज्ञानवर्धक बिंदु</vt:lpstr>
      <vt:lpstr>PowerPoint Presentation</vt:lpstr>
      <vt:lpstr>समीक्षा </vt:lpstr>
      <vt:lpstr>समीक्षा</vt:lpstr>
      <vt:lpstr>PowerPoint Presentation</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2026-01-08T10:03:58Z</dcterms:modified>
</cp:coreProperties>
</file>