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embeddedFontLst>
    <p:embeddedFont>
      <p:font typeface="Algerian" panose="04020705040A02060702" pitchFamily="82" charset="0"/>
      <p:regular r:id="rId74"/>
    </p:embeddedFont>
    <p:embeddedFont>
      <p:font typeface="Architects Daughter" panose="020B0604020202020204" charset="0"/>
      <p:regular r:id="rId75"/>
    </p:embeddedFont>
    <p:embeddedFont>
      <p:font typeface="Arial Black" panose="020B0A04020102020204" pitchFamily="34" charset="0"/>
      <p:regular r:id="rId76"/>
      <p:bold r:id="rId77"/>
    </p:embeddedFont>
    <p:embeddedFont>
      <p:font typeface="Arimo" panose="020B0604020202020204" charset="0"/>
      <p:regular r:id="rId78"/>
      <p:bold r:id="rId79"/>
      <p:italic r:id="rId80"/>
      <p:boldItalic r:id="rId81"/>
    </p:embeddedFont>
    <p:embeddedFont>
      <p:font typeface="Bookman Old Style" panose="02050604050505020204" pitchFamily="18" charset="0"/>
      <p:regular r:id="rId82"/>
      <p:bold r:id="rId83"/>
      <p:italic r:id="rId84"/>
      <p:boldItalic r:id="rId85"/>
    </p:embeddedFont>
    <p:embeddedFont>
      <p:font typeface="Cambria" panose="02040503050406030204" pitchFamily="18" charset="0"/>
      <p:regular r:id="rId86"/>
      <p:bold r:id="rId87"/>
      <p:italic r:id="rId88"/>
      <p:boldItalic r:id="rId89"/>
    </p:embeddedFont>
    <p:embeddedFont>
      <p:font typeface="Open Sans" panose="020B0606030504020204" pitchFamily="34" charset="0"/>
      <p:regular r:id="rId90"/>
      <p:bold r:id="rId91"/>
      <p:italic r:id="rId92"/>
      <p:boldItalic r:id="rId93"/>
    </p:embeddedFont>
    <p:embeddedFont>
      <p:font typeface="Open Sans SemiBold" panose="020B0706030804020204" pitchFamily="34" charset="0"/>
      <p:regular r:id="rId94"/>
      <p:bold r:id="rId95"/>
      <p:italic r:id="rId96"/>
      <p:boldItalic r:id="rId97"/>
    </p:embeddedFont>
    <p:embeddedFont>
      <p:font typeface="Roboto" panose="02000000000000000000" pitchFamily="2"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BA8B8-CF35-48B5-810B-0194A901A8C0}">
  <a:tblStyle styleId="{FECBA8B8-CF35-48B5-810B-0194A901A8C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font" Target="fonts/font17.fntdata"/><Relationship Id="rId95" Type="http://schemas.openxmlformats.org/officeDocument/2006/relationships/font" Target="fonts/font2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7.fntdata"/><Relationship Id="rId85" Type="http://schemas.openxmlformats.org/officeDocument/2006/relationships/font" Target="fonts/font12.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font" Target="fonts/font21.fntdata"/><Relationship Id="rId99" Type="http://schemas.openxmlformats.org/officeDocument/2006/relationships/font" Target="fonts/font26.fntdata"/><Relationship Id="rId101"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97" Type="http://schemas.openxmlformats.org/officeDocument/2006/relationships/font" Target="fonts/font24.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 Id="rId100" Type="http://schemas.openxmlformats.org/officeDocument/2006/relationships/font" Target="fonts/font27.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0.fntdata"/><Relationship Id="rId98" Type="http://schemas.openxmlformats.org/officeDocument/2006/relationships/font" Target="fonts/font2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efault 01" type="tx">
  <p:cSld name="TITLE_AND_BODY">
    <p:spTree>
      <p:nvGrpSpPr>
        <p:cNvPr id="1" name="Shape 16"/>
        <p:cNvGrpSpPr/>
        <p:nvPr/>
      </p:nvGrpSpPr>
      <p:grpSpPr>
        <a:xfrm>
          <a:off x="0" y="0"/>
          <a:ext cx="0" cy="0"/>
          <a:chOff x="0" y="0"/>
          <a:chExt cx="0" cy="0"/>
        </a:xfrm>
      </p:grpSpPr>
      <p:sp>
        <p:nvSpPr>
          <p:cNvPr id="17" name="Google Shape;17;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535353"/>
                </a:solidFill>
                <a:latin typeface="Open Sans SemiBold"/>
                <a:ea typeface="Open Sans SemiBold"/>
                <a:cs typeface="Open Sans SemiBold"/>
                <a:sym typeface="Open Sans SemiBold"/>
              </a:rPr>
              <a:t>MFR</a:t>
            </a:r>
            <a:endParaRPr sz="1200" b="0" i="0" u="none" strike="noStrike" cap="none">
              <a:solidFill>
                <a:srgbClr val="535353"/>
              </a:solidFill>
              <a:latin typeface="Open Sans SemiBold"/>
              <a:ea typeface="Open Sans SemiBold"/>
              <a:cs typeface="Open Sans SemiBold"/>
              <a:sym typeface="Open Sans SemiBold"/>
            </a:endParaRPr>
          </a:p>
        </p:txBody>
      </p:sp>
      <p:sp>
        <p:nvSpPr>
          <p:cNvPr id="18" name="Google Shape;18;p2"/>
          <p:cNvSpPr/>
          <p:nvPr/>
        </p:nvSpPr>
        <p:spPr>
          <a:xfrm>
            <a:off x="508000" y="6756400"/>
            <a:ext cx="1907669"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9" name="Google Shape;19;p2"/>
          <p:cNvSpPr txBox="1"/>
          <p:nvPr/>
        </p:nvSpPr>
        <p:spPr>
          <a:xfrm>
            <a:off x="10706566" y="6406669"/>
            <a:ext cx="837269"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535353"/>
                </a:solidFill>
                <a:latin typeface="Open Sans"/>
                <a:ea typeface="Open Sans"/>
                <a:cs typeface="Open Sans"/>
                <a:sym typeface="Open Sans"/>
              </a:rPr>
              <a:t>PPT 18 -</a:t>
            </a: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0769600" y="6756400"/>
            <a:ext cx="939800"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1" name="Google Shape;21;p2"/>
          <p:cNvSpPr txBox="1">
            <a:spLocks noGrp="1"/>
          </p:cNvSpPr>
          <p:nvPr>
            <p:ph type="sldNum" idx="12"/>
          </p:nvPr>
        </p:nvSpPr>
        <p:spPr>
          <a:xfrm>
            <a:off x="1146960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a:spLocks noGrp="1"/>
          </p:cNvSpPr>
          <p:nvPr>
            <p:ph type="pic" idx="2"/>
          </p:nvPr>
        </p:nvSpPr>
        <p:spPr>
          <a:xfrm>
            <a:off x="2389717" y="612775"/>
            <a:ext cx="7315200" cy="4114800"/>
          </a:xfrm>
          <a:prstGeom prst="rect">
            <a:avLst/>
          </a:prstGeom>
          <a:noFill/>
          <a:ln>
            <a:noFill/>
          </a:ln>
        </p:spPr>
      </p:sp>
      <p:sp>
        <p:nvSpPr>
          <p:cNvPr id="75" name="Google Shape;75;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5" name="Google Shape;35;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4">
            <a:alphaModFix/>
          </a:blip>
          <a:srcRect/>
          <a:stretch/>
        </p:blipFill>
        <p:spPr>
          <a:xfrm>
            <a:off x="10762728" y="0"/>
            <a:ext cx="1412339"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hyperlink" Target="about:blank"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gi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gif"/></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descr="closeup-firefighter-holding-his-helmet-walking-towards-fire-truck.jpg"/>
          <p:cNvPicPr preferRelativeResize="0"/>
          <p:nvPr/>
        </p:nvPicPr>
        <p:blipFill rotWithShape="1">
          <a:blip r:embed="rId3">
            <a:alphaModFix/>
          </a:blip>
          <a:srcRect t="13432" b="1559"/>
          <a:stretch/>
        </p:blipFill>
        <p:spPr>
          <a:xfrm>
            <a:off x="-12700" y="-64008"/>
            <a:ext cx="12217400" cy="6922008"/>
          </a:xfrm>
          <a:prstGeom prst="rect">
            <a:avLst/>
          </a:prstGeom>
          <a:noFill/>
          <a:ln>
            <a:noFill/>
          </a:ln>
        </p:spPr>
      </p:pic>
      <p:sp>
        <p:nvSpPr>
          <p:cNvPr id="96" name="Google Shape;96;p14"/>
          <p:cNvSpPr/>
          <p:nvPr/>
        </p:nvSpPr>
        <p:spPr>
          <a:xfrm>
            <a:off x="508001"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7" name="Google Shape;97;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98" name="Google Shape;98;p14" descr="Image"/>
          <p:cNvPicPr preferRelativeResize="0"/>
          <p:nvPr/>
        </p:nvPicPr>
        <p:blipFill rotWithShape="1">
          <a:blip r:embed="rId4">
            <a:alphaModFix amt="90000"/>
          </a:blip>
          <a:srcRect l="50481"/>
          <a:stretch/>
        </p:blipFill>
        <p:spPr>
          <a:xfrm>
            <a:off x="-25400" y="1981200"/>
            <a:ext cx="12174572" cy="1972695"/>
          </a:xfrm>
          <a:prstGeom prst="rect">
            <a:avLst/>
          </a:prstGeom>
          <a:solidFill>
            <a:srgbClr val="C00000"/>
          </a:solidFill>
          <a:ln>
            <a:noFill/>
          </a:ln>
        </p:spPr>
      </p:pic>
      <p:pic>
        <p:nvPicPr>
          <p:cNvPr id="99" name="Google Shape;99;p14"/>
          <p:cNvPicPr preferRelativeResize="0"/>
          <p:nvPr/>
        </p:nvPicPr>
        <p:blipFill rotWithShape="1">
          <a:blip r:embed="rId5">
            <a:alphaModFix/>
          </a:blip>
          <a:srcRect/>
          <a:stretch/>
        </p:blipFill>
        <p:spPr>
          <a:xfrm>
            <a:off x="42828" y="-38995"/>
            <a:ext cx="1252142" cy="1047249"/>
          </a:xfrm>
          <a:prstGeom prst="rect">
            <a:avLst/>
          </a:prstGeom>
          <a:noFill/>
          <a:ln>
            <a:noFill/>
          </a:ln>
        </p:spPr>
      </p:pic>
      <p:pic>
        <p:nvPicPr>
          <p:cNvPr id="100" name="Google Shape;100;p14"/>
          <p:cNvPicPr preferRelativeResize="0"/>
          <p:nvPr/>
        </p:nvPicPr>
        <p:blipFill rotWithShape="1">
          <a:blip r:embed="rId6">
            <a:alphaModFix/>
          </a:blip>
          <a:srcRect/>
          <a:stretch/>
        </p:blipFill>
        <p:spPr>
          <a:xfrm>
            <a:off x="10872158" y="-38996"/>
            <a:ext cx="1319842" cy="1047249"/>
          </a:xfrm>
          <a:prstGeom prst="rect">
            <a:avLst/>
          </a:prstGeom>
          <a:noFill/>
          <a:ln>
            <a:noFill/>
          </a:ln>
        </p:spPr>
      </p:pic>
      <p:sp>
        <p:nvSpPr>
          <p:cNvPr id="101" name="Google Shape;101;p14"/>
          <p:cNvSpPr/>
          <p:nvPr/>
        </p:nvSpPr>
        <p:spPr>
          <a:xfrm>
            <a:off x="3184701" y="58977"/>
            <a:ext cx="4231083" cy="1376631"/>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000000"/>
                </a:solidFill>
                <a:latin typeface="Arial Black"/>
                <a:ea typeface="Arial Black"/>
                <a:cs typeface="Arial Black"/>
                <a:sym typeface="Arial Black"/>
              </a:rPr>
              <a:t> </a:t>
            </a:r>
            <a:r>
              <a:rPr lang="en-US" sz="4400" b="0" i="0" u="none" strike="noStrike" cap="none">
                <a:solidFill>
                  <a:srgbClr val="000000"/>
                </a:solidFill>
                <a:latin typeface="Arial Black"/>
                <a:ea typeface="Arial Black"/>
                <a:cs typeface="Arial Black"/>
                <a:sym typeface="Arial Black"/>
              </a:rPr>
              <a:t>LESSON-07</a:t>
            </a:r>
            <a:endParaRPr sz="5400" b="0" i="0" u="none" strike="noStrike" cap="none">
              <a:solidFill>
                <a:srgbClr val="000000"/>
              </a:solidFill>
              <a:latin typeface="Arial Black"/>
              <a:ea typeface="Arial Black"/>
              <a:cs typeface="Arial Black"/>
              <a:sym typeface="Arial Black"/>
            </a:endParaRPr>
          </a:p>
        </p:txBody>
      </p:sp>
      <p:sp>
        <p:nvSpPr>
          <p:cNvPr id="102" name="Google Shape;102;p14"/>
          <p:cNvSpPr txBox="1"/>
          <p:nvPr/>
        </p:nvSpPr>
        <p:spPr>
          <a:xfrm>
            <a:off x="2356314" y="2032887"/>
            <a:ext cx="7411144" cy="17173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BLS &amp; CPR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96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बीएलएस और सीपीआर</a:t>
            </a:r>
            <a:endParaRPr sz="1400" b="0" i="0" u="none" strike="noStrike" cap="none">
              <a:solidFill>
                <a:srgbClr val="000000"/>
              </a:solidFill>
              <a:latin typeface="Arial"/>
              <a:ea typeface="Arial"/>
              <a:cs typeface="Arial"/>
              <a:sym typeface="Arial"/>
            </a:endParaRPr>
          </a:p>
        </p:txBody>
      </p:sp>
      <p:sp>
        <p:nvSpPr>
          <p:cNvPr id="103" name="Google Shape;103;p14"/>
          <p:cNvSpPr/>
          <p:nvPr/>
        </p:nvSpPr>
        <p:spPr>
          <a:xfrm flipH="1">
            <a:off x="7930260" y="5876118"/>
            <a:ext cx="4076352" cy="45185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By:-INSP/GD-RISHI PRAKASH</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457200" y="2133600"/>
            <a:ext cx="5181600" cy="7143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3600" b="1">
                <a:solidFill>
                  <a:srgbClr val="FF0000"/>
                </a:solidFill>
                <a:latin typeface="Arial"/>
                <a:ea typeface="Arial"/>
                <a:cs typeface="Arial"/>
                <a:sym typeface="Arial"/>
              </a:rPr>
              <a:t>   </a:t>
            </a:r>
            <a:r>
              <a:rPr lang="en-US" sz="4000" b="1">
                <a:solidFill>
                  <a:srgbClr val="FF0000"/>
                </a:solidFill>
                <a:latin typeface="Arial"/>
                <a:ea typeface="Arial"/>
                <a:cs typeface="Arial"/>
                <a:sym typeface="Arial"/>
              </a:rPr>
              <a:t>दिल का दौरा</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(HEART ATTACK)</a:t>
            </a:r>
            <a:endParaRPr sz="3600">
              <a:solidFill>
                <a:srgbClr val="FF0000"/>
              </a:solidFill>
              <a:latin typeface="Arial"/>
              <a:ea typeface="Arial"/>
              <a:cs typeface="Arial"/>
              <a:sym typeface="Arial"/>
            </a:endParaRPr>
          </a:p>
        </p:txBody>
      </p:sp>
      <p:sp>
        <p:nvSpPr>
          <p:cNvPr id="176" name="Google Shape;176;p23"/>
          <p:cNvSpPr txBox="1">
            <a:spLocks noGrp="1"/>
          </p:cNvSpPr>
          <p:nvPr>
            <p:ph type="body" idx="1"/>
          </p:nvPr>
        </p:nvSpPr>
        <p:spPr>
          <a:xfrm>
            <a:off x="5638800" y="1371599"/>
            <a:ext cx="5791200" cy="498475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a:latin typeface="Arial"/>
                <a:ea typeface="Arial"/>
                <a:cs typeface="Arial"/>
                <a:sym typeface="Arial"/>
              </a:rPr>
              <a:t>जोखिम कारक जिन्हें बदला जा सकता है</a:t>
            </a:r>
            <a:endParaRPr sz="2800" b="1">
              <a:latin typeface="Arial"/>
              <a:ea typeface="Arial"/>
              <a:cs typeface="Arial"/>
              <a:sym typeface="Arial"/>
            </a:endParaRPr>
          </a:p>
          <a:p>
            <a:pPr marL="0" lvl="0" indent="0" algn="ctr" rtl="0">
              <a:lnSpc>
                <a:spcPct val="100000"/>
              </a:lnSpc>
              <a:spcBef>
                <a:spcPts val="560"/>
              </a:spcBef>
              <a:spcAft>
                <a:spcPts val="0"/>
              </a:spcAft>
              <a:buClr>
                <a:schemeClr val="dk1"/>
              </a:buClr>
              <a:buSzPts val="2800"/>
              <a:buNone/>
            </a:pPr>
            <a:endParaRPr sz="2800" b="1">
              <a:latin typeface="Arial"/>
              <a:ea typeface="Arial"/>
              <a:cs typeface="Arial"/>
              <a:sym typeface="Arial"/>
            </a:endParaRPr>
          </a:p>
          <a:p>
            <a:pPr marL="609600" lvl="0" indent="-609600" algn="l" rtl="0">
              <a:lnSpc>
                <a:spcPct val="150000"/>
              </a:lnSpc>
              <a:spcBef>
                <a:spcPts val="560"/>
              </a:spcBef>
              <a:spcAft>
                <a:spcPts val="0"/>
              </a:spcAft>
              <a:buClr>
                <a:schemeClr val="dk1"/>
              </a:buClr>
              <a:buSzPts val="2800"/>
              <a:buFont typeface="Noto Sans Symbols"/>
              <a:buAutoNum type="arabicPeriod"/>
            </a:pPr>
            <a:r>
              <a:rPr lang="en-US" sz="2800">
                <a:latin typeface="Arial"/>
                <a:ea typeface="Arial"/>
                <a:cs typeface="Arial"/>
                <a:sym typeface="Arial"/>
              </a:rPr>
              <a:t>धूम्रपान</a:t>
            </a:r>
            <a:endParaRPr/>
          </a:p>
          <a:p>
            <a:pPr marL="609600" lvl="0" indent="-609600" algn="l" rtl="0">
              <a:lnSpc>
                <a:spcPct val="150000"/>
              </a:lnSpc>
              <a:spcBef>
                <a:spcPts val="560"/>
              </a:spcBef>
              <a:spcAft>
                <a:spcPts val="0"/>
              </a:spcAft>
              <a:buClr>
                <a:schemeClr val="dk1"/>
              </a:buClr>
              <a:buSzPts val="2800"/>
              <a:buFont typeface="Noto Sans Symbols"/>
              <a:buAutoNum type="arabicPeriod"/>
            </a:pPr>
            <a:r>
              <a:rPr lang="en-US" sz="2800">
                <a:latin typeface="Arial"/>
                <a:ea typeface="Arial"/>
                <a:cs typeface="Arial"/>
                <a:sym typeface="Arial"/>
              </a:rPr>
              <a:t>उच्च रक्तचाप</a:t>
            </a:r>
            <a:endParaRPr/>
          </a:p>
          <a:p>
            <a:pPr marL="609600" lvl="0" indent="-609600" algn="l" rtl="0">
              <a:lnSpc>
                <a:spcPct val="150000"/>
              </a:lnSpc>
              <a:spcBef>
                <a:spcPts val="560"/>
              </a:spcBef>
              <a:spcAft>
                <a:spcPts val="0"/>
              </a:spcAft>
              <a:buClr>
                <a:schemeClr val="dk1"/>
              </a:buClr>
              <a:buSzPts val="2800"/>
              <a:buFont typeface="Noto Sans Symbols"/>
              <a:buAutoNum type="arabicPeriod"/>
            </a:pPr>
            <a:r>
              <a:rPr lang="en-US" sz="2800">
                <a:latin typeface="Arial"/>
                <a:ea typeface="Arial"/>
                <a:cs typeface="Arial"/>
                <a:sym typeface="Arial"/>
              </a:rPr>
              <a:t>उच्च कोलेस्ट्रॉल</a:t>
            </a:r>
            <a:endParaRPr/>
          </a:p>
          <a:p>
            <a:pPr marL="609600" lvl="0" indent="-609600" algn="l" rtl="0">
              <a:lnSpc>
                <a:spcPct val="150000"/>
              </a:lnSpc>
              <a:spcBef>
                <a:spcPts val="560"/>
              </a:spcBef>
              <a:spcAft>
                <a:spcPts val="0"/>
              </a:spcAft>
              <a:buClr>
                <a:schemeClr val="dk1"/>
              </a:buClr>
              <a:buSzPts val="2800"/>
              <a:buFont typeface="Noto Sans Symbols"/>
              <a:buAutoNum type="arabicPeriod"/>
            </a:pPr>
            <a:r>
              <a:rPr lang="en-US" sz="2800">
                <a:latin typeface="Arial"/>
                <a:ea typeface="Arial"/>
                <a:cs typeface="Arial"/>
                <a:sym typeface="Arial"/>
              </a:rPr>
              <a:t>शारीरिक गतिविधि</a:t>
            </a:r>
            <a:endParaRPr/>
          </a:p>
          <a:p>
            <a:pPr marL="0" lvl="0" indent="0" algn="l" rtl="0">
              <a:lnSpc>
                <a:spcPct val="100000"/>
              </a:lnSpc>
              <a:spcBef>
                <a:spcPts val="640"/>
              </a:spcBef>
              <a:spcAft>
                <a:spcPts val="0"/>
              </a:spcAft>
              <a:buClr>
                <a:schemeClr val="dk1"/>
              </a:buClr>
              <a:buSzPts val="3200"/>
              <a:buNone/>
            </a:pPr>
            <a:endParaRPr/>
          </a:p>
        </p:txBody>
      </p:sp>
      <p:pic>
        <p:nvPicPr>
          <p:cNvPr id="177" name="Google Shape;177;p23"/>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568960" y="2286000"/>
            <a:ext cx="3581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दिल का दौरा</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(HEART ATTACK)</a:t>
            </a:r>
            <a:endParaRPr sz="3600">
              <a:solidFill>
                <a:srgbClr val="FF0000"/>
              </a:solidFill>
              <a:latin typeface="Times New Roman"/>
              <a:ea typeface="Times New Roman"/>
              <a:cs typeface="Times New Roman"/>
              <a:sym typeface="Times New Roman"/>
            </a:endParaRPr>
          </a:p>
        </p:txBody>
      </p:sp>
      <p:sp>
        <p:nvSpPr>
          <p:cNvPr id="183" name="Google Shape;183;p24"/>
          <p:cNvSpPr txBox="1">
            <a:spLocks noGrp="1"/>
          </p:cNvSpPr>
          <p:nvPr>
            <p:ph type="body" idx="1"/>
          </p:nvPr>
        </p:nvSpPr>
        <p:spPr>
          <a:xfrm>
            <a:off x="5394960" y="1676400"/>
            <a:ext cx="6264656" cy="3962400"/>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Clr>
                <a:schemeClr val="dk1"/>
              </a:buClr>
              <a:buSzPts val="3200"/>
              <a:buNone/>
            </a:pPr>
            <a:r>
              <a:rPr lang="en-US" b="1">
                <a:latin typeface="Times New Roman"/>
                <a:ea typeface="Times New Roman"/>
                <a:cs typeface="Times New Roman"/>
                <a:sym typeface="Times New Roman"/>
              </a:rPr>
              <a:t>    </a:t>
            </a:r>
            <a:r>
              <a:rPr lang="en-US" sz="2800" b="1">
                <a:latin typeface="Times New Roman"/>
                <a:ea typeface="Times New Roman"/>
                <a:cs typeface="Times New Roman"/>
                <a:sym typeface="Times New Roman"/>
              </a:rPr>
              <a:t>योगदान देने वाले कारक</a:t>
            </a:r>
            <a:endParaRPr sz="2800" b="1">
              <a:latin typeface="Times New Roman"/>
              <a:ea typeface="Times New Roman"/>
              <a:cs typeface="Times New Roman"/>
              <a:sym typeface="Times New Roman"/>
            </a:endParaRPr>
          </a:p>
          <a:p>
            <a:pPr marL="609600" lvl="0" indent="-609600" algn="l" rtl="0">
              <a:lnSpc>
                <a:spcPct val="200000"/>
              </a:lnSpc>
              <a:spcBef>
                <a:spcPts val="560"/>
              </a:spcBef>
              <a:spcAft>
                <a:spcPts val="0"/>
              </a:spcAft>
              <a:buClr>
                <a:schemeClr val="dk1"/>
              </a:buClr>
              <a:buSzPts val="2800"/>
              <a:buFont typeface="Noto Sans Symbols"/>
              <a:buAutoNum type="arabicPeriod"/>
            </a:pPr>
            <a:r>
              <a:rPr lang="en-US" sz="2800">
                <a:latin typeface="Times New Roman"/>
                <a:ea typeface="Times New Roman"/>
                <a:cs typeface="Times New Roman"/>
                <a:sym typeface="Times New Roman"/>
              </a:rPr>
              <a:t>मोटापा</a:t>
            </a:r>
            <a:endParaRPr sz="2800">
              <a:latin typeface="Times New Roman"/>
              <a:ea typeface="Times New Roman"/>
              <a:cs typeface="Times New Roman"/>
              <a:sym typeface="Times New Roman"/>
            </a:endParaRPr>
          </a:p>
          <a:p>
            <a:pPr marL="609600" lvl="0" indent="-609600" algn="l" rtl="0">
              <a:lnSpc>
                <a:spcPct val="200000"/>
              </a:lnSpc>
              <a:spcBef>
                <a:spcPts val="560"/>
              </a:spcBef>
              <a:spcAft>
                <a:spcPts val="0"/>
              </a:spcAft>
              <a:buClr>
                <a:schemeClr val="dk1"/>
              </a:buClr>
              <a:buSzPts val="2800"/>
              <a:buFont typeface="Noto Sans Symbols"/>
              <a:buAutoNum type="arabicPeriod"/>
            </a:pPr>
            <a:r>
              <a:rPr lang="en-US" sz="2800">
                <a:latin typeface="Times New Roman"/>
                <a:ea typeface="Times New Roman"/>
                <a:cs typeface="Times New Roman"/>
                <a:sym typeface="Times New Roman"/>
              </a:rPr>
              <a:t>मधुमेह</a:t>
            </a:r>
            <a:endParaRPr/>
          </a:p>
          <a:p>
            <a:pPr marL="609600" lvl="0" indent="-609600" algn="l" rtl="0">
              <a:lnSpc>
                <a:spcPct val="200000"/>
              </a:lnSpc>
              <a:spcBef>
                <a:spcPts val="560"/>
              </a:spcBef>
              <a:spcAft>
                <a:spcPts val="0"/>
              </a:spcAft>
              <a:buClr>
                <a:schemeClr val="dk1"/>
              </a:buClr>
              <a:buSzPts val="2800"/>
              <a:buFont typeface="Noto Sans Symbols"/>
              <a:buAutoNum type="arabicPeriod"/>
            </a:pPr>
            <a:r>
              <a:rPr lang="en-US" sz="2800">
                <a:latin typeface="Times New Roman"/>
                <a:ea typeface="Times New Roman"/>
                <a:cs typeface="Times New Roman"/>
                <a:sym typeface="Times New Roman"/>
              </a:rPr>
              <a:t>अत्यधिक तनाव</a:t>
            </a:r>
            <a:endParaRPr/>
          </a:p>
          <a:p>
            <a:pPr marL="0" lvl="0" indent="0" algn="ctr" rtl="0">
              <a:lnSpc>
                <a:spcPct val="100000"/>
              </a:lnSpc>
              <a:spcBef>
                <a:spcPts val="640"/>
              </a:spcBef>
              <a:spcAft>
                <a:spcPts val="0"/>
              </a:spcAft>
              <a:buClr>
                <a:schemeClr val="dk1"/>
              </a:buClr>
              <a:buSzPts val="3200"/>
              <a:buNone/>
            </a:pPr>
            <a:endParaRPr b="1" u="sng"/>
          </a:p>
        </p:txBody>
      </p:sp>
      <p:pic>
        <p:nvPicPr>
          <p:cNvPr id="184" name="Google Shape;184;p24"/>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64008" y="2057400"/>
            <a:ext cx="3767327" cy="15270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3600" b="1">
                <a:solidFill>
                  <a:srgbClr val="FF0000"/>
                </a:solidFill>
                <a:latin typeface="Arial"/>
                <a:ea typeface="Arial"/>
                <a:cs typeface="Arial"/>
                <a:sym typeface="Arial"/>
              </a:rPr>
              <a:t>हृदय प्रणाली</a:t>
            </a:r>
            <a:br>
              <a:rPr lang="en-US" sz="36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(CARDIOVASCULAR</a:t>
            </a:r>
            <a:br>
              <a:rPr lang="en-US" sz="31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 SYSTEM)</a:t>
            </a:r>
            <a:endParaRPr sz="3600" b="1">
              <a:solidFill>
                <a:srgbClr val="FF0000"/>
              </a:solidFill>
              <a:latin typeface="Arial"/>
              <a:ea typeface="Arial"/>
              <a:cs typeface="Arial"/>
              <a:sym typeface="Arial"/>
            </a:endParaRPr>
          </a:p>
        </p:txBody>
      </p:sp>
      <p:sp>
        <p:nvSpPr>
          <p:cNvPr id="190" name="Google Shape;190;p25"/>
          <p:cNvSpPr txBox="1">
            <a:spLocks noGrp="1"/>
          </p:cNvSpPr>
          <p:nvPr>
            <p:ph type="body" idx="1"/>
          </p:nvPr>
        </p:nvSpPr>
        <p:spPr>
          <a:xfrm>
            <a:off x="4050792" y="914400"/>
            <a:ext cx="4331208" cy="5135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700"/>
              <a:buNone/>
            </a:pPr>
            <a:endParaRPr sz="2700">
              <a:latin typeface="Arial"/>
              <a:ea typeface="Arial"/>
              <a:cs typeface="Arial"/>
              <a:sym typeface="Arial"/>
            </a:endParaRPr>
          </a:p>
          <a:p>
            <a:pPr marL="0" lvl="0" indent="0" algn="l" rtl="0">
              <a:lnSpc>
                <a:spcPct val="100000"/>
              </a:lnSpc>
              <a:spcBef>
                <a:spcPts val="880"/>
              </a:spcBef>
              <a:spcAft>
                <a:spcPts val="0"/>
              </a:spcAft>
              <a:buClr>
                <a:schemeClr val="dk1"/>
              </a:buClr>
              <a:buSzPts val="2800"/>
              <a:buNone/>
            </a:pPr>
            <a:r>
              <a:rPr lang="en-US" sz="2800"/>
              <a:t> </a:t>
            </a:r>
            <a:r>
              <a:rPr lang="en-US" b="1" i="0">
                <a:latin typeface="Roboto"/>
                <a:ea typeface="Roboto"/>
                <a:cs typeface="Roboto"/>
                <a:sym typeface="Roboto"/>
              </a:rPr>
              <a:t>हृदय प्रणाली में शामिल हैं :-</a:t>
            </a:r>
            <a:r>
              <a:rPr lang="en-US" sz="4400" b="1">
                <a:latin typeface="Arial"/>
                <a:ea typeface="Arial"/>
                <a:cs typeface="Arial"/>
                <a:sym typeface="Arial"/>
              </a:rPr>
              <a:t> </a:t>
            </a:r>
            <a:r>
              <a:rPr lang="en-US" sz="2800" b="1">
                <a:latin typeface="Arial"/>
                <a:ea typeface="Arial"/>
                <a:cs typeface="Arial"/>
                <a:sym typeface="Arial"/>
              </a:rPr>
              <a:t>  </a:t>
            </a:r>
            <a:endParaRPr sz="2700" b="1">
              <a:latin typeface="Arial"/>
              <a:ea typeface="Arial"/>
              <a:cs typeface="Arial"/>
              <a:sym typeface="Arial"/>
            </a:endParaRPr>
          </a:p>
          <a:p>
            <a:pPr marL="633413" lvl="0" indent="-515938" algn="l" rtl="0">
              <a:lnSpc>
                <a:spcPct val="150000"/>
              </a:lnSpc>
              <a:spcBef>
                <a:spcPts val="540"/>
              </a:spcBef>
              <a:spcAft>
                <a:spcPts val="0"/>
              </a:spcAft>
              <a:buClr>
                <a:schemeClr val="dk1"/>
              </a:buClr>
              <a:buSzPts val="2511"/>
              <a:buChar char="•"/>
            </a:pPr>
            <a:r>
              <a:rPr lang="en-US" sz="2700">
                <a:solidFill>
                  <a:srgbClr val="0070C0"/>
                </a:solidFill>
                <a:latin typeface="Arial"/>
                <a:ea typeface="Arial"/>
                <a:cs typeface="Arial"/>
                <a:sym typeface="Arial"/>
              </a:rPr>
              <a:t> </a:t>
            </a:r>
            <a:r>
              <a:rPr lang="en-US" sz="2700">
                <a:latin typeface="Arial"/>
                <a:ea typeface="Arial"/>
                <a:cs typeface="Arial"/>
                <a:sym typeface="Arial"/>
              </a:rPr>
              <a:t>दिल</a:t>
            </a:r>
            <a:endParaRPr sz="2700">
              <a:latin typeface="Arial"/>
              <a:ea typeface="Arial"/>
              <a:cs typeface="Arial"/>
              <a:sym typeface="Arial"/>
            </a:endParaRPr>
          </a:p>
          <a:p>
            <a:pPr marL="633413" lvl="0" indent="-515938" algn="l" rtl="0">
              <a:lnSpc>
                <a:spcPct val="150000"/>
              </a:lnSpc>
              <a:spcBef>
                <a:spcPts val="540"/>
              </a:spcBef>
              <a:spcAft>
                <a:spcPts val="0"/>
              </a:spcAft>
              <a:buClr>
                <a:schemeClr val="dk1"/>
              </a:buClr>
              <a:buSzPts val="2511"/>
              <a:buChar char="•"/>
            </a:pPr>
            <a:r>
              <a:rPr lang="en-US" sz="2700">
                <a:latin typeface="Arial"/>
                <a:ea typeface="Arial"/>
                <a:cs typeface="Arial"/>
                <a:sym typeface="Arial"/>
              </a:rPr>
              <a:t> खून</a:t>
            </a:r>
            <a:endParaRPr sz="2700">
              <a:solidFill>
                <a:srgbClr val="00B050"/>
              </a:solidFill>
              <a:latin typeface="Arial"/>
              <a:ea typeface="Arial"/>
              <a:cs typeface="Arial"/>
              <a:sym typeface="Arial"/>
            </a:endParaRPr>
          </a:p>
          <a:p>
            <a:pPr marL="633413" lvl="0" indent="-515938" algn="l" rtl="0">
              <a:lnSpc>
                <a:spcPct val="150000"/>
              </a:lnSpc>
              <a:spcBef>
                <a:spcPts val="540"/>
              </a:spcBef>
              <a:spcAft>
                <a:spcPts val="0"/>
              </a:spcAft>
              <a:buClr>
                <a:schemeClr val="dk1"/>
              </a:buClr>
              <a:buSzPts val="2511"/>
              <a:buChar char="•"/>
            </a:pPr>
            <a:r>
              <a:rPr lang="en-US" sz="2700">
                <a:solidFill>
                  <a:srgbClr val="0070C0"/>
                </a:solidFill>
                <a:latin typeface="Arial"/>
                <a:ea typeface="Arial"/>
                <a:cs typeface="Arial"/>
                <a:sym typeface="Arial"/>
              </a:rPr>
              <a:t> </a:t>
            </a:r>
            <a:r>
              <a:rPr lang="en-US" sz="2700">
                <a:latin typeface="Arial"/>
                <a:ea typeface="Arial"/>
                <a:cs typeface="Arial"/>
                <a:sym typeface="Arial"/>
              </a:rPr>
              <a:t>धमनियां</a:t>
            </a:r>
            <a:endParaRPr sz="2700">
              <a:latin typeface="Arial"/>
              <a:ea typeface="Arial"/>
              <a:cs typeface="Arial"/>
              <a:sym typeface="Arial"/>
            </a:endParaRPr>
          </a:p>
          <a:p>
            <a:pPr marL="633413" lvl="0" indent="-515938" algn="l" rtl="0">
              <a:lnSpc>
                <a:spcPct val="150000"/>
              </a:lnSpc>
              <a:spcBef>
                <a:spcPts val="560"/>
              </a:spcBef>
              <a:spcAft>
                <a:spcPts val="0"/>
              </a:spcAft>
              <a:buClr>
                <a:schemeClr val="dk1"/>
              </a:buClr>
              <a:buSzPts val="2511"/>
              <a:buChar char="•"/>
            </a:pPr>
            <a:r>
              <a:rPr lang="en-US" sz="2700">
                <a:solidFill>
                  <a:srgbClr val="0070C0"/>
                </a:solidFill>
                <a:latin typeface="Arial"/>
                <a:ea typeface="Arial"/>
                <a:cs typeface="Arial"/>
                <a:sym typeface="Arial"/>
              </a:rPr>
              <a:t> </a:t>
            </a:r>
            <a:r>
              <a:rPr lang="en-US" sz="2800">
                <a:latin typeface="Arial"/>
                <a:ea typeface="Arial"/>
                <a:cs typeface="Arial"/>
                <a:sym typeface="Arial"/>
              </a:rPr>
              <a:t>को</a:t>
            </a:r>
            <a:r>
              <a:rPr lang="en-US" sz="2700">
                <a:latin typeface="Arial"/>
                <a:ea typeface="Arial"/>
                <a:cs typeface="Arial"/>
                <a:sym typeface="Arial"/>
              </a:rPr>
              <a:t>शिकाएं</a:t>
            </a:r>
            <a:endParaRPr sz="2700">
              <a:latin typeface="Arial"/>
              <a:ea typeface="Arial"/>
              <a:cs typeface="Arial"/>
              <a:sym typeface="Arial"/>
            </a:endParaRPr>
          </a:p>
          <a:p>
            <a:pPr marL="633413" lvl="0" indent="-515938" algn="l" rtl="0">
              <a:lnSpc>
                <a:spcPct val="150000"/>
              </a:lnSpc>
              <a:spcBef>
                <a:spcPts val="540"/>
              </a:spcBef>
              <a:spcAft>
                <a:spcPts val="0"/>
              </a:spcAft>
              <a:buClr>
                <a:schemeClr val="dk1"/>
              </a:buClr>
              <a:buSzPts val="2511"/>
              <a:buChar char="•"/>
            </a:pPr>
            <a:r>
              <a:rPr lang="en-US" sz="2700">
                <a:solidFill>
                  <a:srgbClr val="0070C0"/>
                </a:solidFill>
                <a:latin typeface="Arial"/>
                <a:ea typeface="Arial"/>
                <a:cs typeface="Arial"/>
                <a:sym typeface="Arial"/>
              </a:rPr>
              <a:t> </a:t>
            </a:r>
            <a:r>
              <a:rPr lang="en-US" sz="2700">
                <a:latin typeface="Arial"/>
                <a:ea typeface="Arial"/>
                <a:cs typeface="Arial"/>
                <a:sym typeface="Arial"/>
              </a:rPr>
              <a:t>शिराएँ</a:t>
            </a:r>
            <a:endParaRPr sz="2700">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Font typeface="Noto Sans Symbols"/>
              <a:buNone/>
            </a:pPr>
            <a:endParaRPr sz="2400"/>
          </a:p>
        </p:txBody>
      </p:sp>
      <p:pic>
        <p:nvPicPr>
          <p:cNvPr id="191" name="Google Shape;191;p25" descr="C:\Users\SI Pankaj kumar\Desktop\download\images (11).jpg"/>
          <p:cNvPicPr preferRelativeResize="0"/>
          <p:nvPr/>
        </p:nvPicPr>
        <p:blipFill rotWithShape="1">
          <a:blip r:embed="rId3">
            <a:alphaModFix/>
          </a:blip>
          <a:srcRect/>
          <a:stretch/>
        </p:blipFill>
        <p:spPr>
          <a:xfrm>
            <a:off x="8534400" y="1447800"/>
            <a:ext cx="3048000" cy="3886200"/>
          </a:xfrm>
          <a:prstGeom prst="rect">
            <a:avLst/>
          </a:prstGeom>
          <a:noFill/>
          <a:ln>
            <a:noFill/>
          </a:ln>
        </p:spPr>
      </p:pic>
      <p:pic>
        <p:nvPicPr>
          <p:cNvPr id="192" name="Google Shape;192;p25"/>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body" idx="1"/>
          </p:nvPr>
        </p:nvSpPr>
        <p:spPr>
          <a:xfrm>
            <a:off x="3895344" y="547754"/>
            <a:ext cx="7943715" cy="631024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000"/>
              <a:buChar char="•"/>
            </a:pPr>
            <a:r>
              <a:rPr lang="en-US" sz="2000"/>
              <a:t> </a:t>
            </a:r>
            <a:r>
              <a:rPr lang="en-US" sz="2400">
                <a:latin typeface="Arial"/>
                <a:ea typeface="Arial"/>
                <a:cs typeface="Arial"/>
                <a:sym typeface="Arial"/>
              </a:rPr>
              <a:t>हृदय एक अनैच्छिक पेशीय खोखला अंग है, जो लगभग मुट्ठी के आकार का होता है, तथा यह स्‍टरनम (sternum) के पीछे वक्ष गुहा में तथा फेफड़ों के बीच स्थित होता है।</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Char char="•"/>
            </a:pPr>
            <a:r>
              <a:rPr lang="en-US" sz="2400">
                <a:latin typeface="Arial"/>
                <a:ea typeface="Arial"/>
                <a:cs typeface="Arial"/>
                <a:sym typeface="Arial"/>
              </a:rPr>
              <a:t>कोरोनरी धमनियाँ विशेष धमनियाँ होती हैं जो हृदय की मांसपेशियों को रक्त की आपूर्ति करती हैं, हृदय का कार्य रक्त पंप करना है।</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Char char="•"/>
            </a:pPr>
            <a:r>
              <a:rPr lang="en-US" sz="2400">
                <a:latin typeface="Arial"/>
                <a:ea typeface="Arial"/>
                <a:cs typeface="Arial"/>
                <a:sym typeface="Arial"/>
              </a:rPr>
              <a:t> बायां भाग फेफड़ों से ऑक्सीजन युक्त रक्त प्राप्त करता है और उसे धमनियों के माध्यम से शरीर में पंप करता है।</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Char char="•"/>
            </a:pPr>
            <a:r>
              <a:rPr lang="en-US" sz="2400">
                <a:latin typeface="Arial"/>
                <a:ea typeface="Arial"/>
                <a:cs typeface="Arial"/>
                <a:sym typeface="Arial"/>
              </a:rPr>
              <a:t>दाहिना भाग शिराओं से रक्त प्राप्त करता है, जो पूरे शरीर में प्रवाहित होता है और इसे पुनः ऑक्सीजनयुक्त करने के लिए फेफड़ों तक पंप करता है।</a:t>
            </a:r>
            <a:endParaRPr sz="2400">
              <a:latin typeface="Arial"/>
              <a:ea typeface="Arial"/>
              <a:cs typeface="Arial"/>
              <a:sym typeface="Arial"/>
            </a:endParaRPr>
          </a:p>
        </p:txBody>
      </p:sp>
      <p:graphicFrame>
        <p:nvGraphicFramePr>
          <p:cNvPr id="198" name="Google Shape;198;p26"/>
          <p:cNvGraphicFramePr/>
          <p:nvPr/>
        </p:nvGraphicFramePr>
        <p:xfrm>
          <a:off x="0" y="2134546"/>
          <a:ext cx="3000000" cy="3000000"/>
        </p:xfrm>
        <a:graphic>
          <a:graphicData uri="http://schemas.openxmlformats.org/drawingml/2006/table">
            <a:tbl>
              <a:tblPr firstRow="1" bandRow="1">
                <a:noFill/>
                <a:tableStyleId>{FECBA8B8-CF35-48B5-810B-0194A901A8C0}</a:tableStyleId>
              </a:tblPr>
              <a:tblGrid>
                <a:gridCol w="3822200">
                  <a:extLst>
                    <a:ext uri="{9D8B030D-6E8A-4147-A177-3AD203B41FA5}">
                      <a16:colId xmlns:a16="http://schemas.microsoft.com/office/drawing/2014/main" val="20000"/>
                    </a:ext>
                  </a:extLst>
                </a:gridCol>
              </a:tblGrid>
              <a:tr h="214325">
                <a:tc>
                  <a:txBody>
                    <a:bodyPr/>
                    <a:lstStyle/>
                    <a:p>
                      <a:pPr marL="0" marR="0" lvl="0" indent="0" algn="l" rtl="0">
                        <a:lnSpc>
                          <a:spcPct val="100000"/>
                        </a:lnSpc>
                        <a:spcBef>
                          <a:spcPts val="0"/>
                        </a:spcBef>
                        <a:spcAft>
                          <a:spcPts val="0"/>
                        </a:spcAft>
                        <a:buClr>
                          <a:srgbClr val="000000"/>
                        </a:buClr>
                        <a:buSzPts val="3200"/>
                        <a:buFont typeface="Arial"/>
                        <a:buNone/>
                      </a:pPr>
                      <a:r>
                        <a:rPr lang="en-US" sz="3200" b="1" u="none" strike="noStrike" cap="none">
                          <a:solidFill>
                            <a:srgbClr val="FF0000"/>
                          </a:solidFill>
                          <a:latin typeface="Arial"/>
                          <a:ea typeface="Arial"/>
                          <a:cs typeface="Arial"/>
                          <a:sym typeface="Arial"/>
                        </a:rPr>
                        <a:t>हृदय प्रणाली</a:t>
                      </a:r>
                      <a:br>
                        <a:rPr lang="en-US" sz="4000" b="1" u="none" strike="noStrike" cap="none">
                          <a:solidFill>
                            <a:srgbClr val="FF0000"/>
                          </a:solidFill>
                          <a:latin typeface="Arial"/>
                          <a:ea typeface="Arial"/>
                          <a:cs typeface="Arial"/>
                          <a:sym typeface="Arial"/>
                        </a:rPr>
                      </a:br>
                      <a:r>
                        <a:rPr lang="en-US" sz="2800" b="1" u="none" strike="noStrike" cap="none">
                          <a:solidFill>
                            <a:srgbClr val="FF0000"/>
                          </a:solidFill>
                          <a:latin typeface="Arial"/>
                          <a:ea typeface="Arial"/>
                          <a:cs typeface="Arial"/>
                          <a:sym typeface="Arial"/>
                        </a:rPr>
                        <a:t>(CARDIOVASCULAR</a:t>
                      </a:r>
                      <a:br>
                        <a:rPr lang="en-US" sz="2800" b="1" u="none" strike="noStrike" cap="none">
                          <a:solidFill>
                            <a:srgbClr val="FF0000"/>
                          </a:solidFill>
                          <a:latin typeface="Arial"/>
                          <a:ea typeface="Arial"/>
                          <a:cs typeface="Arial"/>
                          <a:sym typeface="Arial"/>
                        </a:rPr>
                      </a:br>
                      <a:r>
                        <a:rPr lang="en-US" sz="2800" b="1" u="none" strike="noStrike" cap="none">
                          <a:solidFill>
                            <a:srgbClr val="FF0000"/>
                          </a:solidFill>
                          <a:latin typeface="Arial"/>
                          <a:ea typeface="Arial"/>
                          <a:cs typeface="Arial"/>
                          <a:sym typeface="Arial"/>
                        </a:rPr>
                        <a:t> SYSTEM)</a:t>
                      </a:r>
                      <a:endParaRPr sz="3600" u="none" strike="noStrike" cap="none"/>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pic>
        <p:nvPicPr>
          <p:cNvPr id="199" name="Google Shape;199;p26"/>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818447" y="1828800"/>
            <a:ext cx="1803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हृदय</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(HEART)</a:t>
            </a:r>
            <a:endParaRPr sz="4000">
              <a:solidFill>
                <a:srgbClr val="FF0000"/>
              </a:solidFill>
              <a:latin typeface="Arial"/>
              <a:ea typeface="Arial"/>
              <a:cs typeface="Arial"/>
              <a:sym typeface="Arial"/>
            </a:endParaRPr>
          </a:p>
        </p:txBody>
      </p:sp>
      <p:pic>
        <p:nvPicPr>
          <p:cNvPr id="205" name="Google Shape;205;p27" descr="C:\Users\SI Pankaj kumar\Desktop\lecture\images (9).jpg"/>
          <p:cNvPicPr preferRelativeResize="0">
            <a:picLocks noGrp="1"/>
          </p:cNvPicPr>
          <p:nvPr>
            <p:ph type="body" idx="1"/>
          </p:nvPr>
        </p:nvPicPr>
        <p:blipFill rotWithShape="1">
          <a:blip r:embed="rId3">
            <a:alphaModFix/>
          </a:blip>
          <a:srcRect/>
          <a:stretch/>
        </p:blipFill>
        <p:spPr>
          <a:xfrm>
            <a:off x="4648201" y="1417638"/>
            <a:ext cx="7239000" cy="4938713"/>
          </a:xfrm>
          <a:prstGeom prst="rect">
            <a:avLst/>
          </a:prstGeom>
          <a:noFill/>
          <a:ln>
            <a:noFill/>
          </a:ln>
        </p:spPr>
      </p:pic>
      <p:pic>
        <p:nvPicPr>
          <p:cNvPr id="206" name="Google Shape;206;p27"/>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145473" y="2133600"/>
            <a:ext cx="5340927"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हृदय में विद्युत आवेग</a:t>
            </a:r>
            <a:br>
              <a:rPr lang="en-US" sz="4000" b="1">
                <a:solidFill>
                  <a:srgbClr val="FF0000"/>
                </a:solidFill>
                <a:latin typeface="Arial"/>
                <a:ea typeface="Arial"/>
                <a:cs typeface="Arial"/>
                <a:sym typeface="Arial"/>
              </a:rPr>
            </a:br>
            <a:r>
              <a:rPr lang="en-US" sz="3600">
                <a:solidFill>
                  <a:srgbClr val="FF0000"/>
                </a:solidFill>
                <a:latin typeface="Arial"/>
                <a:ea typeface="Arial"/>
                <a:cs typeface="Arial"/>
                <a:sym typeface="Arial"/>
              </a:rPr>
              <a:t>(</a:t>
            </a:r>
            <a:r>
              <a:rPr lang="en-US" sz="3100" b="0" i="0">
                <a:solidFill>
                  <a:srgbClr val="FF0000"/>
                </a:solidFill>
                <a:latin typeface="Roboto"/>
                <a:ea typeface="Roboto"/>
                <a:cs typeface="Roboto"/>
                <a:sym typeface="Roboto"/>
              </a:rPr>
              <a:t>Electrical impulses in the heart</a:t>
            </a:r>
            <a:r>
              <a:rPr lang="en-US" sz="2700" b="0" i="0">
                <a:solidFill>
                  <a:srgbClr val="FF0000"/>
                </a:solidFill>
                <a:latin typeface="Roboto"/>
                <a:ea typeface="Roboto"/>
                <a:cs typeface="Roboto"/>
                <a:sym typeface="Roboto"/>
              </a:rPr>
              <a:t>)</a:t>
            </a:r>
            <a:endParaRPr sz="4000" b="1">
              <a:solidFill>
                <a:srgbClr val="FF0000"/>
              </a:solidFill>
              <a:latin typeface="Arial"/>
              <a:ea typeface="Arial"/>
              <a:cs typeface="Arial"/>
              <a:sym typeface="Arial"/>
            </a:endParaRPr>
          </a:p>
        </p:txBody>
      </p:sp>
      <p:pic>
        <p:nvPicPr>
          <p:cNvPr id="212" name="Google Shape;212;p28" descr="C:\Users\SI Pankaj kumar\Desktop\download\images (5).jpg"/>
          <p:cNvPicPr preferRelativeResize="0">
            <a:picLocks noGrp="1"/>
          </p:cNvPicPr>
          <p:nvPr>
            <p:ph type="body" idx="1"/>
          </p:nvPr>
        </p:nvPicPr>
        <p:blipFill rotWithShape="1">
          <a:blip r:embed="rId3">
            <a:alphaModFix/>
          </a:blip>
          <a:srcRect/>
          <a:stretch/>
        </p:blipFill>
        <p:spPr>
          <a:xfrm>
            <a:off x="6324600" y="1143000"/>
            <a:ext cx="5522794" cy="5029200"/>
          </a:xfrm>
          <a:prstGeom prst="rect">
            <a:avLst/>
          </a:prstGeom>
          <a:noFill/>
          <a:ln>
            <a:noFill/>
          </a:ln>
        </p:spPr>
      </p:pic>
      <p:pic>
        <p:nvPicPr>
          <p:cNvPr id="213" name="Google Shape;213;p28"/>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145473" y="2164413"/>
            <a:ext cx="4655127"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श्वसन तंत्र</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(RESPIRATORY SYSTEM)</a:t>
            </a:r>
            <a:endParaRPr sz="4000">
              <a:solidFill>
                <a:srgbClr val="FF0000"/>
              </a:solidFill>
              <a:latin typeface="Arial"/>
              <a:ea typeface="Arial"/>
              <a:cs typeface="Arial"/>
              <a:sym typeface="Arial"/>
            </a:endParaRPr>
          </a:p>
        </p:txBody>
      </p:sp>
      <p:sp>
        <p:nvSpPr>
          <p:cNvPr id="219" name="Google Shape;219;p29"/>
          <p:cNvSpPr txBox="1">
            <a:spLocks noGrp="1"/>
          </p:cNvSpPr>
          <p:nvPr>
            <p:ph type="body" idx="1"/>
          </p:nvPr>
        </p:nvSpPr>
        <p:spPr>
          <a:xfrm>
            <a:off x="4953000" y="1401474"/>
            <a:ext cx="7239000" cy="5320002"/>
          </a:xfrm>
          <a:prstGeom prst="rect">
            <a:avLst/>
          </a:prstGeom>
          <a:noFill/>
          <a:ln>
            <a:noFill/>
          </a:ln>
        </p:spPr>
        <p:txBody>
          <a:bodyPr spcFirstLastPara="1" wrap="square" lIns="91425" tIns="45700" rIns="91425" bIns="45700" anchor="t" anchorCtr="0">
            <a:normAutofit/>
          </a:bodyPr>
          <a:lstStyle/>
          <a:p>
            <a:pPr marL="609600" lvl="0" indent="-609600" algn="just" rtl="0">
              <a:lnSpc>
                <a:spcPct val="150000"/>
              </a:lnSpc>
              <a:spcBef>
                <a:spcPts val="0"/>
              </a:spcBef>
              <a:spcAft>
                <a:spcPts val="0"/>
              </a:spcAft>
              <a:buClr>
                <a:schemeClr val="dk1"/>
              </a:buClr>
              <a:buSzPts val="2600"/>
              <a:buNone/>
            </a:pPr>
            <a:r>
              <a:rPr lang="en-US" sz="2600" b="1">
                <a:latin typeface="Arial"/>
                <a:ea typeface="Arial"/>
                <a:cs typeface="Arial"/>
                <a:sym typeface="Arial"/>
              </a:rPr>
              <a:t>श्वसन तंत्र चार घटकों से बना होता है: -</a:t>
            </a:r>
            <a:endParaRPr sz="2400" b="1">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solidFill>
                  <a:srgbClr val="C22CA2"/>
                </a:solidFill>
                <a:latin typeface="Arial"/>
                <a:ea typeface="Arial"/>
                <a:cs typeface="Arial"/>
                <a:sym typeface="Arial"/>
              </a:rPr>
              <a:t> </a:t>
            </a:r>
            <a:r>
              <a:rPr lang="en-US" sz="2800">
                <a:latin typeface="Arial"/>
                <a:ea typeface="Arial"/>
                <a:cs typeface="Arial"/>
                <a:sym typeface="Arial"/>
              </a:rPr>
              <a:t>वायुमार्ग (ऊपरी और निचला)</a:t>
            </a:r>
            <a:endParaRPr/>
          </a:p>
          <a:p>
            <a:pPr marL="342900" lvl="0" indent="-342900" algn="just" rtl="0">
              <a:lnSpc>
                <a:spcPct val="150000"/>
              </a:lnSpc>
              <a:spcBef>
                <a:spcPts val="560"/>
              </a:spcBef>
              <a:spcAft>
                <a:spcPts val="0"/>
              </a:spcAft>
              <a:buClr>
                <a:schemeClr val="dk1"/>
              </a:buClr>
              <a:buSzPts val="2800"/>
              <a:buChar char="•"/>
            </a:pPr>
            <a:r>
              <a:rPr lang="en-US" sz="2800">
                <a:solidFill>
                  <a:srgbClr val="C22CA2"/>
                </a:solidFill>
                <a:latin typeface="Arial"/>
                <a:ea typeface="Arial"/>
                <a:cs typeface="Arial"/>
                <a:sym typeface="Arial"/>
              </a:rPr>
              <a:t> </a:t>
            </a:r>
            <a:r>
              <a:rPr lang="en-US" sz="2800">
                <a:latin typeface="Arial"/>
                <a:ea typeface="Arial"/>
                <a:cs typeface="Arial"/>
                <a:sym typeface="Arial"/>
              </a:rPr>
              <a:t>एक न्यूरोमस्क्युलर प्रणाली (इसमें मस्तिष्क में श्वसन केंद्र, श्वसन मांसपेशियां और दोनों को जोड़ने वाली तंत्रिकाएं शामिल हैं)</a:t>
            </a:r>
            <a:endParaRPr/>
          </a:p>
          <a:p>
            <a:pPr marL="342900" lvl="0" indent="-342900" algn="just" rtl="0">
              <a:lnSpc>
                <a:spcPct val="150000"/>
              </a:lnSpc>
              <a:spcBef>
                <a:spcPts val="560"/>
              </a:spcBef>
              <a:spcAft>
                <a:spcPts val="0"/>
              </a:spcAft>
              <a:buClr>
                <a:schemeClr val="dk1"/>
              </a:buClr>
              <a:buSzPts val="2800"/>
              <a:buChar char="•"/>
            </a:pPr>
            <a:r>
              <a:rPr lang="en-US" sz="2800">
                <a:solidFill>
                  <a:srgbClr val="C22CA2"/>
                </a:solidFill>
                <a:latin typeface="Arial"/>
                <a:ea typeface="Arial"/>
                <a:cs typeface="Arial"/>
                <a:sym typeface="Arial"/>
              </a:rPr>
              <a:t> </a:t>
            </a:r>
            <a:r>
              <a:rPr lang="en-US" sz="2800">
                <a:latin typeface="Arial"/>
                <a:ea typeface="Arial"/>
                <a:cs typeface="Arial"/>
                <a:sym typeface="Arial"/>
              </a:rPr>
              <a:t>एल्वियोली - केशिकाओं से घिरी छोटी वायुकोष</a:t>
            </a:r>
            <a:endParaRPr/>
          </a:p>
          <a:p>
            <a:pPr marL="342900" lvl="0" indent="-342900" algn="just" rtl="0">
              <a:lnSpc>
                <a:spcPct val="150000"/>
              </a:lnSpc>
              <a:spcBef>
                <a:spcPts val="560"/>
              </a:spcBef>
              <a:spcAft>
                <a:spcPts val="0"/>
              </a:spcAft>
              <a:buClr>
                <a:schemeClr val="dk1"/>
              </a:buClr>
              <a:buSzPts val="2800"/>
              <a:buChar char="•"/>
            </a:pPr>
            <a:r>
              <a:rPr lang="en-US" sz="2800">
                <a:solidFill>
                  <a:srgbClr val="C22CA2"/>
                </a:solidFill>
                <a:latin typeface="Arial"/>
                <a:ea typeface="Arial"/>
                <a:cs typeface="Arial"/>
                <a:sym typeface="Arial"/>
              </a:rPr>
              <a:t> </a:t>
            </a:r>
            <a:r>
              <a:rPr lang="en-US" sz="2800">
                <a:latin typeface="Arial"/>
                <a:ea typeface="Arial"/>
                <a:cs typeface="Arial"/>
                <a:sym typeface="Arial"/>
              </a:rPr>
              <a:t>धमनियां, केशिकाएं और शिराएं</a:t>
            </a:r>
            <a:endParaRPr/>
          </a:p>
          <a:p>
            <a:pPr marL="0" lvl="0" indent="0" algn="l" rtl="0">
              <a:lnSpc>
                <a:spcPct val="150000"/>
              </a:lnSpc>
              <a:spcBef>
                <a:spcPts val="640"/>
              </a:spcBef>
              <a:spcAft>
                <a:spcPts val="0"/>
              </a:spcAft>
              <a:buClr>
                <a:schemeClr val="dk1"/>
              </a:buClr>
              <a:buSzPts val="3200"/>
              <a:buNone/>
            </a:pPr>
            <a:endParaRPr>
              <a:latin typeface="Times New Roman"/>
              <a:ea typeface="Times New Roman"/>
              <a:cs typeface="Times New Roman"/>
              <a:sym typeface="Times New Roman"/>
            </a:endParaRPr>
          </a:p>
        </p:txBody>
      </p:sp>
      <p:pic>
        <p:nvPicPr>
          <p:cNvPr id="220" name="Google Shape;220;p29"/>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304800" y="1981200"/>
            <a:ext cx="4800601"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श्वसन तंत्र</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(RESPIRATORY SYSTEM)</a:t>
            </a:r>
            <a:endParaRPr sz="4000" b="1">
              <a:solidFill>
                <a:srgbClr val="FF0000"/>
              </a:solidFill>
              <a:latin typeface="Arial"/>
              <a:ea typeface="Arial"/>
              <a:cs typeface="Arial"/>
              <a:sym typeface="Arial"/>
            </a:endParaRPr>
          </a:p>
        </p:txBody>
      </p:sp>
      <p:pic>
        <p:nvPicPr>
          <p:cNvPr id="226" name="Google Shape;226;p30"/>
          <p:cNvPicPr preferRelativeResize="0">
            <a:picLocks noGrp="1"/>
          </p:cNvPicPr>
          <p:nvPr>
            <p:ph type="body" idx="1"/>
          </p:nvPr>
        </p:nvPicPr>
        <p:blipFill rotWithShape="1">
          <a:blip r:embed="rId3">
            <a:alphaModFix/>
          </a:blip>
          <a:srcRect/>
          <a:stretch/>
        </p:blipFill>
        <p:spPr>
          <a:xfrm>
            <a:off x="5105401" y="1143000"/>
            <a:ext cx="6019799" cy="4953000"/>
          </a:xfrm>
          <a:prstGeom prst="rect">
            <a:avLst/>
          </a:prstGeom>
          <a:noFill/>
          <a:ln>
            <a:noFill/>
          </a:ln>
        </p:spPr>
      </p:pic>
      <p:pic>
        <p:nvPicPr>
          <p:cNvPr id="227" name="Google Shape;227;p30"/>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145473" y="2276872"/>
            <a:ext cx="4731327"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श्वसन तंत्र</a:t>
            </a:r>
            <a:br>
              <a:rPr lang="en-US" sz="40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(RESPIRATORY SYSTEM)</a:t>
            </a:r>
            <a:endParaRPr sz="4000" b="1">
              <a:solidFill>
                <a:srgbClr val="FF0000"/>
              </a:solidFill>
              <a:latin typeface="Arial"/>
              <a:ea typeface="Arial"/>
              <a:cs typeface="Arial"/>
              <a:sym typeface="Arial"/>
            </a:endParaRPr>
          </a:p>
        </p:txBody>
      </p:sp>
      <p:sp>
        <p:nvSpPr>
          <p:cNvPr id="233" name="Google Shape;233;p31"/>
          <p:cNvSpPr txBox="1">
            <a:spLocks noGrp="1"/>
          </p:cNvSpPr>
          <p:nvPr>
            <p:ph type="body" idx="1"/>
          </p:nvPr>
        </p:nvSpPr>
        <p:spPr>
          <a:xfrm>
            <a:off x="4609408" y="1431926"/>
            <a:ext cx="7437119" cy="528955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u="sng">
                <a:latin typeface="Arial"/>
                <a:ea typeface="Arial"/>
                <a:cs typeface="Arial"/>
                <a:sym typeface="Arial"/>
              </a:rPr>
              <a:t>पर्याप्त श्वास लेने की विशेषताएँ</a:t>
            </a:r>
            <a:endParaRPr/>
          </a:p>
          <a:p>
            <a:pPr marL="0" lvl="0" indent="0" algn="ctr" rtl="0">
              <a:lnSpc>
                <a:spcPct val="100000"/>
              </a:lnSpc>
              <a:spcBef>
                <a:spcPts val="560"/>
              </a:spcBef>
              <a:spcAft>
                <a:spcPts val="0"/>
              </a:spcAft>
              <a:buClr>
                <a:schemeClr val="dk1"/>
              </a:buClr>
              <a:buSzPts val="2800"/>
              <a:buNone/>
            </a:pPr>
            <a:endParaRPr sz="2800" b="1" u="sng">
              <a:solidFill>
                <a:srgbClr val="0070C0"/>
              </a:solidFill>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प्रत्येक सांस के साथ छाती और पेट ऊपर-नीचे होते हैं</a:t>
            </a:r>
            <a:endParaRPr sz="2800">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solidFill>
                  <a:srgbClr val="0070C0"/>
                </a:solidFill>
                <a:latin typeface="Arial"/>
                <a:ea typeface="Arial"/>
                <a:cs typeface="Arial"/>
                <a:sym typeface="Arial"/>
              </a:rPr>
              <a:t> </a:t>
            </a:r>
            <a:r>
              <a:rPr lang="en-US" sz="2800">
                <a:latin typeface="Arial"/>
                <a:ea typeface="Arial"/>
                <a:cs typeface="Arial"/>
                <a:sym typeface="Arial"/>
              </a:rPr>
              <a:t>मुंह या नाक से हवा निकलने की आवाज सुनी और महसूस की जा सकती है</a:t>
            </a:r>
            <a:endParaRPr sz="2800">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solidFill>
                  <a:srgbClr val="0070C0"/>
                </a:solidFill>
                <a:latin typeface="Arial"/>
                <a:ea typeface="Arial"/>
                <a:cs typeface="Arial"/>
                <a:sym typeface="Arial"/>
              </a:rPr>
              <a:t> </a:t>
            </a:r>
            <a:r>
              <a:rPr lang="en-US" sz="2800">
                <a:latin typeface="Arial"/>
                <a:ea typeface="Arial"/>
                <a:cs typeface="Arial"/>
                <a:sym typeface="Arial"/>
              </a:rPr>
              <a:t>साँस लेने में आसानी </a:t>
            </a:r>
            <a:endParaRPr/>
          </a:p>
          <a:p>
            <a:pPr marL="342900" lvl="0" indent="-342900" algn="just" rtl="0">
              <a:lnSpc>
                <a:spcPct val="150000"/>
              </a:lnSpc>
              <a:spcBef>
                <a:spcPts val="560"/>
              </a:spcBef>
              <a:spcAft>
                <a:spcPts val="0"/>
              </a:spcAft>
              <a:buClr>
                <a:schemeClr val="dk1"/>
              </a:buClr>
              <a:buSzPts val="2800"/>
              <a:buChar char="•"/>
            </a:pPr>
            <a:r>
              <a:rPr lang="en-US" sz="2800">
                <a:solidFill>
                  <a:srgbClr val="0070C0"/>
                </a:solidFill>
                <a:latin typeface="Arial"/>
                <a:ea typeface="Arial"/>
                <a:cs typeface="Arial"/>
                <a:sym typeface="Arial"/>
              </a:rPr>
              <a:t> </a:t>
            </a:r>
            <a:r>
              <a:rPr lang="en-US" sz="2800">
                <a:latin typeface="Arial"/>
                <a:ea typeface="Arial"/>
                <a:cs typeface="Arial"/>
                <a:sym typeface="Arial"/>
              </a:rPr>
              <a:t>पर्याप्त दर</a:t>
            </a:r>
            <a:endParaRPr sz="2800">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endParaRPr/>
          </a:p>
        </p:txBody>
      </p:sp>
      <p:pic>
        <p:nvPicPr>
          <p:cNvPr id="234" name="Google Shape;234;p31"/>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145472" y="2280237"/>
            <a:ext cx="4807527"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21000"/>
              <a:buFont typeface="Arial"/>
              <a:buNone/>
            </a:pPr>
            <a:r>
              <a:rPr lang="en-US" b="1">
                <a:solidFill>
                  <a:srgbClr val="FF0000"/>
                </a:solidFill>
                <a:latin typeface="Arial"/>
                <a:ea typeface="Arial"/>
                <a:cs typeface="Arial"/>
                <a:sym typeface="Arial"/>
              </a:rPr>
              <a:t>          </a:t>
            </a:r>
            <a:r>
              <a:rPr lang="en-US" sz="4000" b="1">
                <a:solidFill>
                  <a:srgbClr val="FF0000"/>
                </a:solidFill>
                <a:latin typeface="Arial"/>
                <a:ea typeface="Arial"/>
                <a:cs typeface="Arial"/>
                <a:sym typeface="Arial"/>
              </a:rPr>
              <a:t>श्वसन तंत्र</a:t>
            </a:r>
            <a:br>
              <a:rPr lang="en-US" sz="31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    (RESPIRATORY SYSTEM)</a:t>
            </a:r>
            <a:endParaRPr sz="4000">
              <a:solidFill>
                <a:srgbClr val="FF0000"/>
              </a:solidFill>
              <a:latin typeface="Arial"/>
              <a:ea typeface="Arial"/>
              <a:cs typeface="Arial"/>
              <a:sym typeface="Arial"/>
            </a:endParaRPr>
          </a:p>
        </p:txBody>
      </p:sp>
      <p:sp>
        <p:nvSpPr>
          <p:cNvPr id="240" name="Google Shape;240;p32"/>
          <p:cNvSpPr txBox="1">
            <a:spLocks noGrp="1"/>
          </p:cNvSpPr>
          <p:nvPr>
            <p:ph type="body" idx="1"/>
          </p:nvPr>
        </p:nvSpPr>
        <p:spPr>
          <a:xfrm>
            <a:off x="5105400" y="1574801"/>
            <a:ext cx="6781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0000"/>
              </a:buClr>
              <a:buSzPts val="2400"/>
              <a:buNone/>
            </a:pPr>
            <a:r>
              <a:rPr lang="en-US" sz="2400">
                <a:solidFill>
                  <a:srgbClr val="FF0000"/>
                </a:solidFill>
                <a:latin typeface="Arial"/>
                <a:ea typeface="Arial"/>
                <a:cs typeface="Arial"/>
                <a:sym typeface="Arial"/>
              </a:rPr>
              <a:t>	</a:t>
            </a:r>
            <a:r>
              <a:rPr lang="en-US" sz="2800" b="1" u="sng">
                <a:latin typeface="Arial"/>
                <a:ea typeface="Arial"/>
                <a:cs typeface="Arial"/>
                <a:sym typeface="Arial"/>
              </a:rPr>
              <a:t>अपर्याप्त श्वास की विशेषता</a:t>
            </a:r>
            <a:endParaRPr sz="2800" b="1" u="sng">
              <a:latin typeface="Arial"/>
              <a:ea typeface="Arial"/>
              <a:cs typeface="Arial"/>
              <a:sym typeface="Arial"/>
            </a:endParaRPr>
          </a:p>
          <a:p>
            <a:pPr marL="0" lvl="0" indent="0" algn="ctr" rtl="0">
              <a:lnSpc>
                <a:spcPct val="100000"/>
              </a:lnSpc>
              <a:spcBef>
                <a:spcPts val="560"/>
              </a:spcBef>
              <a:spcAft>
                <a:spcPts val="0"/>
              </a:spcAft>
              <a:buClr>
                <a:schemeClr val="dk1"/>
              </a:buClr>
              <a:buSzPts val="2800"/>
              <a:buNone/>
            </a:pPr>
            <a:endParaRPr sz="2800" u="sng">
              <a:solidFill>
                <a:srgbClr val="FF0000"/>
              </a:solidFill>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छाती का अपर्याप्त उठना और गिरना</a:t>
            </a:r>
            <a:endParaRPr sz="2800">
              <a:latin typeface="Arial"/>
              <a:ea typeface="Arial"/>
              <a:cs typeface="Arial"/>
              <a:sym typeface="Arial"/>
            </a:endParaRPr>
          </a:p>
          <a:p>
            <a:pPr marL="342900" lvl="0" indent="-165100" algn="l" rtl="0">
              <a:lnSpc>
                <a:spcPct val="100000"/>
              </a:lnSpc>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साँस लेते समय मुह व नॉक से असमान्‍य:आवाज आना</a:t>
            </a:r>
            <a:endParaRPr sz="2800">
              <a:latin typeface="Arial"/>
              <a:ea typeface="Arial"/>
              <a:cs typeface="Arial"/>
              <a:sym typeface="Arial"/>
            </a:endParaRPr>
          </a:p>
          <a:p>
            <a:pPr marL="342900" lvl="0" indent="-165100" algn="l" rtl="0">
              <a:lnSpc>
                <a:spcPct val="100000"/>
              </a:lnSpc>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श्वसन प्रयास में वृद्धि</a:t>
            </a:r>
            <a:endParaRPr sz="2800">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endParaRPr b="1" u="sng">
              <a:solidFill>
                <a:srgbClr val="0070C0"/>
              </a:solidFill>
            </a:endParaRPr>
          </a:p>
          <a:p>
            <a:pPr marL="0" lvl="0" indent="0" algn="ctr" rtl="0">
              <a:lnSpc>
                <a:spcPct val="100000"/>
              </a:lnSpc>
              <a:spcBef>
                <a:spcPts val="640"/>
              </a:spcBef>
              <a:spcAft>
                <a:spcPts val="0"/>
              </a:spcAft>
              <a:buClr>
                <a:schemeClr val="dk1"/>
              </a:buClr>
              <a:buSzPts val="3200"/>
              <a:buNone/>
            </a:pPr>
            <a:endParaRPr/>
          </a:p>
        </p:txBody>
      </p:sp>
      <p:pic>
        <p:nvPicPr>
          <p:cNvPr id="241" name="Google Shape;241;p32"/>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09" name="Google Shape;109;p1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15"/>
          <p:cNvSpPr txBox="1">
            <a:spLocks noGrp="1"/>
          </p:cNvSpPr>
          <p:nvPr>
            <p:ph type="body" idx="1"/>
          </p:nvPr>
        </p:nvSpPr>
        <p:spPr>
          <a:xfrm>
            <a:off x="4876800" y="838199"/>
            <a:ext cx="6869596" cy="5518151"/>
          </a:xfrm>
          <a:prstGeom prst="rect">
            <a:avLst/>
          </a:prstGeom>
          <a:noFill/>
          <a:ln>
            <a:noFill/>
          </a:ln>
        </p:spPr>
        <p:txBody>
          <a:bodyPr spcFirstLastPara="1" wrap="square" lIns="91425" tIns="45700" rIns="91425" bIns="45700" anchor="t" anchorCtr="0">
            <a:noAutofit/>
          </a:bodyPr>
          <a:lstStyle/>
          <a:p>
            <a:pPr marL="342900" lvl="0" indent="-171450" algn="l" rtl="0">
              <a:lnSpc>
                <a:spcPct val="150000"/>
              </a:lnSpc>
              <a:spcBef>
                <a:spcPts val="0"/>
              </a:spcBef>
              <a:spcAft>
                <a:spcPts val="0"/>
              </a:spcAft>
              <a:buClr>
                <a:schemeClr val="accent6"/>
              </a:buClr>
              <a:buSzPts val="2700"/>
              <a:buFont typeface="Noto Sans Symbols"/>
              <a:buNone/>
            </a:pPr>
            <a:endParaRPr sz="2700" b="1"/>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सरवाईवल (Survival) की श्रृंखला क्या है?</a:t>
            </a:r>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रेस्‍क्‍यू श्वास का महत्व</a:t>
            </a:r>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FBAO और उनके प्रकार</a:t>
            </a:r>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कार्डियो पलमनरी रिसेसिटेशन</a:t>
            </a:r>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एफबीएओ और सीपीआर का प्रदर्शन</a:t>
            </a:r>
            <a:endParaRPr/>
          </a:p>
          <a:p>
            <a:pPr marL="342900" lvl="0" indent="-171450" algn="l" rtl="0">
              <a:lnSpc>
                <a:spcPct val="150000"/>
              </a:lnSpc>
              <a:spcBef>
                <a:spcPts val="540"/>
              </a:spcBef>
              <a:spcAft>
                <a:spcPts val="0"/>
              </a:spcAft>
              <a:buClr>
                <a:schemeClr val="dk1"/>
              </a:buClr>
              <a:buSzPts val="2700"/>
              <a:buNone/>
            </a:pPr>
            <a:endParaRPr sz="2700" i="0" u="none" strike="noStrike" cap="none">
              <a:solidFill>
                <a:schemeClr val="dk1"/>
              </a:solidFill>
              <a:latin typeface="Arial"/>
              <a:ea typeface="Arial"/>
              <a:cs typeface="Arial"/>
              <a:sym typeface="Arial"/>
            </a:endParaRPr>
          </a:p>
          <a:p>
            <a:pPr marL="514350" lvl="0" indent="-342900" algn="l" rtl="0">
              <a:lnSpc>
                <a:spcPct val="150000"/>
              </a:lnSpc>
              <a:spcBef>
                <a:spcPts val="540"/>
              </a:spcBef>
              <a:spcAft>
                <a:spcPts val="0"/>
              </a:spcAft>
              <a:buClr>
                <a:schemeClr val="dk1"/>
              </a:buClr>
              <a:buSzPts val="2700"/>
              <a:buFont typeface="Calibri"/>
              <a:buNone/>
            </a:pPr>
            <a:endParaRPr sz="2700" b="1">
              <a:solidFill>
                <a:schemeClr val="dk2"/>
              </a:solidFill>
              <a:latin typeface="Bookman Old Style"/>
              <a:ea typeface="Bookman Old Style"/>
              <a:cs typeface="Bookman Old Style"/>
              <a:sym typeface="Bookman Old Style"/>
            </a:endParaRPr>
          </a:p>
          <a:p>
            <a:pPr marL="0" lvl="0" indent="0" algn="l" rtl="0">
              <a:lnSpc>
                <a:spcPct val="150000"/>
              </a:lnSpc>
              <a:spcBef>
                <a:spcPts val="540"/>
              </a:spcBef>
              <a:spcAft>
                <a:spcPts val="0"/>
              </a:spcAft>
              <a:buClr>
                <a:schemeClr val="dk1"/>
              </a:buClr>
              <a:buSzPts val="2700"/>
              <a:buFont typeface="Noto Sans Symbols"/>
              <a:buNone/>
            </a:pPr>
            <a:endParaRPr sz="2700">
              <a:latin typeface="Times New Roman"/>
              <a:ea typeface="Times New Roman"/>
              <a:cs typeface="Times New Roman"/>
              <a:sym typeface="Times New Roman"/>
            </a:endParaRPr>
          </a:p>
        </p:txBody>
      </p:sp>
      <p:sp>
        <p:nvSpPr>
          <p:cNvPr id="111" name="Google Shape;111;p15"/>
          <p:cNvSpPr txBox="1">
            <a:spLocks noGrp="1"/>
          </p:cNvSpPr>
          <p:nvPr>
            <p:ph type="title"/>
          </p:nvPr>
        </p:nvSpPr>
        <p:spPr>
          <a:xfrm>
            <a:off x="1360113" y="1600200"/>
            <a:ext cx="2052598"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उद्देश्य</a:t>
            </a:r>
            <a:endParaRPr/>
          </a:p>
        </p:txBody>
      </p:sp>
      <p:sp>
        <p:nvSpPr>
          <p:cNvPr id="112" name="Google Shape;112;p15"/>
          <p:cNvSpPr txBox="1"/>
          <p:nvPr/>
        </p:nvSpPr>
        <p:spPr>
          <a:xfrm>
            <a:off x="350798" y="2627293"/>
            <a:ext cx="4001746"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bl ikB ds iw.kZ gksus ij vki fuEu es l{ke gksxsa %&amp; </a:t>
            </a:r>
            <a:endParaRPr sz="2800" b="1" i="0" u="none" strike="noStrike" cap="none">
              <a:solidFill>
                <a:schemeClr val="dk1"/>
              </a:solidFill>
              <a:latin typeface="Arial"/>
              <a:ea typeface="Arial"/>
              <a:cs typeface="Arial"/>
              <a:sym typeface="Arial"/>
            </a:endParaRPr>
          </a:p>
        </p:txBody>
      </p:sp>
      <p:pic>
        <p:nvPicPr>
          <p:cNvPr id="113" name="Google Shape;113;p15"/>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381000" y="2133600"/>
            <a:ext cx="4876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श्वसन तंत्र</a:t>
            </a:r>
            <a:br>
              <a:rPr lang="en-US" sz="28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(RESPIRATORY SYSTEM)</a:t>
            </a:r>
            <a:endParaRPr sz="2800">
              <a:solidFill>
                <a:srgbClr val="FF0000"/>
              </a:solidFill>
              <a:latin typeface="Arial"/>
              <a:ea typeface="Arial"/>
              <a:cs typeface="Arial"/>
              <a:sym typeface="Arial"/>
            </a:endParaRPr>
          </a:p>
        </p:txBody>
      </p:sp>
      <p:sp>
        <p:nvSpPr>
          <p:cNvPr id="247" name="Google Shape;247;p33"/>
          <p:cNvSpPr txBox="1">
            <a:spLocks noGrp="1"/>
          </p:cNvSpPr>
          <p:nvPr>
            <p:ph type="body" idx="1"/>
          </p:nvPr>
        </p:nvSpPr>
        <p:spPr>
          <a:xfrm>
            <a:off x="5410200" y="1676400"/>
            <a:ext cx="5800328" cy="4800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u="sng">
                <a:latin typeface="Arial"/>
                <a:ea typeface="Arial"/>
                <a:cs typeface="Arial"/>
                <a:sym typeface="Arial"/>
              </a:rPr>
              <a:t>अपर्याप्त श्वसन के लक्षण</a:t>
            </a:r>
            <a:endParaRPr/>
          </a:p>
          <a:p>
            <a:pPr marL="0" lvl="0" indent="0" algn="ctr" rtl="0">
              <a:lnSpc>
                <a:spcPct val="100000"/>
              </a:lnSpc>
              <a:spcBef>
                <a:spcPts val="560"/>
              </a:spcBef>
              <a:spcAft>
                <a:spcPts val="0"/>
              </a:spcAft>
              <a:buClr>
                <a:schemeClr val="dk1"/>
              </a:buClr>
              <a:buSzPts val="2800"/>
              <a:buNone/>
            </a:pPr>
            <a:endParaRPr sz="2800" u="sng">
              <a:latin typeface="Arial"/>
              <a:ea typeface="Arial"/>
              <a:cs typeface="Arial"/>
              <a:sym typeface="Arial"/>
            </a:endParaRPr>
          </a:p>
          <a:p>
            <a:pPr marL="571500" lvl="0" indent="-571500" algn="l" rtl="0">
              <a:lnSpc>
                <a:spcPct val="120000"/>
              </a:lnSpc>
              <a:spcBef>
                <a:spcPts val="560"/>
              </a:spcBef>
              <a:spcAft>
                <a:spcPts val="0"/>
              </a:spcAft>
              <a:buClr>
                <a:schemeClr val="dk1"/>
              </a:buClr>
              <a:buSzPts val="2800"/>
              <a:buFont typeface="Noto Sans Symbols"/>
              <a:buChar char="⮚"/>
            </a:pPr>
            <a:r>
              <a:rPr lang="en-US" sz="2800">
                <a:latin typeface="Arial"/>
                <a:ea typeface="Arial"/>
                <a:cs typeface="Arial"/>
                <a:sym typeface="Arial"/>
              </a:rPr>
              <a:t>साइनोसिस</a:t>
            </a:r>
            <a:endParaRPr/>
          </a:p>
          <a:p>
            <a:pPr marL="571500" lvl="0" indent="-393700" algn="l" rtl="0">
              <a:lnSpc>
                <a:spcPct val="120000"/>
              </a:lnSpc>
              <a:spcBef>
                <a:spcPts val="560"/>
              </a:spcBef>
              <a:spcAft>
                <a:spcPts val="0"/>
              </a:spcAft>
              <a:buClr>
                <a:schemeClr val="dk1"/>
              </a:buClr>
              <a:buSzPts val="2800"/>
              <a:buFont typeface="Noto Sans Symbols"/>
              <a:buNone/>
            </a:pPr>
            <a:endParaRPr sz="2800">
              <a:latin typeface="Arial"/>
              <a:ea typeface="Arial"/>
              <a:cs typeface="Arial"/>
              <a:sym typeface="Arial"/>
            </a:endParaRPr>
          </a:p>
          <a:p>
            <a:pPr marL="571500" lvl="0" indent="-571500" algn="l" rtl="0">
              <a:lnSpc>
                <a:spcPct val="120000"/>
              </a:lnSpc>
              <a:spcBef>
                <a:spcPts val="560"/>
              </a:spcBef>
              <a:spcAft>
                <a:spcPts val="0"/>
              </a:spcAft>
              <a:buClr>
                <a:schemeClr val="dk1"/>
              </a:buClr>
              <a:buSzPts val="2800"/>
              <a:buFont typeface="Noto Sans Symbols"/>
              <a:buChar char="⮚"/>
            </a:pPr>
            <a:r>
              <a:rPr lang="en-US" sz="2800">
                <a:latin typeface="Arial"/>
                <a:ea typeface="Arial"/>
                <a:cs typeface="Arial"/>
                <a:sym typeface="Arial"/>
              </a:rPr>
              <a:t>अपर्याप्त दर</a:t>
            </a:r>
            <a:endParaRPr sz="2800">
              <a:latin typeface="Arial"/>
              <a:ea typeface="Arial"/>
              <a:cs typeface="Arial"/>
              <a:sym typeface="Arial"/>
            </a:endParaRPr>
          </a:p>
          <a:p>
            <a:pPr marL="571500" lvl="0" indent="-393700" algn="l" rtl="0">
              <a:lnSpc>
                <a:spcPct val="120000"/>
              </a:lnSpc>
              <a:spcBef>
                <a:spcPts val="560"/>
              </a:spcBef>
              <a:spcAft>
                <a:spcPts val="0"/>
              </a:spcAft>
              <a:buClr>
                <a:schemeClr val="dk1"/>
              </a:buClr>
              <a:buSzPts val="2800"/>
              <a:buFont typeface="Noto Sans Symbols"/>
              <a:buNone/>
            </a:pPr>
            <a:endParaRPr sz="2800">
              <a:latin typeface="Arial"/>
              <a:ea typeface="Arial"/>
              <a:cs typeface="Arial"/>
              <a:sym typeface="Arial"/>
            </a:endParaRPr>
          </a:p>
          <a:p>
            <a:pPr marL="571500" lvl="0" indent="-571500" algn="l" rtl="0">
              <a:lnSpc>
                <a:spcPct val="120000"/>
              </a:lnSpc>
              <a:spcBef>
                <a:spcPts val="560"/>
              </a:spcBef>
              <a:spcAft>
                <a:spcPts val="0"/>
              </a:spcAft>
              <a:buClr>
                <a:schemeClr val="dk1"/>
              </a:buClr>
              <a:buSzPts val="2800"/>
              <a:buFont typeface="Noto Sans Symbols"/>
              <a:buChar char="⮚"/>
            </a:pPr>
            <a:r>
              <a:rPr lang="en-US" sz="2800">
                <a:latin typeface="Arial"/>
                <a:ea typeface="Arial"/>
                <a:cs typeface="Arial"/>
                <a:sym typeface="Arial"/>
              </a:rPr>
              <a:t>असमान्‍य मानसिक स्थिति</a:t>
            </a:r>
            <a:endParaRPr/>
          </a:p>
          <a:p>
            <a:pPr marL="0" lvl="0" indent="0" algn="ctr" rtl="0">
              <a:lnSpc>
                <a:spcPct val="120000"/>
              </a:lnSpc>
              <a:spcBef>
                <a:spcPts val="560"/>
              </a:spcBef>
              <a:spcAft>
                <a:spcPts val="0"/>
              </a:spcAft>
              <a:buClr>
                <a:schemeClr val="dk1"/>
              </a:buClr>
              <a:buSzPts val="2800"/>
              <a:buNone/>
            </a:pPr>
            <a:endParaRPr sz="2800" b="1" u="sng">
              <a:solidFill>
                <a:srgbClr val="000099"/>
              </a:solidFill>
            </a:endParaRPr>
          </a:p>
          <a:p>
            <a:pPr marL="0" lvl="0" indent="0" algn="l" rtl="0">
              <a:lnSpc>
                <a:spcPct val="100000"/>
              </a:lnSpc>
              <a:spcBef>
                <a:spcPts val="640"/>
              </a:spcBef>
              <a:spcAft>
                <a:spcPts val="0"/>
              </a:spcAft>
              <a:buClr>
                <a:schemeClr val="dk1"/>
              </a:buClr>
              <a:buSzPts val="3200"/>
              <a:buNone/>
            </a:pPr>
            <a:endParaRPr/>
          </a:p>
        </p:txBody>
      </p:sp>
      <p:pic>
        <p:nvPicPr>
          <p:cNvPr id="248" name="Google Shape;248;p33"/>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145473" y="1981200"/>
            <a:ext cx="4959927"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श्वसन तंत्र</a:t>
            </a:r>
            <a:br>
              <a:rPr lang="en-US" sz="36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(RESPIRATORY SYSTEM)</a:t>
            </a:r>
            <a:endParaRPr sz="4000">
              <a:solidFill>
                <a:srgbClr val="FF0000"/>
              </a:solidFill>
              <a:latin typeface="Arial"/>
              <a:ea typeface="Arial"/>
              <a:cs typeface="Arial"/>
              <a:sym typeface="Arial"/>
            </a:endParaRPr>
          </a:p>
        </p:txBody>
      </p:sp>
      <p:sp>
        <p:nvSpPr>
          <p:cNvPr id="254" name="Google Shape;254;p34"/>
          <p:cNvSpPr txBox="1">
            <a:spLocks noGrp="1"/>
          </p:cNvSpPr>
          <p:nvPr>
            <p:ph type="body" idx="1"/>
          </p:nvPr>
        </p:nvSpPr>
        <p:spPr>
          <a:xfrm>
            <a:off x="5410200" y="1101306"/>
            <a:ext cx="6156036" cy="286109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3000"/>
              <a:buNone/>
            </a:pPr>
            <a:r>
              <a:rPr lang="en-US" sz="3000" b="1" u="sng">
                <a:latin typeface="Arial"/>
                <a:ea typeface="Arial"/>
                <a:cs typeface="Arial"/>
                <a:sym typeface="Arial"/>
              </a:rPr>
              <a:t>अनुपस्थित श्वसन के लक्षण</a:t>
            </a:r>
            <a:endParaRPr sz="3000" u="sng">
              <a:latin typeface="Arial"/>
              <a:ea typeface="Arial"/>
              <a:cs typeface="Arial"/>
              <a:sym typeface="Arial"/>
            </a:endParaRPr>
          </a:p>
          <a:p>
            <a:pPr marL="457200" lvl="0" indent="-457200" algn="just" rtl="0">
              <a:lnSpc>
                <a:spcPct val="150000"/>
              </a:lnSpc>
              <a:spcBef>
                <a:spcPts val="600"/>
              </a:spcBef>
              <a:spcAft>
                <a:spcPts val="0"/>
              </a:spcAft>
              <a:buClr>
                <a:srgbClr val="00B050"/>
              </a:buClr>
              <a:buSzPts val="3000"/>
              <a:buFont typeface="Noto Sans Symbols"/>
              <a:buChar char="❑"/>
            </a:pPr>
            <a:r>
              <a:rPr lang="en-US" sz="3000" b="1">
                <a:solidFill>
                  <a:srgbClr val="00B050"/>
                </a:solidFill>
                <a:latin typeface="Arial"/>
                <a:ea typeface="Arial"/>
                <a:cs typeface="Arial"/>
                <a:sym typeface="Arial"/>
              </a:rPr>
              <a:t> </a:t>
            </a:r>
            <a:r>
              <a:rPr lang="en-US" sz="3000">
                <a:latin typeface="Arial"/>
                <a:ea typeface="Arial"/>
                <a:cs typeface="Arial"/>
                <a:sym typeface="Arial"/>
              </a:rPr>
              <a:t>छाती या पेट में कोई हलचल न होना</a:t>
            </a:r>
            <a:endParaRPr/>
          </a:p>
          <a:p>
            <a:pPr marL="457200" lvl="0" indent="-457200" algn="just" rtl="0">
              <a:lnSpc>
                <a:spcPct val="150000"/>
              </a:lnSpc>
              <a:spcBef>
                <a:spcPts val="600"/>
              </a:spcBef>
              <a:spcAft>
                <a:spcPts val="0"/>
              </a:spcAft>
              <a:buClr>
                <a:srgbClr val="00B050"/>
              </a:buClr>
              <a:buSzPts val="3000"/>
              <a:buFont typeface="Noto Sans Symbols"/>
              <a:buChar char="❑"/>
            </a:pPr>
            <a:r>
              <a:rPr lang="en-US" sz="3000">
                <a:solidFill>
                  <a:srgbClr val="00B050"/>
                </a:solidFill>
                <a:latin typeface="Arial"/>
                <a:ea typeface="Arial"/>
                <a:cs typeface="Arial"/>
                <a:sym typeface="Arial"/>
              </a:rPr>
              <a:t> </a:t>
            </a:r>
            <a:r>
              <a:rPr lang="en-US" sz="3000">
                <a:latin typeface="Arial"/>
                <a:ea typeface="Arial"/>
                <a:cs typeface="Arial"/>
                <a:sym typeface="Arial"/>
              </a:rPr>
              <a:t>मुंह या नाक से निकलने वाली हवा को सुना या महसूस नहीं किया जा सकता</a:t>
            </a:r>
            <a:endParaRPr sz="3000">
              <a:latin typeface="Arial"/>
              <a:ea typeface="Arial"/>
              <a:cs typeface="Arial"/>
              <a:sym typeface="Arial"/>
            </a:endParaRPr>
          </a:p>
          <a:p>
            <a:pPr marL="0" lvl="0" indent="0" algn="l" rtl="0">
              <a:lnSpc>
                <a:spcPct val="100000"/>
              </a:lnSpc>
              <a:spcBef>
                <a:spcPts val="480"/>
              </a:spcBef>
              <a:spcAft>
                <a:spcPts val="0"/>
              </a:spcAft>
              <a:buClr>
                <a:schemeClr val="dk1"/>
              </a:buClr>
              <a:buSzPts val="2400"/>
              <a:buNone/>
            </a:pPr>
            <a:endParaRPr sz="2400">
              <a:latin typeface="Arial"/>
              <a:ea typeface="Arial"/>
              <a:cs typeface="Arial"/>
              <a:sym typeface="Arial"/>
            </a:endParaRPr>
          </a:p>
        </p:txBody>
      </p:sp>
      <p:sp>
        <p:nvSpPr>
          <p:cNvPr id="255" name="Google Shape;255;p34"/>
          <p:cNvSpPr/>
          <p:nvPr/>
        </p:nvSpPr>
        <p:spPr>
          <a:xfrm>
            <a:off x="5105400" y="3962400"/>
            <a:ext cx="6318315" cy="260795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800"/>
              <a:buFont typeface="Arial"/>
              <a:buNone/>
            </a:pPr>
            <a:r>
              <a:rPr lang="en-US" sz="2800" b="1" i="0" u="sng" strike="noStrike" cap="none">
                <a:solidFill>
                  <a:schemeClr val="dk1"/>
                </a:solidFill>
                <a:latin typeface="Arial"/>
                <a:ea typeface="Arial"/>
                <a:cs typeface="Arial"/>
                <a:sym typeface="Arial"/>
              </a:rPr>
              <a:t>साइनोसिस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त्वचा और म्‍युकस मैमब्रैन का नीला पड़ना, यह रक्त एवं उतको में ऑक्सीजन की कमी के कारण होता है</a:t>
            </a:r>
            <a:endParaRPr sz="2800" b="0" i="0" u="none" strike="noStrike" cap="none">
              <a:solidFill>
                <a:schemeClr val="dk1"/>
              </a:solidFill>
              <a:latin typeface="Arial"/>
              <a:ea typeface="Arial"/>
              <a:cs typeface="Arial"/>
              <a:sym typeface="Arial"/>
            </a:endParaRPr>
          </a:p>
        </p:txBody>
      </p:sp>
      <p:pic>
        <p:nvPicPr>
          <p:cNvPr id="256" name="Google Shape;256;p34"/>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685800" y="1985957"/>
            <a:ext cx="3200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Roboto"/>
              <a:buNone/>
            </a:pPr>
            <a:r>
              <a:rPr lang="en-US" sz="3600" b="1">
                <a:solidFill>
                  <a:srgbClr val="FF0000"/>
                </a:solidFill>
                <a:latin typeface="Roboto"/>
                <a:ea typeface="Roboto"/>
                <a:cs typeface="Roboto"/>
                <a:sym typeface="Roboto"/>
              </a:rPr>
              <a:t>चिकित्सीय मृत्यु </a:t>
            </a:r>
            <a:br>
              <a:rPr lang="en-US" sz="3600" b="1">
                <a:solidFill>
                  <a:srgbClr val="FF0000"/>
                </a:solidFill>
                <a:latin typeface="Roboto"/>
                <a:ea typeface="Roboto"/>
                <a:cs typeface="Roboto"/>
                <a:sym typeface="Roboto"/>
              </a:rPr>
            </a:br>
            <a:r>
              <a:rPr lang="en-US" sz="3600" b="1">
                <a:solidFill>
                  <a:srgbClr val="FF0000"/>
                </a:solidFill>
                <a:latin typeface="Roboto"/>
                <a:ea typeface="Roboto"/>
                <a:cs typeface="Roboto"/>
                <a:sym typeface="Roboto"/>
              </a:rPr>
              <a:t>  </a:t>
            </a:r>
            <a:r>
              <a:rPr lang="en-US" sz="2800" b="1">
                <a:solidFill>
                  <a:srgbClr val="FF0000"/>
                </a:solidFill>
                <a:latin typeface="Roboto"/>
                <a:ea typeface="Roboto"/>
                <a:cs typeface="Roboto"/>
                <a:sym typeface="Roboto"/>
              </a:rPr>
              <a:t>(</a:t>
            </a:r>
            <a:r>
              <a:rPr lang="en-US" sz="2800" b="1">
                <a:solidFill>
                  <a:srgbClr val="FF0000"/>
                </a:solidFill>
              </a:rPr>
              <a:t>Clinical Death)</a:t>
            </a:r>
            <a:endParaRPr sz="3200" b="1">
              <a:solidFill>
                <a:srgbClr val="FF0000"/>
              </a:solidFill>
              <a:latin typeface="Times New Roman"/>
              <a:ea typeface="Times New Roman"/>
              <a:cs typeface="Times New Roman"/>
              <a:sym typeface="Times New Roman"/>
            </a:endParaRPr>
          </a:p>
        </p:txBody>
      </p:sp>
      <p:sp>
        <p:nvSpPr>
          <p:cNvPr id="262" name="Google Shape;262;p35"/>
          <p:cNvSpPr txBox="1">
            <a:spLocks noGrp="1"/>
          </p:cNvSpPr>
          <p:nvPr>
            <p:ph type="body" idx="1"/>
          </p:nvPr>
        </p:nvSpPr>
        <p:spPr>
          <a:xfrm>
            <a:off x="4572000" y="1243132"/>
            <a:ext cx="6934200" cy="3352799"/>
          </a:xfrm>
          <a:prstGeom prst="rect">
            <a:avLst/>
          </a:prstGeom>
          <a:noFill/>
          <a:ln>
            <a:noFill/>
          </a:ln>
        </p:spPr>
        <p:txBody>
          <a:bodyPr spcFirstLastPara="1" wrap="square" lIns="91425" tIns="45700" rIns="91425" bIns="45700" anchor="t" anchorCtr="0">
            <a:noAutofit/>
          </a:bodyPr>
          <a:lstStyle/>
          <a:p>
            <a:pPr marL="0" lvl="0" indent="0" algn="just" rtl="0">
              <a:lnSpc>
                <a:spcPct val="170000"/>
              </a:lnSpc>
              <a:spcBef>
                <a:spcPts val="0"/>
              </a:spcBef>
              <a:spcAft>
                <a:spcPts val="0"/>
              </a:spcAft>
              <a:buClr>
                <a:schemeClr val="dk1"/>
              </a:buClr>
              <a:buSzPts val="2800"/>
              <a:buNone/>
            </a:pPr>
            <a:r>
              <a:rPr lang="en-US" sz="2800"/>
              <a:t> </a:t>
            </a:r>
            <a:r>
              <a:rPr lang="en-US" sz="2800">
                <a:latin typeface="Times New Roman"/>
                <a:ea typeface="Times New Roman"/>
                <a:cs typeface="Times New Roman"/>
                <a:sym typeface="Times New Roman"/>
              </a:rPr>
              <a:t>यह तब होता है जब मरीज़ रेस्पिरेटरी अरेस्ट (साँस न ले पाना) या कार्डियक अरेस्ट (दिल का न धड़कना) की स्थिति में होता है। मरीज़ </a:t>
            </a:r>
            <a:r>
              <a:rPr lang="en-US" sz="2800">
                <a:latin typeface="Arial"/>
                <a:ea typeface="Arial"/>
                <a:cs typeface="Arial"/>
                <a:sym typeface="Arial"/>
              </a:rPr>
              <a:t>के</a:t>
            </a:r>
            <a:r>
              <a:rPr lang="en-US" sz="2800">
                <a:latin typeface="Times New Roman"/>
                <a:ea typeface="Times New Roman"/>
                <a:cs typeface="Times New Roman"/>
                <a:sym typeface="Times New Roman"/>
              </a:rPr>
              <a:t>  मस्तिष्क</a:t>
            </a:r>
            <a:r>
              <a:rPr lang="en-US" sz="2800">
                <a:latin typeface="Arial"/>
                <a:ea typeface="Arial"/>
                <a:cs typeface="Arial"/>
                <a:sym typeface="Arial"/>
              </a:rPr>
              <a:t> को</a:t>
            </a:r>
            <a:r>
              <a:rPr lang="en-US" sz="2800">
                <a:latin typeface="Times New Roman"/>
                <a:ea typeface="Times New Roman"/>
                <a:cs typeface="Times New Roman"/>
                <a:sym typeface="Times New Roman"/>
              </a:rPr>
              <a:t> क्षति पहुँचाए बिना 4 से 6 मिनट तक होश में लाया जा सकता है।</a:t>
            </a:r>
            <a:endParaRPr sz="2800">
              <a:latin typeface="Times New Roman"/>
              <a:ea typeface="Times New Roman"/>
              <a:cs typeface="Times New Roman"/>
              <a:sym typeface="Times New Roman"/>
            </a:endParaRPr>
          </a:p>
        </p:txBody>
      </p:sp>
      <p:sp>
        <p:nvSpPr>
          <p:cNvPr id="263" name="Google Shape;263;p35"/>
          <p:cNvSpPr/>
          <p:nvPr/>
        </p:nvSpPr>
        <p:spPr>
          <a:xfrm>
            <a:off x="1905000" y="3131172"/>
            <a:ext cx="7543800"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B05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1" i="0" u="sng" strike="noStrike" cap="none">
              <a:solidFill>
                <a:srgbClr val="00B050"/>
              </a:solidFill>
              <a:latin typeface="Calibri"/>
              <a:ea typeface="Calibri"/>
              <a:cs typeface="Calibri"/>
              <a:sym typeface="Calibri"/>
            </a:endParaRPr>
          </a:p>
        </p:txBody>
      </p:sp>
      <p:sp>
        <p:nvSpPr>
          <p:cNvPr id="264" name="Google Shape;264;p35"/>
          <p:cNvSpPr txBox="1"/>
          <p:nvPr/>
        </p:nvSpPr>
        <p:spPr>
          <a:xfrm>
            <a:off x="1491422" y="5353258"/>
            <a:ext cx="94051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Roboto"/>
                <a:ea typeface="Roboto"/>
                <a:cs typeface="Roboto"/>
                <a:sym typeface="Roboto"/>
              </a:rPr>
              <a:t>हमेशा याद रखें, चिकित्सीय मृत्यु को रिर्वस किया जा सकता है</a:t>
            </a:r>
            <a:endParaRPr sz="2800" b="0" i="0" u="none" strike="noStrike" cap="none">
              <a:solidFill>
                <a:srgbClr val="FF0000"/>
              </a:solidFill>
              <a:latin typeface="Calibri"/>
              <a:ea typeface="Calibri"/>
              <a:cs typeface="Calibri"/>
              <a:sym typeface="Calibri"/>
            </a:endParaRPr>
          </a:p>
        </p:txBody>
      </p:sp>
      <p:pic>
        <p:nvPicPr>
          <p:cNvPr id="265" name="Google Shape;265;p35"/>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143097" y="2145574"/>
            <a:ext cx="4800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जैविक मृत्यु</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(Biological Death)</a:t>
            </a:r>
            <a:endParaRPr sz="4000">
              <a:solidFill>
                <a:srgbClr val="FF0000"/>
              </a:solidFill>
              <a:latin typeface="Arial"/>
              <a:ea typeface="Arial"/>
              <a:cs typeface="Arial"/>
              <a:sym typeface="Arial"/>
            </a:endParaRPr>
          </a:p>
        </p:txBody>
      </p:sp>
      <p:sp>
        <p:nvSpPr>
          <p:cNvPr id="271" name="Google Shape;271;p36"/>
          <p:cNvSpPr txBox="1">
            <a:spLocks noGrp="1"/>
          </p:cNvSpPr>
          <p:nvPr>
            <p:ph type="body" idx="1"/>
          </p:nvPr>
        </p:nvSpPr>
        <p:spPr>
          <a:xfrm>
            <a:off x="5077969" y="2178160"/>
            <a:ext cx="6815190" cy="3079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b="1"/>
              <a:t> </a:t>
            </a:r>
            <a:endParaRPr sz="2800">
              <a:latin typeface="Arial"/>
              <a:ea typeface="Arial"/>
              <a:cs typeface="Arial"/>
              <a:sym typeface="Arial"/>
            </a:endParaRPr>
          </a:p>
        </p:txBody>
      </p:sp>
      <p:sp>
        <p:nvSpPr>
          <p:cNvPr id="272" name="Google Shape;272;p36"/>
          <p:cNvSpPr/>
          <p:nvPr/>
        </p:nvSpPr>
        <p:spPr>
          <a:xfrm>
            <a:off x="4382864" y="1981200"/>
            <a:ext cx="7403455" cy="224676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वह क्षण जब मस्तिष्क की कोशिकाएं मरने लगती हैं.</a:t>
            </a:r>
            <a:endParaRPr sz="2800" b="0" i="0" u="none" strike="noStrike" cap="none">
              <a:solidFill>
                <a:schemeClr val="dk1"/>
              </a:solidFill>
              <a:latin typeface="Arial"/>
              <a:ea typeface="Arial"/>
              <a:cs typeface="Arial"/>
              <a:sym typeface="Arial"/>
            </a:endParaRPr>
          </a:p>
          <a:p>
            <a:pPr marL="457200" marR="0" lvl="0" indent="-279400" algn="just"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जैविक मृत्यु को रिर्वस नहीं किया जा सकता है (केवल एक चिकित्सक ही किसी व्यक्ति को आधिकारिक रूप से मृत घोषित कर सकता है)</a:t>
            </a:r>
            <a:endParaRPr sz="1400" b="0" i="0" u="none" strike="noStrike" cap="none">
              <a:solidFill>
                <a:srgbClr val="000000"/>
              </a:solidFill>
              <a:latin typeface="Arial"/>
              <a:ea typeface="Arial"/>
              <a:cs typeface="Arial"/>
              <a:sym typeface="Arial"/>
            </a:endParaRPr>
          </a:p>
        </p:txBody>
      </p:sp>
      <p:pic>
        <p:nvPicPr>
          <p:cNvPr id="273" name="Google Shape;273;p36"/>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304800" y="2209800"/>
            <a:ext cx="530859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A15D"/>
              </a:buClr>
              <a:buSzPct val="100000"/>
              <a:buFont typeface="Calibri"/>
              <a:buNone/>
            </a:pPr>
            <a:r>
              <a:rPr lang="en-US" sz="5300" b="1">
                <a:solidFill>
                  <a:srgbClr val="FFA15D"/>
                </a:solidFill>
              </a:rPr>
              <a:t>  </a:t>
            </a:r>
            <a:r>
              <a:rPr lang="en-US" sz="4000" b="1">
                <a:solidFill>
                  <a:srgbClr val="FF0000"/>
                </a:solidFill>
                <a:latin typeface="Arial"/>
                <a:ea typeface="Arial"/>
                <a:cs typeface="Arial"/>
                <a:sym typeface="Arial"/>
              </a:rPr>
              <a:t>वायुमार्ग खोलने की विधि</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a:t>
            </a:r>
            <a:r>
              <a:rPr lang="en-US" sz="2700" b="1">
                <a:solidFill>
                  <a:srgbClr val="FF0000"/>
                </a:solidFill>
                <a:latin typeface="Arial"/>
                <a:ea typeface="Arial"/>
                <a:cs typeface="Arial"/>
                <a:sym typeface="Arial"/>
              </a:rPr>
              <a:t>METHOD OF AIRWAY OPENING )</a:t>
            </a:r>
            <a:br>
              <a:rPr lang="en-US" sz="2700" b="1">
                <a:solidFill>
                  <a:srgbClr val="FFA15D"/>
                </a:solidFill>
                <a:latin typeface="Arial"/>
                <a:ea typeface="Arial"/>
                <a:cs typeface="Arial"/>
                <a:sym typeface="Arial"/>
              </a:rPr>
            </a:br>
            <a:endParaRPr sz="3600">
              <a:latin typeface="Arial"/>
              <a:ea typeface="Arial"/>
              <a:cs typeface="Arial"/>
              <a:sym typeface="Arial"/>
            </a:endParaRPr>
          </a:p>
        </p:txBody>
      </p:sp>
      <p:sp>
        <p:nvSpPr>
          <p:cNvPr id="279" name="Google Shape;279;p37"/>
          <p:cNvSpPr txBox="1">
            <a:spLocks noGrp="1"/>
          </p:cNvSpPr>
          <p:nvPr>
            <p:ph type="body" idx="1"/>
          </p:nvPr>
        </p:nvSpPr>
        <p:spPr>
          <a:xfrm>
            <a:off x="6172200" y="1284546"/>
            <a:ext cx="4876800" cy="83819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u="sng">
                <a:latin typeface="Arial"/>
                <a:ea typeface="Arial"/>
                <a:cs typeface="Arial"/>
                <a:sym typeface="Arial"/>
              </a:rPr>
              <a:t>हेड टिल्ट चिन लिफ्ट</a:t>
            </a:r>
            <a:endParaRPr/>
          </a:p>
          <a:p>
            <a:pPr marL="0" lvl="0" indent="0" algn="l" rtl="0">
              <a:lnSpc>
                <a:spcPct val="100000"/>
              </a:lnSpc>
              <a:spcBef>
                <a:spcPts val="560"/>
              </a:spcBef>
              <a:spcAft>
                <a:spcPts val="0"/>
              </a:spcAft>
              <a:buClr>
                <a:schemeClr val="dk1"/>
              </a:buClr>
              <a:buSzPts val="2800"/>
              <a:buNone/>
            </a:pPr>
            <a:endParaRPr sz="2800"/>
          </a:p>
        </p:txBody>
      </p:sp>
      <p:pic>
        <p:nvPicPr>
          <p:cNvPr id="280" name="Google Shape;280;p37" descr="HTILT gloves"/>
          <p:cNvPicPr preferRelativeResize="0"/>
          <p:nvPr/>
        </p:nvPicPr>
        <p:blipFill rotWithShape="1">
          <a:blip r:embed="rId3">
            <a:alphaModFix/>
          </a:blip>
          <a:srcRect/>
          <a:stretch/>
        </p:blipFill>
        <p:spPr>
          <a:xfrm>
            <a:off x="5791200" y="2210956"/>
            <a:ext cx="5994400" cy="3961244"/>
          </a:xfrm>
          <a:prstGeom prst="rect">
            <a:avLst/>
          </a:prstGeom>
          <a:noFill/>
          <a:ln>
            <a:noFill/>
          </a:ln>
        </p:spPr>
      </p:pic>
      <p:pic>
        <p:nvPicPr>
          <p:cNvPr id="281" name="Google Shape;281;p37"/>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145473" y="1676400"/>
            <a:ext cx="495069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Times New Roman"/>
              <a:buNone/>
            </a:pPr>
            <a:br>
              <a:rPr lang="en-US" b="1" u="sng">
                <a:solidFill>
                  <a:srgbClr val="FF0000"/>
                </a:solidFill>
                <a:latin typeface="Times New Roman"/>
                <a:ea typeface="Times New Roman"/>
                <a:cs typeface="Times New Roman"/>
                <a:sym typeface="Times New Roman"/>
              </a:rPr>
            </a:br>
            <a:r>
              <a:rPr lang="en-US" b="1">
                <a:solidFill>
                  <a:srgbClr val="FF0000"/>
                </a:solidFill>
                <a:latin typeface="Times New Roman"/>
                <a:ea typeface="Times New Roman"/>
                <a:cs typeface="Times New Roman"/>
                <a:sym typeface="Times New Roman"/>
              </a:rPr>
              <a:t>  </a:t>
            </a:r>
            <a:r>
              <a:rPr lang="en-US" sz="4000" b="1">
                <a:solidFill>
                  <a:srgbClr val="FF0000"/>
                </a:solidFill>
                <a:latin typeface="Arial"/>
                <a:ea typeface="Arial"/>
                <a:cs typeface="Arial"/>
                <a:sym typeface="Arial"/>
              </a:rPr>
              <a:t>हेड टिल्ट चिन लिफ्ट</a:t>
            </a:r>
            <a:br>
              <a:rPr lang="en-US" sz="3600" b="1">
                <a:solidFill>
                  <a:srgbClr val="FFFF00"/>
                </a:solidFill>
                <a:latin typeface="Arial"/>
                <a:ea typeface="Arial"/>
                <a:cs typeface="Arial"/>
                <a:sym typeface="Arial"/>
              </a:rPr>
            </a:br>
            <a:r>
              <a:rPr lang="en-US" sz="3600" b="1">
                <a:solidFill>
                  <a:srgbClr val="FFFF00"/>
                </a:solidFill>
                <a:latin typeface="Arial"/>
                <a:ea typeface="Arial"/>
                <a:cs typeface="Arial"/>
                <a:sym typeface="Arial"/>
              </a:rPr>
              <a:t>    </a:t>
            </a:r>
            <a:r>
              <a:rPr lang="en-US" sz="3600" b="1">
                <a:solidFill>
                  <a:srgbClr val="FF0000"/>
                </a:solidFill>
                <a:latin typeface="Arial"/>
                <a:ea typeface="Arial"/>
                <a:cs typeface="Arial"/>
                <a:sym typeface="Arial"/>
              </a:rPr>
              <a:t>(</a:t>
            </a:r>
            <a:r>
              <a:rPr lang="en-US" sz="3100" b="1">
                <a:solidFill>
                  <a:srgbClr val="FF0000"/>
                </a:solidFill>
                <a:latin typeface="Arial"/>
                <a:ea typeface="Arial"/>
                <a:cs typeface="Arial"/>
                <a:sym typeface="Arial"/>
              </a:rPr>
              <a:t>HEAD-TILT CHIN-LIFT )</a:t>
            </a:r>
            <a:endParaRPr>
              <a:latin typeface="Arial"/>
              <a:ea typeface="Arial"/>
              <a:cs typeface="Arial"/>
              <a:sym typeface="Arial"/>
            </a:endParaRPr>
          </a:p>
        </p:txBody>
      </p:sp>
      <p:sp>
        <p:nvSpPr>
          <p:cNvPr id="287" name="Google Shape;287;p38"/>
          <p:cNvSpPr txBox="1">
            <a:spLocks noGrp="1"/>
          </p:cNvSpPr>
          <p:nvPr>
            <p:ph type="body" idx="1"/>
          </p:nvPr>
        </p:nvSpPr>
        <p:spPr>
          <a:xfrm>
            <a:off x="4572000" y="1417638"/>
            <a:ext cx="7465291" cy="4938713"/>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3200"/>
              <a:buChar char="•"/>
            </a:pPr>
            <a:r>
              <a:rPr lang="en-US" b="1">
                <a:solidFill>
                  <a:srgbClr val="FF33CC"/>
                </a:solidFill>
              </a:rPr>
              <a:t> </a:t>
            </a:r>
            <a:r>
              <a:rPr lang="en-US" sz="2800">
                <a:latin typeface="Arial"/>
                <a:ea typeface="Arial"/>
                <a:cs typeface="Arial"/>
                <a:sym typeface="Arial"/>
              </a:rPr>
              <a:t>रोगी का  चेहरा, ऊपर करके लिटाएं</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solidFill>
                  <a:srgbClr val="FF33CC"/>
                </a:solidFill>
                <a:latin typeface="Arial"/>
                <a:ea typeface="Arial"/>
                <a:cs typeface="Arial"/>
                <a:sym typeface="Arial"/>
              </a:rPr>
              <a:t> </a:t>
            </a:r>
            <a:r>
              <a:rPr lang="en-US" sz="2800">
                <a:latin typeface="Arial"/>
                <a:ea typeface="Arial"/>
                <a:cs typeface="Arial"/>
                <a:sym typeface="Arial"/>
              </a:rPr>
              <a:t>रोगी के सिर के पिछली ओर से उसके कंधों के नजदीक अपने घुटने रखते हुए पोजिशन बनायें</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solidFill>
                  <a:srgbClr val="FF33CC"/>
                </a:solidFill>
                <a:latin typeface="Arial"/>
                <a:ea typeface="Arial"/>
                <a:cs typeface="Arial"/>
                <a:sym typeface="Arial"/>
              </a:rPr>
              <a:t> </a:t>
            </a:r>
            <a:r>
              <a:rPr lang="en-US" sz="2800">
                <a:latin typeface="Arial"/>
                <a:ea typeface="Arial"/>
                <a:cs typeface="Arial"/>
                <a:sym typeface="Arial"/>
              </a:rPr>
              <a:t>एक हाथ को माथे पर रखें और दूसरे हाथ की उंगलियों को रोगी के जबड़े के हड्डी वाले भाग के नीचे रखें</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solidFill>
                  <a:srgbClr val="FF33CC"/>
                </a:solidFill>
                <a:latin typeface="Arial"/>
                <a:ea typeface="Arial"/>
                <a:cs typeface="Arial"/>
                <a:sym typeface="Arial"/>
              </a:rPr>
              <a:t> </a:t>
            </a:r>
            <a:r>
              <a:rPr lang="en-US" sz="2800">
                <a:latin typeface="Arial"/>
                <a:ea typeface="Arial"/>
                <a:cs typeface="Arial"/>
                <a:sym typeface="Arial"/>
              </a:rPr>
              <a:t>ठोड़ी को ऊपर उठाएँ, जबड़े को सहारा दें, और साथ ही, सिर को जितना हो सके पीछे की ओर झुकाएँ, शिशुओं और बच्चों के लिए: "सूँघने (sniffing )" की स्थिति में रखें - ज़्यादा न फैलाएँ</a:t>
            </a:r>
            <a:endParaRPr sz="2800">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endParaRPr/>
          </a:p>
        </p:txBody>
      </p:sp>
      <p:pic>
        <p:nvPicPr>
          <p:cNvPr id="288" name="Google Shape;288;p38"/>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p:nvPr>
        </p:nvSpPr>
        <p:spPr>
          <a:xfrm>
            <a:off x="457200" y="2133600"/>
            <a:ext cx="6019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A15D"/>
              </a:buClr>
              <a:buSzPct val="100000"/>
              <a:buFont typeface="Arial"/>
              <a:buNone/>
            </a:pPr>
            <a:br>
              <a:rPr lang="en-US" b="1" u="sng">
                <a:solidFill>
                  <a:srgbClr val="FFA15D"/>
                </a:solidFill>
                <a:latin typeface="Arial"/>
                <a:ea typeface="Arial"/>
                <a:cs typeface="Arial"/>
                <a:sym typeface="Arial"/>
              </a:rPr>
            </a:br>
            <a:r>
              <a:rPr lang="en-US" b="1">
                <a:solidFill>
                  <a:srgbClr val="FFA15D"/>
                </a:solidFill>
                <a:latin typeface="Arial"/>
                <a:ea typeface="Arial"/>
                <a:cs typeface="Arial"/>
                <a:sym typeface="Arial"/>
              </a:rPr>
              <a:t>   </a:t>
            </a:r>
            <a:r>
              <a:rPr lang="en-US" sz="4000" b="1">
                <a:solidFill>
                  <a:srgbClr val="FF0000"/>
                </a:solidFill>
                <a:latin typeface="Arial"/>
                <a:ea typeface="Arial"/>
                <a:cs typeface="Arial"/>
                <a:sym typeface="Arial"/>
              </a:rPr>
              <a:t>वायुमार्ग खोलने की विधि</a:t>
            </a:r>
            <a:br>
              <a:rPr lang="en-US" sz="36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      </a:t>
            </a:r>
            <a:r>
              <a:rPr lang="en-US" sz="2700" b="1">
                <a:solidFill>
                  <a:srgbClr val="FF0000"/>
                </a:solidFill>
                <a:latin typeface="Arial"/>
                <a:ea typeface="Arial"/>
                <a:cs typeface="Arial"/>
                <a:sym typeface="Arial"/>
              </a:rPr>
              <a:t>(METHOD OF AIRWAY OPENING)</a:t>
            </a:r>
            <a:br>
              <a:rPr lang="en-US" sz="2700" b="1" u="sng">
                <a:solidFill>
                  <a:srgbClr val="FFA15D"/>
                </a:solidFill>
                <a:latin typeface="Arial"/>
                <a:ea typeface="Arial"/>
                <a:cs typeface="Arial"/>
                <a:sym typeface="Arial"/>
              </a:rPr>
            </a:br>
            <a:endParaRPr>
              <a:latin typeface="Arial"/>
              <a:ea typeface="Arial"/>
              <a:cs typeface="Arial"/>
              <a:sym typeface="Arial"/>
            </a:endParaRPr>
          </a:p>
        </p:txBody>
      </p:sp>
      <p:sp>
        <p:nvSpPr>
          <p:cNvPr id="294" name="Google Shape;294;p39"/>
          <p:cNvSpPr txBox="1">
            <a:spLocks noGrp="1"/>
          </p:cNvSpPr>
          <p:nvPr>
            <p:ph type="body" idx="1"/>
          </p:nvPr>
        </p:nvSpPr>
        <p:spPr>
          <a:xfrm>
            <a:off x="6705600" y="1600201"/>
            <a:ext cx="4876800" cy="60959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u="sng">
                <a:latin typeface="Arial"/>
                <a:ea typeface="Arial"/>
                <a:cs typeface="Arial"/>
                <a:sym typeface="Arial"/>
              </a:rPr>
              <a:t>हेड टिल्ट चिन लिफ्ट</a:t>
            </a:r>
            <a:endParaRPr/>
          </a:p>
          <a:p>
            <a:pPr marL="0" lvl="0" indent="0" algn="l" rtl="0">
              <a:lnSpc>
                <a:spcPct val="100000"/>
              </a:lnSpc>
              <a:spcBef>
                <a:spcPts val="640"/>
              </a:spcBef>
              <a:spcAft>
                <a:spcPts val="0"/>
              </a:spcAft>
              <a:buClr>
                <a:schemeClr val="dk1"/>
              </a:buClr>
              <a:buSzPts val="3200"/>
              <a:buNone/>
            </a:pPr>
            <a:endParaRPr>
              <a:latin typeface="Times New Roman"/>
              <a:ea typeface="Times New Roman"/>
              <a:cs typeface="Times New Roman"/>
              <a:sym typeface="Times New Roman"/>
            </a:endParaRPr>
          </a:p>
        </p:txBody>
      </p:sp>
      <p:pic>
        <p:nvPicPr>
          <p:cNvPr id="295" name="Google Shape;295;p39" descr="HTILT gloves"/>
          <p:cNvPicPr preferRelativeResize="0"/>
          <p:nvPr/>
        </p:nvPicPr>
        <p:blipFill rotWithShape="1">
          <a:blip r:embed="rId3">
            <a:alphaModFix/>
          </a:blip>
          <a:srcRect/>
          <a:stretch/>
        </p:blipFill>
        <p:spPr>
          <a:xfrm>
            <a:off x="6096000" y="2209800"/>
            <a:ext cx="5105400" cy="2287489"/>
          </a:xfrm>
          <a:prstGeom prst="rect">
            <a:avLst/>
          </a:prstGeom>
          <a:noFill/>
          <a:ln>
            <a:noFill/>
          </a:ln>
        </p:spPr>
      </p:pic>
      <p:sp>
        <p:nvSpPr>
          <p:cNvPr id="296" name="Google Shape;296;p39"/>
          <p:cNvSpPr/>
          <p:nvPr/>
        </p:nvSpPr>
        <p:spPr>
          <a:xfrm>
            <a:off x="9411731" y="2055922"/>
            <a:ext cx="41549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66"/>
                </a:solidFill>
                <a:latin typeface="Arimo"/>
                <a:ea typeface="Arimo"/>
                <a:cs typeface="Arimo"/>
                <a:sym typeface="Arimo"/>
              </a:rPr>
              <a:t>x</a:t>
            </a:r>
            <a:endParaRPr sz="1400" b="0" i="0" u="none" strike="noStrike" cap="none">
              <a:solidFill>
                <a:srgbClr val="000000"/>
              </a:solidFill>
              <a:latin typeface="Arial"/>
              <a:ea typeface="Arial"/>
              <a:cs typeface="Arial"/>
              <a:sym typeface="Arial"/>
            </a:endParaRPr>
          </a:p>
        </p:txBody>
      </p:sp>
      <p:sp>
        <p:nvSpPr>
          <p:cNvPr id="297" name="Google Shape;297;p39"/>
          <p:cNvSpPr/>
          <p:nvPr/>
        </p:nvSpPr>
        <p:spPr>
          <a:xfrm>
            <a:off x="5943600" y="3378875"/>
            <a:ext cx="5831778" cy="31393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C787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C787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C787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C787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C787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C787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यदि आपको सिर, गर्दन या रीढ़ की हड्डी में चोट लगने का संदेह हो तो इस विधि का उपयोग न करें</a:t>
            </a:r>
            <a:endParaRPr sz="2800" b="0" i="0" u="none" strike="noStrike" cap="none">
              <a:solidFill>
                <a:schemeClr val="dk1"/>
              </a:solidFill>
              <a:latin typeface="Arial"/>
              <a:ea typeface="Arial"/>
              <a:cs typeface="Arial"/>
              <a:sym typeface="Arial"/>
            </a:endParaRPr>
          </a:p>
        </p:txBody>
      </p:sp>
      <p:pic>
        <p:nvPicPr>
          <p:cNvPr id="298" name="Google Shape;298;p39"/>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108857" y="1867141"/>
            <a:ext cx="5943600" cy="21796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A15D"/>
              </a:buClr>
              <a:buSzPct val="100000"/>
              <a:buFont typeface="Calibri"/>
              <a:buNone/>
            </a:pPr>
            <a:br>
              <a:rPr lang="en-US" b="1" u="sng">
                <a:solidFill>
                  <a:srgbClr val="FFA15D"/>
                </a:solidFill>
              </a:rPr>
            </a:br>
            <a:r>
              <a:rPr lang="en-US" b="1">
                <a:solidFill>
                  <a:srgbClr val="FFA15D"/>
                </a:solidFill>
              </a:rPr>
              <a:t>  </a:t>
            </a:r>
            <a:r>
              <a:rPr lang="en-US" sz="4000" b="1">
                <a:solidFill>
                  <a:srgbClr val="FF0000"/>
                </a:solidFill>
                <a:latin typeface="Arial"/>
                <a:ea typeface="Arial"/>
                <a:cs typeface="Arial"/>
                <a:sym typeface="Arial"/>
              </a:rPr>
              <a:t>वायुमार्ग खोलने की विधि</a:t>
            </a:r>
            <a:br>
              <a:rPr lang="en-US" sz="40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(METHOD OF AIRWAY OPENING)</a:t>
            </a:r>
            <a:br>
              <a:rPr lang="en-US" sz="3100" b="1" u="sng">
                <a:solidFill>
                  <a:srgbClr val="FFA15D"/>
                </a:solidFill>
                <a:latin typeface="Arial"/>
                <a:ea typeface="Arial"/>
                <a:cs typeface="Arial"/>
                <a:sym typeface="Arial"/>
              </a:rPr>
            </a:br>
            <a:br>
              <a:rPr lang="en-US" sz="4000" b="1" u="sng">
                <a:solidFill>
                  <a:srgbClr val="FFA15D"/>
                </a:solidFill>
              </a:rPr>
            </a:br>
            <a:endParaRPr/>
          </a:p>
        </p:txBody>
      </p:sp>
      <p:sp>
        <p:nvSpPr>
          <p:cNvPr id="304" name="Google Shape;304;p40"/>
          <p:cNvSpPr txBox="1">
            <a:spLocks noGrp="1"/>
          </p:cNvSpPr>
          <p:nvPr>
            <p:ph type="body" idx="1"/>
          </p:nvPr>
        </p:nvSpPr>
        <p:spPr>
          <a:xfrm>
            <a:off x="5752750" y="2910596"/>
            <a:ext cx="2819400" cy="60959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FF0000"/>
              </a:buClr>
              <a:buSzPts val="3600"/>
              <a:buNone/>
            </a:pPr>
            <a:r>
              <a:rPr lang="en-US" sz="3600" b="1" u="sng">
                <a:solidFill>
                  <a:srgbClr val="FF0000"/>
                </a:solidFill>
                <a:latin typeface="Arial"/>
                <a:ea typeface="Arial"/>
                <a:cs typeface="Arial"/>
                <a:sym typeface="Arial"/>
              </a:rPr>
              <a:t>जॉ थ्रस्ट</a:t>
            </a:r>
            <a:endParaRPr sz="3600" u="sng">
              <a:solidFill>
                <a:srgbClr val="FF0000"/>
              </a:solidFill>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endParaRPr/>
          </a:p>
        </p:txBody>
      </p:sp>
      <p:pic>
        <p:nvPicPr>
          <p:cNvPr id="305" name="Google Shape;305;p40" descr="E405042"/>
          <p:cNvPicPr preferRelativeResize="0"/>
          <p:nvPr/>
        </p:nvPicPr>
        <p:blipFill rotWithShape="1">
          <a:blip r:embed="rId3">
            <a:alphaModFix/>
          </a:blip>
          <a:srcRect/>
          <a:stretch/>
        </p:blipFill>
        <p:spPr>
          <a:xfrm>
            <a:off x="8305800" y="1692448"/>
            <a:ext cx="1694754" cy="2179638"/>
          </a:xfrm>
          <a:prstGeom prst="rect">
            <a:avLst/>
          </a:prstGeom>
          <a:noFill/>
          <a:ln w="88900" cap="sq" cmpd="thickThin">
            <a:solidFill>
              <a:srgbClr val="000000"/>
            </a:solidFill>
            <a:prstDash val="solid"/>
            <a:miter lim="800000"/>
            <a:headEnd type="none" w="sm" len="sm"/>
            <a:tailEnd type="none" w="sm" len="sm"/>
          </a:ln>
        </p:spPr>
      </p:pic>
      <p:pic>
        <p:nvPicPr>
          <p:cNvPr id="306" name="Google Shape;306;p40" descr="E405043"/>
          <p:cNvPicPr preferRelativeResize="0"/>
          <p:nvPr/>
        </p:nvPicPr>
        <p:blipFill rotWithShape="1">
          <a:blip r:embed="rId4">
            <a:alphaModFix/>
          </a:blip>
          <a:srcRect/>
          <a:stretch/>
        </p:blipFill>
        <p:spPr>
          <a:xfrm>
            <a:off x="10134600" y="1692446"/>
            <a:ext cx="1930400" cy="2179640"/>
          </a:xfrm>
          <a:prstGeom prst="rect">
            <a:avLst/>
          </a:prstGeom>
          <a:noFill/>
          <a:ln w="88900" cap="sq" cmpd="thickThin">
            <a:solidFill>
              <a:srgbClr val="000000"/>
            </a:solidFill>
            <a:prstDash val="solid"/>
            <a:miter lim="800000"/>
            <a:headEnd type="none" w="sm" len="sm"/>
            <a:tailEnd type="none" w="sm" len="sm"/>
          </a:ln>
        </p:spPr>
      </p:pic>
      <p:sp>
        <p:nvSpPr>
          <p:cNvPr id="307" name="Google Shape;307;p40"/>
          <p:cNvSpPr/>
          <p:nvPr/>
        </p:nvSpPr>
        <p:spPr>
          <a:xfrm>
            <a:off x="5867400" y="3657600"/>
            <a:ext cx="6268153"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जबड़े को आगे धकेलना ही एकमात्र ऐसी क्रिया है जो सिर, गर्दन या रीढ़ की हड्डी में चोट लगने की आशंका वाले बेहोश रोगी के लिए उपयोग की जाती है।</a:t>
            </a:r>
            <a:endParaRPr sz="2800" b="0" i="0" u="none" strike="noStrike" cap="none">
              <a:solidFill>
                <a:schemeClr val="dk1"/>
              </a:solidFill>
              <a:latin typeface="Arial"/>
              <a:ea typeface="Arial"/>
              <a:cs typeface="Arial"/>
              <a:sym typeface="Arial"/>
            </a:endParaRPr>
          </a:p>
        </p:txBody>
      </p:sp>
      <p:pic>
        <p:nvPicPr>
          <p:cNvPr id="308" name="Google Shape;308;p40"/>
          <p:cNvPicPr preferRelativeResize="0"/>
          <p:nvPr/>
        </p:nvPicPr>
        <p:blipFill rotWithShape="1">
          <a:blip r:embed="rId5">
            <a:alphaModFix/>
          </a:blip>
          <a:srcRect/>
          <a:stretch/>
        </p:blipFill>
        <p:spPr>
          <a:xfrm>
            <a:off x="42828" y="-38995"/>
            <a:ext cx="1252142" cy="10472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381000" y="1905000"/>
            <a:ext cx="5943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BD4B4"/>
              </a:buClr>
              <a:buSzPct val="121000"/>
              <a:buFont typeface="Calibri"/>
              <a:buNone/>
            </a:pPr>
            <a:br>
              <a:rPr lang="en-US" b="1" u="sng">
                <a:solidFill>
                  <a:srgbClr val="FBD4B4"/>
                </a:solidFill>
              </a:rPr>
            </a:br>
            <a:r>
              <a:rPr lang="en-US" sz="4000" b="1">
                <a:solidFill>
                  <a:srgbClr val="FBD4B4"/>
                </a:solidFill>
              </a:rPr>
              <a:t>     </a:t>
            </a:r>
            <a:r>
              <a:rPr lang="en-US" sz="4000" b="1">
                <a:solidFill>
                  <a:srgbClr val="FF0000"/>
                </a:solidFill>
                <a:latin typeface="Arial"/>
                <a:ea typeface="Arial"/>
                <a:cs typeface="Arial"/>
                <a:sym typeface="Arial"/>
              </a:rPr>
              <a:t>कृत्रिम वेंटिलेशन</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a:t>
            </a:r>
            <a:r>
              <a:rPr lang="en-US" sz="3600" b="1">
                <a:solidFill>
                  <a:srgbClr val="FF0000"/>
                </a:solidFill>
                <a:latin typeface="Arial"/>
                <a:ea typeface="Arial"/>
                <a:cs typeface="Arial"/>
                <a:sym typeface="Arial"/>
              </a:rPr>
              <a:t>ARTIFICIAL VENTILATION)</a:t>
            </a:r>
            <a:br>
              <a:rPr lang="en-US" sz="3100" b="1">
                <a:solidFill>
                  <a:srgbClr val="FF0000"/>
                </a:solidFill>
                <a:latin typeface="Arial"/>
                <a:ea typeface="Arial"/>
                <a:cs typeface="Arial"/>
                <a:sym typeface="Arial"/>
              </a:rPr>
            </a:br>
            <a:br>
              <a:rPr lang="en-US" sz="3600" b="1">
                <a:solidFill>
                  <a:srgbClr val="FF0000"/>
                </a:solidFill>
                <a:latin typeface="Arial"/>
                <a:ea typeface="Arial"/>
                <a:cs typeface="Arial"/>
                <a:sym typeface="Arial"/>
              </a:rPr>
            </a:br>
            <a:endParaRPr sz="4000">
              <a:solidFill>
                <a:srgbClr val="FF0000"/>
              </a:solidFill>
              <a:latin typeface="Arial"/>
              <a:ea typeface="Arial"/>
              <a:cs typeface="Arial"/>
              <a:sym typeface="Arial"/>
            </a:endParaRPr>
          </a:p>
        </p:txBody>
      </p:sp>
      <p:sp>
        <p:nvSpPr>
          <p:cNvPr id="314" name="Google Shape;314;p41"/>
          <p:cNvSpPr txBox="1">
            <a:spLocks noGrp="1"/>
          </p:cNvSpPr>
          <p:nvPr>
            <p:ph type="body" idx="1"/>
          </p:nvPr>
        </p:nvSpPr>
        <p:spPr>
          <a:xfrm>
            <a:off x="5181600" y="3749674"/>
            <a:ext cx="6400800" cy="2803525"/>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170000"/>
              </a:lnSpc>
              <a:spcBef>
                <a:spcPts val="0"/>
              </a:spcBef>
              <a:spcAft>
                <a:spcPts val="0"/>
              </a:spcAft>
              <a:buClr>
                <a:schemeClr val="dk1"/>
              </a:buClr>
              <a:buSzPct val="100000"/>
              <a:buNone/>
            </a:pPr>
            <a:r>
              <a:rPr lang="en-US" sz="11200">
                <a:latin typeface="Arial"/>
                <a:ea typeface="Arial"/>
                <a:cs typeface="Arial"/>
                <a:sym typeface="Arial"/>
              </a:rPr>
              <a:t> जब रोगी के वायुमार्ग में रुकावट आ जाती है, अपर्याप्त रूप से सांस लेने वाले या बिल्कुल भी सांस न लेने वाले रोगी को कृत्रिम वेंटिलेशन प्रदान की जाती हैं।</a:t>
            </a:r>
            <a:endParaRPr sz="11200">
              <a:latin typeface="Arial"/>
              <a:ea typeface="Arial"/>
              <a:cs typeface="Arial"/>
              <a:sym typeface="Arial"/>
            </a:endParaRPr>
          </a:p>
          <a:p>
            <a:pPr marL="0" lvl="0" indent="0" algn="l" rtl="0">
              <a:lnSpc>
                <a:spcPct val="100000"/>
              </a:lnSpc>
              <a:spcBef>
                <a:spcPts val="160"/>
              </a:spcBef>
              <a:spcAft>
                <a:spcPts val="0"/>
              </a:spcAft>
              <a:buClr>
                <a:schemeClr val="dk1"/>
              </a:buClr>
              <a:buSzPct val="100000"/>
              <a:buNone/>
            </a:pPr>
            <a:endParaRPr/>
          </a:p>
        </p:txBody>
      </p:sp>
      <p:pic>
        <p:nvPicPr>
          <p:cNvPr id="315" name="Google Shape;315;p41" descr="E:\tot MFR CSSR\presentation\blowani.gif"/>
          <p:cNvPicPr preferRelativeResize="0"/>
          <p:nvPr/>
        </p:nvPicPr>
        <p:blipFill rotWithShape="1">
          <a:blip r:embed="rId3">
            <a:alphaModFix/>
          </a:blip>
          <a:srcRect/>
          <a:stretch/>
        </p:blipFill>
        <p:spPr>
          <a:xfrm>
            <a:off x="5410200" y="1371325"/>
            <a:ext cx="5638800" cy="2378350"/>
          </a:xfrm>
          <a:prstGeom prst="rect">
            <a:avLst/>
          </a:prstGeom>
          <a:noFill/>
          <a:ln w="88900" cap="sq" cmpd="thickThin">
            <a:solidFill>
              <a:srgbClr val="00B0F0"/>
            </a:solidFill>
            <a:prstDash val="solid"/>
            <a:miter lim="800000"/>
            <a:headEnd type="none" w="sm" len="sm"/>
            <a:tailEnd type="none" w="sm" len="sm"/>
          </a:ln>
        </p:spPr>
      </p:pic>
      <p:sp>
        <p:nvSpPr>
          <p:cNvPr id="316" name="Google Shape;316;p41"/>
          <p:cNvSpPr/>
          <p:nvPr/>
        </p:nvSpPr>
        <p:spPr>
          <a:xfrm>
            <a:off x="690513" y="5045095"/>
            <a:ext cx="3674402" cy="15081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539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539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साँस द्वारा रोगी को जीवित रखना कैसे संभव है?</a:t>
            </a:r>
            <a:endParaRPr sz="1400" b="0" i="0" u="none" strike="noStrike" cap="none">
              <a:solidFill>
                <a:srgbClr val="000000"/>
              </a:solidFill>
              <a:latin typeface="Arial"/>
              <a:ea typeface="Arial"/>
              <a:cs typeface="Arial"/>
              <a:sym typeface="Arial"/>
            </a:endParaRPr>
          </a:p>
        </p:txBody>
      </p:sp>
      <p:pic>
        <p:nvPicPr>
          <p:cNvPr id="317" name="Google Shape;317;p41"/>
          <p:cNvPicPr preferRelativeResize="0"/>
          <p:nvPr/>
        </p:nvPicPr>
        <p:blipFill rotWithShape="1">
          <a:blip r:embed="rId4">
            <a:alphaModFix/>
          </a:blip>
          <a:srcRect/>
          <a:stretch/>
        </p:blipFill>
        <p:spPr>
          <a:xfrm>
            <a:off x="42828" y="-38995"/>
            <a:ext cx="1252142" cy="1047249"/>
          </a:xfrm>
          <a:prstGeom prst="rect">
            <a:avLst/>
          </a:prstGeom>
          <a:noFill/>
          <a:ln>
            <a:noFill/>
          </a:ln>
        </p:spPr>
      </p:pic>
      <p:pic>
        <p:nvPicPr>
          <p:cNvPr id="318" name="Google Shape;318;p41"/>
          <p:cNvPicPr preferRelativeResize="0"/>
          <p:nvPr/>
        </p:nvPicPr>
        <p:blipFill rotWithShape="1">
          <a:blip r:embed="rId4">
            <a:alphaModFix/>
          </a:blip>
          <a:srcRect/>
          <a:stretch/>
        </p:blipFill>
        <p:spPr>
          <a:xfrm>
            <a:off x="195228" y="113405"/>
            <a:ext cx="1252142" cy="10472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2"/>
          <p:cNvSpPr txBox="1">
            <a:spLocks noGrp="1"/>
          </p:cNvSpPr>
          <p:nvPr>
            <p:ph type="title"/>
          </p:nvPr>
        </p:nvSpPr>
        <p:spPr>
          <a:xfrm>
            <a:off x="36444" y="1905000"/>
            <a:ext cx="5526156" cy="172243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E36C09"/>
              </a:buClr>
              <a:buSzPts val="4400"/>
              <a:buFont typeface="Calibri"/>
              <a:buNone/>
            </a:pPr>
            <a:r>
              <a:rPr lang="en-US" b="1">
                <a:solidFill>
                  <a:srgbClr val="E36C09"/>
                </a:solidFill>
              </a:rPr>
              <a:t>  </a:t>
            </a:r>
            <a:r>
              <a:rPr lang="en-US" sz="3600" b="1">
                <a:solidFill>
                  <a:srgbClr val="FF0000"/>
                </a:solidFill>
                <a:latin typeface="Arial"/>
                <a:ea typeface="Arial"/>
                <a:cs typeface="Arial"/>
                <a:sym typeface="Arial"/>
              </a:rPr>
              <a:t>कृत्रिम वेंटिलेशन की तकनीक</a:t>
            </a:r>
            <a:br>
              <a:rPr lang="en-US" b="1">
                <a:solidFill>
                  <a:srgbClr val="E36C09"/>
                </a:solidFill>
                <a:latin typeface="Arial"/>
                <a:ea typeface="Arial"/>
                <a:cs typeface="Arial"/>
                <a:sym typeface="Arial"/>
              </a:rPr>
            </a:br>
            <a:r>
              <a:rPr lang="en-US" sz="2700" b="1">
                <a:solidFill>
                  <a:srgbClr val="FF0000"/>
                </a:solidFill>
                <a:latin typeface="Arial"/>
                <a:ea typeface="Arial"/>
                <a:cs typeface="Arial"/>
                <a:sym typeface="Arial"/>
              </a:rPr>
              <a:t>(TECHNIQUE OF ARTIFICIAL VENTILATION)</a:t>
            </a:r>
            <a:endParaRPr>
              <a:solidFill>
                <a:srgbClr val="FF0000"/>
              </a:solidFill>
              <a:latin typeface="Arial"/>
              <a:ea typeface="Arial"/>
              <a:cs typeface="Arial"/>
              <a:sym typeface="Arial"/>
            </a:endParaRPr>
          </a:p>
        </p:txBody>
      </p:sp>
      <p:sp>
        <p:nvSpPr>
          <p:cNvPr id="324" name="Google Shape;324;p42"/>
          <p:cNvSpPr txBox="1">
            <a:spLocks noGrp="1"/>
          </p:cNvSpPr>
          <p:nvPr>
            <p:ph type="body" idx="1"/>
          </p:nvPr>
        </p:nvSpPr>
        <p:spPr>
          <a:xfrm>
            <a:off x="6248400" y="1676400"/>
            <a:ext cx="5715000" cy="41148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800"/>
              <a:buChar char="•"/>
            </a:pPr>
            <a:r>
              <a:rPr lang="en-US" sz="2800" b="1">
                <a:latin typeface="Times New Roman"/>
                <a:ea typeface="Times New Roman"/>
                <a:cs typeface="Times New Roman"/>
                <a:sym typeface="Times New Roman"/>
              </a:rPr>
              <a:t> </a:t>
            </a:r>
            <a:r>
              <a:rPr lang="en-US" sz="2800">
                <a:latin typeface="Arial"/>
                <a:ea typeface="Arial"/>
                <a:cs typeface="Arial"/>
                <a:sym typeface="Arial"/>
              </a:rPr>
              <a:t>मुंह से मास्क द्वारा । </a:t>
            </a:r>
            <a:endParaRPr/>
          </a:p>
          <a:p>
            <a:pPr marL="342900" lvl="0" indent="-165100" algn="l" rtl="0">
              <a:lnSpc>
                <a:spcPct val="150000"/>
              </a:lnSpc>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मुंह से बैरियर डिवाइस द्वारा ।</a:t>
            </a:r>
            <a:endParaRPr sz="2800">
              <a:latin typeface="Arial"/>
              <a:ea typeface="Arial"/>
              <a:cs typeface="Arial"/>
              <a:sym typeface="Arial"/>
            </a:endParaRPr>
          </a:p>
          <a:p>
            <a:pPr marL="342900" lvl="0" indent="-165100" algn="l" rtl="0">
              <a:lnSpc>
                <a:spcPct val="150000"/>
              </a:lnSpc>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मुँह से मुँह द्वारा ।</a:t>
            </a:r>
            <a:endParaRPr sz="2800">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None/>
            </a:pPr>
            <a:endParaRPr/>
          </a:p>
        </p:txBody>
      </p:sp>
      <p:pic>
        <p:nvPicPr>
          <p:cNvPr id="325" name="Google Shape;325;p42"/>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806902" y="2285992"/>
            <a:ext cx="6477000" cy="107157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Basic life support</a:t>
            </a:r>
            <a:endParaRPr/>
          </a:p>
        </p:txBody>
      </p:sp>
      <p:sp>
        <p:nvSpPr>
          <p:cNvPr id="119" name="Google Shape;119;p16"/>
          <p:cNvSpPr txBox="1">
            <a:spLocks noGrp="1"/>
          </p:cNvSpPr>
          <p:nvPr>
            <p:ph type="body" idx="1"/>
          </p:nvPr>
        </p:nvSpPr>
        <p:spPr>
          <a:xfrm>
            <a:off x="7667636" y="1600201"/>
            <a:ext cx="3214710" cy="3328997"/>
          </a:xfrm>
          <a:prstGeom prst="rect">
            <a:avLst/>
          </a:prstGeom>
          <a:noFill/>
          <a:ln>
            <a:noFill/>
          </a:ln>
        </p:spPr>
        <p:txBody>
          <a:bodyPr spcFirstLastPara="1" wrap="square" lIns="91425" tIns="45700" rIns="91425" bIns="45700" anchor="t" anchorCtr="0">
            <a:normAutofit fontScale="92500" lnSpcReduction="20000"/>
          </a:bodyPr>
          <a:lstStyle/>
          <a:p>
            <a:pPr marL="342900" lvl="0" indent="-1685766" algn="ctr" rtl="0">
              <a:lnSpc>
                <a:spcPct val="100000"/>
              </a:lnSpc>
              <a:spcBef>
                <a:spcPts val="0"/>
              </a:spcBef>
              <a:spcAft>
                <a:spcPts val="0"/>
              </a:spcAft>
              <a:buClr>
                <a:srgbClr val="00B050"/>
              </a:buClr>
              <a:buSzPct val="100000"/>
              <a:buChar char="•"/>
            </a:pPr>
            <a:r>
              <a:rPr lang="en-US" sz="28700" b="1">
                <a:solidFill>
                  <a:srgbClr val="00B050"/>
                </a:solidFill>
                <a:latin typeface="Arial"/>
                <a:ea typeface="Arial"/>
                <a:cs typeface="Arial"/>
                <a:sym typeface="Arial"/>
              </a:rPr>
              <a:t>?</a:t>
            </a:r>
            <a:endParaRPr/>
          </a:p>
        </p:txBody>
      </p:sp>
      <p:sp>
        <p:nvSpPr>
          <p:cNvPr id="120" name="Google Shape;120;p16"/>
          <p:cNvSpPr txBox="1"/>
          <p:nvPr/>
        </p:nvSpPr>
        <p:spPr>
          <a:xfrm>
            <a:off x="609600" y="1932049"/>
            <a:ext cx="4267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Roboto"/>
                <a:ea typeface="Roboto"/>
                <a:cs typeface="Roboto"/>
                <a:sym typeface="Roboto"/>
              </a:rPr>
              <a:t>बेसिक लाईफ सपोर्ट</a:t>
            </a:r>
            <a:endParaRPr sz="3200" b="1" i="0" u="none" strike="noStrike" cap="none">
              <a:solidFill>
                <a:srgbClr val="FF0000"/>
              </a:solidFill>
              <a:latin typeface="Calibri"/>
              <a:ea typeface="Calibri"/>
              <a:cs typeface="Calibri"/>
              <a:sym typeface="Calibri"/>
            </a:endParaRPr>
          </a:p>
        </p:txBody>
      </p:sp>
      <p:pic>
        <p:nvPicPr>
          <p:cNvPr id="121" name="Google Shape;121;p16"/>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304800" y="2286000"/>
            <a:ext cx="5257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A15D"/>
              </a:buClr>
              <a:buSzPct val="100000"/>
              <a:buFont typeface="Calibri"/>
              <a:buNone/>
            </a:pPr>
            <a:br>
              <a:rPr lang="en-US" b="1" u="sng">
                <a:solidFill>
                  <a:srgbClr val="FFA15D"/>
                </a:solidFill>
              </a:rPr>
            </a:br>
            <a:r>
              <a:rPr lang="en-US" sz="4000" b="1">
                <a:solidFill>
                  <a:srgbClr val="FF0000"/>
                </a:solidFill>
                <a:latin typeface="Arial"/>
                <a:ea typeface="Arial"/>
                <a:cs typeface="Arial"/>
                <a:sym typeface="Arial"/>
              </a:rPr>
              <a:t>बचाव कर्मियों के लिए खतरे</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(HAZARDS TO RESCUERS)</a:t>
            </a:r>
            <a:br>
              <a:rPr lang="en-US" sz="3100" b="1">
                <a:solidFill>
                  <a:srgbClr val="FF0000"/>
                </a:solidFill>
                <a:latin typeface="Arial"/>
                <a:ea typeface="Arial"/>
                <a:cs typeface="Arial"/>
                <a:sym typeface="Arial"/>
              </a:rPr>
            </a:br>
            <a:br>
              <a:rPr lang="en-US" sz="3600" b="1">
                <a:solidFill>
                  <a:srgbClr val="FFA15D"/>
                </a:solidFill>
                <a:latin typeface="Arial"/>
                <a:ea typeface="Arial"/>
                <a:cs typeface="Arial"/>
                <a:sym typeface="Arial"/>
              </a:rPr>
            </a:br>
            <a:endParaRPr>
              <a:latin typeface="Arial"/>
              <a:ea typeface="Arial"/>
              <a:cs typeface="Arial"/>
              <a:sym typeface="Arial"/>
            </a:endParaRPr>
          </a:p>
        </p:txBody>
      </p:sp>
      <p:sp>
        <p:nvSpPr>
          <p:cNvPr id="331" name="Google Shape;331;p43"/>
          <p:cNvSpPr txBox="1">
            <a:spLocks noGrp="1"/>
          </p:cNvSpPr>
          <p:nvPr>
            <p:ph type="body" idx="1"/>
          </p:nvPr>
        </p:nvSpPr>
        <p:spPr>
          <a:xfrm>
            <a:off x="6629400" y="1828800"/>
            <a:ext cx="5257800" cy="297179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4000"/>
              <a:buChar char="•"/>
            </a:pPr>
            <a:r>
              <a:rPr lang="en-US" sz="4000" b="1">
                <a:latin typeface="Times New Roman"/>
                <a:ea typeface="Times New Roman"/>
                <a:cs typeface="Times New Roman"/>
                <a:sym typeface="Times New Roman"/>
              </a:rPr>
              <a:t> </a:t>
            </a:r>
            <a:r>
              <a:rPr lang="en-US">
                <a:latin typeface="Arial"/>
                <a:ea typeface="Arial"/>
                <a:cs typeface="Arial"/>
                <a:sym typeface="Arial"/>
              </a:rPr>
              <a:t>रोग</a:t>
            </a:r>
            <a:endParaRPr>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None/>
            </a:pPr>
            <a:endParaRPr>
              <a:latin typeface="Arial"/>
              <a:ea typeface="Arial"/>
              <a:cs typeface="Arial"/>
              <a:sym typeface="Arial"/>
            </a:endParaRPr>
          </a:p>
          <a:p>
            <a:pPr marL="342900" lvl="0" indent="-342900" algn="l" rtl="0">
              <a:lnSpc>
                <a:spcPct val="100000"/>
              </a:lnSpc>
              <a:spcBef>
                <a:spcPts val="640"/>
              </a:spcBef>
              <a:spcAft>
                <a:spcPts val="0"/>
              </a:spcAft>
              <a:buClr>
                <a:schemeClr val="dk1"/>
              </a:buClr>
              <a:buSzPts val="3200"/>
              <a:buChar char="•"/>
            </a:pPr>
            <a:r>
              <a:rPr lang="en-US">
                <a:latin typeface="Arial"/>
                <a:ea typeface="Arial"/>
                <a:cs typeface="Arial"/>
                <a:sym typeface="Arial"/>
              </a:rPr>
              <a:t>  रसायन</a:t>
            </a:r>
            <a:endParaRPr>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None/>
            </a:pPr>
            <a:endParaRPr>
              <a:latin typeface="Arial"/>
              <a:ea typeface="Arial"/>
              <a:cs typeface="Arial"/>
              <a:sym typeface="Arial"/>
            </a:endParaRPr>
          </a:p>
          <a:p>
            <a:pPr marL="342900" lvl="0" indent="-342900" algn="l" rtl="0">
              <a:lnSpc>
                <a:spcPct val="100000"/>
              </a:lnSpc>
              <a:spcBef>
                <a:spcPts val="640"/>
              </a:spcBef>
              <a:spcAft>
                <a:spcPts val="0"/>
              </a:spcAft>
              <a:buClr>
                <a:schemeClr val="dk1"/>
              </a:buClr>
              <a:buSzPts val="3200"/>
              <a:buChar char="•"/>
            </a:pPr>
            <a:r>
              <a:rPr lang="en-US">
                <a:latin typeface="Arial"/>
                <a:ea typeface="Arial"/>
                <a:cs typeface="Arial"/>
                <a:sym typeface="Arial"/>
              </a:rPr>
              <a:t>  उल्टी</a:t>
            </a:r>
            <a:endParaRPr/>
          </a:p>
          <a:p>
            <a:pPr marL="0" lvl="0" indent="0" algn="l" rtl="0">
              <a:lnSpc>
                <a:spcPct val="100000"/>
              </a:lnSpc>
              <a:spcBef>
                <a:spcPts val="400"/>
              </a:spcBef>
              <a:spcAft>
                <a:spcPts val="0"/>
              </a:spcAft>
              <a:buClr>
                <a:schemeClr val="dk1"/>
              </a:buClr>
              <a:buSzPts val="2000"/>
              <a:buNone/>
            </a:pPr>
            <a:endParaRPr sz="2000">
              <a:latin typeface="Arial"/>
              <a:ea typeface="Arial"/>
              <a:cs typeface="Arial"/>
              <a:sym typeface="Arial"/>
            </a:endParaRPr>
          </a:p>
        </p:txBody>
      </p:sp>
      <p:pic>
        <p:nvPicPr>
          <p:cNvPr id="332" name="Google Shape;332;p43"/>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609601" y="2286000"/>
            <a:ext cx="441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A15D"/>
              </a:buClr>
              <a:buSzPct val="100000"/>
              <a:buFont typeface="Calibri"/>
              <a:buNone/>
            </a:pPr>
            <a:br>
              <a:rPr lang="en-US" b="1" u="sng">
                <a:solidFill>
                  <a:srgbClr val="FFA15D"/>
                </a:solidFill>
              </a:rPr>
            </a:br>
            <a:r>
              <a:rPr lang="en-US" sz="3100" b="1">
                <a:solidFill>
                  <a:srgbClr val="FFA15D"/>
                </a:solidFill>
              </a:rPr>
              <a:t>  </a:t>
            </a:r>
            <a:r>
              <a:rPr lang="en-US" sz="4000" b="1">
                <a:solidFill>
                  <a:srgbClr val="FF0000"/>
                </a:solidFill>
                <a:latin typeface="Arial"/>
                <a:ea typeface="Arial"/>
                <a:cs typeface="Arial"/>
                <a:sym typeface="Arial"/>
              </a:rPr>
              <a:t>पीड़ितों के लिए खतरे</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(HAZARDS TO VICTIMS)</a:t>
            </a:r>
            <a:br>
              <a:rPr lang="en-US" sz="3100" b="1" u="sng">
                <a:solidFill>
                  <a:srgbClr val="FFA15D"/>
                </a:solidFill>
              </a:rPr>
            </a:br>
            <a:endParaRPr/>
          </a:p>
        </p:txBody>
      </p:sp>
      <p:sp>
        <p:nvSpPr>
          <p:cNvPr id="338" name="Google Shape;338;p44"/>
          <p:cNvSpPr txBox="1">
            <a:spLocks noGrp="1"/>
          </p:cNvSpPr>
          <p:nvPr>
            <p:ph type="body" idx="1"/>
          </p:nvPr>
        </p:nvSpPr>
        <p:spPr>
          <a:xfrm>
            <a:off x="5791200" y="1981200"/>
            <a:ext cx="5562600" cy="2667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latin typeface="Arial"/>
                <a:ea typeface="Arial"/>
                <a:cs typeface="Arial"/>
                <a:sym typeface="Arial"/>
              </a:rPr>
              <a:t>फेफड़ों का आकार कम होना।</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  उल्टी करना।</a:t>
            </a:r>
            <a:endParaRPr/>
          </a:p>
          <a:p>
            <a:pPr marL="0" lvl="0" indent="0" algn="l" rtl="0">
              <a:lnSpc>
                <a:spcPct val="100000"/>
              </a:lnSpc>
              <a:spcBef>
                <a:spcPts val="640"/>
              </a:spcBef>
              <a:spcAft>
                <a:spcPts val="0"/>
              </a:spcAft>
              <a:buClr>
                <a:schemeClr val="dk1"/>
              </a:buClr>
              <a:buSzPts val="3200"/>
              <a:buNone/>
            </a:pPr>
            <a:endParaRPr/>
          </a:p>
        </p:txBody>
      </p:sp>
      <p:pic>
        <p:nvPicPr>
          <p:cNvPr id="339" name="Google Shape;339;p44"/>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5"/>
          <p:cNvSpPr/>
          <p:nvPr/>
        </p:nvSpPr>
        <p:spPr>
          <a:xfrm>
            <a:off x="1600200" y="2644170"/>
            <a:ext cx="8875594"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Arial"/>
                <a:ea typeface="Arial"/>
                <a:cs typeface="Arial"/>
                <a:sym typeface="Arial"/>
              </a:rPr>
              <a:t>एफबीएओ</a:t>
            </a:r>
            <a:endParaRPr sz="1400" b="0" i="0" u="none" strike="noStrike" cap="none">
              <a:solidFill>
                <a:srgbClr val="000000"/>
              </a:solidFill>
              <a:latin typeface="Arial"/>
              <a:ea typeface="Arial"/>
              <a:cs typeface="Arial"/>
              <a:sym typeface="Arial"/>
            </a:endParaRPr>
          </a:p>
        </p:txBody>
      </p:sp>
      <p:pic>
        <p:nvPicPr>
          <p:cNvPr id="345" name="Google Shape;345;p45"/>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6"/>
          <p:cNvSpPr txBox="1">
            <a:spLocks noGrp="1"/>
          </p:cNvSpPr>
          <p:nvPr>
            <p:ph type="title"/>
          </p:nvPr>
        </p:nvSpPr>
        <p:spPr>
          <a:xfrm>
            <a:off x="264695" y="2286000"/>
            <a:ext cx="6705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वायुमार्ग अवरोध के कारण</a:t>
            </a:r>
            <a:br>
              <a:rPr lang="en-US" sz="36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(CAUSES OF AIRWAY OBSTRUCTION)</a:t>
            </a:r>
            <a:endParaRPr sz="4000">
              <a:solidFill>
                <a:srgbClr val="FF0000"/>
              </a:solidFill>
              <a:latin typeface="Arial"/>
              <a:ea typeface="Arial"/>
              <a:cs typeface="Arial"/>
              <a:sym typeface="Arial"/>
            </a:endParaRPr>
          </a:p>
        </p:txBody>
      </p:sp>
      <p:sp>
        <p:nvSpPr>
          <p:cNvPr id="351" name="Google Shape;351;p46"/>
          <p:cNvSpPr txBox="1">
            <a:spLocks noGrp="1"/>
          </p:cNvSpPr>
          <p:nvPr>
            <p:ph type="body" idx="1"/>
          </p:nvPr>
        </p:nvSpPr>
        <p:spPr>
          <a:xfrm>
            <a:off x="6553200" y="1650782"/>
            <a:ext cx="5410200" cy="4826218"/>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800"/>
              <a:buChar char="•"/>
            </a:pPr>
            <a:r>
              <a:rPr lang="en-US" sz="2800">
                <a:latin typeface="Arial"/>
                <a:ea typeface="Arial"/>
                <a:cs typeface="Arial"/>
                <a:sym typeface="Arial"/>
              </a:rPr>
              <a:t>बाहरी वस्तु</a:t>
            </a:r>
            <a:endParaRPr sz="2800">
              <a:latin typeface="Arial"/>
              <a:ea typeface="Arial"/>
              <a:cs typeface="Arial"/>
              <a:sym typeface="Arial"/>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जीभ</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क्षतिग्रस्‍त ऊतक</a:t>
            </a:r>
            <a:endParaRPr sz="2800">
              <a:latin typeface="Arial"/>
              <a:ea typeface="Arial"/>
              <a:cs typeface="Arial"/>
              <a:sym typeface="Arial"/>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एक्‍युट एपीग्‍लोटिस (</a:t>
            </a:r>
            <a:r>
              <a:rPr lang="en-US" sz="2500">
                <a:latin typeface="Arial"/>
                <a:ea typeface="Arial"/>
                <a:cs typeface="Arial"/>
                <a:sym typeface="Arial"/>
              </a:rPr>
              <a:t>Acute epiglottis</a:t>
            </a:r>
            <a:r>
              <a:rPr lang="en-US" sz="2800">
                <a:latin typeface="Arial"/>
                <a:ea typeface="Arial"/>
                <a:cs typeface="Arial"/>
                <a:sym typeface="Arial"/>
              </a:rPr>
              <a:t>)</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बीमारी</a:t>
            </a:r>
            <a:endParaRPr/>
          </a:p>
          <a:p>
            <a:pPr marL="342900" lvl="0" indent="-139700" algn="l" rtl="0">
              <a:lnSpc>
                <a:spcPct val="100000"/>
              </a:lnSpc>
              <a:spcBef>
                <a:spcPts val="640"/>
              </a:spcBef>
              <a:spcAft>
                <a:spcPts val="0"/>
              </a:spcAft>
              <a:buClr>
                <a:schemeClr val="dk1"/>
              </a:buClr>
              <a:buSzPts val="3200"/>
              <a:buNone/>
            </a:pPr>
            <a:endParaRPr/>
          </a:p>
        </p:txBody>
      </p:sp>
      <p:pic>
        <p:nvPicPr>
          <p:cNvPr id="352" name="Google Shape;352;p46"/>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a:spLocks noGrp="1"/>
          </p:cNvSpPr>
          <p:nvPr>
            <p:ph type="title"/>
          </p:nvPr>
        </p:nvSpPr>
        <p:spPr>
          <a:xfrm>
            <a:off x="-16164" y="1828801"/>
            <a:ext cx="5121564" cy="1371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2"/>
              </a:buClr>
              <a:buSzPct val="100000"/>
              <a:buFont typeface="Calibri"/>
              <a:buNone/>
            </a:pPr>
            <a:br>
              <a:rPr lang="en-US" b="1" u="sng">
                <a:solidFill>
                  <a:schemeClr val="lt2"/>
                </a:solidFill>
              </a:rPr>
            </a:br>
            <a:r>
              <a:rPr lang="en-US" sz="3600" b="1">
                <a:solidFill>
                  <a:srgbClr val="FF0000"/>
                </a:solidFill>
                <a:latin typeface="Times New Roman"/>
                <a:ea typeface="Times New Roman"/>
                <a:cs typeface="Times New Roman"/>
                <a:sym typeface="Times New Roman"/>
              </a:rPr>
              <a:t>एफबीएओ को पहचानना </a:t>
            </a:r>
            <a:br>
              <a:rPr lang="en-US" sz="3600" b="1">
                <a:solidFill>
                  <a:srgbClr val="FF0000"/>
                </a:solidFill>
                <a:latin typeface="Times New Roman"/>
                <a:ea typeface="Times New Roman"/>
                <a:cs typeface="Times New Roman"/>
                <a:sym typeface="Times New Roman"/>
              </a:rPr>
            </a:br>
            <a:r>
              <a:rPr lang="en-US" sz="2700" b="1">
                <a:solidFill>
                  <a:srgbClr val="FF0000"/>
                </a:solidFill>
                <a:latin typeface="Times New Roman"/>
                <a:ea typeface="Times New Roman"/>
                <a:cs typeface="Times New Roman"/>
                <a:sym typeface="Times New Roman"/>
              </a:rPr>
              <a:t>(RECOGNIZING   FBAO)</a:t>
            </a:r>
            <a:br>
              <a:rPr lang="en-US" sz="2700" b="1">
                <a:solidFill>
                  <a:srgbClr val="FF0000"/>
                </a:solidFill>
                <a:latin typeface="Times New Roman"/>
                <a:ea typeface="Times New Roman"/>
                <a:cs typeface="Times New Roman"/>
                <a:sym typeface="Times New Roman"/>
              </a:rPr>
            </a:br>
            <a:endParaRPr>
              <a:solidFill>
                <a:srgbClr val="FF0000"/>
              </a:solidFill>
              <a:latin typeface="Times New Roman"/>
              <a:ea typeface="Times New Roman"/>
              <a:cs typeface="Times New Roman"/>
              <a:sym typeface="Times New Roman"/>
            </a:endParaRPr>
          </a:p>
        </p:txBody>
      </p:sp>
      <p:sp>
        <p:nvSpPr>
          <p:cNvPr id="359" name="Google Shape;359;p47"/>
          <p:cNvSpPr txBox="1">
            <a:spLocks noGrp="1"/>
          </p:cNvSpPr>
          <p:nvPr>
            <p:ph type="body" idx="1"/>
          </p:nvPr>
        </p:nvSpPr>
        <p:spPr>
          <a:xfrm>
            <a:off x="7079141" y="1112838"/>
            <a:ext cx="3200400" cy="60959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B0F0"/>
              </a:buClr>
              <a:buSzPts val="3200"/>
              <a:buNone/>
            </a:pPr>
            <a:r>
              <a:rPr lang="en-US" b="1" u="sng">
                <a:solidFill>
                  <a:srgbClr val="00B0F0"/>
                </a:solidFill>
              </a:rPr>
              <a:t>आंशिक</a:t>
            </a:r>
            <a:endParaRPr b="1">
              <a:solidFill>
                <a:srgbClr val="00B0F0"/>
              </a:solidFill>
            </a:endParaRPr>
          </a:p>
          <a:p>
            <a:pPr marL="0" lvl="0" indent="0" algn="l" rtl="0">
              <a:lnSpc>
                <a:spcPct val="100000"/>
              </a:lnSpc>
              <a:spcBef>
                <a:spcPts val="640"/>
              </a:spcBef>
              <a:spcAft>
                <a:spcPts val="0"/>
              </a:spcAft>
              <a:buClr>
                <a:schemeClr val="dk1"/>
              </a:buClr>
              <a:buSzPts val="3200"/>
              <a:buNone/>
            </a:pPr>
            <a:endParaRPr/>
          </a:p>
        </p:txBody>
      </p:sp>
      <p:sp>
        <p:nvSpPr>
          <p:cNvPr id="360" name="Google Shape;360;p47"/>
          <p:cNvSpPr/>
          <p:nvPr/>
        </p:nvSpPr>
        <p:spPr>
          <a:xfrm>
            <a:off x="5015880" y="1124744"/>
            <a:ext cx="7010400" cy="47089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Noto Sans Symbols"/>
              <a:buNone/>
            </a:pPr>
            <a:endParaRPr sz="1800" b="1" i="0" u="none" strike="noStrike" cap="none">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गले में फंसी कोई वस्तु जो सांस लेने में पूरी तरह बाधा नहीं डालती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आंशिक रुकावट वाले रोगी में पर्याप्त या कम वायु हो सकती है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पर्याप्त या कम वायु के साथ, रोगी जोर से खांस सकता है, हालांकि खांसी के बीच खरखराहट हो सकती है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रोगी के वायुमार्ग को साफ़ करने के प्रयास में हस्तक्षेप न करें, पर्याप्त या कम वायु के कारण साँस लेते समय तेज़ आवाज़, साँस लेने में कठिनाई और संभवतः सायनोसिस हो सकती है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एसी स्थिति को पूर्णतः वायुमार्ग अवरोध के रूप में समझें ।</a:t>
            </a:r>
            <a:endParaRPr sz="1400" b="0" i="0" u="none" strike="noStrike" cap="none">
              <a:solidFill>
                <a:srgbClr val="000000"/>
              </a:solidFill>
              <a:latin typeface="Arial"/>
              <a:ea typeface="Arial"/>
              <a:cs typeface="Arial"/>
              <a:sym typeface="Arial"/>
            </a:endParaRPr>
          </a:p>
        </p:txBody>
      </p:sp>
      <p:pic>
        <p:nvPicPr>
          <p:cNvPr id="361" name="Google Shape;361;p47"/>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0" y="1600200"/>
            <a:ext cx="6096000" cy="11430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आंशिक वायु अवरोध का संकेत</a:t>
            </a:r>
            <a:br>
              <a:rPr lang="en-US" sz="28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(SIGNS OF PARTIAL AIR OBSTRUCTION)</a:t>
            </a:r>
            <a:endParaRPr sz="2800">
              <a:solidFill>
                <a:srgbClr val="FF0000"/>
              </a:solidFill>
              <a:latin typeface="Arial"/>
              <a:ea typeface="Arial"/>
              <a:cs typeface="Arial"/>
              <a:sym typeface="Arial"/>
            </a:endParaRPr>
          </a:p>
        </p:txBody>
      </p:sp>
      <p:sp>
        <p:nvSpPr>
          <p:cNvPr id="367" name="Google Shape;367;p48"/>
          <p:cNvSpPr txBox="1">
            <a:spLocks noGrp="1"/>
          </p:cNvSpPr>
          <p:nvPr>
            <p:ph type="body" idx="1"/>
          </p:nvPr>
        </p:nvSpPr>
        <p:spPr>
          <a:xfrm>
            <a:off x="6096000" y="1143000"/>
            <a:ext cx="5867400" cy="52578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कमजोर अप्रभावी खांसी ।</a:t>
            </a:r>
            <a:endParaRPr sz="24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साँस लेते समय तीव्र आवाज ।</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सांस लेने में कठिनाई बढ़ सकती है और गला जकड़ सकता है ।</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सायनोसिस (त्वचा और म्‍युकस मैमब्रैन का नीला पड़ना) ।</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368" name="Google Shape;368;p48"/>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a:spLocks noGrp="1"/>
          </p:cNvSpPr>
          <p:nvPr>
            <p:ph type="title"/>
          </p:nvPr>
        </p:nvSpPr>
        <p:spPr>
          <a:xfrm>
            <a:off x="228600" y="2286000"/>
            <a:ext cx="4806696"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Times New Roman"/>
              <a:buNone/>
            </a:pPr>
            <a:r>
              <a:rPr lang="en-US" sz="3600" b="1">
                <a:solidFill>
                  <a:srgbClr val="FF0000"/>
                </a:solidFill>
                <a:latin typeface="Times New Roman"/>
                <a:ea typeface="Times New Roman"/>
                <a:cs typeface="Times New Roman"/>
                <a:sym typeface="Times New Roman"/>
              </a:rPr>
              <a:t>एफबीएओ  को  पहचानना  (</a:t>
            </a:r>
            <a:r>
              <a:rPr lang="en-US" sz="3600" b="1">
                <a:solidFill>
                  <a:srgbClr val="FF0000"/>
                </a:solidFill>
                <a:latin typeface="Arial"/>
                <a:ea typeface="Arial"/>
                <a:cs typeface="Arial"/>
                <a:sym typeface="Arial"/>
              </a:rPr>
              <a:t>RECOGNIZING FBAO</a:t>
            </a:r>
            <a:r>
              <a:rPr lang="en-US" sz="3600" b="1">
                <a:solidFill>
                  <a:srgbClr val="FF0000"/>
                </a:solidFill>
                <a:latin typeface="Times New Roman"/>
                <a:ea typeface="Times New Roman"/>
                <a:cs typeface="Times New Roman"/>
                <a:sym typeface="Times New Roman"/>
              </a:rPr>
              <a:t>)</a:t>
            </a:r>
            <a:endParaRPr sz="4000">
              <a:solidFill>
                <a:srgbClr val="FF0000"/>
              </a:solidFill>
              <a:latin typeface="Arial"/>
              <a:ea typeface="Arial"/>
              <a:cs typeface="Arial"/>
              <a:sym typeface="Arial"/>
            </a:endParaRPr>
          </a:p>
        </p:txBody>
      </p:sp>
      <p:sp>
        <p:nvSpPr>
          <p:cNvPr id="374" name="Google Shape;374;p49"/>
          <p:cNvSpPr/>
          <p:nvPr/>
        </p:nvSpPr>
        <p:spPr>
          <a:xfrm>
            <a:off x="5035296" y="2057400"/>
            <a:ext cx="6934200" cy="325428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रोगी बोलने, सांस लेने या खांसने में असमर्थ हो</a:t>
            </a:r>
            <a:endParaRPr sz="2800" b="0" i="0" u="none" strike="noStrike" cap="none">
              <a:solidFill>
                <a:schemeClr val="dk1"/>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अंगूठे और उंगली से गर्दन पकड़ सकता हैं</a:t>
            </a:r>
            <a:endParaRPr sz="2800" b="0" i="0" u="none" strike="noStrike" cap="none">
              <a:solidFill>
                <a:schemeClr val="dk1"/>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गर्दन को अंगूठे और उंगलीयो से पकड़ना, घुटन का वैश्‍विक संकेत माना जाता है</a:t>
            </a:r>
            <a:endParaRPr sz="2800" b="0" i="0" u="none" strike="noStrike" cap="none">
              <a:solidFill>
                <a:schemeClr val="dk1"/>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इसमे हवा का आदान प्रदान  बन्‍द रहता है</a:t>
            </a:r>
            <a:endParaRPr sz="2800" b="0" i="0" u="none" strike="noStrike" cap="none">
              <a:solidFill>
                <a:schemeClr val="dk1"/>
              </a:solidFill>
              <a:latin typeface="Arial"/>
              <a:ea typeface="Arial"/>
              <a:cs typeface="Arial"/>
              <a:sym typeface="Arial"/>
            </a:endParaRPr>
          </a:p>
        </p:txBody>
      </p:sp>
      <p:pic>
        <p:nvPicPr>
          <p:cNvPr id="375" name="Google Shape;375;p49"/>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30637" y="1284546"/>
            <a:ext cx="5676210" cy="24723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Times New Roman"/>
              <a:buNone/>
            </a:pPr>
            <a:br>
              <a:rPr lang="en-US" b="1" u="sng">
                <a:solidFill>
                  <a:srgbClr val="FF0000"/>
                </a:solidFill>
                <a:latin typeface="Times New Roman"/>
                <a:ea typeface="Times New Roman"/>
                <a:cs typeface="Times New Roman"/>
                <a:sym typeface="Times New Roman"/>
              </a:rPr>
            </a:br>
            <a:r>
              <a:rPr lang="en-US" sz="3100" b="1">
                <a:solidFill>
                  <a:srgbClr val="FF0000"/>
                </a:solidFill>
                <a:latin typeface="Arial"/>
                <a:ea typeface="Arial"/>
                <a:cs typeface="Arial"/>
                <a:sym typeface="Arial"/>
              </a:rPr>
              <a:t>वयस्कों और बच्चों में FBAO का प्रबंधन</a:t>
            </a:r>
            <a:br>
              <a:rPr lang="en-US" sz="3600" b="1">
                <a:solidFill>
                  <a:srgbClr val="FF0000"/>
                </a:solidFill>
                <a:latin typeface="Arial"/>
                <a:ea typeface="Arial"/>
                <a:cs typeface="Arial"/>
                <a:sym typeface="Arial"/>
              </a:rPr>
            </a:br>
            <a:r>
              <a:rPr lang="en-US" sz="2700" b="1">
                <a:solidFill>
                  <a:srgbClr val="FF0000"/>
                </a:solidFill>
                <a:latin typeface="Arial"/>
                <a:ea typeface="Arial"/>
                <a:cs typeface="Arial"/>
                <a:sym typeface="Arial"/>
              </a:rPr>
              <a:t>(MANAGING FBAO IN ADULTS AND CHILDREN)</a:t>
            </a:r>
            <a:br>
              <a:rPr lang="en-US" sz="3600" b="1">
                <a:solidFill>
                  <a:schemeClr val="lt1"/>
                </a:solidFill>
                <a:latin typeface="Arial"/>
                <a:ea typeface="Arial"/>
                <a:cs typeface="Arial"/>
                <a:sym typeface="Arial"/>
              </a:rPr>
            </a:br>
            <a:endParaRPr>
              <a:latin typeface="Arial"/>
              <a:ea typeface="Arial"/>
              <a:cs typeface="Arial"/>
              <a:sym typeface="Arial"/>
            </a:endParaRPr>
          </a:p>
        </p:txBody>
      </p:sp>
      <p:sp>
        <p:nvSpPr>
          <p:cNvPr id="381" name="Google Shape;381;p50"/>
          <p:cNvSpPr txBox="1">
            <a:spLocks noGrp="1"/>
          </p:cNvSpPr>
          <p:nvPr>
            <p:ph type="body" idx="1"/>
          </p:nvPr>
        </p:nvSpPr>
        <p:spPr>
          <a:xfrm>
            <a:off x="5812255" y="1150383"/>
            <a:ext cx="5867400" cy="1142999"/>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00000"/>
              </a:lnSpc>
              <a:spcBef>
                <a:spcPts val="0"/>
              </a:spcBef>
              <a:spcAft>
                <a:spcPts val="0"/>
              </a:spcAft>
              <a:buClr>
                <a:schemeClr val="dk1"/>
              </a:buClr>
              <a:buSzPct val="100000"/>
              <a:buNone/>
            </a:pPr>
            <a:r>
              <a:rPr lang="en-US" sz="3000">
                <a:latin typeface="Arial"/>
                <a:ea typeface="Arial"/>
                <a:cs typeface="Arial"/>
                <a:sym typeface="Arial"/>
              </a:rPr>
              <a:t>पेट पर जोर देना </a:t>
            </a:r>
            <a:r>
              <a:rPr lang="en-US" b="0" i="0">
                <a:solidFill>
                  <a:srgbClr val="111111"/>
                </a:solidFill>
                <a:latin typeface="Roboto"/>
                <a:ea typeface="Roboto"/>
                <a:cs typeface="Roboto"/>
                <a:sym typeface="Roboto"/>
              </a:rPr>
              <a:t>(</a:t>
            </a:r>
            <a:r>
              <a:rPr lang="en-US"/>
              <a:t>Abdominal thrust)</a:t>
            </a:r>
            <a:endParaRPr/>
          </a:p>
          <a:p>
            <a:pPr marL="0" lvl="0" indent="0" algn="just" rtl="0">
              <a:lnSpc>
                <a:spcPct val="100000"/>
              </a:lnSpc>
              <a:spcBef>
                <a:spcPts val="555"/>
              </a:spcBef>
              <a:spcAft>
                <a:spcPts val="0"/>
              </a:spcAft>
              <a:buClr>
                <a:schemeClr val="dk1"/>
              </a:buClr>
              <a:buSzPct val="100000"/>
              <a:buNone/>
            </a:pPr>
            <a:r>
              <a:rPr lang="en-US" sz="2400">
                <a:latin typeface="Arial"/>
                <a:ea typeface="Arial"/>
                <a:cs typeface="Arial"/>
                <a:sym typeface="Arial"/>
              </a:rPr>
              <a:t> </a:t>
            </a:r>
            <a:r>
              <a:rPr lang="en-US" sz="3000">
                <a:latin typeface="Arial"/>
                <a:ea typeface="Arial"/>
                <a:cs typeface="Arial"/>
                <a:sym typeface="Arial"/>
              </a:rPr>
              <a:t>वयस्क या बच्चा (खड़ा या बैठा हुआ रोगी)</a:t>
            </a:r>
            <a:endParaRPr/>
          </a:p>
          <a:p>
            <a:pPr marL="0" lvl="0" indent="0" algn="ctr" rtl="0">
              <a:lnSpc>
                <a:spcPct val="100000"/>
              </a:lnSpc>
              <a:spcBef>
                <a:spcPts val="555"/>
              </a:spcBef>
              <a:spcAft>
                <a:spcPts val="0"/>
              </a:spcAft>
              <a:buClr>
                <a:schemeClr val="dk1"/>
              </a:buClr>
              <a:buSzPct val="100000"/>
              <a:buNone/>
            </a:pPr>
            <a:endParaRPr sz="3000">
              <a:latin typeface="Arial"/>
              <a:ea typeface="Arial"/>
              <a:cs typeface="Arial"/>
              <a:sym typeface="Arial"/>
            </a:endParaRPr>
          </a:p>
        </p:txBody>
      </p:sp>
      <p:sp>
        <p:nvSpPr>
          <p:cNvPr id="382" name="Google Shape;382;p50"/>
          <p:cNvSpPr/>
          <p:nvPr/>
        </p:nvSpPr>
        <p:spPr>
          <a:xfrm>
            <a:off x="5821682" y="2286000"/>
            <a:ext cx="5867400" cy="3539430"/>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पोजीशन तैयार करना </a:t>
            </a:r>
            <a:endParaRPr sz="1400" b="0" i="0" u="none" strike="noStrike" cap="none">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हाथों की पॉजिशन बनाना</a:t>
            </a:r>
            <a:endParaRPr sz="28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पेट पर थ्रस्‍ट लगाना</a:t>
            </a: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Arial"/>
                <a:ea typeface="Arial"/>
                <a:cs typeface="Arial"/>
                <a:sym typeface="Arial"/>
              </a:rPr>
              <a:t>थ्रस्‍ट को तब तक जारी रखे जब तक  कि वस्तु वायुमार्ग से बाहर न निकल जाए या रोगी बेहोश न हो जाए, प्रत्येक नऐ  दबाव  की  एक अलग और विशिष्ट गति होनी चाहिए</a:t>
            </a:r>
            <a:endParaRPr sz="2000" b="0" i="0" u="none" strike="noStrike" cap="none">
              <a:solidFill>
                <a:srgbClr val="002060"/>
              </a:solidFill>
              <a:latin typeface="Arial"/>
              <a:ea typeface="Arial"/>
              <a:cs typeface="Arial"/>
              <a:sym typeface="Arial"/>
            </a:endParaRPr>
          </a:p>
        </p:txBody>
      </p:sp>
      <p:pic>
        <p:nvPicPr>
          <p:cNvPr id="383" name="Google Shape;383;p50"/>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txBox="1">
            <a:spLocks noGrp="1"/>
          </p:cNvSpPr>
          <p:nvPr>
            <p:ph type="title"/>
          </p:nvPr>
        </p:nvSpPr>
        <p:spPr>
          <a:xfrm>
            <a:off x="818447" y="2295346"/>
            <a:ext cx="22860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Arial"/>
              <a:buNone/>
            </a:pPr>
            <a:r>
              <a:rPr lang="en-US" sz="4000" b="1">
                <a:solidFill>
                  <a:srgbClr val="FF0000"/>
                </a:solidFill>
                <a:latin typeface="Arial"/>
                <a:ea typeface="Arial"/>
                <a:cs typeface="Arial"/>
                <a:sym typeface="Arial"/>
              </a:rPr>
              <a:t>एफबीएओ</a:t>
            </a:r>
            <a:endParaRPr sz="4000">
              <a:solidFill>
                <a:srgbClr val="FF0000"/>
              </a:solidFill>
              <a:latin typeface="Arial"/>
              <a:ea typeface="Arial"/>
              <a:cs typeface="Arial"/>
              <a:sym typeface="Arial"/>
            </a:endParaRPr>
          </a:p>
        </p:txBody>
      </p:sp>
      <p:pic>
        <p:nvPicPr>
          <p:cNvPr id="389" name="Google Shape;389;p51"/>
          <p:cNvPicPr preferRelativeResize="0">
            <a:picLocks noGrp="1"/>
          </p:cNvPicPr>
          <p:nvPr>
            <p:ph type="body" idx="1"/>
          </p:nvPr>
        </p:nvPicPr>
        <p:blipFill rotWithShape="1">
          <a:blip r:embed="rId3">
            <a:alphaModFix/>
          </a:blip>
          <a:srcRect/>
          <a:stretch/>
        </p:blipFill>
        <p:spPr>
          <a:xfrm>
            <a:off x="4684512" y="1434365"/>
            <a:ext cx="3285836" cy="2214303"/>
          </a:xfrm>
          <a:prstGeom prst="rect">
            <a:avLst/>
          </a:prstGeom>
          <a:noFill/>
          <a:ln w="38100" cap="sq" cmpd="sng">
            <a:solidFill>
              <a:srgbClr val="00206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390" name="Google Shape;390;p51"/>
          <p:cNvPicPr preferRelativeResize="0"/>
          <p:nvPr/>
        </p:nvPicPr>
        <p:blipFill rotWithShape="1">
          <a:blip r:embed="rId4">
            <a:alphaModFix/>
          </a:blip>
          <a:srcRect/>
          <a:stretch/>
        </p:blipFill>
        <p:spPr>
          <a:xfrm>
            <a:off x="8458200" y="1434366"/>
            <a:ext cx="2978726" cy="2216210"/>
          </a:xfrm>
          <a:prstGeom prst="rect">
            <a:avLst/>
          </a:prstGeom>
          <a:noFill/>
          <a:ln w="38100" cap="sq" cmpd="sng">
            <a:solidFill>
              <a:srgbClr val="00206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391" name="Google Shape;391;p51"/>
          <p:cNvPicPr preferRelativeResize="0"/>
          <p:nvPr/>
        </p:nvPicPr>
        <p:blipFill rotWithShape="1">
          <a:blip r:embed="rId5">
            <a:alphaModFix/>
          </a:blip>
          <a:srcRect/>
          <a:stretch/>
        </p:blipFill>
        <p:spPr>
          <a:xfrm>
            <a:off x="4636118" y="4165831"/>
            <a:ext cx="3382623" cy="1729779"/>
          </a:xfrm>
          <a:prstGeom prst="rect">
            <a:avLst/>
          </a:prstGeom>
          <a:noFill/>
          <a:ln w="38100" cap="sq" cmpd="sng">
            <a:solidFill>
              <a:srgbClr val="00206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392" name="Google Shape;392;p51"/>
          <p:cNvPicPr preferRelativeResize="0"/>
          <p:nvPr/>
        </p:nvPicPr>
        <p:blipFill rotWithShape="1">
          <a:blip r:embed="rId6">
            <a:alphaModFix/>
          </a:blip>
          <a:srcRect/>
          <a:stretch/>
        </p:blipFill>
        <p:spPr>
          <a:xfrm>
            <a:off x="8458200" y="4073957"/>
            <a:ext cx="3124200" cy="1821654"/>
          </a:xfrm>
          <a:prstGeom prst="rect">
            <a:avLst/>
          </a:prstGeom>
          <a:noFill/>
          <a:ln w="38100" cap="sq" cmpd="sng">
            <a:solidFill>
              <a:srgbClr val="00206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393" name="Google Shape;393;p51"/>
          <p:cNvSpPr txBox="1"/>
          <p:nvPr/>
        </p:nvSpPr>
        <p:spPr>
          <a:xfrm>
            <a:off x="8214013" y="3671607"/>
            <a:ext cx="3467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sng" strike="noStrike" cap="none">
                <a:solidFill>
                  <a:srgbClr val="002060"/>
                </a:solidFill>
                <a:latin typeface="Calibri"/>
                <a:ea typeface="Calibri"/>
                <a:cs typeface="Calibri"/>
                <a:sym typeface="Calibri"/>
              </a:rPr>
              <a:t>घुटन का सार्वभौमिक संकेत</a:t>
            </a:r>
            <a:endParaRPr sz="1400" b="0" i="0" u="none" strike="noStrike" cap="none">
              <a:solidFill>
                <a:srgbClr val="000000"/>
              </a:solidFill>
              <a:latin typeface="Arial"/>
              <a:ea typeface="Arial"/>
              <a:cs typeface="Arial"/>
              <a:sym typeface="Arial"/>
            </a:endParaRPr>
          </a:p>
        </p:txBody>
      </p:sp>
      <p:sp>
        <p:nvSpPr>
          <p:cNvPr id="394" name="Google Shape;394;p51"/>
          <p:cNvSpPr txBox="1"/>
          <p:nvPr/>
        </p:nvSpPr>
        <p:spPr>
          <a:xfrm>
            <a:off x="5041426" y="5987828"/>
            <a:ext cx="275299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sng" strike="noStrike" cap="none">
                <a:solidFill>
                  <a:srgbClr val="002060"/>
                </a:solidFill>
                <a:latin typeface="Calibri"/>
                <a:ea typeface="Calibri"/>
                <a:cs typeface="Calibri"/>
                <a:sym typeface="Calibri"/>
              </a:rPr>
              <a:t>घुटन का सार्वभौमिक संकेत</a:t>
            </a:r>
            <a:endParaRPr sz="1400" b="0" i="0" u="none" strike="noStrike" cap="none">
              <a:solidFill>
                <a:srgbClr val="000000"/>
              </a:solidFill>
              <a:latin typeface="Arial"/>
              <a:ea typeface="Arial"/>
              <a:cs typeface="Arial"/>
              <a:sym typeface="Arial"/>
            </a:endParaRPr>
          </a:p>
        </p:txBody>
      </p:sp>
      <p:sp>
        <p:nvSpPr>
          <p:cNvPr id="395" name="Google Shape;395;p51"/>
          <p:cNvSpPr txBox="1"/>
          <p:nvPr/>
        </p:nvSpPr>
        <p:spPr>
          <a:xfrm>
            <a:off x="8683929" y="5987828"/>
            <a:ext cx="275299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sng" strike="noStrike" cap="none">
                <a:solidFill>
                  <a:srgbClr val="002060"/>
                </a:solidFill>
                <a:latin typeface="Calibri"/>
                <a:ea typeface="Calibri"/>
                <a:cs typeface="Calibri"/>
                <a:sym typeface="Calibri"/>
              </a:rPr>
              <a:t>घुटन का सार्वभौमिक संकेत</a:t>
            </a:r>
            <a:endParaRPr sz="1400" b="0" i="0" u="none" strike="noStrike" cap="none">
              <a:solidFill>
                <a:srgbClr val="000000"/>
              </a:solidFill>
              <a:latin typeface="Arial"/>
              <a:ea typeface="Arial"/>
              <a:cs typeface="Arial"/>
              <a:sym typeface="Arial"/>
            </a:endParaRPr>
          </a:p>
        </p:txBody>
      </p:sp>
      <p:sp>
        <p:nvSpPr>
          <p:cNvPr id="396" name="Google Shape;396;p51"/>
          <p:cNvSpPr txBox="1"/>
          <p:nvPr/>
        </p:nvSpPr>
        <p:spPr>
          <a:xfrm>
            <a:off x="5041426" y="3459105"/>
            <a:ext cx="2752997"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sng" strike="noStrike" cap="none">
                <a:solidFill>
                  <a:srgbClr val="002060"/>
                </a:solidFill>
                <a:latin typeface="Calibri"/>
                <a:ea typeface="Calibri"/>
                <a:cs typeface="Calibri"/>
                <a:sym typeface="Calibri"/>
              </a:rPr>
              <a:t>घुटन का सार्वभौमिक संकेत</a:t>
            </a:r>
            <a:endParaRPr sz="1400" b="0" i="0" u="none" strike="noStrike" cap="none">
              <a:solidFill>
                <a:srgbClr val="000000"/>
              </a:solidFill>
              <a:latin typeface="Arial"/>
              <a:ea typeface="Arial"/>
              <a:cs typeface="Arial"/>
              <a:sym typeface="Arial"/>
            </a:endParaRPr>
          </a:p>
        </p:txBody>
      </p:sp>
      <p:pic>
        <p:nvPicPr>
          <p:cNvPr id="397" name="Google Shape;397;p51"/>
          <p:cNvPicPr preferRelativeResize="0"/>
          <p:nvPr/>
        </p:nvPicPr>
        <p:blipFill rotWithShape="1">
          <a:blip r:embed="rId7">
            <a:alphaModFix/>
          </a:blip>
          <a:srcRect/>
          <a:stretch/>
        </p:blipFill>
        <p:spPr>
          <a:xfrm>
            <a:off x="42828" y="-38995"/>
            <a:ext cx="1252142" cy="1047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2"/>
          <p:cNvSpPr txBox="1">
            <a:spLocks noGrp="1"/>
          </p:cNvSpPr>
          <p:nvPr>
            <p:ph type="title"/>
          </p:nvPr>
        </p:nvSpPr>
        <p:spPr>
          <a:xfrm>
            <a:off x="145473" y="2133600"/>
            <a:ext cx="4876800" cy="179863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वयस्कों और बच्चों में FBAO का प्रबंधन</a:t>
            </a:r>
            <a:br>
              <a:rPr lang="en-US" sz="2800" b="1">
                <a:solidFill>
                  <a:srgbClr val="FF0000"/>
                </a:solidFill>
                <a:latin typeface="Arial"/>
                <a:ea typeface="Arial"/>
                <a:cs typeface="Arial"/>
                <a:sym typeface="Arial"/>
              </a:rPr>
            </a:br>
            <a:r>
              <a:rPr lang="en-US" sz="2400" b="1">
                <a:solidFill>
                  <a:srgbClr val="FF0000"/>
                </a:solidFill>
                <a:latin typeface="Arial"/>
                <a:ea typeface="Arial"/>
                <a:cs typeface="Arial"/>
                <a:sym typeface="Arial"/>
              </a:rPr>
              <a:t>(</a:t>
            </a:r>
            <a:r>
              <a:rPr lang="en-US" sz="2400" b="1" u="sng">
                <a:solidFill>
                  <a:schemeClr val="hlink"/>
                </a:solidFill>
                <a:latin typeface="Arial"/>
                <a:ea typeface="Arial"/>
                <a:cs typeface="Arial"/>
                <a:sym typeface="Arial"/>
                <a:hlinkClick r:id="rId3"/>
              </a:rPr>
              <a:t>MANAGING FBAO IN ADULTS AND CHILDREN</a:t>
            </a:r>
            <a:r>
              <a:rPr lang="en-US" sz="3200" b="1">
                <a:solidFill>
                  <a:srgbClr val="FF0000"/>
                </a:solidFill>
                <a:latin typeface="Arial"/>
                <a:ea typeface="Arial"/>
                <a:cs typeface="Arial"/>
                <a:sym typeface="Arial"/>
              </a:rPr>
              <a:t>)</a:t>
            </a:r>
            <a:endParaRPr sz="2800">
              <a:solidFill>
                <a:srgbClr val="FF0000"/>
              </a:solidFill>
              <a:latin typeface="Arial"/>
              <a:ea typeface="Arial"/>
              <a:cs typeface="Arial"/>
              <a:sym typeface="Arial"/>
            </a:endParaRPr>
          </a:p>
        </p:txBody>
      </p:sp>
      <p:pic>
        <p:nvPicPr>
          <p:cNvPr id="403" name="Google Shape;403;p52"/>
          <p:cNvPicPr preferRelativeResize="0"/>
          <p:nvPr/>
        </p:nvPicPr>
        <p:blipFill rotWithShape="1">
          <a:blip r:embed="rId4">
            <a:alphaModFix/>
          </a:blip>
          <a:srcRect l="11480" t="13333" r="11480" b="12221"/>
          <a:stretch/>
        </p:blipFill>
        <p:spPr>
          <a:xfrm>
            <a:off x="7010400" y="4065926"/>
            <a:ext cx="1182806" cy="970670"/>
          </a:xfrm>
          <a:prstGeom prst="rect">
            <a:avLst/>
          </a:prstGeom>
          <a:noFill/>
          <a:ln>
            <a:noFill/>
          </a:ln>
        </p:spPr>
      </p:pic>
      <p:pic>
        <p:nvPicPr>
          <p:cNvPr id="404" name="Google Shape;404;p52" descr="FBAO1"/>
          <p:cNvPicPr preferRelativeResize="0">
            <a:picLocks noGrp="1"/>
          </p:cNvPicPr>
          <p:nvPr>
            <p:ph type="body" idx="1"/>
          </p:nvPr>
        </p:nvPicPr>
        <p:blipFill rotWithShape="1">
          <a:blip r:embed="rId5">
            <a:alphaModFix/>
          </a:blip>
          <a:srcRect/>
          <a:stretch/>
        </p:blipFill>
        <p:spPr>
          <a:xfrm>
            <a:off x="4572000" y="1871472"/>
            <a:ext cx="4608342" cy="3318632"/>
          </a:xfrm>
          <a:prstGeom prst="rect">
            <a:avLst/>
          </a:prstGeom>
          <a:noFill/>
          <a:ln>
            <a:noFill/>
          </a:ln>
        </p:spPr>
      </p:pic>
      <p:pic>
        <p:nvPicPr>
          <p:cNvPr id="405" name="Google Shape;405;p52" descr="HEIM1"/>
          <p:cNvPicPr preferRelativeResize="0"/>
          <p:nvPr/>
        </p:nvPicPr>
        <p:blipFill rotWithShape="1">
          <a:blip r:embed="rId6">
            <a:alphaModFix/>
          </a:blip>
          <a:srcRect/>
          <a:stretch/>
        </p:blipFill>
        <p:spPr>
          <a:xfrm>
            <a:off x="8601222" y="1871472"/>
            <a:ext cx="3048000" cy="3471032"/>
          </a:xfrm>
          <a:prstGeom prst="rect">
            <a:avLst/>
          </a:prstGeom>
          <a:noFill/>
          <a:ln>
            <a:noFill/>
          </a:ln>
        </p:spPr>
      </p:pic>
      <p:pic>
        <p:nvPicPr>
          <p:cNvPr id="406" name="Google Shape;406;p52"/>
          <p:cNvPicPr preferRelativeResize="0"/>
          <p:nvPr/>
        </p:nvPicPr>
        <p:blipFill rotWithShape="1">
          <a:blip r:embed="rId7">
            <a:alphaModFix/>
          </a:blip>
          <a:srcRect/>
          <a:stretch/>
        </p:blipFill>
        <p:spPr>
          <a:xfrm>
            <a:off x="42828" y="-38995"/>
            <a:ext cx="1252142" cy="1047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36575" y="2547360"/>
            <a:ext cx="4793952" cy="128588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सरवाईवल </a:t>
            </a:r>
            <a:r>
              <a:rPr lang="en-US" sz="3600" b="1">
                <a:solidFill>
                  <a:srgbClr val="FF0000"/>
                </a:solidFill>
                <a:latin typeface="Arial"/>
                <a:ea typeface="Arial"/>
                <a:cs typeface="Arial"/>
                <a:sym typeface="Arial"/>
              </a:rPr>
              <a:t>की श्रृंखला</a:t>
            </a:r>
            <a:br>
              <a:rPr lang="en-US" sz="31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a:t>
            </a:r>
            <a:r>
              <a:rPr lang="en-US" sz="3100" b="1">
                <a:solidFill>
                  <a:srgbClr val="FF0000"/>
                </a:solidFill>
                <a:latin typeface="Arial"/>
                <a:ea typeface="Arial"/>
                <a:cs typeface="Arial"/>
                <a:sym typeface="Arial"/>
              </a:rPr>
              <a:t>CHAIN OF SURVIVAL)</a:t>
            </a:r>
            <a:br>
              <a:rPr lang="en-US" sz="4000" b="1">
                <a:solidFill>
                  <a:srgbClr val="FFC000"/>
                </a:solidFill>
                <a:latin typeface="Arial"/>
                <a:ea typeface="Arial"/>
                <a:cs typeface="Arial"/>
                <a:sym typeface="Arial"/>
              </a:rPr>
            </a:br>
            <a:endParaRPr sz="3600" b="1">
              <a:solidFill>
                <a:srgbClr val="FF0000"/>
              </a:solidFill>
              <a:latin typeface="Arial"/>
              <a:ea typeface="Arial"/>
              <a:cs typeface="Arial"/>
              <a:sym typeface="Arial"/>
            </a:endParaRPr>
          </a:p>
        </p:txBody>
      </p:sp>
      <p:pic>
        <p:nvPicPr>
          <p:cNvPr id="127" name="Google Shape;127;p17" descr="C:\Users\NIYAZ\Desktop\Chain-of-Survival.jpg"/>
          <p:cNvPicPr preferRelativeResize="0">
            <a:picLocks noGrp="1"/>
          </p:cNvPicPr>
          <p:nvPr>
            <p:ph type="body" idx="1"/>
          </p:nvPr>
        </p:nvPicPr>
        <p:blipFill rotWithShape="1">
          <a:blip r:embed="rId3">
            <a:alphaModFix/>
          </a:blip>
          <a:srcRect/>
          <a:stretch/>
        </p:blipFill>
        <p:spPr>
          <a:xfrm>
            <a:off x="6102096" y="1024829"/>
            <a:ext cx="3941617" cy="1556059"/>
          </a:xfrm>
          <a:prstGeom prst="rect">
            <a:avLst/>
          </a:prstGeom>
          <a:noFill/>
          <a:ln>
            <a:noFill/>
          </a:ln>
        </p:spPr>
      </p:pic>
      <p:sp>
        <p:nvSpPr>
          <p:cNvPr id="128" name="Google Shape;128;p17"/>
          <p:cNvSpPr/>
          <p:nvPr/>
        </p:nvSpPr>
        <p:spPr>
          <a:xfrm>
            <a:off x="4876800" y="2324221"/>
            <a:ext cx="6324600" cy="310854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कार्डियो पल्मोनरी पुनर्जीवन (सीपीआर):- हृदयाघात के पीड़ितों की जान बचा सकता है,  हृदय रोग के कारण होने वाले हृदयाघात के दो-तिहाई पीड़ितो की अस्पताल के बाहर ही म़़त्‍यु हो जाती हैं, हालाँकि सीपीआर अकेले हृदयाघात के पीड़ित की जान बचाने के लिए पर्याप्त नहीं है, लेकिन यह जीवन रक्षा की श्रृंखला में एक महत्वपूर्ण कड़ी है।</a:t>
            </a:r>
            <a:endParaRPr sz="2800" b="0" i="0" u="none" strike="noStrike" cap="none">
              <a:solidFill>
                <a:schemeClr val="dk1"/>
              </a:solidFill>
              <a:latin typeface="Arial"/>
              <a:ea typeface="Arial"/>
              <a:cs typeface="Arial"/>
              <a:sym typeface="Arial"/>
            </a:endParaRPr>
          </a:p>
        </p:txBody>
      </p:sp>
      <p:pic>
        <p:nvPicPr>
          <p:cNvPr id="129" name="Google Shape;129;p17"/>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title"/>
          </p:nvPr>
        </p:nvSpPr>
        <p:spPr>
          <a:xfrm>
            <a:off x="120986" y="2013027"/>
            <a:ext cx="4780198"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           पेट पर जोर</a:t>
            </a:r>
            <a:br>
              <a:rPr lang="en-US" sz="28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    (ABDOMINAL THRUST )</a:t>
            </a:r>
            <a:endParaRPr/>
          </a:p>
        </p:txBody>
      </p:sp>
      <p:sp>
        <p:nvSpPr>
          <p:cNvPr id="412" name="Google Shape;412;p53"/>
          <p:cNvSpPr txBox="1">
            <a:spLocks noGrp="1"/>
          </p:cNvSpPr>
          <p:nvPr>
            <p:ph type="body" idx="1"/>
          </p:nvPr>
        </p:nvSpPr>
        <p:spPr>
          <a:xfrm>
            <a:off x="6096000" y="1555291"/>
            <a:ext cx="5638801" cy="1458869"/>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chemeClr val="dk1"/>
              </a:buClr>
              <a:buSzPct val="100000"/>
              <a:buNone/>
            </a:pPr>
            <a:r>
              <a:rPr lang="en-US" sz="11200">
                <a:latin typeface="Arial"/>
                <a:ea typeface="Arial"/>
                <a:cs typeface="Arial"/>
                <a:sym typeface="Arial"/>
              </a:rPr>
              <a:t>बेहोश वयस्क या बच्चा (लेटे हुए)</a:t>
            </a:r>
            <a:endParaRPr sz="11200">
              <a:latin typeface="Arial"/>
              <a:ea typeface="Arial"/>
              <a:cs typeface="Arial"/>
              <a:sym typeface="Arial"/>
            </a:endParaRPr>
          </a:p>
          <a:p>
            <a:pPr marL="0" lvl="0" indent="0" algn="ctr" rtl="0">
              <a:lnSpc>
                <a:spcPct val="100000"/>
              </a:lnSpc>
              <a:spcBef>
                <a:spcPts val="560"/>
              </a:spcBef>
              <a:spcAft>
                <a:spcPts val="0"/>
              </a:spcAft>
              <a:buClr>
                <a:schemeClr val="dk1"/>
              </a:buClr>
              <a:buSzPct val="100000"/>
              <a:buNone/>
            </a:pPr>
            <a:r>
              <a:rPr lang="en-US" sz="11200">
                <a:latin typeface="Arial"/>
                <a:ea typeface="Arial"/>
                <a:cs typeface="Arial"/>
                <a:sym typeface="Arial"/>
              </a:rPr>
              <a:t>(</a:t>
            </a:r>
            <a:r>
              <a:rPr lang="en-US" sz="11200" b="0" i="0">
                <a:solidFill>
                  <a:srgbClr val="111111"/>
                </a:solidFill>
                <a:latin typeface="Roboto"/>
                <a:ea typeface="Roboto"/>
                <a:cs typeface="Roboto"/>
                <a:sym typeface="Roboto"/>
              </a:rPr>
              <a:t>Irresponsive </a:t>
            </a:r>
            <a:r>
              <a:rPr lang="en-US" sz="11200">
                <a:solidFill>
                  <a:srgbClr val="111111"/>
                </a:solidFill>
                <a:latin typeface="Roboto"/>
                <a:ea typeface="Roboto"/>
                <a:cs typeface="Roboto"/>
                <a:sym typeface="Roboto"/>
              </a:rPr>
              <a:t>A</a:t>
            </a:r>
            <a:r>
              <a:rPr lang="en-US" sz="11200" b="0" i="0">
                <a:solidFill>
                  <a:srgbClr val="111111"/>
                </a:solidFill>
                <a:latin typeface="Roboto"/>
                <a:ea typeface="Roboto"/>
                <a:cs typeface="Roboto"/>
                <a:sym typeface="Roboto"/>
              </a:rPr>
              <a:t>dult or Child</a:t>
            </a:r>
            <a:r>
              <a:rPr lang="en-US" sz="11200">
                <a:latin typeface="Arial"/>
                <a:ea typeface="Arial"/>
                <a:cs typeface="Arial"/>
                <a:sym typeface="Arial"/>
              </a:rPr>
              <a:t>)</a:t>
            </a:r>
            <a:endParaRPr/>
          </a:p>
          <a:p>
            <a:pPr marL="0" lvl="0" indent="0" algn="ctr" rtl="0">
              <a:lnSpc>
                <a:spcPct val="100000"/>
              </a:lnSpc>
              <a:spcBef>
                <a:spcPts val="560"/>
              </a:spcBef>
              <a:spcAft>
                <a:spcPts val="0"/>
              </a:spcAft>
              <a:buClr>
                <a:schemeClr val="dk1"/>
              </a:buClr>
              <a:buSzPct val="100000"/>
              <a:buNone/>
            </a:pPr>
            <a:r>
              <a:rPr lang="en-US" sz="11200">
                <a:latin typeface="Arial"/>
                <a:ea typeface="Arial"/>
                <a:cs typeface="Arial"/>
                <a:sym typeface="Arial"/>
              </a:rPr>
              <a:t> </a:t>
            </a:r>
            <a:endParaRPr/>
          </a:p>
        </p:txBody>
      </p:sp>
      <p:pic>
        <p:nvPicPr>
          <p:cNvPr id="413" name="Google Shape;413;p53" descr="FBAO2"/>
          <p:cNvPicPr preferRelativeResize="0"/>
          <p:nvPr/>
        </p:nvPicPr>
        <p:blipFill rotWithShape="1">
          <a:blip r:embed="rId3">
            <a:alphaModFix/>
          </a:blip>
          <a:srcRect/>
          <a:stretch/>
        </p:blipFill>
        <p:spPr>
          <a:xfrm>
            <a:off x="5181600" y="3386639"/>
            <a:ext cx="3292475" cy="2941638"/>
          </a:xfrm>
          <a:prstGeom prst="rect">
            <a:avLst/>
          </a:prstGeom>
          <a:noFill/>
          <a:ln>
            <a:noFill/>
          </a:ln>
        </p:spPr>
      </p:pic>
      <p:pic>
        <p:nvPicPr>
          <p:cNvPr id="414" name="Google Shape;414;p53" descr="FBAO4"/>
          <p:cNvPicPr preferRelativeResize="0"/>
          <p:nvPr/>
        </p:nvPicPr>
        <p:blipFill rotWithShape="1">
          <a:blip r:embed="rId4">
            <a:alphaModFix/>
          </a:blip>
          <a:srcRect/>
          <a:stretch/>
        </p:blipFill>
        <p:spPr>
          <a:xfrm>
            <a:off x="8091475" y="3231356"/>
            <a:ext cx="3276600" cy="2879725"/>
          </a:xfrm>
          <a:prstGeom prst="rect">
            <a:avLst/>
          </a:prstGeom>
          <a:noFill/>
          <a:ln>
            <a:noFill/>
          </a:ln>
        </p:spPr>
      </p:pic>
      <p:pic>
        <p:nvPicPr>
          <p:cNvPr id="415" name="Google Shape;415;p53"/>
          <p:cNvPicPr preferRelativeResize="0"/>
          <p:nvPr/>
        </p:nvPicPr>
        <p:blipFill rotWithShape="1">
          <a:blip r:embed="rId5">
            <a:alphaModFix/>
          </a:blip>
          <a:srcRect/>
          <a:stretch/>
        </p:blipFill>
        <p:spPr>
          <a:xfrm>
            <a:off x="42828" y="-38995"/>
            <a:ext cx="1252142" cy="10472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a:spLocks noGrp="1"/>
          </p:cNvSpPr>
          <p:nvPr>
            <p:ph type="title"/>
          </p:nvPr>
        </p:nvSpPr>
        <p:spPr>
          <a:xfrm>
            <a:off x="990600" y="2438400"/>
            <a:ext cx="4267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फिंगर स्वीप</a:t>
            </a:r>
            <a:br>
              <a:rPr lang="en-US" sz="28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   (FINGER SWEEP)</a:t>
            </a:r>
            <a:endParaRPr/>
          </a:p>
        </p:txBody>
      </p:sp>
      <p:pic>
        <p:nvPicPr>
          <p:cNvPr id="421" name="Google Shape;421;p54" descr="SWEEP gloves"/>
          <p:cNvPicPr preferRelativeResize="0">
            <a:picLocks noGrp="1"/>
          </p:cNvPicPr>
          <p:nvPr>
            <p:ph type="body" idx="1"/>
          </p:nvPr>
        </p:nvPicPr>
        <p:blipFill rotWithShape="1">
          <a:blip r:embed="rId3">
            <a:alphaModFix/>
          </a:blip>
          <a:srcRect/>
          <a:stretch/>
        </p:blipFill>
        <p:spPr>
          <a:xfrm>
            <a:off x="5257800" y="1692276"/>
            <a:ext cx="6345382" cy="4327524"/>
          </a:xfrm>
          <a:prstGeom prst="rect">
            <a:avLst/>
          </a:prstGeom>
          <a:noFill/>
          <a:ln>
            <a:noFill/>
          </a:ln>
        </p:spPr>
      </p:pic>
      <p:pic>
        <p:nvPicPr>
          <p:cNvPr id="422" name="Google Shape;422;p54"/>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5"/>
          <p:cNvSpPr txBox="1">
            <a:spLocks noGrp="1"/>
          </p:cNvSpPr>
          <p:nvPr>
            <p:ph type="title"/>
          </p:nvPr>
        </p:nvSpPr>
        <p:spPr>
          <a:xfrm>
            <a:off x="609600" y="2095500"/>
            <a:ext cx="34290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छाती पर जोर</a:t>
            </a:r>
            <a:br>
              <a:rPr lang="en-US" sz="31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    (CHEST THRUSTS)</a:t>
            </a:r>
            <a:endParaRPr sz="4000" b="1">
              <a:solidFill>
                <a:srgbClr val="FF0000"/>
              </a:solidFill>
              <a:latin typeface="Arial"/>
              <a:ea typeface="Arial"/>
              <a:cs typeface="Arial"/>
              <a:sym typeface="Arial"/>
            </a:endParaRPr>
          </a:p>
        </p:txBody>
      </p:sp>
      <p:sp>
        <p:nvSpPr>
          <p:cNvPr id="428" name="Google Shape;428;p55"/>
          <p:cNvSpPr txBox="1">
            <a:spLocks noGrp="1"/>
          </p:cNvSpPr>
          <p:nvPr>
            <p:ph type="body" idx="1"/>
          </p:nvPr>
        </p:nvSpPr>
        <p:spPr>
          <a:xfrm>
            <a:off x="5486400" y="1762545"/>
            <a:ext cx="5731164" cy="103463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sz="2400">
                <a:latin typeface="Arial"/>
                <a:ea typeface="Arial"/>
                <a:cs typeface="Arial"/>
                <a:sym typeface="Arial"/>
              </a:rPr>
              <a:t>गर्भवती या मोटापे से ग्रस्त प्रतिक्रियाशील व्‍यस्क</a:t>
            </a:r>
            <a:endParaRPr sz="2400">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endParaRPr/>
          </a:p>
        </p:txBody>
      </p:sp>
      <p:pic>
        <p:nvPicPr>
          <p:cNvPr id="429" name="Google Shape;429;p55" descr="FBAO3"/>
          <p:cNvPicPr preferRelativeResize="0"/>
          <p:nvPr/>
        </p:nvPicPr>
        <p:blipFill rotWithShape="1">
          <a:blip r:embed="rId3">
            <a:alphaModFix/>
          </a:blip>
          <a:srcRect/>
          <a:stretch/>
        </p:blipFill>
        <p:spPr>
          <a:xfrm>
            <a:off x="5546436" y="2667000"/>
            <a:ext cx="5731164" cy="3733800"/>
          </a:xfrm>
          <a:prstGeom prst="rect">
            <a:avLst/>
          </a:prstGeom>
          <a:noFill/>
          <a:ln>
            <a:noFill/>
          </a:ln>
        </p:spPr>
      </p:pic>
      <p:pic>
        <p:nvPicPr>
          <p:cNvPr id="430" name="Google Shape;430;p55"/>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6"/>
          <p:cNvSpPr txBox="1">
            <a:spLocks noGrp="1"/>
          </p:cNvSpPr>
          <p:nvPr>
            <p:ph type="title"/>
          </p:nvPr>
        </p:nvSpPr>
        <p:spPr>
          <a:xfrm>
            <a:off x="301752" y="1981200"/>
            <a:ext cx="533704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11111"/>
              <a:buFont typeface="Arial"/>
              <a:buNone/>
            </a:pPr>
            <a:r>
              <a:rPr lang="en-US" sz="3600" b="1">
                <a:solidFill>
                  <a:srgbClr val="FF0000"/>
                </a:solidFill>
                <a:latin typeface="Arial"/>
                <a:ea typeface="Arial"/>
                <a:cs typeface="Arial"/>
                <a:sym typeface="Arial"/>
              </a:rPr>
              <a:t>शिशुओं में FBAO का प्रबंधन</a:t>
            </a:r>
            <a:br>
              <a:rPr lang="en-US" sz="36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(MANAGING FBAO IN INFANTS)</a:t>
            </a:r>
            <a:endParaRPr sz="3200" b="1">
              <a:solidFill>
                <a:srgbClr val="FF0000"/>
              </a:solidFill>
              <a:latin typeface="Arial"/>
              <a:ea typeface="Arial"/>
              <a:cs typeface="Arial"/>
              <a:sym typeface="Arial"/>
            </a:endParaRPr>
          </a:p>
        </p:txBody>
      </p:sp>
      <p:pic>
        <p:nvPicPr>
          <p:cNvPr id="436" name="Google Shape;436;p56" descr="IFBLW gloves"/>
          <p:cNvPicPr preferRelativeResize="0">
            <a:picLocks noGrp="1"/>
          </p:cNvPicPr>
          <p:nvPr>
            <p:ph type="body" idx="1"/>
          </p:nvPr>
        </p:nvPicPr>
        <p:blipFill rotWithShape="1">
          <a:blip r:embed="rId3">
            <a:alphaModFix/>
          </a:blip>
          <a:srcRect/>
          <a:stretch/>
        </p:blipFill>
        <p:spPr>
          <a:xfrm>
            <a:off x="7086600" y="4206448"/>
            <a:ext cx="4951583" cy="2362200"/>
          </a:xfrm>
          <a:prstGeom prst="rect">
            <a:avLst/>
          </a:prstGeom>
          <a:noFill/>
          <a:ln>
            <a:noFill/>
          </a:ln>
        </p:spPr>
      </p:pic>
      <p:pic>
        <p:nvPicPr>
          <p:cNvPr id="437" name="Google Shape;437;p56" descr="CPRCHILD">
            <a:hlinkClick r:id="rId4"/>
          </p:cNvPr>
          <p:cNvPicPr preferRelativeResize="0"/>
          <p:nvPr/>
        </p:nvPicPr>
        <p:blipFill rotWithShape="1">
          <a:blip r:embed="rId5">
            <a:alphaModFix/>
          </a:blip>
          <a:srcRect/>
          <a:stretch/>
        </p:blipFill>
        <p:spPr>
          <a:xfrm>
            <a:off x="7010400" y="1144031"/>
            <a:ext cx="4869180" cy="2344738"/>
          </a:xfrm>
          <a:prstGeom prst="rect">
            <a:avLst/>
          </a:prstGeom>
          <a:noFill/>
          <a:ln>
            <a:noFill/>
          </a:ln>
        </p:spPr>
      </p:pic>
      <p:sp>
        <p:nvSpPr>
          <p:cNvPr id="438" name="Google Shape;438;p56">
            <a:hlinkClick r:id="rId4"/>
          </p:cNvPr>
          <p:cNvSpPr/>
          <p:nvPr/>
        </p:nvSpPr>
        <p:spPr>
          <a:xfrm>
            <a:off x="10037286" y="3316417"/>
            <a:ext cx="484188" cy="63300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9" name="Google Shape;439;p56"/>
          <p:cNvPicPr preferRelativeResize="0"/>
          <p:nvPr/>
        </p:nvPicPr>
        <p:blipFill rotWithShape="1">
          <a:blip r:embed="rId6">
            <a:alphaModFix/>
          </a:blip>
          <a:srcRect/>
          <a:stretch/>
        </p:blipFill>
        <p:spPr>
          <a:xfrm>
            <a:off x="42828" y="-38995"/>
            <a:ext cx="1252142" cy="10472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7"/>
          <p:cNvSpPr txBox="1">
            <a:spLocks noGrp="1"/>
          </p:cNvSpPr>
          <p:nvPr>
            <p:ph type="title"/>
          </p:nvPr>
        </p:nvSpPr>
        <p:spPr>
          <a:xfrm>
            <a:off x="228600" y="2111250"/>
            <a:ext cx="41910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Times New Roman"/>
              <a:buNone/>
            </a:pPr>
            <a:br>
              <a:rPr lang="en-US" b="1" u="sng">
                <a:solidFill>
                  <a:srgbClr val="FF0000"/>
                </a:solidFill>
                <a:latin typeface="Times New Roman"/>
                <a:ea typeface="Times New Roman"/>
                <a:cs typeface="Times New Roman"/>
                <a:sym typeface="Times New Roman"/>
              </a:rPr>
            </a:br>
            <a:r>
              <a:rPr lang="en-US" sz="3600" b="1">
                <a:solidFill>
                  <a:srgbClr val="FF0000"/>
                </a:solidFill>
                <a:latin typeface="Arial"/>
                <a:ea typeface="Arial"/>
                <a:cs typeface="Arial"/>
                <a:sym typeface="Arial"/>
              </a:rPr>
              <a:t>कार्डियो पल्मोनरी </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रिससिटेशन (सीपीआर)</a:t>
            </a:r>
            <a:br>
              <a:rPr lang="en-US" sz="36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(Cardiopulmonary </a:t>
            </a:r>
            <a:br>
              <a:rPr lang="en-US" sz="31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Resuscitation  (CPR) </a:t>
            </a:r>
            <a:br>
              <a:rPr lang="en-US" sz="3600" b="1">
                <a:solidFill>
                  <a:srgbClr val="FFFF00"/>
                </a:solidFill>
                <a:latin typeface="Arial"/>
                <a:ea typeface="Arial"/>
                <a:cs typeface="Arial"/>
                <a:sym typeface="Arial"/>
              </a:rPr>
            </a:br>
            <a:endParaRPr>
              <a:latin typeface="Arial"/>
              <a:ea typeface="Arial"/>
              <a:cs typeface="Arial"/>
              <a:sym typeface="Arial"/>
            </a:endParaRPr>
          </a:p>
        </p:txBody>
      </p:sp>
      <p:sp>
        <p:nvSpPr>
          <p:cNvPr id="445" name="Google Shape;445;p57"/>
          <p:cNvSpPr txBox="1">
            <a:spLocks noGrp="1"/>
          </p:cNvSpPr>
          <p:nvPr>
            <p:ph type="body" idx="1"/>
          </p:nvPr>
        </p:nvSpPr>
        <p:spPr>
          <a:xfrm>
            <a:off x="4267200" y="991269"/>
            <a:ext cx="7535416" cy="536508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300"/>
              <a:buChar char="•"/>
            </a:pPr>
            <a:r>
              <a:rPr lang="en-US" sz="2300" b="1">
                <a:solidFill>
                  <a:srgbClr val="000099"/>
                </a:solidFill>
              </a:rPr>
              <a:t> </a:t>
            </a:r>
            <a:r>
              <a:rPr lang="en-US" sz="2500">
                <a:latin typeface="Arial"/>
                <a:ea typeface="Arial"/>
                <a:cs typeface="Arial"/>
                <a:sym typeface="Arial"/>
              </a:rPr>
              <a:t>श्वसन अरेस्‍ट के दौरान, हृदय कई मिनट तक पंप  और ऑक्सीजन का संचार कर सकता है। श्वसन अरेस्‍ट से हृदयाघात हो सकता है, हृदयाघात होने पर, रक्त संचार रुक जाता है और महत्वपूर्ण अंगों तक ऑक्सीजन नहीं पहुँच पाती है।</a:t>
            </a:r>
            <a:endParaRPr sz="2500">
              <a:latin typeface="Arial"/>
              <a:ea typeface="Arial"/>
              <a:cs typeface="Arial"/>
              <a:sym typeface="Arial"/>
            </a:endParaRPr>
          </a:p>
          <a:p>
            <a:pPr marL="342900" lvl="0" indent="-342900" algn="just" rtl="0">
              <a:lnSpc>
                <a:spcPct val="100000"/>
              </a:lnSpc>
              <a:spcBef>
                <a:spcPts val="500"/>
              </a:spcBef>
              <a:spcAft>
                <a:spcPts val="0"/>
              </a:spcAft>
              <a:buClr>
                <a:schemeClr val="dk1"/>
              </a:buClr>
              <a:buSzPts val="2500"/>
              <a:buChar char="•"/>
            </a:pPr>
            <a:r>
              <a:rPr lang="en-US" sz="2500">
                <a:solidFill>
                  <a:srgbClr val="000099"/>
                </a:solidFill>
                <a:latin typeface="Arial"/>
                <a:ea typeface="Arial"/>
                <a:cs typeface="Arial"/>
                <a:sym typeface="Arial"/>
              </a:rPr>
              <a:t> </a:t>
            </a:r>
            <a:r>
              <a:rPr lang="en-US" sz="2500">
                <a:latin typeface="Arial"/>
                <a:ea typeface="Arial"/>
                <a:cs typeface="Arial"/>
                <a:sym typeface="Arial"/>
              </a:rPr>
              <a:t>जब श्वसन और हृदय गति रुक ​​जाती है, तो रोगी को चिकित्सकीय रूप से मृत मान लिया जाता है। रक्त संचार बंद होने पर, 4 से 6 मिनट के भीतर मस्तिष्क क्षति शुरू हो जाती है, और 8 से 10 मिनट के बाद, यह क्षति अपरिवर्तनीय हो जाती है</a:t>
            </a:r>
            <a:endParaRPr sz="2500">
              <a:solidFill>
                <a:srgbClr val="000099"/>
              </a:solidFill>
              <a:latin typeface="Arial"/>
              <a:ea typeface="Arial"/>
              <a:cs typeface="Arial"/>
              <a:sym typeface="Arial"/>
            </a:endParaRPr>
          </a:p>
          <a:p>
            <a:pPr marL="342900" lvl="0" indent="-342900" algn="just" rtl="0">
              <a:lnSpc>
                <a:spcPct val="100000"/>
              </a:lnSpc>
              <a:spcBef>
                <a:spcPts val="500"/>
              </a:spcBef>
              <a:spcAft>
                <a:spcPts val="0"/>
              </a:spcAft>
              <a:buClr>
                <a:schemeClr val="dk1"/>
              </a:buClr>
              <a:buSzPts val="2500"/>
              <a:buChar char="•"/>
            </a:pPr>
            <a:r>
              <a:rPr lang="en-US" sz="2500">
                <a:solidFill>
                  <a:srgbClr val="000099"/>
                </a:solidFill>
                <a:latin typeface="Arial"/>
                <a:ea typeface="Arial"/>
                <a:cs typeface="Arial"/>
                <a:sym typeface="Arial"/>
              </a:rPr>
              <a:t> </a:t>
            </a:r>
            <a:r>
              <a:rPr lang="en-US" sz="2500">
                <a:latin typeface="Arial"/>
                <a:ea typeface="Arial"/>
                <a:cs typeface="Arial"/>
                <a:sym typeface="Arial"/>
              </a:rPr>
              <a:t>सीपीआर में छाती के संकुचन और कृत्रिम वेंटिलेशन का संयोजन शामिल होता है, जो व्यक्ति को पुनर्जीवित करने और उसके हृदय तथा फेफड़ों को यांत्रिक रूप से कार्यशील रखकर जैविक मृत्यु को रोकने के लिए बनाया गया है</a:t>
            </a:r>
            <a:endParaRPr sz="2500">
              <a:latin typeface="Arial"/>
              <a:ea typeface="Arial"/>
              <a:cs typeface="Arial"/>
              <a:sym typeface="Arial"/>
            </a:endParaRPr>
          </a:p>
          <a:p>
            <a:pPr marL="0" lvl="0" indent="0" algn="l" rtl="0">
              <a:lnSpc>
                <a:spcPct val="100000"/>
              </a:lnSpc>
              <a:spcBef>
                <a:spcPts val="460"/>
              </a:spcBef>
              <a:spcAft>
                <a:spcPts val="0"/>
              </a:spcAft>
              <a:buClr>
                <a:schemeClr val="dk1"/>
              </a:buClr>
              <a:buSzPts val="2300"/>
              <a:buNone/>
            </a:pPr>
            <a:endParaRPr sz="2300">
              <a:latin typeface="Times New Roman"/>
              <a:ea typeface="Times New Roman"/>
              <a:cs typeface="Times New Roman"/>
              <a:sym typeface="Times New Roman"/>
            </a:endParaRPr>
          </a:p>
        </p:txBody>
      </p:sp>
      <p:pic>
        <p:nvPicPr>
          <p:cNvPr id="446" name="Google Shape;446;p57"/>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8"/>
          <p:cNvSpPr txBox="1">
            <a:spLocks noGrp="1"/>
          </p:cNvSpPr>
          <p:nvPr>
            <p:ph type="title"/>
          </p:nvPr>
        </p:nvSpPr>
        <p:spPr>
          <a:xfrm>
            <a:off x="533400" y="2286000"/>
            <a:ext cx="4800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  सीपीआर की तैयारी</a:t>
            </a:r>
            <a:br>
              <a:rPr lang="en-US" sz="28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     (PREPARING FOR CPR)</a:t>
            </a:r>
            <a:endParaRPr/>
          </a:p>
        </p:txBody>
      </p:sp>
      <p:sp>
        <p:nvSpPr>
          <p:cNvPr id="452" name="Google Shape;452;p58"/>
          <p:cNvSpPr txBox="1">
            <a:spLocks noGrp="1"/>
          </p:cNvSpPr>
          <p:nvPr>
            <p:ph type="body" idx="1"/>
          </p:nvPr>
        </p:nvSpPr>
        <p:spPr>
          <a:xfrm>
            <a:off x="5715000" y="2132856"/>
            <a:ext cx="5918448" cy="2591544"/>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US" sz="2800">
                <a:latin typeface="Arial"/>
                <a:ea typeface="Arial"/>
                <a:cs typeface="Arial"/>
                <a:sym typeface="Arial"/>
              </a:rPr>
              <a:t> </a:t>
            </a:r>
            <a:r>
              <a:rPr lang="en-US" sz="2800"/>
              <a:t>सीपीआर प्रारम्‍भ करने से पहले, आपको अचेत (Irresponsibility) रोगी के श्वास और नाड़ी की अनुपस्थिति की जांच करनी चाहिए।</a:t>
            </a:r>
            <a:endParaRPr sz="3600"/>
          </a:p>
        </p:txBody>
      </p:sp>
      <p:pic>
        <p:nvPicPr>
          <p:cNvPr id="453" name="Google Shape;453;p58"/>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p:nvPr>
        </p:nvSpPr>
        <p:spPr>
          <a:xfrm>
            <a:off x="609600" y="1752600"/>
            <a:ext cx="4114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सीपीआर की तैयारी</a:t>
            </a:r>
            <a:br>
              <a:rPr lang="en-US" sz="31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    (PREPARING FOR CPR)</a:t>
            </a:r>
            <a:endParaRPr sz="4000" b="1">
              <a:solidFill>
                <a:srgbClr val="FF0000"/>
              </a:solidFill>
              <a:latin typeface="Arial"/>
              <a:ea typeface="Arial"/>
              <a:cs typeface="Arial"/>
              <a:sym typeface="Arial"/>
            </a:endParaRPr>
          </a:p>
        </p:txBody>
      </p:sp>
      <p:sp>
        <p:nvSpPr>
          <p:cNvPr id="459" name="Google Shape;459;p59"/>
          <p:cNvSpPr txBox="1">
            <a:spLocks noGrp="1"/>
          </p:cNvSpPr>
          <p:nvPr>
            <p:ph type="body" idx="1"/>
          </p:nvPr>
        </p:nvSpPr>
        <p:spPr>
          <a:xfrm>
            <a:off x="5562600" y="1143000"/>
            <a:ext cx="6629400" cy="5410199"/>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lnSpc>
                <a:spcPct val="150000"/>
              </a:lnSpc>
              <a:spcBef>
                <a:spcPts val="0"/>
              </a:spcBef>
              <a:spcAft>
                <a:spcPts val="0"/>
              </a:spcAft>
              <a:buClr>
                <a:schemeClr val="dk1"/>
              </a:buClr>
              <a:buSzPct val="100000"/>
              <a:buChar char="•"/>
            </a:pPr>
            <a:r>
              <a:rPr lang="en-US" sz="2800">
                <a:latin typeface="Arial"/>
                <a:ea typeface="Arial"/>
                <a:cs typeface="Arial"/>
                <a:sym typeface="Arial"/>
              </a:rPr>
              <a:t>बेहोशी का पता लगाना</a:t>
            </a:r>
            <a:endParaRPr sz="2800">
              <a:latin typeface="Arial"/>
              <a:ea typeface="Arial"/>
              <a:cs typeface="Arial"/>
              <a:sym typeface="Arial"/>
            </a:endParaRPr>
          </a:p>
          <a:p>
            <a:pPr marL="342900" lvl="0" indent="-342900" algn="just" rtl="0">
              <a:lnSpc>
                <a:spcPct val="150000"/>
              </a:lnSpc>
              <a:spcBef>
                <a:spcPts val="518"/>
              </a:spcBef>
              <a:spcAft>
                <a:spcPts val="0"/>
              </a:spcAft>
              <a:buClr>
                <a:schemeClr val="dk1"/>
              </a:buClr>
              <a:buSzPct val="100000"/>
              <a:buChar char="•"/>
            </a:pPr>
            <a:r>
              <a:rPr lang="en-US" sz="2800">
                <a:latin typeface="Arial"/>
                <a:ea typeface="Arial"/>
                <a:cs typeface="Arial"/>
                <a:sym typeface="Arial"/>
              </a:rPr>
              <a:t>ईएमएस को सचेत करना</a:t>
            </a:r>
            <a:endParaRPr sz="2800">
              <a:latin typeface="Arial"/>
              <a:ea typeface="Arial"/>
              <a:cs typeface="Arial"/>
              <a:sym typeface="Arial"/>
            </a:endParaRPr>
          </a:p>
          <a:p>
            <a:pPr marL="342900" lvl="0" indent="-342900" algn="just" rtl="0">
              <a:lnSpc>
                <a:spcPct val="150000"/>
              </a:lnSpc>
              <a:spcBef>
                <a:spcPts val="518"/>
              </a:spcBef>
              <a:spcAft>
                <a:spcPts val="0"/>
              </a:spcAft>
              <a:buClr>
                <a:schemeClr val="dk1"/>
              </a:buClr>
              <a:buSzPct val="100000"/>
              <a:buChar char="•"/>
            </a:pPr>
            <a:r>
              <a:rPr lang="en-US" sz="2800">
                <a:latin typeface="Arial"/>
                <a:ea typeface="Arial"/>
                <a:cs typeface="Arial"/>
                <a:sym typeface="Arial"/>
              </a:rPr>
              <a:t>CAB की जाँच करना</a:t>
            </a:r>
            <a:endParaRPr sz="2800">
              <a:latin typeface="Arial"/>
              <a:ea typeface="Arial"/>
              <a:cs typeface="Arial"/>
              <a:sym typeface="Arial"/>
            </a:endParaRPr>
          </a:p>
          <a:p>
            <a:pPr marL="571500" lvl="0" indent="-571500" algn="just" rtl="0">
              <a:lnSpc>
                <a:spcPct val="150000"/>
              </a:lnSpc>
              <a:spcBef>
                <a:spcPts val="518"/>
              </a:spcBef>
              <a:spcAft>
                <a:spcPts val="0"/>
              </a:spcAft>
              <a:buClr>
                <a:schemeClr val="dk1"/>
              </a:buClr>
              <a:buSzPct val="100000"/>
              <a:buFont typeface="Calibri"/>
              <a:buAutoNum type="romanUcPeriod"/>
            </a:pPr>
            <a:r>
              <a:rPr lang="en-US" sz="2800">
                <a:latin typeface="Arial"/>
                <a:ea typeface="Arial"/>
                <a:cs typeface="Arial"/>
                <a:sym typeface="Arial"/>
              </a:rPr>
              <a:t>वायुमार्ग खोलने के लिए  उपयुक्त विधि का उपयोग करें</a:t>
            </a:r>
            <a:endParaRPr/>
          </a:p>
          <a:p>
            <a:pPr marL="571500" lvl="0" indent="-571500" algn="just" rtl="0">
              <a:lnSpc>
                <a:spcPct val="150000"/>
              </a:lnSpc>
              <a:spcBef>
                <a:spcPts val="518"/>
              </a:spcBef>
              <a:spcAft>
                <a:spcPts val="0"/>
              </a:spcAft>
              <a:buClr>
                <a:schemeClr val="dk1"/>
              </a:buClr>
              <a:buSzPct val="100000"/>
              <a:buFont typeface="Calibri"/>
              <a:buAutoNum type="romanUcPeriod"/>
            </a:pPr>
            <a:r>
              <a:rPr lang="en-US" sz="2800">
                <a:latin typeface="Arial"/>
                <a:ea typeface="Arial"/>
                <a:cs typeface="Arial"/>
                <a:sym typeface="Arial"/>
              </a:rPr>
              <a:t>श्वास: एलएलएफ विधि से जाँच करें</a:t>
            </a:r>
            <a:endParaRPr/>
          </a:p>
          <a:p>
            <a:pPr marL="571500" lvl="0" indent="-571500" algn="just" rtl="0">
              <a:lnSpc>
                <a:spcPct val="150000"/>
              </a:lnSpc>
              <a:spcBef>
                <a:spcPts val="518"/>
              </a:spcBef>
              <a:spcAft>
                <a:spcPts val="0"/>
              </a:spcAft>
              <a:buClr>
                <a:schemeClr val="dk1"/>
              </a:buClr>
              <a:buSzPct val="100000"/>
              <a:buFont typeface="Calibri"/>
              <a:buAutoNum type="romanUcPeriod"/>
            </a:pPr>
            <a:r>
              <a:rPr lang="en-US" sz="2800">
                <a:latin typeface="Arial"/>
                <a:ea typeface="Arial"/>
                <a:cs typeface="Arial"/>
                <a:sym typeface="Arial"/>
              </a:rPr>
              <a:t>सरकुलेशन: वयस्क/ बच्चे के लिए कैरोटिड पल्‍स  व शिशुओं के लिए ब्रेकियल पल्‍स की जॉच करें </a:t>
            </a:r>
            <a:endParaRPr sz="2800">
              <a:latin typeface="Arial"/>
              <a:ea typeface="Arial"/>
              <a:cs typeface="Arial"/>
              <a:sym typeface="Arial"/>
            </a:endParaRPr>
          </a:p>
          <a:p>
            <a:pPr marL="0" lvl="0" indent="0" algn="l" rtl="0">
              <a:lnSpc>
                <a:spcPct val="100000"/>
              </a:lnSpc>
              <a:spcBef>
                <a:spcPts val="518"/>
              </a:spcBef>
              <a:spcAft>
                <a:spcPts val="0"/>
              </a:spcAft>
              <a:buClr>
                <a:schemeClr val="dk1"/>
              </a:buClr>
              <a:buSzPct val="100000"/>
              <a:buNone/>
            </a:pPr>
            <a:endParaRPr sz="2800">
              <a:latin typeface="Arial"/>
              <a:ea typeface="Arial"/>
              <a:cs typeface="Arial"/>
              <a:sym typeface="Arial"/>
            </a:endParaRPr>
          </a:p>
        </p:txBody>
      </p:sp>
      <p:pic>
        <p:nvPicPr>
          <p:cNvPr id="460" name="Google Shape;460;p59"/>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0"/>
          <p:cNvSpPr txBox="1">
            <a:spLocks noGrp="1"/>
          </p:cNvSpPr>
          <p:nvPr>
            <p:ph type="title"/>
          </p:nvPr>
        </p:nvSpPr>
        <p:spPr>
          <a:xfrm>
            <a:off x="228600" y="1600200"/>
            <a:ext cx="52578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35802"/>
              <a:buFont typeface="Arial"/>
              <a:buNone/>
            </a:pPr>
            <a:r>
              <a:rPr lang="en-US"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सीपीआर चेस्‍ट कम्‍प्रेशन </a:t>
            </a:r>
            <a:br>
              <a:rPr lang="en-US" sz="3200" b="1">
                <a:solidFill>
                  <a:srgbClr val="FF0000"/>
                </a:solidFill>
                <a:latin typeface="Arial"/>
                <a:ea typeface="Arial"/>
                <a:cs typeface="Arial"/>
                <a:sym typeface="Arial"/>
              </a:rPr>
            </a:br>
            <a:r>
              <a:rPr lang="en-US" sz="3200" b="1">
                <a:solidFill>
                  <a:srgbClr val="FF0000"/>
                </a:solidFill>
                <a:latin typeface="Arial"/>
                <a:ea typeface="Arial"/>
                <a:cs typeface="Arial"/>
                <a:sym typeface="Arial"/>
              </a:rPr>
              <a:t>    </a:t>
            </a:r>
            <a:r>
              <a:rPr lang="en-US" sz="24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(CPR CHEST COMPRESSION)</a:t>
            </a:r>
            <a:endParaRPr sz="3600" b="1">
              <a:solidFill>
                <a:srgbClr val="FF0000"/>
              </a:solidFill>
              <a:latin typeface="Arial"/>
              <a:ea typeface="Arial"/>
              <a:cs typeface="Arial"/>
              <a:sym typeface="Arial"/>
            </a:endParaRPr>
          </a:p>
        </p:txBody>
      </p:sp>
      <p:sp>
        <p:nvSpPr>
          <p:cNvPr id="466" name="Google Shape;466;p60"/>
          <p:cNvSpPr txBox="1">
            <a:spLocks noGrp="1"/>
          </p:cNvSpPr>
          <p:nvPr>
            <p:ph type="body" idx="1"/>
          </p:nvPr>
        </p:nvSpPr>
        <p:spPr>
          <a:xfrm>
            <a:off x="5334000" y="1297115"/>
            <a:ext cx="6324600" cy="5082382"/>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चेस्‍ट कम्‍प्रेशन में लयबदृ तरिके से बार-बार एक समान दबाव, र्स्‍टनम के निचले आधे हिस्‍से पर डाला जाता है </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रोगी की पॉजिशन: रोगी को एक ठोस, समतल सतह पर पीठ के बल, दोनों और हाथ रखकर सुपाइन पॉजिशन में लिटाएं</a:t>
            </a:r>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रोगी की छाती को उजागर करें:</a:t>
            </a:r>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सीपीआर के लिए पॉजिशन तैयार करें </a:t>
            </a:r>
            <a:endParaRPr sz="2800">
              <a:latin typeface="Arial"/>
              <a:ea typeface="Arial"/>
              <a:cs typeface="Arial"/>
              <a:sym typeface="Arial"/>
            </a:endParaRPr>
          </a:p>
        </p:txBody>
      </p:sp>
      <p:sp>
        <p:nvSpPr>
          <p:cNvPr id="467" name="Google Shape;467;p60"/>
          <p:cNvSpPr/>
          <p:nvPr/>
        </p:nvSpPr>
        <p:spPr>
          <a:xfrm>
            <a:off x="0" y="102920"/>
            <a:ext cx="65" cy="251359"/>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68" name="Google Shape;468;p60"/>
          <p:cNvSpPr/>
          <p:nvPr/>
        </p:nvSpPr>
        <p:spPr>
          <a:xfrm>
            <a:off x="2194560" y="47875"/>
            <a:ext cx="1655064" cy="457200"/>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F1F1F"/>
              </a:buClr>
              <a:buSzPts val="2100"/>
              <a:buFont typeface="Arial"/>
              <a:buNone/>
            </a:pPr>
            <a:r>
              <a:rPr lang="en-US" sz="2100" b="0" i="0" u="none" strike="noStrike" cap="none">
                <a:solidFill>
                  <a:srgbClr val="1F1F1F"/>
                </a:solidFill>
                <a:latin typeface="Arial"/>
                <a:ea typeface="Arial"/>
                <a:cs typeface="Arial"/>
                <a:sym typeface="Arial"/>
              </a:rPr>
              <a:t>तैयार हो जाओ</a:t>
            </a:r>
            <a:r>
              <a:rPr lang="en-US" sz="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pic>
        <p:nvPicPr>
          <p:cNvPr id="469" name="Google Shape;469;p60"/>
          <p:cNvPicPr preferRelativeResize="0"/>
          <p:nvPr/>
        </p:nvPicPr>
        <p:blipFill rotWithShape="1">
          <a:blip r:embed="rId3">
            <a:alphaModFix/>
          </a:blip>
          <a:srcRect/>
          <a:stretch/>
        </p:blipFill>
        <p:spPr>
          <a:xfrm>
            <a:off x="90955" y="102920"/>
            <a:ext cx="1252142" cy="10472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1"/>
          <p:cNvSpPr txBox="1">
            <a:spLocks noGrp="1"/>
          </p:cNvSpPr>
          <p:nvPr>
            <p:ph type="title"/>
          </p:nvPr>
        </p:nvSpPr>
        <p:spPr>
          <a:xfrm>
            <a:off x="381000" y="1447800"/>
            <a:ext cx="5112327" cy="149479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11111"/>
              <a:buFont typeface="Arial"/>
              <a:buNone/>
            </a:pPr>
            <a:r>
              <a:rPr lang="en-US" sz="4000"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सीपीआर चेस्‍ट कम्‍प्रेशन </a:t>
            </a:r>
            <a:br>
              <a:rPr lang="en-US" sz="3200" b="1">
                <a:solidFill>
                  <a:srgbClr val="FF0000"/>
                </a:solidFill>
                <a:latin typeface="Arial"/>
                <a:ea typeface="Arial"/>
                <a:cs typeface="Arial"/>
                <a:sym typeface="Arial"/>
              </a:rPr>
            </a:br>
            <a:r>
              <a:rPr lang="en-US" sz="3200" b="1">
                <a:solidFill>
                  <a:srgbClr val="FF0000"/>
                </a:solidFill>
                <a:latin typeface="Arial"/>
                <a:ea typeface="Arial"/>
                <a:cs typeface="Arial"/>
                <a:sym typeface="Arial"/>
              </a:rPr>
              <a:t>    </a:t>
            </a:r>
            <a:r>
              <a:rPr lang="en-US" sz="2400" b="1">
                <a:solidFill>
                  <a:srgbClr val="FF0000"/>
                </a:solidFill>
                <a:latin typeface="Arial"/>
                <a:ea typeface="Arial"/>
                <a:cs typeface="Arial"/>
                <a:sym typeface="Arial"/>
              </a:rPr>
              <a:t>    </a:t>
            </a:r>
            <a:r>
              <a:rPr lang="en-US" sz="2800" b="1">
                <a:solidFill>
                  <a:srgbClr val="FF0000"/>
                </a:solidFill>
                <a:latin typeface="Arial"/>
                <a:ea typeface="Arial"/>
                <a:cs typeface="Arial"/>
                <a:sym typeface="Arial"/>
              </a:rPr>
              <a:t>(CPR CHEST COMPRESSION)</a:t>
            </a:r>
            <a:endParaRPr sz="4000">
              <a:latin typeface="Arial"/>
              <a:ea typeface="Arial"/>
              <a:cs typeface="Arial"/>
              <a:sym typeface="Arial"/>
            </a:endParaRPr>
          </a:p>
        </p:txBody>
      </p:sp>
      <p:sp>
        <p:nvSpPr>
          <p:cNvPr id="475" name="Google Shape;475;p61"/>
          <p:cNvSpPr txBox="1">
            <a:spLocks noGrp="1"/>
          </p:cNvSpPr>
          <p:nvPr>
            <p:ph type="body" idx="1"/>
          </p:nvPr>
        </p:nvSpPr>
        <p:spPr>
          <a:xfrm>
            <a:off x="5493328" y="980728"/>
            <a:ext cx="6553200" cy="313407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600"/>
              <a:buChar char="•"/>
            </a:pPr>
            <a:r>
              <a:rPr lang="en-US" sz="2600">
                <a:latin typeface="Arial"/>
                <a:ea typeface="Arial"/>
                <a:cs typeface="Arial"/>
                <a:sym typeface="Arial"/>
              </a:rPr>
              <a:t>जी फॉइड प्रोसेस को लोकेट करें।</a:t>
            </a:r>
            <a:endParaRPr/>
          </a:p>
          <a:p>
            <a:pPr marL="342900" lvl="0" indent="-342900" algn="just" rtl="0">
              <a:lnSpc>
                <a:spcPct val="100000"/>
              </a:lnSpc>
              <a:spcBef>
                <a:spcPts val="520"/>
              </a:spcBef>
              <a:spcAft>
                <a:spcPts val="0"/>
              </a:spcAft>
              <a:buClr>
                <a:schemeClr val="dk1"/>
              </a:buClr>
              <a:buSzPts val="2600"/>
              <a:buChar char="•"/>
            </a:pPr>
            <a:r>
              <a:rPr lang="en-US" sz="2600">
                <a:latin typeface="Arial"/>
                <a:ea typeface="Arial"/>
                <a:cs typeface="Arial"/>
                <a:sym typeface="Arial"/>
              </a:rPr>
              <a:t>कम्‍प्रेशन डालने वाली जगह को लोकेट करे। </a:t>
            </a:r>
            <a:endParaRPr/>
          </a:p>
          <a:p>
            <a:pPr marL="342900" lvl="0" indent="-342900" algn="just" rtl="0">
              <a:lnSpc>
                <a:spcPct val="100000"/>
              </a:lnSpc>
              <a:spcBef>
                <a:spcPts val="520"/>
              </a:spcBef>
              <a:spcAft>
                <a:spcPts val="0"/>
              </a:spcAft>
              <a:buClr>
                <a:schemeClr val="dk1"/>
              </a:buClr>
              <a:buSzPts val="2600"/>
              <a:buChar char="•"/>
            </a:pPr>
            <a:r>
              <a:rPr lang="en-US" sz="2600">
                <a:latin typeface="Arial"/>
                <a:ea typeface="Arial"/>
                <a:cs typeface="Arial"/>
                <a:sym typeface="Arial"/>
              </a:rPr>
              <a:t>अपने हाथो की पॉजिशन बनाएं। </a:t>
            </a:r>
            <a:endParaRPr/>
          </a:p>
          <a:p>
            <a:pPr marL="342900" lvl="0" indent="-342900" algn="just" rtl="0">
              <a:lnSpc>
                <a:spcPct val="100000"/>
              </a:lnSpc>
              <a:spcBef>
                <a:spcPts val="520"/>
              </a:spcBef>
              <a:spcAft>
                <a:spcPts val="0"/>
              </a:spcAft>
              <a:buClr>
                <a:schemeClr val="dk1"/>
              </a:buClr>
              <a:buSzPts val="2600"/>
              <a:buChar char="•"/>
            </a:pPr>
            <a:r>
              <a:rPr lang="en-US" sz="2600">
                <a:latin typeface="Arial"/>
                <a:ea typeface="Arial"/>
                <a:cs typeface="Arial"/>
                <a:sym typeface="Arial"/>
              </a:rPr>
              <a:t>कन्‍धो की पॉजिशन बनाएं।</a:t>
            </a:r>
            <a:endParaRPr/>
          </a:p>
          <a:p>
            <a:pPr marL="342900" lvl="0" indent="-342900" algn="just" rtl="0">
              <a:lnSpc>
                <a:spcPct val="100000"/>
              </a:lnSpc>
              <a:spcBef>
                <a:spcPts val="520"/>
              </a:spcBef>
              <a:spcAft>
                <a:spcPts val="0"/>
              </a:spcAft>
              <a:buClr>
                <a:schemeClr val="dk1"/>
              </a:buClr>
              <a:buSzPts val="2600"/>
              <a:buChar char="•"/>
            </a:pPr>
            <a:r>
              <a:rPr lang="en-US" sz="2600">
                <a:latin typeface="Arial"/>
                <a:ea typeface="Arial"/>
                <a:cs typeface="Arial"/>
                <a:sym typeface="Arial"/>
              </a:rPr>
              <a:t>अपनी भुजाओ को सीधा तथा कोहनी को लॉक करके छाती पर कम्‍प्रेशन दे। </a:t>
            </a:r>
            <a:endParaRPr sz="2600">
              <a:latin typeface="Arial"/>
              <a:ea typeface="Arial"/>
              <a:cs typeface="Arial"/>
              <a:sym typeface="Arial"/>
            </a:endParaRPr>
          </a:p>
          <a:p>
            <a:pPr marL="0" lvl="0" indent="0" algn="l" rtl="0">
              <a:lnSpc>
                <a:spcPct val="100000"/>
              </a:lnSpc>
              <a:spcBef>
                <a:spcPts val="560"/>
              </a:spcBef>
              <a:spcAft>
                <a:spcPts val="0"/>
              </a:spcAft>
              <a:buClr>
                <a:schemeClr val="dk1"/>
              </a:buClr>
              <a:buSzPts val="2800"/>
              <a:buNone/>
            </a:pPr>
            <a:endParaRPr sz="2800">
              <a:latin typeface="Times New Roman"/>
              <a:ea typeface="Times New Roman"/>
              <a:cs typeface="Times New Roman"/>
              <a:sym typeface="Times New Roman"/>
            </a:endParaRPr>
          </a:p>
        </p:txBody>
      </p:sp>
      <p:pic>
        <p:nvPicPr>
          <p:cNvPr id="476" name="Google Shape;476;p61" descr="CHLD1"/>
          <p:cNvPicPr preferRelativeResize="0"/>
          <p:nvPr/>
        </p:nvPicPr>
        <p:blipFill rotWithShape="1">
          <a:blip r:embed="rId3">
            <a:alphaModFix/>
          </a:blip>
          <a:srcRect/>
          <a:stretch/>
        </p:blipFill>
        <p:spPr>
          <a:xfrm>
            <a:off x="4953000" y="4372395"/>
            <a:ext cx="2514600" cy="2165351"/>
          </a:xfrm>
          <a:prstGeom prst="rect">
            <a:avLst/>
          </a:prstGeom>
          <a:noFill/>
          <a:ln>
            <a:noFill/>
          </a:ln>
        </p:spPr>
      </p:pic>
      <p:pic>
        <p:nvPicPr>
          <p:cNvPr id="477" name="Google Shape;477;p61" descr="Handpos1"/>
          <p:cNvPicPr preferRelativeResize="0"/>
          <p:nvPr/>
        </p:nvPicPr>
        <p:blipFill rotWithShape="1">
          <a:blip r:embed="rId4">
            <a:alphaModFix/>
          </a:blip>
          <a:srcRect/>
          <a:stretch/>
        </p:blipFill>
        <p:spPr>
          <a:xfrm>
            <a:off x="7592291" y="4334881"/>
            <a:ext cx="2133600" cy="2202865"/>
          </a:xfrm>
          <a:prstGeom prst="rect">
            <a:avLst/>
          </a:prstGeom>
          <a:noFill/>
          <a:ln>
            <a:noFill/>
          </a:ln>
        </p:spPr>
      </p:pic>
      <p:pic>
        <p:nvPicPr>
          <p:cNvPr id="478" name="Google Shape;478;p61" descr="Handpos2"/>
          <p:cNvPicPr preferRelativeResize="0"/>
          <p:nvPr/>
        </p:nvPicPr>
        <p:blipFill rotWithShape="1">
          <a:blip r:embed="rId5">
            <a:alphaModFix/>
          </a:blip>
          <a:srcRect/>
          <a:stretch/>
        </p:blipFill>
        <p:spPr>
          <a:xfrm>
            <a:off x="9753600" y="4184072"/>
            <a:ext cx="2286000" cy="2353674"/>
          </a:xfrm>
          <a:prstGeom prst="rect">
            <a:avLst/>
          </a:prstGeom>
          <a:noFill/>
          <a:ln>
            <a:noFill/>
          </a:ln>
        </p:spPr>
      </p:pic>
      <p:pic>
        <p:nvPicPr>
          <p:cNvPr id="479" name="Google Shape;479;p61"/>
          <p:cNvPicPr preferRelativeResize="0"/>
          <p:nvPr/>
        </p:nvPicPr>
        <p:blipFill rotWithShape="1">
          <a:blip r:embed="rId6">
            <a:alphaModFix/>
          </a:blip>
          <a:srcRect/>
          <a:stretch/>
        </p:blipFill>
        <p:spPr>
          <a:xfrm>
            <a:off x="42828" y="-38995"/>
            <a:ext cx="1252142" cy="10472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2"/>
          <p:cNvSpPr txBox="1">
            <a:spLocks noGrp="1"/>
          </p:cNvSpPr>
          <p:nvPr>
            <p:ph type="title"/>
          </p:nvPr>
        </p:nvSpPr>
        <p:spPr>
          <a:xfrm>
            <a:off x="381000" y="2438400"/>
            <a:ext cx="4876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व्‍यस्क सीपीआर सारांश - 9 वर्ष और उससे अधिक उम्र </a:t>
            </a:r>
            <a:br>
              <a:rPr lang="en-US" sz="32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(ADULT CPR SUMMARY – 9 YEARS AND OLDER)</a:t>
            </a:r>
            <a:endParaRPr sz="3200" b="1">
              <a:solidFill>
                <a:srgbClr val="FF0000"/>
              </a:solidFill>
              <a:latin typeface="Arial"/>
              <a:ea typeface="Arial"/>
              <a:cs typeface="Arial"/>
              <a:sym typeface="Arial"/>
            </a:endParaRPr>
          </a:p>
        </p:txBody>
      </p:sp>
      <p:sp>
        <p:nvSpPr>
          <p:cNvPr id="485" name="Google Shape;485;p62"/>
          <p:cNvSpPr txBox="1">
            <a:spLocks noGrp="1"/>
          </p:cNvSpPr>
          <p:nvPr>
            <p:ph type="body" idx="1"/>
          </p:nvPr>
        </p:nvSpPr>
        <p:spPr>
          <a:xfrm>
            <a:off x="6019800" y="1422256"/>
            <a:ext cx="6066736" cy="4673744"/>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800"/>
              <a:buChar char="•"/>
            </a:pPr>
            <a:r>
              <a:rPr lang="en-US" sz="2800">
                <a:latin typeface="Arial"/>
                <a:ea typeface="Arial"/>
                <a:cs typeface="Arial"/>
                <a:sym typeface="Arial"/>
              </a:rPr>
              <a:t>संपीड़न गहराई: कम से कम 2 इंच</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संपीड़न दर; 100-120 प्रति मिनट</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प्रत्येक वेंटिलेशन: 5-6 सेकंड</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नाड़ी स्थान: कैरोटिड धमनी</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1मैन रेस्क्यूअर साइकिल : 30 : 2</a:t>
            </a:r>
            <a:endParaRPr/>
          </a:p>
          <a:p>
            <a:pPr marL="342900" lvl="0" indent="-342900" algn="l" rtl="0">
              <a:lnSpc>
                <a:spcPct val="150000"/>
              </a:lnSpc>
              <a:spcBef>
                <a:spcPts val="560"/>
              </a:spcBef>
              <a:spcAft>
                <a:spcPts val="0"/>
              </a:spcAft>
              <a:buClr>
                <a:schemeClr val="dk1"/>
              </a:buClr>
              <a:buSzPts val="2800"/>
              <a:buChar char="•"/>
            </a:pPr>
            <a:r>
              <a:rPr lang="en-US" sz="2800">
                <a:latin typeface="Arial"/>
                <a:ea typeface="Arial"/>
                <a:cs typeface="Arial"/>
                <a:sym typeface="Arial"/>
              </a:rPr>
              <a:t>2मैन रेस्क्यूअर साइकिल : 30 : 2</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486" name="Google Shape;486;p62"/>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209480" y="2523596"/>
            <a:ext cx="471490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C000"/>
              </a:buClr>
              <a:buSzPct val="100000"/>
              <a:buFont typeface="Calibri"/>
              <a:buNone/>
            </a:pPr>
            <a:br>
              <a:rPr lang="en-US" b="1" u="sng">
                <a:solidFill>
                  <a:srgbClr val="FFC000"/>
                </a:solidFill>
              </a:rPr>
            </a:br>
            <a:r>
              <a:rPr lang="en-US" sz="4000" b="1">
                <a:solidFill>
                  <a:srgbClr val="FF0000"/>
                </a:solidFill>
                <a:latin typeface="Arial"/>
                <a:ea typeface="Arial"/>
                <a:cs typeface="Arial"/>
                <a:sym typeface="Arial"/>
              </a:rPr>
              <a:t>सरवाईवल</a:t>
            </a:r>
            <a:r>
              <a:rPr lang="en-US" sz="3600" b="1">
                <a:solidFill>
                  <a:srgbClr val="FF0000"/>
                </a:solidFill>
                <a:latin typeface="Arial"/>
                <a:ea typeface="Arial"/>
                <a:cs typeface="Arial"/>
                <a:sym typeface="Arial"/>
              </a:rPr>
              <a:t> की श्रृंखला</a:t>
            </a:r>
            <a:br>
              <a:rPr lang="en-US" b="1">
                <a:solidFill>
                  <a:srgbClr val="FFC000"/>
                </a:solidFill>
                <a:latin typeface="Arial"/>
                <a:ea typeface="Arial"/>
                <a:cs typeface="Arial"/>
                <a:sym typeface="Arial"/>
              </a:rPr>
            </a:br>
            <a:r>
              <a:rPr lang="en-US" b="1">
                <a:solidFill>
                  <a:srgbClr val="FFC000"/>
                </a:solidFill>
                <a:latin typeface="Arial"/>
                <a:ea typeface="Arial"/>
                <a:cs typeface="Arial"/>
                <a:sym typeface="Arial"/>
              </a:rPr>
              <a:t>  </a:t>
            </a:r>
            <a:r>
              <a:rPr lang="en-US" sz="3600" b="1">
                <a:solidFill>
                  <a:srgbClr val="FF0000"/>
                </a:solidFill>
                <a:latin typeface="Arial"/>
                <a:ea typeface="Arial"/>
                <a:cs typeface="Arial"/>
                <a:sym typeface="Arial"/>
              </a:rPr>
              <a:t>(</a:t>
            </a:r>
            <a:r>
              <a:rPr lang="en-US" sz="3100" b="1">
                <a:solidFill>
                  <a:srgbClr val="FF0000"/>
                </a:solidFill>
                <a:latin typeface="Arial"/>
                <a:ea typeface="Arial"/>
                <a:cs typeface="Arial"/>
                <a:sym typeface="Arial"/>
              </a:rPr>
              <a:t>CHAIN OF SURVIVAL)</a:t>
            </a:r>
            <a:br>
              <a:rPr lang="en-US" sz="3100" b="1">
                <a:solidFill>
                  <a:srgbClr val="FFC000"/>
                </a:solidFill>
                <a:latin typeface="Arial"/>
                <a:ea typeface="Arial"/>
                <a:cs typeface="Arial"/>
                <a:sym typeface="Arial"/>
              </a:rPr>
            </a:br>
            <a:endParaRPr b="1">
              <a:latin typeface="Arial"/>
              <a:ea typeface="Arial"/>
              <a:cs typeface="Arial"/>
              <a:sym typeface="Arial"/>
            </a:endParaRPr>
          </a:p>
        </p:txBody>
      </p:sp>
      <p:pic>
        <p:nvPicPr>
          <p:cNvPr id="135" name="Google Shape;135;p18" descr="C:\Users\NIYAZ\Desktop\Chain-of-Survival.jpg"/>
          <p:cNvPicPr preferRelativeResize="0">
            <a:picLocks noGrp="1"/>
          </p:cNvPicPr>
          <p:nvPr>
            <p:ph type="body" idx="1"/>
          </p:nvPr>
        </p:nvPicPr>
        <p:blipFill rotWithShape="1">
          <a:blip r:embed="rId3">
            <a:alphaModFix/>
          </a:blip>
          <a:srcRect/>
          <a:stretch/>
        </p:blipFill>
        <p:spPr>
          <a:xfrm>
            <a:off x="6400800" y="1088201"/>
            <a:ext cx="3505200" cy="1536009"/>
          </a:xfrm>
          <a:prstGeom prst="rect">
            <a:avLst/>
          </a:prstGeom>
          <a:noFill/>
          <a:ln>
            <a:noFill/>
          </a:ln>
        </p:spPr>
      </p:pic>
      <p:sp>
        <p:nvSpPr>
          <p:cNvPr id="136" name="Google Shape;136;p18"/>
          <p:cNvSpPr/>
          <p:nvPr/>
        </p:nvSpPr>
        <p:spPr>
          <a:xfrm>
            <a:off x="4924388" y="2571744"/>
            <a:ext cx="6458024" cy="2607958"/>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हृदय और श्‍वास संबंधी आपात स्थितियों के संकेतों और लक्षणों को शीघ्र पहचानें और आपातकालीन चिकित्सा सेवाओं (ईएमएस) को सूचित/सतर्क करें।</a:t>
            </a:r>
            <a:endParaRPr sz="2800" b="0" i="0" u="none" strike="noStrike" cap="none">
              <a:solidFill>
                <a:schemeClr val="dk1"/>
              </a:solidFill>
              <a:latin typeface="Arial"/>
              <a:ea typeface="Arial"/>
              <a:cs typeface="Arial"/>
              <a:sym typeface="Arial"/>
            </a:endParaRPr>
          </a:p>
        </p:txBody>
      </p:sp>
      <p:pic>
        <p:nvPicPr>
          <p:cNvPr id="137" name="Google Shape;137;p18"/>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3"/>
          <p:cNvSpPr txBox="1">
            <a:spLocks noGrp="1"/>
          </p:cNvSpPr>
          <p:nvPr>
            <p:ph type="title"/>
          </p:nvPr>
        </p:nvSpPr>
        <p:spPr>
          <a:xfrm>
            <a:off x="381000" y="1905000"/>
            <a:ext cx="5548283" cy="167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बाल सीपीआर सारांश  </a:t>
            </a:r>
            <a:br>
              <a:rPr lang="en-US" sz="3200" b="1">
                <a:solidFill>
                  <a:srgbClr val="FF0000"/>
                </a:solidFill>
                <a:latin typeface="Arial"/>
                <a:ea typeface="Arial"/>
                <a:cs typeface="Arial"/>
                <a:sym typeface="Arial"/>
              </a:rPr>
            </a:br>
            <a:r>
              <a:rPr lang="en-US" sz="3200" b="1">
                <a:solidFill>
                  <a:srgbClr val="FF0000"/>
                </a:solidFill>
                <a:latin typeface="Arial"/>
                <a:ea typeface="Arial"/>
                <a:cs typeface="Arial"/>
                <a:sym typeface="Arial"/>
              </a:rPr>
              <a:t>(1 से 9 वर्ष)</a:t>
            </a:r>
            <a:br>
              <a:rPr lang="en-US" sz="32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(CHILD CPR SUMMARY –(1TO9YEARS)</a:t>
            </a:r>
            <a:endParaRPr sz="3200" b="1">
              <a:solidFill>
                <a:srgbClr val="FF0000"/>
              </a:solidFill>
              <a:latin typeface="Arial"/>
              <a:ea typeface="Arial"/>
              <a:cs typeface="Arial"/>
              <a:sym typeface="Arial"/>
            </a:endParaRPr>
          </a:p>
        </p:txBody>
      </p:sp>
      <p:sp>
        <p:nvSpPr>
          <p:cNvPr id="492" name="Google Shape;492;p63"/>
          <p:cNvSpPr txBox="1">
            <a:spLocks noGrp="1"/>
          </p:cNvSpPr>
          <p:nvPr>
            <p:ph type="body" idx="1"/>
          </p:nvPr>
        </p:nvSpPr>
        <p:spPr>
          <a:xfrm>
            <a:off x="5638800" y="1600200"/>
            <a:ext cx="6462683"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latin typeface="Arial"/>
                <a:ea typeface="Arial"/>
                <a:cs typeface="Arial"/>
                <a:sym typeface="Arial"/>
              </a:rPr>
              <a:t>संपीड़न गहराई: 4-5 सेमी (या छाती की गहराई का 1/3 से ½ भाग) लगभग 2 इंच</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संपीड़न दर: 100-120 प्रति मिनट</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प्रत्येक वेंटिलेशन: 3-5 सेकंड</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नाड़ी स्थान: कैरोटिड धमनी</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1मैन रेस्क्यूअर साइकिल : 30 : 2</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2मैन रेस्क्यूअर साइकिल : 15 : 2</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493" name="Google Shape;493;p63"/>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4"/>
          <p:cNvSpPr txBox="1">
            <a:spLocks noGrp="1"/>
          </p:cNvSpPr>
          <p:nvPr>
            <p:ph type="title"/>
          </p:nvPr>
        </p:nvSpPr>
        <p:spPr>
          <a:xfrm>
            <a:off x="387304" y="2135488"/>
            <a:ext cx="5029200" cy="18668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Times New Roman"/>
              <a:buNone/>
            </a:pPr>
            <a:br>
              <a:rPr lang="en-US" sz="4000">
                <a:solidFill>
                  <a:schemeClr val="dk1"/>
                </a:solidFill>
                <a:latin typeface="Times New Roman"/>
                <a:ea typeface="Times New Roman"/>
                <a:cs typeface="Times New Roman"/>
                <a:sym typeface="Times New Roman"/>
              </a:rPr>
            </a:br>
            <a:r>
              <a:rPr lang="en-US" sz="3600" b="1">
                <a:solidFill>
                  <a:srgbClr val="FF0000"/>
                </a:solidFill>
                <a:latin typeface="Arial"/>
                <a:ea typeface="Arial"/>
                <a:cs typeface="Arial"/>
                <a:sym typeface="Arial"/>
              </a:rPr>
              <a:t>शिशुओं के लिए सीपीआर छाती संपीड़न</a:t>
            </a:r>
            <a:br>
              <a:rPr lang="en-US" sz="3600" b="1">
                <a:solidFill>
                  <a:srgbClr val="FF0000"/>
                </a:solidFill>
                <a:latin typeface="Arial"/>
                <a:ea typeface="Arial"/>
                <a:cs typeface="Arial"/>
                <a:sym typeface="Arial"/>
              </a:rPr>
            </a:br>
            <a:r>
              <a:rPr lang="en-US" sz="2700" b="1">
                <a:solidFill>
                  <a:srgbClr val="FF0000"/>
                </a:solidFill>
                <a:latin typeface="Arial"/>
                <a:ea typeface="Arial"/>
                <a:cs typeface="Arial"/>
                <a:sym typeface="Arial"/>
              </a:rPr>
              <a:t>(CPR CHEST COMPRESSION FOR INFANTS)</a:t>
            </a:r>
            <a:br>
              <a:rPr lang="en-US" sz="2700">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sp>
        <p:nvSpPr>
          <p:cNvPr id="499" name="Google Shape;499;p64"/>
          <p:cNvSpPr txBox="1">
            <a:spLocks noGrp="1"/>
          </p:cNvSpPr>
          <p:nvPr>
            <p:ph type="body" idx="1"/>
          </p:nvPr>
        </p:nvSpPr>
        <p:spPr>
          <a:xfrm>
            <a:off x="6254704" y="914400"/>
            <a:ext cx="5638800" cy="365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800"/>
              <a:buNone/>
            </a:pPr>
            <a:r>
              <a:rPr lang="en-US" sz="2800"/>
              <a:t>    </a:t>
            </a:r>
            <a:r>
              <a:rPr lang="en-US" sz="2800">
                <a:latin typeface="Arial"/>
                <a:ea typeface="Arial"/>
                <a:cs typeface="Arial"/>
                <a:sym typeface="Arial"/>
              </a:rPr>
              <a:t>शिशुओं में हृदयाघात का सामान्य कारण चोट लगने, दम घुटने आदि के कारण हाइपोक्सिया है, ईएमएस को सूचित करने से पहले आपको एक मिनट के लिए</a:t>
            </a:r>
            <a:r>
              <a:rPr lang="en-US" sz="2800"/>
              <a:t> </a:t>
            </a:r>
            <a:r>
              <a:rPr lang="en-US" sz="2800">
                <a:latin typeface="Arial"/>
                <a:ea typeface="Arial"/>
                <a:cs typeface="Arial"/>
                <a:sym typeface="Arial"/>
              </a:rPr>
              <a:t>शिशु को पुनर्जीवित करने का प्रयास करना चाहिए</a:t>
            </a:r>
            <a:endParaRPr sz="2800">
              <a:latin typeface="Arial"/>
              <a:ea typeface="Arial"/>
              <a:cs typeface="Arial"/>
              <a:sym typeface="Arial"/>
            </a:endParaRPr>
          </a:p>
          <a:p>
            <a:pPr marL="0" lvl="0" indent="0" algn="ctr" rtl="0">
              <a:lnSpc>
                <a:spcPct val="100000"/>
              </a:lnSpc>
              <a:spcBef>
                <a:spcPts val="560"/>
              </a:spcBef>
              <a:spcAft>
                <a:spcPts val="0"/>
              </a:spcAft>
              <a:buClr>
                <a:schemeClr val="dk1"/>
              </a:buClr>
              <a:buSzPts val="2800"/>
              <a:buNone/>
            </a:pPr>
            <a:endParaRPr sz="2800"/>
          </a:p>
        </p:txBody>
      </p:sp>
      <p:pic>
        <p:nvPicPr>
          <p:cNvPr id="500" name="Google Shape;500;p64" descr="CPRCHILD"/>
          <p:cNvPicPr preferRelativeResize="0"/>
          <p:nvPr/>
        </p:nvPicPr>
        <p:blipFill rotWithShape="1">
          <a:blip r:embed="rId3">
            <a:alphaModFix/>
          </a:blip>
          <a:srcRect/>
          <a:stretch/>
        </p:blipFill>
        <p:spPr>
          <a:xfrm>
            <a:off x="6254704" y="3562309"/>
            <a:ext cx="4800600" cy="2698751"/>
          </a:xfrm>
          <a:prstGeom prst="rect">
            <a:avLst/>
          </a:prstGeom>
          <a:noFill/>
          <a:ln>
            <a:noFill/>
          </a:ln>
        </p:spPr>
      </p:pic>
      <p:pic>
        <p:nvPicPr>
          <p:cNvPr id="501" name="Google Shape;501;p64"/>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5"/>
          <p:cNvSpPr txBox="1">
            <a:spLocks noGrp="1"/>
          </p:cNvSpPr>
          <p:nvPr>
            <p:ph type="title"/>
          </p:nvPr>
        </p:nvSpPr>
        <p:spPr>
          <a:xfrm>
            <a:off x="228600" y="1676400"/>
            <a:ext cx="5562600" cy="20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शिशुओं के लिए सीपीआर छाती  संपीड़न</a:t>
            </a:r>
            <a:br>
              <a:rPr lang="en-US" sz="32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(CPR CHEST COMPRESSION FOR INFANTS)</a:t>
            </a:r>
            <a:endParaRPr sz="3200" b="1">
              <a:solidFill>
                <a:srgbClr val="FF0000"/>
              </a:solidFill>
              <a:latin typeface="Arial"/>
              <a:ea typeface="Arial"/>
              <a:cs typeface="Arial"/>
              <a:sym typeface="Arial"/>
            </a:endParaRPr>
          </a:p>
        </p:txBody>
      </p:sp>
      <p:sp>
        <p:nvSpPr>
          <p:cNvPr id="507" name="Google Shape;507;p65"/>
          <p:cNvSpPr txBox="1">
            <a:spLocks noGrp="1"/>
          </p:cNvSpPr>
          <p:nvPr>
            <p:ph type="body" idx="1"/>
          </p:nvPr>
        </p:nvSpPr>
        <p:spPr>
          <a:xfrm>
            <a:off x="5791200" y="1600201"/>
            <a:ext cx="5791200" cy="388619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रोगी को एक ठोस, समतल सतह पर पीठ के बल लिटाएं तथा उसके दोनों हाथ बगल में रखें।</a:t>
            </a:r>
            <a:r>
              <a:rPr lang="en-US" sz="2800">
                <a:solidFill>
                  <a:srgbClr val="CC0000"/>
                </a:solidFill>
                <a:latin typeface="Arial"/>
                <a:ea typeface="Arial"/>
                <a:cs typeface="Arial"/>
                <a:sym typeface="Arial"/>
              </a:rPr>
              <a:t> रोगी को </a:t>
            </a:r>
            <a:r>
              <a:rPr lang="en-US" sz="2800">
                <a:latin typeface="Arial"/>
                <a:ea typeface="Arial"/>
                <a:cs typeface="Arial"/>
                <a:sym typeface="Arial"/>
              </a:rPr>
              <a:t>अपनी बांह पर रखें, अपनी हथेली का उपयोग करके उसके सिर को सहारा दें</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रोगी की छाती से कपडे हटाऐ </a:t>
            </a: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कम्‍प्रेशन साईट को लोकेट करें </a:t>
            </a: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छाती पर दबाव डालें</a:t>
            </a:r>
            <a:endParaRPr/>
          </a:p>
          <a:p>
            <a:pPr marL="0" lvl="0" indent="0" algn="l" rtl="0">
              <a:lnSpc>
                <a:spcPct val="100000"/>
              </a:lnSpc>
              <a:spcBef>
                <a:spcPts val="720"/>
              </a:spcBef>
              <a:spcAft>
                <a:spcPts val="0"/>
              </a:spcAft>
              <a:buClr>
                <a:schemeClr val="dk1"/>
              </a:buClr>
              <a:buSzPts val="3600"/>
              <a:buNone/>
            </a:pPr>
            <a:endParaRPr sz="3600">
              <a:latin typeface="Times New Roman"/>
              <a:ea typeface="Times New Roman"/>
              <a:cs typeface="Times New Roman"/>
              <a:sym typeface="Times New Roman"/>
            </a:endParaRPr>
          </a:p>
        </p:txBody>
      </p:sp>
      <p:pic>
        <p:nvPicPr>
          <p:cNvPr id="508" name="Google Shape;508;p65"/>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6"/>
          <p:cNvSpPr txBox="1">
            <a:spLocks noGrp="1"/>
          </p:cNvSpPr>
          <p:nvPr>
            <p:ph type="title"/>
          </p:nvPr>
        </p:nvSpPr>
        <p:spPr>
          <a:xfrm>
            <a:off x="150186" y="1670901"/>
            <a:ext cx="5950527" cy="2438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शिशु सीपीआर सारांश - 1 वर्ष और उससे कम उम्र के बच्चे</a:t>
            </a:r>
            <a:br>
              <a:rPr lang="en-US" sz="28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(INFANT CPR SUMMARY – 1 YEAR OLD AND UNDER)</a:t>
            </a:r>
            <a:endParaRPr b="1">
              <a:solidFill>
                <a:srgbClr val="FF0000"/>
              </a:solidFill>
              <a:latin typeface="Arial"/>
              <a:ea typeface="Arial"/>
              <a:cs typeface="Arial"/>
              <a:sym typeface="Arial"/>
            </a:endParaRPr>
          </a:p>
        </p:txBody>
      </p:sp>
      <p:sp>
        <p:nvSpPr>
          <p:cNvPr id="514" name="Google Shape;514;p66"/>
          <p:cNvSpPr txBox="1">
            <a:spLocks noGrp="1"/>
          </p:cNvSpPr>
          <p:nvPr>
            <p:ph type="body" idx="1"/>
          </p:nvPr>
        </p:nvSpPr>
        <p:spPr>
          <a:xfrm>
            <a:off x="6477000" y="1676400"/>
            <a:ext cx="5638800" cy="3962399"/>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संपीड़न गहराई: लगभग 1.5 इंच (1/3 - ½ कुल छाती की गहराई)</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संपीड़न दर : 100-120 प्रति मिनट</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प्रत्येक वेंटिलेशन: 3- 5 सेकंड</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नाड़ी स्थान : बाहु धमनी</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1मैन रेस्क्यूअर साइकिल : 30:2</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2मैन रेस्क्यूअर साइकिल : 15:2</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515" name="Google Shape;515;p66"/>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7"/>
          <p:cNvSpPr txBox="1">
            <a:spLocks noGrp="1"/>
          </p:cNvSpPr>
          <p:nvPr>
            <p:ph type="title"/>
          </p:nvPr>
        </p:nvSpPr>
        <p:spPr>
          <a:xfrm>
            <a:off x="0" y="1646106"/>
            <a:ext cx="5638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सफल सीपीआर के लक्षण</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(SIGNS OF SUCCESSFUL CPR)</a:t>
            </a:r>
            <a:endParaRPr sz="4000" b="1">
              <a:solidFill>
                <a:srgbClr val="FF0000"/>
              </a:solidFill>
              <a:latin typeface="Arial"/>
              <a:ea typeface="Arial"/>
              <a:cs typeface="Arial"/>
              <a:sym typeface="Arial"/>
            </a:endParaRPr>
          </a:p>
        </p:txBody>
      </p:sp>
      <p:sp>
        <p:nvSpPr>
          <p:cNvPr id="522" name="Google Shape;522;p67"/>
          <p:cNvSpPr txBox="1">
            <a:spLocks noGrp="1"/>
          </p:cNvSpPr>
          <p:nvPr>
            <p:ph type="body" idx="1"/>
          </p:nvPr>
        </p:nvSpPr>
        <p:spPr>
          <a:xfrm>
            <a:off x="5791200" y="1618674"/>
            <a:ext cx="5638800" cy="452596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600"/>
              <a:buNone/>
            </a:pPr>
            <a:r>
              <a:rPr lang="en-US" sz="3600"/>
              <a:t> </a:t>
            </a:r>
            <a:r>
              <a:rPr lang="en-US" sz="2800">
                <a:latin typeface="Arial"/>
                <a:ea typeface="Arial"/>
                <a:cs typeface="Arial"/>
                <a:sym typeface="Arial"/>
              </a:rPr>
              <a:t>सफल सीपीआर का मतलब रोगी का जीवित रहना नहीं है - इसका मतलब सिर्फ़ यह है कि इसे सही तरीके से किया गया है एसीएलएस (ACLS) न मिलने पर बहुत कम लोग बच पाते हैं ,इसका उद्देश्य कुछ महत्वपूर्ण मिनटों के लिए कोशिकाओं और अंगों की मृत्यु को रोकना है, यह भी देखना ज़रूरी है कि सीपीआर प्रभावी हो रहा है या नहीं।</a:t>
            </a:r>
            <a:endParaRPr sz="2800">
              <a:latin typeface="Arial"/>
              <a:ea typeface="Arial"/>
              <a:cs typeface="Arial"/>
              <a:sym typeface="Arial"/>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523" name="Google Shape;523;p67"/>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8"/>
          <p:cNvSpPr txBox="1">
            <a:spLocks noGrp="1"/>
          </p:cNvSpPr>
          <p:nvPr>
            <p:ph type="body" idx="1"/>
          </p:nvPr>
        </p:nvSpPr>
        <p:spPr>
          <a:xfrm>
            <a:off x="5676207" y="1284546"/>
            <a:ext cx="6400800" cy="458285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800"/>
              <a:buChar char="•"/>
            </a:pPr>
            <a:r>
              <a:rPr lang="en-US" sz="2800">
                <a:latin typeface="Arial"/>
                <a:ea typeface="Arial"/>
                <a:cs typeface="Arial"/>
                <a:sym typeface="Arial"/>
              </a:rPr>
              <a:t>प्रत्येक संपीड़न के साथ नाड़ी स्पर्शनीय होनी चाहिए</a:t>
            </a:r>
            <a:endParaRPr sz="2800">
              <a:latin typeface="Arial"/>
              <a:ea typeface="Arial"/>
              <a:cs typeface="Arial"/>
              <a:sym typeface="Arial"/>
            </a:endParaRPr>
          </a:p>
          <a:p>
            <a:pPr marL="342900" lvl="0" indent="-342900" algn="just" rtl="0">
              <a:lnSpc>
                <a:spcPct val="90000"/>
              </a:lnSpc>
              <a:spcBef>
                <a:spcPts val="560"/>
              </a:spcBef>
              <a:spcAft>
                <a:spcPts val="0"/>
              </a:spcAft>
              <a:buClr>
                <a:schemeClr val="dk1"/>
              </a:buClr>
              <a:buSzPts val="2800"/>
              <a:buChar char="•"/>
            </a:pPr>
            <a:r>
              <a:rPr lang="en-US" sz="2800">
                <a:latin typeface="Arial"/>
                <a:ea typeface="Arial"/>
                <a:cs typeface="Arial"/>
                <a:sym typeface="Arial"/>
              </a:rPr>
              <a:t>प्रत्येक वेंटिलेशन के साथ छाती का ऊपर और नीचे होना चाहिए</a:t>
            </a:r>
            <a:endParaRPr/>
          </a:p>
          <a:p>
            <a:pPr marL="342900" lvl="0" indent="-342900" algn="just" rtl="0">
              <a:lnSpc>
                <a:spcPct val="90000"/>
              </a:lnSpc>
              <a:spcBef>
                <a:spcPts val="560"/>
              </a:spcBef>
              <a:spcAft>
                <a:spcPts val="0"/>
              </a:spcAft>
              <a:buClr>
                <a:schemeClr val="dk1"/>
              </a:buClr>
              <a:buSzPts val="2800"/>
              <a:buChar char="•"/>
            </a:pPr>
            <a:r>
              <a:rPr lang="en-US" sz="2800">
                <a:latin typeface="Arial"/>
                <a:ea typeface="Arial"/>
                <a:cs typeface="Arial"/>
                <a:sym typeface="Arial"/>
              </a:rPr>
              <a:t>पुतलियाँ सामान्य रूप से प्रतिक्रिया करना शुरू कर सकती हैं</a:t>
            </a:r>
            <a:endParaRPr sz="2800">
              <a:latin typeface="Arial"/>
              <a:ea typeface="Arial"/>
              <a:cs typeface="Arial"/>
              <a:sym typeface="Arial"/>
            </a:endParaRPr>
          </a:p>
          <a:p>
            <a:pPr marL="342900" lvl="0" indent="-342900" algn="just" rtl="0">
              <a:lnSpc>
                <a:spcPct val="90000"/>
              </a:lnSpc>
              <a:spcBef>
                <a:spcPts val="560"/>
              </a:spcBef>
              <a:spcAft>
                <a:spcPts val="0"/>
              </a:spcAft>
              <a:buClr>
                <a:schemeClr val="dk1"/>
              </a:buClr>
              <a:buSzPts val="2800"/>
              <a:buChar char="•"/>
            </a:pPr>
            <a:r>
              <a:rPr lang="en-US" sz="2800">
                <a:latin typeface="Arial"/>
                <a:ea typeface="Arial"/>
                <a:cs typeface="Arial"/>
                <a:sym typeface="Arial"/>
              </a:rPr>
              <a:t>रोगी की त्वचा के रंग मे सुधार हो सकता है.</a:t>
            </a:r>
            <a:endParaRPr/>
          </a:p>
          <a:p>
            <a:pPr marL="342900" lvl="0" indent="-342900" algn="just" rtl="0">
              <a:lnSpc>
                <a:spcPct val="90000"/>
              </a:lnSpc>
              <a:spcBef>
                <a:spcPts val="560"/>
              </a:spcBef>
              <a:spcAft>
                <a:spcPts val="0"/>
              </a:spcAft>
              <a:buClr>
                <a:schemeClr val="dk1"/>
              </a:buClr>
              <a:buSzPts val="2800"/>
              <a:buChar char="•"/>
            </a:pPr>
            <a:r>
              <a:rPr lang="en-US" sz="2800">
                <a:latin typeface="Arial"/>
                <a:ea typeface="Arial"/>
                <a:cs typeface="Arial"/>
                <a:sym typeface="Arial"/>
              </a:rPr>
              <a:t>रोगी हिलने-डुलने और निगलने का प्रयास कर सकता है</a:t>
            </a:r>
            <a:endParaRPr sz="2800">
              <a:latin typeface="Arial"/>
              <a:ea typeface="Arial"/>
              <a:cs typeface="Arial"/>
              <a:sym typeface="Arial"/>
            </a:endParaRPr>
          </a:p>
          <a:p>
            <a:pPr marL="342900" lvl="0" indent="-342900" algn="just" rtl="0">
              <a:lnSpc>
                <a:spcPct val="90000"/>
              </a:lnSpc>
              <a:spcBef>
                <a:spcPts val="560"/>
              </a:spcBef>
              <a:spcAft>
                <a:spcPts val="0"/>
              </a:spcAft>
              <a:buClr>
                <a:schemeClr val="dk1"/>
              </a:buClr>
              <a:buSzPts val="2800"/>
              <a:buChar char="•"/>
            </a:pPr>
            <a:r>
              <a:rPr lang="en-US" sz="2800">
                <a:latin typeface="Arial"/>
                <a:ea typeface="Arial"/>
                <a:cs typeface="Arial"/>
                <a:sym typeface="Arial"/>
              </a:rPr>
              <a:t>दिल की धड़कन वापस आ सकती है</a:t>
            </a:r>
            <a:endParaRPr sz="2800">
              <a:latin typeface="Arial"/>
              <a:ea typeface="Arial"/>
              <a:cs typeface="Arial"/>
              <a:sym typeface="Arial"/>
            </a:endParaRPr>
          </a:p>
          <a:p>
            <a:pPr marL="0" lvl="0" indent="0" algn="l" rtl="0">
              <a:lnSpc>
                <a:spcPct val="100000"/>
              </a:lnSpc>
              <a:spcBef>
                <a:spcPts val="720"/>
              </a:spcBef>
              <a:spcAft>
                <a:spcPts val="0"/>
              </a:spcAft>
              <a:buClr>
                <a:schemeClr val="dk1"/>
              </a:buClr>
              <a:buSzPts val="3600"/>
              <a:buNone/>
            </a:pPr>
            <a:endParaRPr sz="3600">
              <a:latin typeface="Times New Roman"/>
              <a:ea typeface="Times New Roman"/>
              <a:cs typeface="Times New Roman"/>
              <a:sym typeface="Times New Roman"/>
            </a:endParaRPr>
          </a:p>
        </p:txBody>
      </p:sp>
      <p:sp>
        <p:nvSpPr>
          <p:cNvPr id="529" name="Google Shape;529;p68"/>
          <p:cNvSpPr txBox="1">
            <a:spLocks noGrp="1"/>
          </p:cNvSpPr>
          <p:nvPr>
            <p:ph type="title"/>
          </p:nvPr>
        </p:nvSpPr>
        <p:spPr>
          <a:xfrm>
            <a:off x="106680" y="1773497"/>
            <a:ext cx="5569527"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सफल सीपीआर के लक्षण</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(SIGNS OF SUCCESSFUL CPR)</a:t>
            </a:r>
            <a:endParaRPr sz="4000" b="1">
              <a:solidFill>
                <a:srgbClr val="FF0000"/>
              </a:solidFill>
              <a:latin typeface="Arial"/>
              <a:ea typeface="Arial"/>
              <a:cs typeface="Arial"/>
              <a:sym typeface="Arial"/>
            </a:endParaRPr>
          </a:p>
        </p:txBody>
      </p:sp>
      <p:pic>
        <p:nvPicPr>
          <p:cNvPr id="530" name="Google Shape;530;p68"/>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9"/>
          <p:cNvSpPr txBox="1">
            <a:spLocks noGrp="1"/>
          </p:cNvSpPr>
          <p:nvPr>
            <p:ph type="title"/>
          </p:nvPr>
        </p:nvSpPr>
        <p:spPr>
          <a:xfrm>
            <a:off x="533399" y="2286000"/>
            <a:ext cx="6419735"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सीपीआर कब शुरू न करें</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(WHEN NOT TO BEGIN CPR)</a:t>
            </a:r>
            <a:endParaRPr sz="4000" b="1">
              <a:solidFill>
                <a:srgbClr val="FF0000"/>
              </a:solidFill>
              <a:latin typeface="Arial"/>
              <a:ea typeface="Arial"/>
              <a:cs typeface="Arial"/>
              <a:sym typeface="Arial"/>
            </a:endParaRPr>
          </a:p>
        </p:txBody>
      </p:sp>
      <p:sp>
        <p:nvSpPr>
          <p:cNvPr id="536" name="Google Shape;536;p69"/>
          <p:cNvSpPr txBox="1">
            <a:spLocks noGrp="1"/>
          </p:cNvSpPr>
          <p:nvPr>
            <p:ph type="body" idx="1"/>
          </p:nvPr>
        </p:nvSpPr>
        <p:spPr>
          <a:xfrm>
            <a:off x="6953135" y="1503803"/>
            <a:ext cx="4629265" cy="3677797"/>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latin typeface="Arial"/>
                <a:ea typeface="Arial"/>
                <a:cs typeface="Arial"/>
                <a:sym typeface="Arial"/>
              </a:rPr>
              <a:t>स्पष्ट  घातक घाव</a:t>
            </a: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शरीर का अकड जाना </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डिकम्‍पोजिशन</a:t>
            </a: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लिविडिटी</a:t>
            </a:r>
            <a:endParaRPr sz="280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स्टिल बर्थ </a:t>
            </a:r>
            <a:endParaRPr/>
          </a:p>
          <a:p>
            <a:pPr marL="342900" lvl="0" indent="-342900" algn="l" rtl="0">
              <a:lnSpc>
                <a:spcPct val="100000"/>
              </a:lnSpc>
              <a:spcBef>
                <a:spcPts val="560"/>
              </a:spcBef>
              <a:spcAft>
                <a:spcPts val="0"/>
              </a:spcAft>
              <a:buClr>
                <a:schemeClr val="dk1"/>
              </a:buClr>
              <a:buSzPts val="2800"/>
              <a:buChar char="•"/>
            </a:pPr>
            <a:r>
              <a:rPr lang="en-US" sz="2800">
                <a:latin typeface="Arial"/>
                <a:ea typeface="Arial"/>
                <a:cs typeface="Arial"/>
                <a:sym typeface="Arial"/>
              </a:rPr>
              <a:t>अन्य (लोकल प्रोटोकॉल चैक  करें)</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537" name="Google Shape;537;p69"/>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0"/>
          <p:cNvSpPr txBox="1">
            <a:spLocks noGrp="1"/>
          </p:cNvSpPr>
          <p:nvPr>
            <p:ph type="title"/>
          </p:nvPr>
        </p:nvSpPr>
        <p:spPr>
          <a:xfrm>
            <a:off x="228600" y="2057400"/>
            <a:ext cx="5257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निश्चित मृत्यु का संकेत</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(SIGNS OF CERTAIN DEATH)</a:t>
            </a:r>
            <a:endParaRPr sz="4000">
              <a:solidFill>
                <a:srgbClr val="FF0000"/>
              </a:solidFill>
              <a:latin typeface="Arial"/>
              <a:ea typeface="Arial"/>
              <a:cs typeface="Arial"/>
              <a:sym typeface="Arial"/>
            </a:endParaRPr>
          </a:p>
        </p:txBody>
      </p:sp>
      <p:sp>
        <p:nvSpPr>
          <p:cNvPr id="543" name="Google Shape;543;p70"/>
          <p:cNvSpPr txBox="1">
            <a:spLocks noGrp="1"/>
          </p:cNvSpPr>
          <p:nvPr>
            <p:ph type="body" idx="1"/>
          </p:nvPr>
        </p:nvSpPr>
        <p:spPr>
          <a:xfrm>
            <a:off x="6096000" y="1457796"/>
            <a:ext cx="5974081" cy="68579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None/>
            </a:pPr>
            <a:r>
              <a:rPr lang="en-US" sz="4000" b="1" u="sng">
                <a:latin typeface="Arial"/>
                <a:ea typeface="Arial"/>
                <a:cs typeface="Arial"/>
                <a:sym typeface="Arial"/>
              </a:rPr>
              <a:t>लिविडिटी</a:t>
            </a:r>
            <a:endParaRPr/>
          </a:p>
          <a:p>
            <a:pPr marL="0" lvl="0" indent="0" algn="ctr" rtl="0">
              <a:lnSpc>
                <a:spcPct val="100000"/>
              </a:lnSpc>
              <a:spcBef>
                <a:spcPts val="560"/>
              </a:spcBef>
              <a:spcAft>
                <a:spcPts val="0"/>
              </a:spcAft>
              <a:buClr>
                <a:schemeClr val="dk1"/>
              </a:buClr>
              <a:buSzPts val="1400"/>
              <a:buNone/>
            </a:pPr>
            <a:r>
              <a:rPr lang="en-US" sz="1400">
                <a:latin typeface="Arial"/>
                <a:ea typeface="Arial"/>
                <a:cs typeface="Arial"/>
                <a:sym typeface="Arial"/>
              </a:rPr>
              <a:t>    </a:t>
            </a:r>
            <a:r>
              <a:rPr lang="en-US" sz="2800">
                <a:latin typeface="Arial"/>
                <a:ea typeface="Arial"/>
                <a:cs typeface="Arial"/>
                <a:sym typeface="Arial"/>
              </a:rPr>
              <a:t>शरीर के निचले भागों में रक्त का जमा होना</a:t>
            </a:r>
            <a:endParaRPr sz="2400">
              <a:latin typeface="Arial"/>
              <a:ea typeface="Arial"/>
              <a:cs typeface="Arial"/>
              <a:sym typeface="Arial"/>
            </a:endParaRPr>
          </a:p>
          <a:p>
            <a:pPr marL="0" lvl="0" indent="0" algn="l" rtl="0">
              <a:lnSpc>
                <a:spcPct val="100000"/>
              </a:lnSpc>
              <a:spcBef>
                <a:spcPts val="400"/>
              </a:spcBef>
              <a:spcAft>
                <a:spcPts val="0"/>
              </a:spcAft>
              <a:buClr>
                <a:schemeClr val="dk1"/>
              </a:buClr>
              <a:buSzPts val="2000"/>
              <a:buNone/>
            </a:pPr>
            <a:endParaRPr sz="2000">
              <a:latin typeface="Times New Roman"/>
              <a:ea typeface="Times New Roman"/>
              <a:cs typeface="Times New Roman"/>
              <a:sym typeface="Times New Roman"/>
            </a:endParaRPr>
          </a:p>
        </p:txBody>
      </p:sp>
      <p:sp>
        <p:nvSpPr>
          <p:cNvPr id="544" name="Google Shape;544;p70"/>
          <p:cNvSpPr/>
          <p:nvPr/>
        </p:nvSpPr>
        <p:spPr>
          <a:xfrm>
            <a:off x="6456040" y="3200400"/>
            <a:ext cx="5354960"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sng" strike="noStrike" cap="none">
                <a:solidFill>
                  <a:schemeClr val="dk1"/>
                </a:solidFill>
                <a:latin typeface="Arial"/>
                <a:ea typeface="Arial"/>
                <a:cs typeface="Arial"/>
                <a:sym typeface="Arial"/>
              </a:rPr>
              <a:t>रीगर मोर्टिश</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मृत्यु के बाद आमतौर पर 4-10 घंटों के भीतर शरीर तथा अंगों का अकड़ना </a:t>
            </a:r>
            <a:endParaRPr sz="2800" b="0" i="0" u="none" strike="noStrike" cap="none">
              <a:solidFill>
                <a:schemeClr val="dk1"/>
              </a:solidFill>
              <a:latin typeface="Arial"/>
              <a:ea typeface="Arial"/>
              <a:cs typeface="Arial"/>
              <a:sym typeface="Arial"/>
            </a:endParaRPr>
          </a:p>
        </p:txBody>
      </p:sp>
      <p:pic>
        <p:nvPicPr>
          <p:cNvPr id="545" name="Google Shape;545;p70"/>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1"/>
          <p:cNvSpPr txBox="1">
            <a:spLocks noGrp="1"/>
          </p:cNvSpPr>
          <p:nvPr>
            <p:ph type="title"/>
          </p:nvPr>
        </p:nvSpPr>
        <p:spPr>
          <a:xfrm>
            <a:off x="1828800" y="94015"/>
            <a:ext cx="4800600" cy="5155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C00000"/>
              </a:buClr>
              <a:buSzPct val="100000"/>
              <a:buFont typeface="Architects Daughter"/>
              <a:buNone/>
            </a:pPr>
            <a:r>
              <a:rPr lang="en-US" b="1">
                <a:solidFill>
                  <a:srgbClr val="C00000"/>
                </a:solidFill>
                <a:latin typeface="Architects Daughter"/>
                <a:ea typeface="Architects Daughter"/>
                <a:cs typeface="Architects Daughter"/>
                <a:sym typeface="Architects Daughter"/>
              </a:rPr>
              <a:t>Contd….</a:t>
            </a:r>
            <a:endParaRPr/>
          </a:p>
        </p:txBody>
      </p:sp>
      <p:sp>
        <p:nvSpPr>
          <p:cNvPr id="551" name="Google Shape;551;p71"/>
          <p:cNvSpPr txBox="1">
            <a:spLocks noGrp="1"/>
          </p:cNvSpPr>
          <p:nvPr>
            <p:ph type="body" idx="1"/>
          </p:nvPr>
        </p:nvSpPr>
        <p:spPr>
          <a:xfrm>
            <a:off x="145474" y="1247476"/>
            <a:ext cx="6958638" cy="5229524"/>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100000"/>
              </a:lnSpc>
              <a:spcBef>
                <a:spcPts val="0"/>
              </a:spcBef>
              <a:spcAft>
                <a:spcPts val="0"/>
              </a:spcAft>
              <a:buClr>
                <a:schemeClr val="dk1"/>
              </a:buClr>
              <a:buSzPct val="100000"/>
              <a:buNone/>
            </a:pPr>
            <a:endParaRPr sz="5500" b="1" u="sng">
              <a:solidFill>
                <a:srgbClr val="002060"/>
              </a:solidFill>
            </a:endParaRPr>
          </a:p>
          <a:p>
            <a:pPr marL="0" lvl="0" indent="0" algn="ctr" rtl="0">
              <a:lnSpc>
                <a:spcPct val="100000"/>
              </a:lnSpc>
              <a:spcBef>
                <a:spcPts val="722"/>
              </a:spcBef>
              <a:spcAft>
                <a:spcPts val="0"/>
              </a:spcAft>
              <a:buClr>
                <a:srgbClr val="FF0000"/>
              </a:buClr>
              <a:buSzPct val="100000"/>
              <a:buNone/>
            </a:pPr>
            <a:r>
              <a:rPr lang="en-US" sz="7600" b="1" u="sng">
                <a:solidFill>
                  <a:srgbClr val="FF0000"/>
                </a:solidFill>
                <a:latin typeface="Arial"/>
                <a:ea typeface="Arial"/>
                <a:cs typeface="Arial"/>
                <a:sym typeface="Arial"/>
              </a:rPr>
              <a:t>सड़न</a:t>
            </a:r>
            <a:endParaRPr sz="7600" b="1" u="sng">
              <a:solidFill>
                <a:srgbClr val="FF0000"/>
              </a:solidFill>
              <a:latin typeface="Arial"/>
              <a:ea typeface="Arial"/>
              <a:cs typeface="Arial"/>
              <a:sym typeface="Arial"/>
            </a:endParaRPr>
          </a:p>
          <a:p>
            <a:pPr marL="342900" lvl="0" indent="-342900" algn="just" rtl="0">
              <a:lnSpc>
                <a:spcPct val="100000"/>
              </a:lnSpc>
              <a:spcBef>
                <a:spcPts val="760"/>
              </a:spcBef>
              <a:spcAft>
                <a:spcPts val="0"/>
              </a:spcAft>
              <a:buClr>
                <a:schemeClr val="dk1"/>
              </a:buClr>
              <a:buSzPct val="100000"/>
              <a:buChar char="•"/>
            </a:pPr>
            <a:r>
              <a:rPr lang="en-US" sz="5900">
                <a:latin typeface="Arial"/>
                <a:ea typeface="Arial"/>
                <a:cs typeface="Arial"/>
                <a:sym typeface="Arial"/>
              </a:rPr>
              <a:t>सड़ता हुआ शरीर हमेशा दुर्गन्ध पैदा करता है, अपघटन की दर कई कारकों पर निर्भर करती है, मुख्यतः  तापमान</a:t>
            </a:r>
            <a:r>
              <a:rPr lang="en-US" sz="8000">
                <a:latin typeface="Arial"/>
                <a:ea typeface="Arial"/>
                <a:cs typeface="Arial"/>
                <a:sym typeface="Arial"/>
              </a:rPr>
              <a:t>.</a:t>
            </a:r>
            <a:endParaRPr sz="8000">
              <a:latin typeface="Arial"/>
              <a:ea typeface="Arial"/>
              <a:cs typeface="Arial"/>
              <a:sym typeface="Arial"/>
            </a:endParaRPr>
          </a:p>
          <a:p>
            <a:pPr marL="0" lvl="0" indent="0" algn="just" rtl="0">
              <a:lnSpc>
                <a:spcPct val="100000"/>
              </a:lnSpc>
              <a:spcBef>
                <a:spcPts val="760"/>
              </a:spcBef>
              <a:spcAft>
                <a:spcPts val="0"/>
              </a:spcAft>
              <a:buClr>
                <a:srgbClr val="FF0000"/>
              </a:buClr>
              <a:buSzPct val="100000"/>
              <a:buNone/>
            </a:pPr>
            <a:r>
              <a:rPr lang="en-US" sz="8000" b="1" u="sng">
                <a:solidFill>
                  <a:srgbClr val="FF0000"/>
                </a:solidFill>
                <a:latin typeface="Arial"/>
                <a:ea typeface="Arial"/>
                <a:cs typeface="Arial"/>
                <a:sym typeface="Arial"/>
              </a:rPr>
              <a:t> </a:t>
            </a:r>
            <a:endParaRPr sz="8000" b="1" u="sng">
              <a:solidFill>
                <a:srgbClr val="FF0000"/>
              </a:solidFill>
              <a:latin typeface="Arial"/>
              <a:ea typeface="Arial"/>
              <a:cs typeface="Arial"/>
              <a:sym typeface="Arial"/>
            </a:endParaRPr>
          </a:p>
          <a:p>
            <a:pPr marL="342900" lvl="0" indent="-342900" algn="ctr" rtl="0">
              <a:lnSpc>
                <a:spcPct val="100000"/>
              </a:lnSpc>
              <a:spcBef>
                <a:spcPts val="722"/>
              </a:spcBef>
              <a:spcAft>
                <a:spcPts val="0"/>
              </a:spcAft>
              <a:buClr>
                <a:srgbClr val="FF0000"/>
              </a:buClr>
              <a:buSzPct val="100000"/>
              <a:buChar char="•"/>
            </a:pPr>
            <a:r>
              <a:rPr lang="en-US" sz="7600" b="1" u="sng">
                <a:solidFill>
                  <a:srgbClr val="FF0000"/>
                </a:solidFill>
                <a:latin typeface="Arial"/>
                <a:ea typeface="Arial"/>
                <a:cs typeface="Arial"/>
                <a:sym typeface="Arial"/>
              </a:rPr>
              <a:t>अन्य संकेत</a:t>
            </a:r>
            <a:endParaRPr sz="7600" b="1" u="sng">
              <a:solidFill>
                <a:srgbClr val="FF0000"/>
              </a:solidFill>
              <a:latin typeface="Arial"/>
              <a:ea typeface="Arial"/>
              <a:cs typeface="Arial"/>
              <a:sym typeface="Arial"/>
            </a:endParaRPr>
          </a:p>
          <a:p>
            <a:pPr marL="342900" lvl="0" indent="-342900" algn="just" rtl="0">
              <a:lnSpc>
                <a:spcPct val="100000"/>
              </a:lnSpc>
              <a:spcBef>
                <a:spcPts val="817"/>
              </a:spcBef>
              <a:spcAft>
                <a:spcPts val="0"/>
              </a:spcAft>
              <a:buClr>
                <a:schemeClr val="dk1"/>
              </a:buClr>
              <a:buSzPct val="100000"/>
              <a:buChar char="•"/>
            </a:pPr>
            <a:r>
              <a:rPr lang="en-US" sz="8600">
                <a:latin typeface="Arial"/>
                <a:ea typeface="Arial"/>
                <a:cs typeface="Arial"/>
                <a:sym typeface="Arial"/>
              </a:rPr>
              <a:t> </a:t>
            </a:r>
            <a:r>
              <a:rPr lang="en-US" sz="5900">
                <a:latin typeface="Arial"/>
                <a:ea typeface="Arial"/>
                <a:cs typeface="Arial"/>
                <a:sym typeface="Arial"/>
              </a:rPr>
              <a:t>प्राण घातक घाव जैसे सिर काटना, अंग-भंग करना, जला  देना, गंभीर कुचलने वाली चोटें आदि</a:t>
            </a:r>
            <a:endParaRPr sz="5900">
              <a:latin typeface="Arial"/>
              <a:ea typeface="Arial"/>
              <a:cs typeface="Arial"/>
              <a:sym typeface="Arial"/>
            </a:endParaRPr>
          </a:p>
          <a:p>
            <a:pPr marL="0" lvl="0" indent="0" algn="just" rtl="0">
              <a:lnSpc>
                <a:spcPct val="170000"/>
              </a:lnSpc>
              <a:spcBef>
                <a:spcPts val="817"/>
              </a:spcBef>
              <a:spcAft>
                <a:spcPts val="0"/>
              </a:spcAft>
              <a:buClr>
                <a:schemeClr val="dk1"/>
              </a:buClr>
              <a:buSzPct val="100000"/>
              <a:buNone/>
            </a:pPr>
            <a:endParaRPr sz="8600">
              <a:latin typeface="Arial"/>
              <a:ea typeface="Arial"/>
              <a:cs typeface="Arial"/>
              <a:sym typeface="Arial"/>
            </a:endParaRPr>
          </a:p>
          <a:p>
            <a:pPr marL="0" lvl="0" indent="0" algn="l" rtl="0">
              <a:lnSpc>
                <a:spcPct val="100000"/>
              </a:lnSpc>
              <a:spcBef>
                <a:spcPts val="399"/>
              </a:spcBef>
              <a:spcAft>
                <a:spcPts val="0"/>
              </a:spcAft>
              <a:buClr>
                <a:schemeClr val="dk1"/>
              </a:buClr>
              <a:buSzPct val="100000"/>
              <a:buNone/>
            </a:pPr>
            <a:endParaRPr sz="4200">
              <a:latin typeface="Times New Roman"/>
              <a:ea typeface="Times New Roman"/>
              <a:cs typeface="Times New Roman"/>
              <a:sym typeface="Times New Roman"/>
            </a:endParaRPr>
          </a:p>
          <a:p>
            <a:pPr marL="0" lvl="0" indent="0" algn="l" rtl="0">
              <a:lnSpc>
                <a:spcPct val="100000"/>
              </a:lnSpc>
              <a:spcBef>
                <a:spcPts val="304"/>
              </a:spcBef>
              <a:spcAft>
                <a:spcPts val="0"/>
              </a:spcAft>
              <a:buClr>
                <a:schemeClr val="dk1"/>
              </a:buClr>
              <a:buSzPct val="100000"/>
              <a:buNone/>
            </a:pPr>
            <a:endParaRPr/>
          </a:p>
          <a:p>
            <a:pPr marL="0" lvl="0" indent="0" algn="l" rtl="0">
              <a:lnSpc>
                <a:spcPct val="100000"/>
              </a:lnSpc>
              <a:spcBef>
                <a:spcPts val="304"/>
              </a:spcBef>
              <a:spcAft>
                <a:spcPts val="0"/>
              </a:spcAft>
              <a:buClr>
                <a:schemeClr val="dk1"/>
              </a:buClr>
              <a:buSzPct val="100000"/>
              <a:buNone/>
            </a:pPr>
            <a:endParaRPr/>
          </a:p>
          <a:p>
            <a:pPr marL="0" lvl="0" indent="0" algn="l" rtl="0">
              <a:lnSpc>
                <a:spcPct val="100000"/>
              </a:lnSpc>
              <a:spcBef>
                <a:spcPts val="304"/>
              </a:spcBef>
              <a:spcAft>
                <a:spcPts val="0"/>
              </a:spcAft>
              <a:buClr>
                <a:schemeClr val="dk1"/>
              </a:buClr>
              <a:buSzPct val="100000"/>
              <a:buNone/>
            </a:pPr>
            <a:endParaRPr/>
          </a:p>
          <a:p>
            <a:pPr marL="0" lvl="0" indent="0" algn="l" rtl="0">
              <a:lnSpc>
                <a:spcPct val="100000"/>
              </a:lnSpc>
              <a:spcBef>
                <a:spcPts val="304"/>
              </a:spcBef>
              <a:spcAft>
                <a:spcPts val="0"/>
              </a:spcAft>
              <a:buClr>
                <a:schemeClr val="dk1"/>
              </a:buClr>
              <a:buSzPct val="100000"/>
              <a:buNone/>
            </a:pPr>
            <a:endParaRPr/>
          </a:p>
        </p:txBody>
      </p:sp>
      <p:sp>
        <p:nvSpPr>
          <p:cNvPr id="552" name="Google Shape;552;p71"/>
          <p:cNvSpPr/>
          <p:nvPr/>
        </p:nvSpPr>
        <p:spPr>
          <a:xfrm>
            <a:off x="717082" y="2722693"/>
            <a:ext cx="7086600" cy="14773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1" i="0" u="sng" strike="noStrike" cap="none">
              <a:solidFill>
                <a:srgbClr val="FF0000"/>
              </a:solidFill>
              <a:latin typeface="Arial"/>
              <a:ea typeface="Arial"/>
              <a:cs typeface="Arial"/>
              <a:sym typeface="Arial"/>
            </a:endParaRPr>
          </a:p>
        </p:txBody>
      </p:sp>
      <p:pic>
        <p:nvPicPr>
          <p:cNvPr id="553" name="Google Shape;553;p71" descr="C:\Users\NIYAZ\Desktop\BHM.gif"/>
          <p:cNvPicPr preferRelativeResize="0"/>
          <p:nvPr/>
        </p:nvPicPr>
        <p:blipFill rotWithShape="1">
          <a:blip r:embed="rId3">
            <a:alphaModFix/>
          </a:blip>
          <a:srcRect/>
          <a:stretch/>
        </p:blipFill>
        <p:spPr>
          <a:xfrm>
            <a:off x="7642058" y="1284546"/>
            <a:ext cx="3711742" cy="1708051"/>
          </a:xfrm>
          <a:prstGeom prst="rect">
            <a:avLst/>
          </a:prstGeom>
          <a:noFill/>
          <a:ln w="88900" cap="sq" cmpd="thickThin">
            <a:solidFill>
              <a:srgbClr val="000099"/>
            </a:solidFill>
            <a:prstDash val="solid"/>
            <a:miter lim="800000"/>
            <a:headEnd type="none" w="sm" len="sm"/>
            <a:tailEnd type="none" w="sm" len="sm"/>
          </a:ln>
        </p:spPr>
      </p:pic>
      <p:pic>
        <p:nvPicPr>
          <p:cNvPr id="554" name="Google Shape;554;p71" descr="C:\Users\NIYAZ\Desktop\BHM.gif"/>
          <p:cNvPicPr preferRelativeResize="0"/>
          <p:nvPr/>
        </p:nvPicPr>
        <p:blipFill rotWithShape="1">
          <a:blip r:embed="rId4">
            <a:alphaModFix/>
          </a:blip>
          <a:srcRect/>
          <a:stretch/>
        </p:blipFill>
        <p:spPr>
          <a:xfrm>
            <a:off x="7686254" y="3461357"/>
            <a:ext cx="3574582" cy="1856800"/>
          </a:xfrm>
          <a:prstGeom prst="rect">
            <a:avLst/>
          </a:prstGeom>
          <a:noFill/>
          <a:ln w="88900" cap="sq" cmpd="thickThin">
            <a:solidFill>
              <a:srgbClr val="000099"/>
            </a:solidFill>
            <a:prstDash val="solid"/>
            <a:miter lim="800000"/>
            <a:headEnd type="none" w="sm" len="sm"/>
            <a:tailEnd type="none" w="sm" len="sm"/>
          </a:ln>
        </p:spPr>
      </p:pic>
      <p:pic>
        <p:nvPicPr>
          <p:cNvPr id="555" name="Google Shape;555;p71"/>
          <p:cNvPicPr preferRelativeResize="0"/>
          <p:nvPr/>
        </p:nvPicPr>
        <p:blipFill rotWithShape="1">
          <a:blip r:embed="rId5">
            <a:alphaModFix/>
          </a:blip>
          <a:srcRect/>
          <a:stretch/>
        </p:blipFill>
        <p:spPr>
          <a:xfrm>
            <a:off x="42828" y="-38995"/>
            <a:ext cx="1252142" cy="1047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500"/>
                                        <p:tgtEl>
                                          <p:spTgt spid="553"/>
                                        </p:tgtEl>
                                        <p:attrNameLst>
                                          <p:attrName>ppt_w</p:attrName>
                                        </p:attrNameLst>
                                      </p:cBhvr>
                                      <p:tavLst>
                                        <p:tav tm="0">
                                          <p:val>
                                            <p:strVal val="0"/>
                                          </p:val>
                                        </p:tav>
                                        <p:tav tm="100000">
                                          <p:val>
                                            <p:strVal val="#ppt_w"/>
                                          </p:val>
                                        </p:tav>
                                      </p:tavLst>
                                    </p:anim>
                                    <p:anim calcmode="lin" valueType="num">
                                      <p:cBhvr additive="base">
                                        <p:cTn id="8" dur="500"/>
                                        <p:tgtEl>
                                          <p:spTgt spid="55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54"/>
                                        </p:tgtEl>
                                        <p:attrNameLst>
                                          <p:attrName>style.visibility</p:attrName>
                                        </p:attrNameLst>
                                      </p:cBhvr>
                                      <p:to>
                                        <p:strVal val="visible"/>
                                      </p:to>
                                    </p:set>
                                    <p:anim calcmode="lin" valueType="num">
                                      <p:cBhvr additive="base">
                                        <p:cTn id="13" dur="500"/>
                                        <p:tgtEl>
                                          <p:spTgt spid="554"/>
                                        </p:tgtEl>
                                        <p:attrNameLst>
                                          <p:attrName>ppt_w</p:attrName>
                                        </p:attrNameLst>
                                      </p:cBhvr>
                                      <p:tavLst>
                                        <p:tav tm="0">
                                          <p:val>
                                            <p:strVal val="0"/>
                                          </p:val>
                                        </p:tav>
                                        <p:tav tm="100000">
                                          <p:val>
                                            <p:strVal val="#ppt_w"/>
                                          </p:val>
                                        </p:tav>
                                      </p:tavLst>
                                    </p:anim>
                                    <p:anim calcmode="lin" valueType="num">
                                      <p:cBhvr additive="base">
                                        <p:cTn id="14" dur="500"/>
                                        <p:tgtEl>
                                          <p:spTgt spid="5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2"/>
          <p:cNvSpPr txBox="1">
            <a:spLocks noGrp="1"/>
          </p:cNvSpPr>
          <p:nvPr>
            <p:ph type="title"/>
          </p:nvPr>
        </p:nvSpPr>
        <p:spPr>
          <a:xfrm>
            <a:off x="0" y="2209800"/>
            <a:ext cx="5410200" cy="167639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Times New Roman"/>
              <a:buNone/>
            </a:pPr>
            <a:r>
              <a:rPr lang="en-US" sz="3600" b="1">
                <a:solidFill>
                  <a:srgbClr val="FF0000"/>
                </a:solidFill>
                <a:latin typeface="Times New Roman"/>
                <a:ea typeface="Times New Roman"/>
                <a:cs typeface="Times New Roman"/>
                <a:sym typeface="Times New Roman"/>
              </a:rPr>
              <a:t>      ठंडे पानी में डूबना</a:t>
            </a:r>
            <a:br>
              <a:rPr lang="en-US" b="1" u="sng">
                <a:solidFill>
                  <a:srgbClr val="FF0000"/>
                </a:solidFill>
                <a:latin typeface="Times New Roman"/>
                <a:ea typeface="Times New Roman"/>
                <a:cs typeface="Times New Roman"/>
                <a:sym typeface="Times New Roman"/>
              </a:rPr>
            </a:br>
            <a:r>
              <a:rPr lang="en-US" sz="2800" b="1">
                <a:solidFill>
                  <a:srgbClr val="FF0000"/>
                </a:solidFill>
                <a:latin typeface="Times New Roman"/>
                <a:ea typeface="Times New Roman"/>
                <a:cs typeface="Times New Roman"/>
                <a:sym typeface="Times New Roman"/>
              </a:rPr>
              <a:t>(COLD WATER DROWNING)</a:t>
            </a:r>
            <a:endParaRPr sz="2800" b="1">
              <a:solidFill>
                <a:srgbClr val="FF0000"/>
              </a:solidFill>
              <a:latin typeface="Times New Roman"/>
              <a:ea typeface="Times New Roman"/>
              <a:cs typeface="Times New Roman"/>
              <a:sym typeface="Times New Roman"/>
            </a:endParaRPr>
          </a:p>
        </p:txBody>
      </p:sp>
      <p:sp>
        <p:nvSpPr>
          <p:cNvPr id="561" name="Google Shape;561;p72"/>
          <p:cNvSpPr/>
          <p:nvPr/>
        </p:nvSpPr>
        <p:spPr>
          <a:xfrm>
            <a:off x="7239000" y="838200"/>
            <a:ext cx="3962400" cy="1066800"/>
          </a:xfrm>
          <a:prstGeom prst="irregularSeal1">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अपवाद</a:t>
            </a:r>
            <a:endParaRPr sz="3600" b="1" i="0" u="none" strike="noStrike" cap="none">
              <a:solidFill>
                <a:srgbClr val="FF0000"/>
              </a:solidFill>
              <a:latin typeface="Times New Roman"/>
              <a:ea typeface="Times New Roman"/>
              <a:cs typeface="Times New Roman"/>
              <a:sym typeface="Times New Roman"/>
            </a:endParaRPr>
          </a:p>
        </p:txBody>
      </p:sp>
      <p:sp>
        <p:nvSpPr>
          <p:cNvPr id="562" name="Google Shape;562;p72"/>
          <p:cNvSpPr/>
          <p:nvPr/>
        </p:nvSpPr>
        <p:spPr>
          <a:xfrm>
            <a:off x="5029200" y="1981200"/>
            <a:ext cx="6934200" cy="29854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ठंडे पानी में डूबने के एक घंटे या उससे ज़्यादा समय बाद भी लोगों को होश में लाने के कई मामले सामने आए हैं ऐसे मामलों में, पीड़ितों को लंबे समय तक पुनर्जीवन के प्रयास करने चाहिए ठंडे वातावरण में, जब तक पीड़ित का शरीर गर्म है, तब तक व्यक्ति को मृत नहीं माना जाना चाहिए</a:t>
            </a:r>
            <a:endParaRPr sz="2800" b="0" i="0" u="none" strike="noStrike" cap="none">
              <a:solidFill>
                <a:schemeClr val="dk1"/>
              </a:solidFill>
              <a:latin typeface="Arial"/>
              <a:ea typeface="Arial"/>
              <a:cs typeface="Arial"/>
              <a:sym typeface="Arial"/>
            </a:endParaRPr>
          </a:p>
        </p:txBody>
      </p:sp>
      <p:pic>
        <p:nvPicPr>
          <p:cNvPr id="563" name="Google Shape;563;p72"/>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1"/>
                                        </p:tgtEl>
                                        <p:attrNameLst>
                                          <p:attrName>style.visibility</p:attrName>
                                        </p:attrNameLst>
                                      </p:cBhvr>
                                      <p:to>
                                        <p:strVal val="visible"/>
                                      </p:to>
                                    </p:set>
                                    <p:anim calcmode="lin" valueType="num">
                                      <p:cBhvr additive="base">
                                        <p:cTn id="7" dur="500"/>
                                        <p:tgtEl>
                                          <p:spTgt spid="561"/>
                                        </p:tgtEl>
                                        <p:attrNameLst>
                                          <p:attrName>ppt_w</p:attrName>
                                        </p:attrNameLst>
                                      </p:cBhvr>
                                      <p:tavLst>
                                        <p:tav tm="0">
                                          <p:val>
                                            <p:strVal val="0"/>
                                          </p:val>
                                        </p:tav>
                                        <p:tav tm="100000">
                                          <p:val>
                                            <p:strVal val="#ppt_w"/>
                                          </p:val>
                                        </p:tav>
                                      </p:tavLst>
                                    </p:anim>
                                    <p:anim calcmode="lin" valueType="num">
                                      <p:cBhvr additive="base">
                                        <p:cTn id="8" dur="500"/>
                                        <p:tgtEl>
                                          <p:spTgt spid="5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223058" y="1622810"/>
            <a:ext cx="6026727" cy="14251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2060"/>
              </a:buClr>
              <a:buSzPct val="121000"/>
              <a:buFont typeface="Algerian"/>
              <a:buNone/>
            </a:pPr>
            <a:br>
              <a:rPr lang="en-US" b="1" u="sng">
                <a:solidFill>
                  <a:srgbClr val="002060"/>
                </a:solidFill>
                <a:latin typeface="Algerian"/>
                <a:ea typeface="Algerian"/>
                <a:cs typeface="Algerian"/>
                <a:sym typeface="Algerian"/>
              </a:rPr>
            </a:br>
            <a:r>
              <a:rPr lang="en-US" sz="3100" b="1">
                <a:solidFill>
                  <a:srgbClr val="FF0000"/>
                </a:solidFill>
                <a:latin typeface="Times New Roman"/>
                <a:ea typeface="Times New Roman"/>
                <a:cs typeface="Times New Roman"/>
                <a:sym typeface="Times New Roman"/>
              </a:rPr>
              <a:t>चैन ऑफ सरवाईवल में शीध्र सीपीआर</a:t>
            </a:r>
            <a:br>
              <a:rPr lang="en-US" sz="3100" b="1">
                <a:solidFill>
                  <a:srgbClr val="FF0000"/>
                </a:solidFill>
                <a:latin typeface="Times New Roman"/>
                <a:ea typeface="Times New Roman"/>
                <a:cs typeface="Times New Roman"/>
                <a:sym typeface="Times New Roman"/>
              </a:rPr>
            </a:br>
            <a:r>
              <a:rPr lang="en-US" sz="3100" b="1">
                <a:solidFill>
                  <a:srgbClr val="FF0000"/>
                </a:solidFill>
                <a:latin typeface="Times New Roman"/>
                <a:ea typeface="Times New Roman"/>
                <a:cs typeface="Times New Roman"/>
                <a:sym typeface="Times New Roman"/>
              </a:rPr>
              <a:t>   (</a:t>
            </a:r>
            <a:r>
              <a:rPr lang="en-US" sz="2700" b="1">
                <a:solidFill>
                  <a:srgbClr val="FF0000"/>
                </a:solidFill>
                <a:latin typeface="Arial"/>
                <a:ea typeface="Arial"/>
                <a:cs typeface="Arial"/>
                <a:sym typeface="Arial"/>
              </a:rPr>
              <a:t>CHAIN OF SURVIVAL</a:t>
            </a:r>
            <a:r>
              <a:rPr lang="en-US" sz="2700" b="1">
                <a:solidFill>
                  <a:srgbClr val="002060"/>
                </a:solidFill>
                <a:latin typeface="Arial"/>
                <a:ea typeface="Arial"/>
                <a:cs typeface="Arial"/>
                <a:sym typeface="Arial"/>
              </a:rPr>
              <a:t> </a:t>
            </a:r>
            <a:r>
              <a:rPr lang="en-US" sz="2700" b="1">
                <a:solidFill>
                  <a:srgbClr val="FF0000"/>
                </a:solidFill>
                <a:latin typeface="Times New Roman"/>
                <a:ea typeface="Times New Roman"/>
                <a:cs typeface="Times New Roman"/>
                <a:sym typeface="Times New Roman"/>
              </a:rPr>
              <a:t>EARLY CPR)</a:t>
            </a:r>
            <a:br>
              <a:rPr lang="en-US" sz="2700" b="1">
                <a:solidFill>
                  <a:srgbClr val="002060"/>
                </a:solidFill>
                <a:latin typeface="Arial"/>
                <a:ea typeface="Arial"/>
                <a:cs typeface="Arial"/>
                <a:sym typeface="Arial"/>
              </a:rPr>
            </a:br>
            <a:endParaRPr sz="4000" b="1">
              <a:solidFill>
                <a:srgbClr val="FF0000"/>
              </a:solidFill>
              <a:latin typeface="Times New Roman"/>
              <a:ea typeface="Times New Roman"/>
              <a:cs typeface="Times New Roman"/>
              <a:sym typeface="Times New Roman"/>
            </a:endParaRPr>
          </a:p>
        </p:txBody>
      </p:sp>
      <p:pic>
        <p:nvPicPr>
          <p:cNvPr id="143" name="Google Shape;143;p19" descr="C:\Users\NIYAZ\Desktop\Chain-of-Survival.jpg"/>
          <p:cNvPicPr preferRelativeResize="0">
            <a:picLocks noGrp="1"/>
          </p:cNvPicPr>
          <p:nvPr>
            <p:ph type="body" idx="1"/>
          </p:nvPr>
        </p:nvPicPr>
        <p:blipFill rotWithShape="1">
          <a:blip r:embed="rId3">
            <a:alphaModFix/>
          </a:blip>
          <a:srcRect/>
          <a:stretch/>
        </p:blipFill>
        <p:spPr>
          <a:xfrm>
            <a:off x="7315200" y="1122744"/>
            <a:ext cx="2896985" cy="1000132"/>
          </a:xfrm>
          <a:prstGeom prst="rect">
            <a:avLst/>
          </a:prstGeom>
          <a:noFill/>
          <a:ln>
            <a:noFill/>
          </a:ln>
        </p:spPr>
      </p:pic>
      <p:pic>
        <p:nvPicPr>
          <p:cNvPr id="144" name="Google Shape;144;p19" descr="C:\Users\NIYAZ\Desktop\presentation\pumpani.gif"/>
          <p:cNvPicPr preferRelativeResize="0"/>
          <p:nvPr/>
        </p:nvPicPr>
        <p:blipFill rotWithShape="1">
          <a:blip r:embed="rId4">
            <a:alphaModFix/>
          </a:blip>
          <a:srcRect/>
          <a:stretch/>
        </p:blipFill>
        <p:spPr>
          <a:xfrm>
            <a:off x="6729418" y="2071773"/>
            <a:ext cx="4548182" cy="2068124"/>
          </a:xfrm>
          <a:prstGeom prst="rect">
            <a:avLst/>
          </a:prstGeom>
          <a:noFill/>
          <a:ln>
            <a:noFill/>
          </a:ln>
        </p:spPr>
      </p:pic>
      <p:sp>
        <p:nvSpPr>
          <p:cNvPr id="145" name="Google Shape;145;p19"/>
          <p:cNvSpPr/>
          <p:nvPr/>
        </p:nvSpPr>
        <p:spPr>
          <a:xfrm>
            <a:off x="6629400" y="3121546"/>
            <a:ext cx="4724400"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2700"/>
              <a:buFont typeface="Arial"/>
              <a:buChar char="•"/>
            </a:pPr>
            <a:r>
              <a:rPr lang="en-US" sz="2700" b="0" i="0" u="none" strike="noStrike" cap="none">
                <a:solidFill>
                  <a:schemeClr val="dk1"/>
                </a:solidFill>
                <a:latin typeface="Arial"/>
                <a:ea typeface="Arial"/>
                <a:cs typeface="Arial"/>
                <a:sym typeface="Arial"/>
              </a:rPr>
              <a:t>सीपीआर जल्दी शुरू करने से मरीज़ के बचने की संभावना बढ़ जाती है।</a:t>
            </a:r>
            <a:endParaRPr sz="2700" b="0" i="0" u="none" strike="noStrike" cap="none">
              <a:solidFill>
                <a:schemeClr val="dk1"/>
              </a:solidFill>
              <a:latin typeface="Arial"/>
              <a:ea typeface="Arial"/>
              <a:cs typeface="Arial"/>
              <a:sym typeface="Arial"/>
            </a:endParaRPr>
          </a:p>
        </p:txBody>
      </p:sp>
      <p:pic>
        <p:nvPicPr>
          <p:cNvPr id="146" name="Google Shape;146;p19"/>
          <p:cNvPicPr preferRelativeResize="0"/>
          <p:nvPr/>
        </p:nvPicPr>
        <p:blipFill rotWithShape="1">
          <a:blip r:embed="rId5">
            <a:alphaModFix/>
          </a:blip>
          <a:srcRect/>
          <a:stretch/>
        </p:blipFill>
        <p:spPr>
          <a:xfrm>
            <a:off x="42828" y="-38995"/>
            <a:ext cx="1252142" cy="104724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3"/>
          <p:cNvSpPr txBox="1">
            <a:spLocks noGrp="1"/>
          </p:cNvSpPr>
          <p:nvPr>
            <p:ph type="title"/>
          </p:nvPr>
        </p:nvSpPr>
        <p:spPr>
          <a:xfrm>
            <a:off x="193524" y="1676400"/>
            <a:ext cx="52451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3600" b="1">
                <a:solidFill>
                  <a:srgbClr val="FF0000"/>
                </a:solidFill>
                <a:latin typeface="Arial"/>
                <a:ea typeface="Arial"/>
                <a:cs typeface="Arial"/>
                <a:sym typeface="Arial"/>
              </a:rPr>
              <a:t>सीपीआर के कारण होने वाली जटिलताए</a:t>
            </a:r>
            <a:br>
              <a:rPr lang="en-US" sz="40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(COMPLICATION CAUSED BY CPR)</a:t>
            </a:r>
            <a:endParaRPr sz="4000" b="1">
              <a:solidFill>
                <a:srgbClr val="FF0000"/>
              </a:solidFill>
              <a:latin typeface="Arial"/>
              <a:ea typeface="Arial"/>
              <a:cs typeface="Arial"/>
              <a:sym typeface="Arial"/>
            </a:endParaRPr>
          </a:p>
        </p:txBody>
      </p:sp>
      <p:sp>
        <p:nvSpPr>
          <p:cNvPr id="569" name="Google Shape;569;p73"/>
          <p:cNvSpPr txBox="1">
            <a:spLocks noGrp="1"/>
          </p:cNvSpPr>
          <p:nvPr>
            <p:ph type="body" idx="1"/>
          </p:nvPr>
        </p:nvSpPr>
        <p:spPr>
          <a:xfrm>
            <a:off x="5473700" y="1341437"/>
            <a:ext cx="51054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र्स्‍टनम और पसलियों का फ्रैक्चर</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न्यूमोथोरैक्स -</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हेमोथोरैक्स</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फेफड़ों में कट और चोटें</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लिवर में घाव</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इनमें से ज़्यादातर जटिलताएँ दुर्लभ हैं अगर फिर भी सीपीआर से जटिलताएँ पैदा होती हैं, अन्‍यथा मृत्‍यु सम्‍भावित है</a:t>
            </a:r>
            <a:endParaRPr sz="2800">
              <a:latin typeface="Arial"/>
              <a:ea typeface="Arial"/>
              <a:cs typeface="Arial"/>
              <a:sym typeface="Arial"/>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570" name="Google Shape;570;p73"/>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4"/>
          <p:cNvSpPr txBox="1">
            <a:spLocks noGrp="1"/>
          </p:cNvSpPr>
          <p:nvPr>
            <p:ph type="title"/>
          </p:nvPr>
        </p:nvSpPr>
        <p:spPr>
          <a:xfrm>
            <a:off x="990600" y="1752600"/>
            <a:ext cx="3657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US" sz="4000">
                <a:latin typeface="Arial"/>
                <a:ea typeface="Arial"/>
                <a:cs typeface="Arial"/>
                <a:sym typeface="Arial"/>
              </a:rPr>
              <a:t>    </a:t>
            </a:r>
            <a:r>
              <a:rPr lang="en-US" sz="4000" b="1">
                <a:solidFill>
                  <a:srgbClr val="FF0000"/>
                </a:solidFill>
                <a:latin typeface="Arial"/>
                <a:ea typeface="Arial"/>
                <a:cs typeface="Arial"/>
                <a:sym typeface="Arial"/>
              </a:rPr>
              <a:t>न्यूमोथोरैक्‍स</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PNEUMOTHORAX</a:t>
            </a:r>
            <a:endParaRPr/>
          </a:p>
        </p:txBody>
      </p:sp>
      <p:sp>
        <p:nvSpPr>
          <p:cNvPr id="576" name="Google Shape;576;p74"/>
          <p:cNvSpPr txBox="1">
            <a:spLocks noGrp="1"/>
          </p:cNvSpPr>
          <p:nvPr>
            <p:ph type="body" idx="1"/>
          </p:nvPr>
        </p:nvSpPr>
        <p:spPr>
          <a:xfrm>
            <a:off x="5562600" y="1412776"/>
            <a:ext cx="6629400" cy="232102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800"/>
              <a:buNone/>
            </a:pPr>
            <a:r>
              <a:rPr lang="en-US" sz="2800">
                <a:latin typeface="Arial"/>
                <a:ea typeface="Arial"/>
                <a:cs typeface="Arial"/>
                <a:sym typeface="Arial"/>
              </a:rPr>
              <a:t>न्यूमोथोरैक्स, प्‍लयुरल कैविटी में उपस्थित हवा/गैस को कहा जाता है  (फेफड़ों के VISCERAL और PLEURA के बीच का स्थान) जो ऑक्सीजनेशन  वेंटिलेशन को ख़राब कर सकता है</a:t>
            </a:r>
            <a:endParaRPr sz="2800">
              <a:latin typeface="Arial"/>
              <a:ea typeface="Arial"/>
              <a:cs typeface="Arial"/>
              <a:sym typeface="Arial"/>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577" name="Google Shape;577;p74" descr="G:\download.jpg"/>
          <p:cNvPicPr preferRelativeResize="0"/>
          <p:nvPr/>
        </p:nvPicPr>
        <p:blipFill rotWithShape="1">
          <a:blip r:embed="rId3">
            <a:alphaModFix/>
          </a:blip>
          <a:srcRect/>
          <a:stretch/>
        </p:blipFill>
        <p:spPr>
          <a:xfrm>
            <a:off x="6477000" y="3665091"/>
            <a:ext cx="4419600" cy="2759968"/>
          </a:xfrm>
          <a:prstGeom prst="rect">
            <a:avLst/>
          </a:prstGeom>
          <a:noFill/>
          <a:ln>
            <a:noFill/>
          </a:ln>
        </p:spPr>
      </p:pic>
      <p:pic>
        <p:nvPicPr>
          <p:cNvPr id="578" name="Google Shape;578;p74"/>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5"/>
          <p:cNvSpPr txBox="1">
            <a:spLocks noGrp="1"/>
          </p:cNvSpPr>
          <p:nvPr>
            <p:ph type="title"/>
          </p:nvPr>
        </p:nvSpPr>
        <p:spPr>
          <a:xfrm>
            <a:off x="533400" y="2133600"/>
            <a:ext cx="4343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हेमोथोरैक्स</a:t>
            </a:r>
            <a:endParaRPr sz="3600">
              <a:latin typeface="Arial"/>
              <a:ea typeface="Arial"/>
              <a:cs typeface="Arial"/>
              <a:sym typeface="Arial"/>
            </a:endParaRPr>
          </a:p>
        </p:txBody>
      </p:sp>
      <p:sp>
        <p:nvSpPr>
          <p:cNvPr id="584" name="Google Shape;584;p75"/>
          <p:cNvSpPr txBox="1">
            <a:spLocks noGrp="1"/>
          </p:cNvSpPr>
          <p:nvPr>
            <p:ph type="body" idx="1"/>
          </p:nvPr>
        </p:nvSpPr>
        <p:spPr>
          <a:xfrm>
            <a:off x="5257800" y="2012951"/>
            <a:ext cx="6400800" cy="385445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US" sz="2800">
                <a:latin typeface="Arial"/>
                <a:ea typeface="Arial"/>
                <a:cs typeface="Arial"/>
                <a:sym typeface="Arial"/>
              </a:rPr>
              <a:t>हेमोथोरैक्स </a:t>
            </a:r>
            <a:r>
              <a:rPr lang="en-US">
                <a:latin typeface="Arial"/>
                <a:ea typeface="Arial"/>
                <a:cs typeface="Arial"/>
                <a:sym typeface="Arial"/>
              </a:rPr>
              <a:t>pleura space </a:t>
            </a:r>
            <a:r>
              <a:rPr lang="en-US" sz="2800">
                <a:latin typeface="Arial"/>
                <a:ea typeface="Arial"/>
                <a:cs typeface="Arial"/>
                <a:sym typeface="Arial"/>
              </a:rPr>
              <a:t>में रक्त का जमाव है और यह </a:t>
            </a:r>
            <a:r>
              <a:rPr lang="en-US">
                <a:latin typeface="Arial"/>
                <a:ea typeface="Arial"/>
                <a:cs typeface="Arial"/>
                <a:sym typeface="Arial"/>
              </a:rPr>
              <a:t>blunt or penetrating trauma </a:t>
            </a:r>
            <a:r>
              <a:rPr lang="en-US" sz="2800">
                <a:latin typeface="Arial"/>
                <a:ea typeface="Arial"/>
                <a:cs typeface="Arial"/>
                <a:sym typeface="Arial"/>
              </a:rPr>
              <a:t>के कारण हो सकता है अधिकांश हेमोथोरैक्स पसलियों के फ्रैक्चर, फेफड़ों और मामूली चोटों का परिणाम हैं</a:t>
            </a:r>
            <a:endParaRPr sz="3600">
              <a:latin typeface="Times New Roman"/>
              <a:ea typeface="Times New Roman"/>
              <a:cs typeface="Times New Roman"/>
              <a:sym typeface="Times New Roman"/>
            </a:endParaRPr>
          </a:p>
          <a:p>
            <a:pPr marL="0" lvl="0" indent="0" algn="l" rtl="0">
              <a:lnSpc>
                <a:spcPct val="100000"/>
              </a:lnSpc>
              <a:spcBef>
                <a:spcPts val="720"/>
              </a:spcBef>
              <a:spcAft>
                <a:spcPts val="0"/>
              </a:spcAft>
              <a:buClr>
                <a:schemeClr val="dk1"/>
              </a:buClr>
              <a:buSzPts val="3600"/>
              <a:buNone/>
            </a:pPr>
            <a:endParaRPr sz="3600"/>
          </a:p>
        </p:txBody>
      </p:sp>
      <p:pic>
        <p:nvPicPr>
          <p:cNvPr id="585" name="Google Shape;585;p75"/>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6"/>
          <p:cNvSpPr txBox="1">
            <a:spLocks noGrp="1"/>
          </p:cNvSpPr>
          <p:nvPr>
            <p:ph type="title"/>
          </p:nvPr>
        </p:nvSpPr>
        <p:spPr>
          <a:xfrm>
            <a:off x="145473" y="2362200"/>
            <a:ext cx="510539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en-US" sz="3600" b="1">
                <a:solidFill>
                  <a:srgbClr val="FF0000"/>
                </a:solidFill>
                <a:latin typeface="Arial"/>
                <a:ea typeface="Arial"/>
                <a:cs typeface="Arial"/>
                <a:sym typeface="Arial"/>
              </a:rPr>
              <a:t>सीपीआर देते समय गलतियाँ</a:t>
            </a:r>
            <a:br>
              <a:rPr lang="en-US" sz="40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(MISTAKES IN PERFORMING CPR)</a:t>
            </a:r>
            <a:endParaRPr sz="4000" b="1">
              <a:solidFill>
                <a:srgbClr val="FF0000"/>
              </a:solidFill>
              <a:latin typeface="Arial"/>
              <a:ea typeface="Arial"/>
              <a:cs typeface="Arial"/>
              <a:sym typeface="Arial"/>
            </a:endParaRPr>
          </a:p>
        </p:txBody>
      </p:sp>
      <p:sp>
        <p:nvSpPr>
          <p:cNvPr id="591" name="Google Shape;591;p76"/>
          <p:cNvSpPr txBox="1">
            <a:spLocks noGrp="1"/>
          </p:cNvSpPr>
          <p:nvPr>
            <p:ph type="body" idx="1"/>
          </p:nvPr>
        </p:nvSpPr>
        <p:spPr>
          <a:xfrm>
            <a:off x="5410200" y="1600200"/>
            <a:ext cx="6400800" cy="335279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800"/>
              <a:buChar char="•"/>
            </a:pPr>
            <a:r>
              <a:rPr lang="en-US" sz="2800">
                <a:latin typeface="Arial"/>
                <a:ea typeface="Arial"/>
                <a:cs typeface="Arial"/>
                <a:sym typeface="Arial"/>
              </a:rPr>
              <a:t>रोगी का कठोर सतह पर ना होना </a:t>
            </a:r>
            <a:endParaRPr sz="2800">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 कम्‍प्रेशन का  प्रभावी न होना</a:t>
            </a:r>
            <a:endParaRPr sz="2800">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रोगी क्षैतिज पॉजिशन में ना होना </a:t>
            </a:r>
            <a:endParaRPr sz="2800">
              <a:latin typeface="Arial"/>
              <a:ea typeface="Arial"/>
              <a:cs typeface="Arial"/>
              <a:sym typeface="Arial"/>
            </a:endParaRPr>
          </a:p>
          <a:p>
            <a:pPr marL="342900" lvl="0" indent="-342900" algn="just" rtl="0">
              <a:lnSpc>
                <a:spcPct val="150000"/>
              </a:lnSpc>
              <a:spcBef>
                <a:spcPts val="560"/>
              </a:spcBef>
              <a:spcAft>
                <a:spcPts val="0"/>
              </a:spcAft>
              <a:buClr>
                <a:schemeClr val="dk1"/>
              </a:buClr>
              <a:buSzPts val="2800"/>
              <a:buChar char="•"/>
            </a:pPr>
            <a:r>
              <a:rPr lang="en-US" sz="2800">
                <a:latin typeface="Arial"/>
                <a:ea typeface="Arial"/>
                <a:cs typeface="Arial"/>
                <a:sym typeface="Arial"/>
              </a:rPr>
              <a:t> यदि रोगी का सिर शरीर के बाकी हिस्सों से ऊंचा उठा हुआ है तो पर्याप्त रक्‍त का मस्तिष्क तक ना पहुंचना</a:t>
            </a:r>
            <a:endParaRPr sz="2800">
              <a:latin typeface="Arial"/>
              <a:ea typeface="Arial"/>
              <a:cs typeface="Arial"/>
              <a:sym typeface="Arial"/>
            </a:endParaRPr>
          </a:p>
          <a:p>
            <a:pPr marL="0" lvl="0" indent="0" algn="l" rtl="0">
              <a:lnSpc>
                <a:spcPct val="100000"/>
              </a:lnSpc>
              <a:spcBef>
                <a:spcPts val="720"/>
              </a:spcBef>
              <a:spcAft>
                <a:spcPts val="0"/>
              </a:spcAft>
              <a:buClr>
                <a:schemeClr val="dk1"/>
              </a:buClr>
              <a:buSzPts val="3600"/>
              <a:buNone/>
            </a:pPr>
            <a:endParaRPr sz="3600"/>
          </a:p>
        </p:txBody>
      </p:sp>
      <p:pic>
        <p:nvPicPr>
          <p:cNvPr id="592" name="Google Shape;592;p76"/>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7"/>
          <p:cNvSpPr txBox="1">
            <a:spLocks noGrp="1"/>
          </p:cNvSpPr>
          <p:nvPr>
            <p:ph type="title"/>
          </p:nvPr>
        </p:nvSpPr>
        <p:spPr>
          <a:xfrm>
            <a:off x="260822" y="1635085"/>
            <a:ext cx="4876800" cy="2133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सीपीआर देते समय गलतियाँ</a:t>
            </a:r>
            <a:br>
              <a:rPr lang="en-US" sz="4000" b="1">
                <a:solidFill>
                  <a:srgbClr val="FF0000"/>
                </a:solidFill>
                <a:latin typeface="Arial"/>
                <a:ea typeface="Arial"/>
                <a:cs typeface="Arial"/>
                <a:sym typeface="Arial"/>
              </a:rPr>
            </a:br>
            <a:r>
              <a:rPr lang="en-US" sz="2800" b="1">
                <a:solidFill>
                  <a:srgbClr val="FF0000"/>
                </a:solidFill>
                <a:latin typeface="Arial"/>
                <a:ea typeface="Arial"/>
                <a:cs typeface="Arial"/>
                <a:sym typeface="Arial"/>
              </a:rPr>
              <a:t>(MISTAKES IN PERFORMING CPR)</a:t>
            </a:r>
            <a:endParaRPr sz="3100" b="1">
              <a:solidFill>
                <a:srgbClr val="FF0000"/>
              </a:solidFill>
              <a:latin typeface="Arial"/>
              <a:ea typeface="Arial"/>
              <a:cs typeface="Arial"/>
              <a:sym typeface="Arial"/>
            </a:endParaRPr>
          </a:p>
        </p:txBody>
      </p:sp>
      <p:sp>
        <p:nvSpPr>
          <p:cNvPr id="598" name="Google Shape;598;p77"/>
          <p:cNvSpPr txBox="1">
            <a:spLocks noGrp="1"/>
          </p:cNvSpPr>
          <p:nvPr>
            <p:ph type="body" idx="1"/>
          </p:nvPr>
        </p:nvSpPr>
        <p:spPr>
          <a:xfrm>
            <a:off x="5334000" y="1628800"/>
            <a:ext cx="6604248" cy="4619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 वेंटिलेशन प्रभावी नहीं होगा यदि रोगी के मुंह और नाक के चारों ओर से सील नही किया जायेगा</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वेंटिलेशन प्रभावी नहीं होगा यदि रोगी का नाक वेंटिलेशन देते समय पूरी तरह से बंद नहीं किया जायेगा और मुंह से मुंह वेंटिलेशन के दौरान रोगी का मुंह पूरी तरह से खोला नहीं जायेगा</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599" name="Google Shape;599;p77"/>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8"/>
          <p:cNvSpPr txBox="1">
            <a:spLocks noGrp="1"/>
          </p:cNvSpPr>
          <p:nvPr>
            <p:ph type="title"/>
          </p:nvPr>
        </p:nvSpPr>
        <p:spPr>
          <a:xfrm>
            <a:off x="0" y="1752600"/>
            <a:ext cx="6172200" cy="1905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सीपीआर देते समय गलतियाँ</a:t>
            </a:r>
            <a:br>
              <a:rPr lang="en-US" sz="4000" b="1">
                <a:solidFill>
                  <a:srgbClr val="FF0000"/>
                </a:solidFill>
                <a:latin typeface="Arial"/>
                <a:ea typeface="Arial"/>
                <a:cs typeface="Arial"/>
                <a:sym typeface="Arial"/>
              </a:rPr>
            </a:br>
            <a:r>
              <a:rPr lang="en-US" sz="3100" b="1">
                <a:solidFill>
                  <a:srgbClr val="FF0000"/>
                </a:solidFill>
                <a:latin typeface="Arial"/>
                <a:ea typeface="Arial"/>
                <a:cs typeface="Arial"/>
                <a:sym typeface="Arial"/>
              </a:rPr>
              <a:t>(MISTAKES IN PERFORMING CPR)</a:t>
            </a:r>
            <a:endParaRPr sz="4000" b="1">
              <a:solidFill>
                <a:srgbClr val="FF0000"/>
              </a:solidFill>
              <a:latin typeface="Arial"/>
              <a:ea typeface="Arial"/>
              <a:cs typeface="Arial"/>
              <a:sym typeface="Arial"/>
            </a:endParaRPr>
          </a:p>
        </p:txBody>
      </p:sp>
      <p:sp>
        <p:nvSpPr>
          <p:cNvPr id="605" name="Google Shape;605;p78"/>
          <p:cNvSpPr txBox="1">
            <a:spLocks noGrp="1"/>
          </p:cNvSpPr>
          <p:nvPr>
            <p:ph type="body" idx="1"/>
          </p:nvPr>
        </p:nvSpPr>
        <p:spPr>
          <a:xfrm>
            <a:off x="6324600" y="2133600"/>
            <a:ext cx="5334000" cy="36576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टूटी हुई पसलियां,  र्स्‍टनम में फ्रैक्चर, यकृत, तिल्ली, फेफड़े, हृदय में चोट के परिणामस्वरूप हाथो की पॉजिशन सही न होना या दबाव गलत जगह पर देना</a:t>
            </a:r>
            <a:endParaRPr sz="2800">
              <a:latin typeface="Arial"/>
              <a:ea typeface="Arial"/>
              <a:cs typeface="Arial"/>
              <a:sym typeface="Arial"/>
            </a:endParaRPr>
          </a:p>
        </p:txBody>
      </p:sp>
      <p:pic>
        <p:nvPicPr>
          <p:cNvPr id="606" name="Google Shape;606;p78"/>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9"/>
          <p:cNvSpPr txBox="1">
            <a:spLocks noGrp="1"/>
          </p:cNvSpPr>
          <p:nvPr>
            <p:ph type="title"/>
          </p:nvPr>
        </p:nvSpPr>
        <p:spPr>
          <a:xfrm>
            <a:off x="145473" y="2133600"/>
            <a:ext cx="534000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en-US" sz="3600" b="1">
                <a:solidFill>
                  <a:srgbClr val="FF0000"/>
                </a:solidFill>
                <a:latin typeface="Arial"/>
                <a:ea typeface="Arial"/>
                <a:cs typeface="Arial"/>
                <a:sym typeface="Arial"/>
              </a:rPr>
              <a:t>सीपीआर देते समय गलतियाँ</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(MISTAKES IN PERFORMING CPR)</a:t>
            </a:r>
            <a:endParaRPr sz="4000" b="1">
              <a:solidFill>
                <a:srgbClr val="FF0000"/>
              </a:solidFill>
              <a:latin typeface="Arial"/>
              <a:ea typeface="Arial"/>
              <a:cs typeface="Arial"/>
              <a:sym typeface="Arial"/>
            </a:endParaRPr>
          </a:p>
        </p:txBody>
      </p:sp>
      <p:sp>
        <p:nvSpPr>
          <p:cNvPr id="612" name="Google Shape;612;p79"/>
          <p:cNvSpPr txBox="1">
            <a:spLocks noGrp="1"/>
          </p:cNvSpPr>
          <p:nvPr>
            <p:ph type="body" idx="1"/>
          </p:nvPr>
        </p:nvSpPr>
        <p:spPr>
          <a:xfrm>
            <a:off x="6553200" y="1676400"/>
            <a:ext cx="5638800" cy="3624808"/>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कम्‍प्रेशन बहुत गहरा या जल्‍दी-जल्‍दी देना </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अपर्याप्त मात्रा में रक्त पंप होना</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अनुचित कम्‍प्रेशन/वेंटिलेशन अनुपात</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 रक्त का अपर्याप्त ऑक्सीजिनेशन</a:t>
            </a:r>
            <a:endParaRPr sz="2800">
              <a:latin typeface="Arial"/>
              <a:ea typeface="Arial"/>
              <a:cs typeface="Arial"/>
              <a:sym typeface="Arial"/>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613" name="Google Shape;613;p79"/>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0"/>
          <p:cNvSpPr txBox="1">
            <a:spLocks noGrp="1"/>
          </p:cNvSpPr>
          <p:nvPr>
            <p:ph type="title"/>
          </p:nvPr>
        </p:nvSpPr>
        <p:spPr>
          <a:xfrm>
            <a:off x="381000" y="1752600"/>
            <a:ext cx="5257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सीपीआर में रुकावट</a:t>
            </a:r>
            <a:br>
              <a:rPr lang="en-US" sz="40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(INTERRUPTION IN CPR)</a:t>
            </a:r>
            <a:endParaRPr/>
          </a:p>
        </p:txBody>
      </p:sp>
      <p:sp>
        <p:nvSpPr>
          <p:cNvPr id="619" name="Google Shape;619;p80"/>
          <p:cNvSpPr txBox="1">
            <a:spLocks noGrp="1"/>
          </p:cNvSpPr>
          <p:nvPr>
            <p:ph type="body" idx="1"/>
          </p:nvPr>
        </p:nvSpPr>
        <p:spPr>
          <a:xfrm>
            <a:off x="5181600" y="1447800"/>
            <a:ext cx="6781800" cy="373379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 मरीज को स्ट्रेचर पर ले जाते समय</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किसी मरीज को सीढ़ियों से नीचे या गलियारे से ले जाते समय</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किसी मरीज को एम्बुलेंस में चढ़ाते या उतारते समय</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डिफिब्रिलेशन या एसीएलएस को आरंभ करने की अनुमति देना</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शारीरिक थकावट </a:t>
            </a:r>
            <a:endParaRPr/>
          </a:p>
          <a:p>
            <a:pPr marL="0" lvl="0" indent="0" algn="l" rtl="0">
              <a:lnSpc>
                <a:spcPct val="100000"/>
              </a:lnSpc>
              <a:spcBef>
                <a:spcPts val="720"/>
              </a:spcBef>
              <a:spcAft>
                <a:spcPts val="0"/>
              </a:spcAft>
              <a:buClr>
                <a:schemeClr val="dk1"/>
              </a:buClr>
              <a:buSzPts val="3600"/>
              <a:buNone/>
            </a:pPr>
            <a:endParaRPr sz="3600"/>
          </a:p>
        </p:txBody>
      </p:sp>
      <p:pic>
        <p:nvPicPr>
          <p:cNvPr id="620" name="Google Shape;620;p80"/>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1"/>
          <p:cNvSpPr txBox="1">
            <a:spLocks noGrp="1"/>
          </p:cNvSpPr>
          <p:nvPr>
            <p:ph type="title"/>
          </p:nvPr>
        </p:nvSpPr>
        <p:spPr>
          <a:xfrm>
            <a:off x="838200" y="1600200"/>
            <a:ext cx="42672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Times New Roman"/>
              <a:buNone/>
            </a:pPr>
            <a:r>
              <a:rPr lang="en-US" sz="5400" b="1">
                <a:solidFill>
                  <a:srgbClr val="FF0000"/>
                </a:solidFill>
                <a:latin typeface="Times New Roman"/>
                <a:ea typeface="Times New Roman"/>
                <a:cs typeface="Times New Roman"/>
                <a:sym typeface="Times New Roman"/>
              </a:rPr>
              <a:t>  </a:t>
            </a:r>
            <a:r>
              <a:rPr lang="en-US" sz="4000" b="1">
                <a:solidFill>
                  <a:srgbClr val="FF0000"/>
                </a:solidFill>
                <a:latin typeface="Arial"/>
                <a:ea typeface="Arial"/>
                <a:cs typeface="Arial"/>
                <a:sym typeface="Arial"/>
              </a:rPr>
              <a:t>समीक्षा</a:t>
            </a:r>
            <a:br>
              <a:rPr lang="en-US" sz="5400" b="1">
                <a:solidFill>
                  <a:srgbClr val="FF0000"/>
                </a:solidFill>
                <a:latin typeface="Arial"/>
                <a:ea typeface="Arial"/>
                <a:cs typeface="Arial"/>
                <a:sym typeface="Arial"/>
              </a:rPr>
            </a:br>
            <a:r>
              <a:rPr lang="en-US" sz="4900" b="1">
                <a:solidFill>
                  <a:srgbClr val="FF0000"/>
                </a:solidFill>
                <a:latin typeface="Arial"/>
                <a:ea typeface="Arial"/>
                <a:cs typeface="Arial"/>
                <a:sym typeface="Arial"/>
              </a:rPr>
              <a:t>  </a:t>
            </a:r>
            <a:r>
              <a:rPr lang="en-US" sz="3600" b="1">
                <a:solidFill>
                  <a:srgbClr val="FF0000"/>
                </a:solidFill>
                <a:latin typeface="Arial"/>
                <a:ea typeface="Arial"/>
                <a:cs typeface="Arial"/>
                <a:sym typeface="Arial"/>
              </a:rPr>
              <a:t>(REVIEW)</a:t>
            </a:r>
            <a:endParaRPr sz="5400" b="1">
              <a:solidFill>
                <a:srgbClr val="FF0000"/>
              </a:solidFill>
              <a:latin typeface="Arial"/>
              <a:ea typeface="Arial"/>
              <a:cs typeface="Arial"/>
              <a:sym typeface="Arial"/>
            </a:endParaRPr>
          </a:p>
        </p:txBody>
      </p:sp>
      <p:sp>
        <p:nvSpPr>
          <p:cNvPr id="626" name="Google Shape;626;p81"/>
          <p:cNvSpPr txBox="1">
            <a:spLocks noGrp="1"/>
          </p:cNvSpPr>
          <p:nvPr>
            <p:ph type="body" idx="1"/>
          </p:nvPr>
        </p:nvSpPr>
        <p:spPr>
          <a:xfrm>
            <a:off x="5410201" y="1685650"/>
            <a:ext cx="6381046" cy="410555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वयस्कों, बच्चों और शिशुओं में सीपीआर का वर्णन और प्रदर्शन करना</a:t>
            </a:r>
            <a:endParaRPr sz="2800">
              <a:latin typeface="Arial"/>
              <a:ea typeface="Arial"/>
              <a:cs typeface="Arial"/>
              <a:sym typeface="Arial"/>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चेन आफ सरवाइवल क्या है?</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बचाव हेतु श्वास का महत्व</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FBAO और उनके प्रकार</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सी.पी.आर.</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एफबीएओ और सीपीआर का प्रदर्शन</a:t>
            </a:r>
            <a:endParaRPr/>
          </a:p>
          <a:p>
            <a:pPr marL="342900" lvl="0" indent="-342900" algn="l" rtl="0">
              <a:lnSpc>
                <a:spcPct val="100000"/>
              </a:lnSpc>
              <a:spcBef>
                <a:spcPts val="560"/>
              </a:spcBef>
              <a:spcAft>
                <a:spcPts val="0"/>
              </a:spcAft>
              <a:buClr>
                <a:schemeClr val="dk1"/>
              </a:buClr>
              <a:buSzPts val="2800"/>
              <a:buNone/>
            </a:pPr>
            <a:endParaRPr sz="2800">
              <a:latin typeface="Arial"/>
              <a:ea typeface="Arial"/>
              <a:cs typeface="Arial"/>
              <a:sym typeface="Arial"/>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pic>
        <p:nvPicPr>
          <p:cNvPr id="627" name="Google Shape;627;p81"/>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2"/>
          <p:cNvSpPr txBox="1"/>
          <p:nvPr/>
        </p:nvSpPr>
        <p:spPr>
          <a:xfrm>
            <a:off x="5051686" y="2895600"/>
            <a:ext cx="285787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Arial"/>
                <a:ea typeface="Arial"/>
                <a:cs typeface="Arial"/>
                <a:sym typeface="Arial"/>
              </a:rPr>
              <a:t>कोई प्रश्न?</a:t>
            </a:r>
            <a:endParaRPr sz="4000" b="1" i="0" u="none" strike="noStrike" cap="none">
              <a:solidFill>
                <a:srgbClr val="FF0000"/>
              </a:solidFill>
              <a:latin typeface="Arial"/>
              <a:ea typeface="Arial"/>
              <a:cs typeface="Arial"/>
              <a:sym typeface="Arial"/>
            </a:endParaRPr>
          </a:p>
        </p:txBody>
      </p:sp>
      <p:pic>
        <p:nvPicPr>
          <p:cNvPr id="633" name="Google Shape;633;p82"/>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304800" y="2438400"/>
            <a:ext cx="45720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2060"/>
              </a:buClr>
              <a:buSzPct val="100000"/>
              <a:buFont typeface="Times New Roman"/>
              <a:buNone/>
            </a:pPr>
            <a:br>
              <a:rPr lang="en-US" b="1" u="sng">
                <a:solidFill>
                  <a:srgbClr val="002060"/>
                </a:solidFill>
                <a:latin typeface="Times New Roman"/>
                <a:ea typeface="Times New Roman"/>
                <a:cs typeface="Times New Roman"/>
                <a:sym typeface="Times New Roman"/>
              </a:rPr>
            </a:br>
            <a:r>
              <a:rPr lang="en-US" b="1">
                <a:solidFill>
                  <a:srgbClr val="002060"/>
                </a:solidFill>
                <a:latin typeface="Times New Roman"/>
                <a:ea typeface="Times New Roman"/>
                <a:cs typeface="Times New Roman"/>
                <a:sym typeface="Times New Roman"/>
              </a:rPr>
              <a:t>  </a:t>
            </a:r>
            <a:r>
              <a:rPr lang="en-US" sz="4000" b="1">
                <a:solidFill>
                  <a:srgbClr val="FF0000"/>
                </a:solidFill>
                <a:latin typeface="Times New Roman"/>
                <a:ea typeface="Times New Roman"/>
                <a:cs typeface="Times New Roman"/>
                <a:sym typeface="Times New Roman"/>
              </a:rPr>
              <a:t>अस्तित्व की श्रृंखला</a:t>
            </a:r>
            <a:br>
              <a:rPr lang="en-US" sz="4000" b="1">
                <a:solidFill>
                  <a:srgbClr val="FF0000"/>
                </a:solidFill>
                <a:latin typeface="Times New Roman"/>
                <a:ea typeface="Times New Roman"/>
                <a:cs typeface="Times New Roman"/>
                <a:sym typeface="Times New Roman"/>
              </a:rPr>
            </a:br>
            <a:r>
              <a:rPr lang="en-US" sz="3600" b="1">
                <a:solidFill>
                  <a:srgbClr val="FF0000"/>
                </a:solidFill>
                <a:latin typeface="Times New Roman"/>
                <a:ea typeface="Times New Roman"/>
                <a:cs typeface="Times New Roman"/>
                <a:sym typeface="Times New Roman"/>
              </a:rPr>
              <a:t>(</a:t>
            </a:r>
            <a:r>
              <a:rPr lang="en-US" sz="3100" b="1" i="0">
                <a:solidFill>
                  <a:srgbClr val="FF0000"/>
                </a:solidFill>
                <a:latin typeface="Roboto"/>
                <a:ea typeface="Roboto"/>
                <a:cs typeface="Roboto"/>
                <a:sym typeface="Roboto"/>
              </a:rPr>
              <a:t>The chain of existence</a:t>
            </a:r>
            <a:r>
              <a:rPr lang="en-US" sz="2700" b="1" i="0">
                <a:solidFill>
                  <a:srgbClr val="FF0000"/>
                </a:solidFill>
                <a:latin typeface="Roboto"/>
                <a:ea typeface="Roboto"/>
                <a:cs typeface="Roboto"/>
                <a:sym typeface="Roboto"/>
              </a:rPr>
              <a:t>)</a:t>
            </a:r>
            <a:br>
              <a:rPr lang="en-US" b="1">
                <a:solidFill>
                  <a:srgbClr val="002060"/>
                </a:solidFill>
                <a:latin typeface="Times New Roman"/>
                <a:ea typeface="Times New Roman"/>
                <a:cs typeface="Times New Roman"/>
                <a:sym typeface="Times New Roman"/>
              </a:rPr>
            </a:br>
            <a:endParaRPr b="1"/>
          </a:p>
        </p:txBody>
      </p:sp>
      <p:sp>
        <p:nvSpPr>
          <p:cNvPr id="152" name="Google Shape;152;p20"/>
          <p:cNvSpPr txBox="1">
            <a:spLocks noGrp="1"/>
          </p:cNvSpPr>
          <p:nvPr>
            <p:ph type="body" idx="1"/>
          </p:nvPr>
        </p:nvSpPr>
        <p:spPr>
          <a:xfrm>
            <a:off x="5410200" y="2590800"/>
            <a:ext cx="6172200" cy="350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600"/>
              <a:buNone/>
            </a:pPr>
            <a:endParaRPr sz="2600">
              <a:latin typeface="Arial"/>
              <a:ea typeface="Arial"/>
              <a:cs typeface="Arial"/>
              <a:sym typeface="Arial"/>
            </a:endParaRPr>
          </a:p>
          <a:p>
            <a:pPr marL="0" lvl="0" indent="0" algn="just" rtl="0">
              <a:lnSpc>
                <a:spcPct val="100000"/>
              </a:lnSpc>
              <a:spcBef>
                <a:spcPts val="520"/>
              </a:spcBef>
              <a:spcAft>
                <a:spcPts val="0"/>
              </a:spcAft>
              <a:buClr>
                <a:schemeClr val="dk1"/>
              </a:buClr>
              <a:buSzPts val="2600"/>
              <a:buNone/>
            </a:pPr>
            <a:r>
              <a:rPr lang="en-US" sz="2600">
                <a:latin typeface="Arial"/>
                <a:ea typeface="Arial"/>
                <a:cs typeface="Arial"/>
                <a:sym typeface="Arial"/>
              </a:rPr>
              <a:t>अगर आपको ऑटोमेटेड एक्सटर्नल </a:t>
            </a:r>
            <a:r>
              <a:rPr lang="en-US" sz="2400">
                <a:latin typeface="Arial"/>
                <a:ea typeface="Arial"/>
                <a:cs typeface="Arial"/>
                <a:sym typeface="Arial"/>
              </a:rPr>
              <a:t>डिफिब्रिलेटर </a:t>
            </a:r>
            <a:r>
              <a:rPr lang="en-US" sz="2600">
                <a:latin typeface="Arial"/>
                <a:ea typeface="Arial"/>
                <a:cs typeface="Arial"/>
                <a:sym typeface="Arial"/>
              </a:rPr>
              <a:t>(AED) का प्रशिक्षण दिया गया है और आपके पास यह उपलब्‍ध है, तो जल्द से जल्द इसका इस्तेमाल करें।  इससे जीवित रहने के दर की संभावना और अधिक बढ जाती है।</a:t>
            </a:r>
            <a:endParaRPr sz="2600">
              <a:latin typeface="Arial"/>
              <a:ea typeface="Arial"/>
              <a:cs typeface="Arial"/>
              <a:sym typeface="Arial"/>
            </a:endParaRPr>
          </a:p>
        </p:txBody>
      </p:sp>
      <p:pic>
        <p:nvPicPr>
          <p:cNvPr id="153" name="Google Shape;153;p20" descr="C:\Users\NIYAZ\Desktop\Chain-of-Survival.jpg"/>
          <p:cNvPicPr preferRelativeResize="0"/>
          <p:nvPr/>
        </p:nvPicPr>
        <p:blipFill rotWithShape="1">
          <a:blip r:embed="rId3">
            <a:alphaModFix/>
          </a:blip>
          <a:srcRect/>
          <a:stretch/>
        </p:blipFill>
        <p:spPr>
          <a:xfrm>
            <a:off x="5943600" y="906430"/>
            <a:ext cx="4867276" cy="1933637"/>
          </a:xfrm>
          <a:prstGeom prst="rect">
            <a:avLst/>
          </a:prstGeom>
          <a:noFill/>
          <a:ln>
            <a:noFill/>
          </a:ln>
        </p:spPr>
      </p:pic>
      <p:pic>
        <p:nvPicPr>
          <p:cNvPr id="154" name="Google Shape;154;p20"/>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83"/>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83"/>
          <p:cNvSpPr txBox="1"/>
          <p:nvPr/>
        </p:nvSpPr>
        <p:spPr>
          <a:xfrm>
            <a:off x="4513515" y="2414301"/>
            <a:ext cx="262794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FF0000"/>
                </a:solidFill>
                <a:latin typeface="Open Sans"/>
                <a:ea typeface="Open Sans"/>
                <a:cs typeface="Open Sans"/>
                <a:sym typeface="Open Sans"/>
              </a:rPr>
              <a:t>धन्यवाद</a:t>
            </a:r>
            <a:endParaRPr sz="48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4"/>
          <p:cNvSpPr txBox="1">
            <a:spLocks noGrp="1"/>
          </p:cNvSpPr>
          <p:nvPr>
            <p:ph type="title"/>
          </p:nvPr>
        </p:nvSpPr>
        <p:spPr>
          <a:xfrm>
            <a:off x="695400" y="2132856"/>
            <a:ext cx="2581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मूल्यांकन</a:t>
            </a:r>
            <a:endParaRPr/>
          </a:p>
        </p:txBody>
      </p:sp>
      <p:sp>
        <p:nvSpPr>
          <p:cNvPr id="645" name="Google Shape;645;p84"/>
          <p:cNvSpPr txBox="1">
            <a:spLocks noGrp="1"/>
          </p:cNvSpPr>
          <p:nvPr>
            <p:ph type="body" idx="1"/>
          </p:nvPr>
        </p:nvSpPr>
        <p:spPr>
          <a:xfrm>
            <a:off x="4572000" y="1600200"/>
            <a:ext cx="7467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latin typeface="Arial"/>
                <a:ea typeface="Arial"/>
                <a:cs typeface="Arial"/>
                <a:sym typeface="Arial"/>
              </a:rPr>
              <a:t>संभावित गर्दन या रीढ़ की हड्डी की चोट वाले रोगी के वायुमार्ग को खोलने के लिए विधि क्या है?</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व्‍यस्कों में सीपीआर के दौरान कम्‍प्रेशन की उचित दर प्रति मिनट -------- है?</a:t>
            </a:r>
            <a:endParaRPr/>
          </a:p>
          <a:p>
            <a:pPr marL="342900" lvl="0" indent="-342900" algn="just" rtl="0">
              <a:lnSpc>
                <a:spcPct val="100000"/>
              </a:lnSpc>
              <a:spcBef>
                <a:spcPts val="560"/>
              </a:spcBef>
              <a:spcAft>
                <a:spcPts val="0"/>
              </a:spcAft>
              <a:buClr>
                <a:schemeClr val="dk1"/>
              </a:buClr>
              <a:buSzPts val="2800"/>
              <a:buChar char="•"/>
            </a:pPr>
            <a:r>
              <a:rPr lang="en-US" sz="2800">
                <a:latin typeface="Arial"/>
                <a:ea typeface="Arial"/>
                <a:cs typeface="Arial"/>
                <a:sym typeface="Arial"/>
              </a:rPr>
              <a:t>बच्चे की नाड़ी की उपस्थिति का आकलन करने के लिए स्थान ---- है?</a:t>
            </a:r>
            <a:endParaRPr/>
          </a:p>
          <a:p>
            <a:pPr marL="0" lvl="0" indent="0" algn="l" rtl="0">
              <a:lnSpc>
                <a:spcPct val="100000"/>
              </a:lnSpc>
              <a:spcBef>
                <a:spcPts val="560"/>
              </a:spcBef>
              <a:spcAft>
                <a:spcPts val="0"/>
              </a:spcAft>
              <a:buClr>
                <a:schemeClr val="dk1"/>
              </a:buClr>
              <a:buSzPts val="2800"/>
              <a:buNone/>
            </a:pPr>
            <a:endParaRPr sz="28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528492" y="2780682"/>
            <a:ext cx="3967307" cy="7858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अस्तित्व की श्रृंखला</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CHAIN OF SURVIVAL)</a:t>
            </a:r>
            <a:endParaRPr sz="3600" b="1">
              <a:solidFill>
                <a:srgbClr val="FF0000"/>
              </a:solidFill>
              <a:latin typeface="Arial"/>
              <a:ea typeface="Arial"/>
              <a:cs typeface="Arial"/>
              <a:sym typeface="Arial"/>
            </a:endParaRPr>
          </a:p>
        </p:txBody>
      </p:sp>
      <p:sp>
        <p:nvSpPr>
          <p:cNvPr id="160" name="Google Shape;160;p21"/>
          <p:cNvSpPr txBox="1">
            <a:spLocks noGrp="1"/>
          </p:cNvSpPr>
          <p:nvPr>
            <p:ph type="body" idx="1"/>
          </p:nvPr>
        </p:nvSpPr>
        <p:spPr>
          <a:xfrm>
            <a:off x="7467600" y="1600201"/>
            <a:ext cx="4114800" cy="452596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800"/>
              <a:buNone/>
            </a:pPr>
            <a:r>
              <a:rPr lang="en-US" sz="1800">
                <a:latin typeface="Times New Roman"/>
                <a:ea typeface="Times New Roman"/>
                <a:cs typeface="Times New Roman"/>
                <a:sym typeface="Times New Roman"/>
              </a:rPr>
              <a:t>शीघ्र अग्रिम देखभाल</a:t>
            </a:r>
            <a:endParaRPr/>
          </a:p>
          <a:p>
            <a:pPr marL="0" lvl="0" indent="0" algn="ctr" rtl="0">
              <a:lnSpc>
                <a:spcPct val="100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pic>
        <p:nvPicPr>
          <p:cNvPr id="161" name="Google Shape;161;p21" descr="C:\Users\NIYAZ\Desktop\Chain-of-Survival.jpg"/>
          <p:cNvPicPr preferRelativeResize="0"/>
          <p:nvPr/>
        </p:nvPicPr>
        <p:blipFill rotWithShape="1">
          <a:blip r:embed="rId3">
            <a:alphaModFix/>
          </a:blip>
          <a:srcRect/>
          <a:stretch/>
        </p:blipFill>
        <p:spPr>
          <a:xfrm>
            <a:off x="6453190" y="1428736"/>
            <a:ext cx="4357974" cy="1333658"/>
          </a:xfrm>
          <a:prstGeom prst="rect">
            <a:avLst/>
          </a:prstGeom>
          <a:noFill/>
          <a:ln>
            <a:noFill/>
          </a:ln>
        </p:spPr>
      </p:pic>
      <p:sp>
        <p:nvSpPr>
          <p:cNvPr id="162" name="Google Shape;162;p21"/>
          <p:cNvSpPr/>
          <p:nvPr/>
        </p:nvSpPr>
        <p:spPr>
          <a:xfrm>
            <a:off x="5738812" y="2730982"/>
            <a:ext cx="5924696" cy="2185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Arial"/>
                <a:ea typeface="Arial"/>
                <a:cs typeface="Arial"/>
                <a:sym typeface="Arial"/>
              </a:rPr>
              <a:t>यह महत्वपूर्ण है कि सकारात्मक परिणाम के लिए उन्नत (</a:t>
            </a:r>
            <a:r>
              <a:rPr lang="en-US" sz="2800" b="0" i="0" u="none" strike="noStrike" cap="none">
                <a:solidFill>
                  <a:srgbClr val="111111"/>
                </a:solidFill>
                <a:latin typeface="Roboto"/>
                <a:ea typeface="Roboto"/>
                <a:cs typeface="Roboto"/>
                <a:sym typeface="Roboto"/>
              </a:rPr>
              <a:t>Advanced</a:t>
            </a:r>
            <a:r>
              <a:rPr lang="en-US" sz="2700" b="0" i="0" u="none" strike="noStrike" cap="none">
                <a:solidFill>
                  <a:schemeClr val="dk1"/>
                </a:solidFill>
                <a:latin typeface="Arial"/>
                <a:ea typeface="Arial"/>
                <a:cs typeface="Arial"/>
                <a:sym typeface="Arial"/>
              </a:rPr>
              <a:t>) चिकित्सा देखभाल (एडवांस कार्डियक लाईफ सपोर्ट) शीघ्र उपलब्ध हो।</a:t>
            </a:r>
            <a:endParaRPr sz="2700" b="0" i="0" u="none" strike="noStrike" cap="none">
              <a:solidFill>
                <a:schemeClr val="dk1"/>
              </a:solidFill>
              <a:latin typeface="Arial"/>
              <a:ea typeface="Arial"/>
              <a:cs typeface="Arial"/>
              <a:sym typeface="Arial"/>
            </a:endParaRPr>
          </a:p>
        </p:txBody>
      </p:sp>
      <p:pic>
        <p:nvPicPr>
          <p:cNvPr id="163" name="Google Shape;163;p21"/>
          <p:cNvPicPr preferRelativeResize="0"/>
          <p:nvPr/>
        </p:nvPicPr>
        <p:blipFill rotWithShape="1">
          <a:blip r:embed="rId4">
            <a:alphaModFix/>
          </a:blip>
          <a:srcRect/>
          <a:stretch/>
        </p:blipFill>
        <p:spPr>
          <a:xfrm>
            <a:off x="42828" y="-38995"/>
            <a:ext cx="1252142" cy="1047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145473" y="2103437"/>
            <a:ext cx="33528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Arial"/>
              <a:buNone/>
            </a:pPr>
            <a:r>
              <a:rPr lang="en-US" sz="4000" b="1">
                <a:solidFill>
                  <a:srgbClr val="FF0000"/>
                </a:solidFill>
                <a:latin typeface="Arial"/>
                <a:ea typeface="Arial"/>
                <a:cs typeface="Arial"/>
                <a:sym typeface="Arial"/>
              </a:rPr>
              <a:t>   दिल का दौरा</a:t>
            </a:r>
            <a:br>
              <a:rPr lang="en-US" sz="3600" b="1">
                <a:solidFill>
                  <a:srgbClr val="FF0000"/>
                </a:solidFill>
                <a:latin typeface="Arial"/>
                <a:ea typeface="Arial"/>
                <a:cs typeface="Arial"/>
                <a:sym typeface="Arial"/>
              </a:rPr>
            </a:br>
            <a:r>
              <a:rPr lang="en-US" sz="4000" b="1">
                <a:solidFill>
                  <a:srgbClr val="FF0000"/>
                </a:solidFill>
                <a:latin typeface="Arial"/>
                <a:ea typeface="Arial"/>
                <a:cs typeface="Arial"/>
                <a:sym typeface="Arial"/>
              </a:rPr>
              <a:t>   </a:t>
            </a:r>
            <a:r>
              <a:rPr lang="en-US" sz="3100" b="1">
                <a:solidFill>
                  <a:srgbClr val="FF0000"/>
                </a:solidFill>
                <a:latin typeface="Arial"/>
                <a:ea typeface="Arial"/>
                <a:cs typeface="Arial"/>
                <a:sym typeface="Arial"/>
              </a:rPr>
              <a:t>(HEART ATTACK)</a:t>
            </a:r>
            <a:endParaRPr sz="3600" b="1">
              <a:solidFill>
                <a:srgbClr val="FF0000"/>
              </a:solidFill>
              <a:latin typeface="Arial"/>
              <a:ea typeface="Arial"/>
              <a:cs typeface="Arial"/>
              <a:sym typeface="Arial"/>
            </a:endParaRPr>
          </a:p>
        </p:txBody>
      </p:sp>
      <p:sp>
        <p:nvSpPr>
          <p:cNvPr id="169" name="Google Shape;169;p22"/>
          <p:cNvSpPr txBox="1">
            <a:spLocks noGrp="1"/>
          </p:cNvSpPr>
          <p:nvPr>
            <p:ph type="body" idx="1"/>
          </p:nvPr>
        </p:nvSpPr>
        <p:spPr>
          <a:xfrm>
            <a:off x="4952992" y="1417638"/>
            <a:ext cx="7093535" cy="42973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u="sng">
                <a:latin typeface="Arial"/>
                <a:ea typeface="Arial"/>
                <a:cs typeface="Arial"/>
                <a:sym typeface="Arial"/>
              </a:rPr>
              <a:t>जोखिम कारक जिन्हें बदला नहीं जा सकता</a:t>
            </a:r>
            <a:endParaRPr/>
          </a:p>
          <a:p>
            <a:pPr marL="0" lvl="0" indent="0" algn="ctr" rtl="0">
              <a:lnSpc>
                <a:spcPct val="100000"/>
              </a:lnSpc>
              <a:spcBef>
                <a:spcPts val="560"/>
              </a:spcBef>
              <a:spcAft>
                <a:spcPts val="0"/>
              </a:spcAft>
              <a:buClr>
                <a:schemeClr val="dk1"/>
              </a:buClr>
              <a:buSzPts val="2800"/>
              <a:buNone/>
            </a:pPr>
            <a:endParaRPr sz="2800" u="sng">
              <a:solidFill>
                <a:srgbClr val="FF0000"/>
              </a:solidFill>
              <a:latin typeface="Arial"/>
              <a:ea typeface="Arial"/>
              <a:cs typeface="Arial"/>
              <a:sym typeface="Arial"/>
            </a:endParaRPr>
          </a:p>
          <a:p>
            <a:pPr marL="609600" lvl="0" indent="-609600" algn="l" rtl="0">
              <a:lnSpc>
                <a:spcPct val="150000"/>
              </a:lnSpc>
              <a:spcBef>
                <a:spcPts val="600"/>
              </a:spcBef>
              <a:spcAft>
                <a:spcPts val="0"/>
              </a:spcAft>
              <a:buClr>
                <a:schemeClr val="dk1"/>
              </a:buClr>
              <a:buSzPts val="3000"/>
              <a:buFont typeface="Noto Sans Symbols"/>
              <a:buAutoNum type="arabicPeriod"/>
            </a:pPr>
            <a:r>
              <a:rPr lang="en-US" sz="3000">
                <a:latin typeface="Arial"/>
                <a:ea typeface="Arial"/>
                <a:cs typeface="Arial"/>
                <a:sym typeface="Arial"/>
              </a:rPr>
              <a:t>पारिवारिक इतिहास</a:t>
            </a:r>
            <a:endParaRPr/>
          </a:p>
          <a:p>
            <a:pPr marL="609600" lvl="0" indent="-609600" algn="l" rtl="0">
              <a:lnSpc>
                <a:spcPct val="150000"/>
              </a:lnSpc>
              <a:spcBef>
                <a:spcPts val="600"/>
              </a:spcBef>
              <a:spcAft>
                <a:spcPts val="0"/>
              </a:spcAft>
              <a:buClr>
                <a:schemeClr val="dk1"/>
              </a:buClr>
              <a:buSzPts val="3000"/>
              <a:buFont typeface="Noto Sans Symbols"/>
              <a:buAutoNum type="arabicPeriod"/>
            </a:pPr>
            <a:r>
              <a:rPr lang="en-US" sz="3000">
                <a:latin typeface="Arial"/>
                <a:ea typeface="Arial"/>
                <a:cs typeface="Arial"/>
                <a:sym typeface="Arial"/>
              </a:rPr>
              <a:t>लिंग</a:t>
            </a:r>
            <a:endParaRPr/>
          </a:p>
          <a:p>
            <a:pPr marL="609600" lvl="0" indent="-609600" algn="l" rtl="0">
              <a:lnSpc>
                <a:spcPct val="150000"/>
              </a:lnSpc>
              <a:spcBef>
                <a:spcPts val="600"/>
              </a:spcBef>
              <a:spcAft>
                <a:spcPts val="0"/>
              </a:spcAft>
              <a:buClr>
                <a:schemeClr val="dk1"/>
              </a:buClr>
              <a:buSzPts val="3000"/>
              <a:buFont typeface="Noto Sans Symbols"/>
              <a:buAutoNum type="arabicPeriod"/>
            </a:pPr>
            <a:r>
              <a:rPr lang="en-US" sz="3000">
                <a:latin typeface="Arial"/>
                <a:ea typeface="Arial"/>
                <a:cs typeface="Arial"/>
                <a:sym typeface="Arial"/>
              </a:rPr>
              <a:t>एथनिक बैकग्राउंड</a:t>
            </a:r>
            <a:endParaRPr/>
          </a:p>
          <a:p>
            <a:pPr marL="609600" lvl="0" indent="-609600" algn="l" rtl="0">
              <a:lnSpc>
                <a:spcPct val="150000"/>
              </a:lnSpc>
              <a:spcBef>
                <a:spcPts val="600"/>
              </a:spcBef>
              <a:spcAft>
                <a:spcPts val="0"/>
              </a:spcAft>
              <a:buClr>
                <a:schemeClr val="dk1"/>
              </a:buClr>
              <a:buSzPts val="3000"/>
              <a:buFont typeface="Noto Sans Symbols"/>
              <a:buAutoNum type="arabicPeriod"/>
            </a:pPr>
            <a:r>
              <a:rPr lang="en-US" sz="3000">
                <a:latin typeface="Arial"/>
                <a:ea typeface="Arial"/>
                <a:cs typeface="Arial"/>
                <a:sym typeface="Arial"/>
              </a:rPr>
              <a:t>आयु</a:t>
            </a:r>
            <a:endParaRPr/>
          </a:p>
          <a:p>
            <a:pPr marL="342900" lvl="0" indent="-228600" algn="ctr" rtl="0">
              <a:lnSpc>
                <a:spcPct val="100000"/>
              </a:lnSpc>
              <a:spcBef>
                <a:spcPts val="360"/>
              </a:spcBef>
              <a:spcAft>
                <a:spcPts val="0"/>
              </a:spcAft>
              <a:buClr>
                <a:schemeClr val="dk1"/>
              </a:buClr>
              <a:buSzPts val="1800"/>
              <a:buNone/>
            </a:pPr>
            <a:endParaRPr sz="1800"/>
          </a:p>
        </p:txBody>
      </p:sp>
      <p:pic>
        <p:nvPicPr>
          <p:cNvPr id="170" name="Google Shape;170;p22"/>
          <p:cNvPicPr preferRelativeResize="0"/>
          <p:nvPr/>
        </p:nvPicPr>
        <p:blipFill rotWithShape="1">
          <a:blip r:embed="rId3">
            <a:alphaModFix/>
          </a:blip>
          <a:srcRect/>
          <a:stretch/>
        </p:blipFill>
        <p:spPr>
          <a:xfrm>
            <a:off x="42828" y="-38995"/>
            <a:ext cx="1252142" cy="10472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3114</Words>
  <Application>Microsoft Office PowerPoint</Application>
  <PresentationFormat>Widescreen</PresentationFormat>
  <Paragraphs>343</Paragraphs>
  <Slides>71</Slides>
  <Notes>71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71</vt:i4>
      </vt:variant>
    </vt:vector>
  </HeadingPairs>
  <TitlesOfParts>
    <vt:vector size="85" baseType="lpstr">
      <vt:lpstr>Roboto</vt:lpstr>
      <vt:lpstr>Calibri</vt:lpstr>
      <vt:lpstr>Architects Daughter</vt:lpstr>
      <vt:lpstr>Arial Black</vt:lpstr>
      <vt:lpstr>Arial</vt:lpstr>
      <vt:lpstr>Open Sans SemiBold</vt:lpstr>
      <vt:lpstr>Open Sans</vt:lpstr>
      <vt:lpstr>Times New Roman</vt:lpstr>
      <vt:lpstr>Algerian</vt:lpstr>
      <vt:lpstr>Cambria</vt:lpstr>
      <vt:lpstr>Noto Sans Symbols</vt:lpstr>
      <vt:lpstr>Arimo</vt:lpstr>
      <vt:lpstr>Bookman Old Style</vt:lpstr>
      <vt:lpstr>Office Theme</vt:lpstr>
      <vt:lpstr>PowerPoint Presentation</vt:lpstr>
      <vt:lpstr>उद्देश्य</vt:lpstr>
      <vt:lpstr>Basic life support</vt:lpstr>
      <vt:lpstr> सरवाईवल की श्रृंखला    (CHAIN OF SURVIVAL) </vt:lpstr>
      <vt:lpstr> सरवाईवल की श्रृंखला   (CHAIN OF SURVIVAL) </vt:lpstr>
      <vt:lpstr> चैन ऑफ सरवाईवल में शीध्र सीपीआर    (CHAIN OF SURVIVAL EARLY CPR) </vt:lpstr>
      <vt:lpstr>   अस्तित्व की श्रृंखला (The chain of existence) </vt:lpstr>
      <vt:lpstr>अस्तित्व की श्रृंखला   (CHAIN OF SURVIVAL)</vt:lpstr>
      <vt:lpstr>   दिल का दौरा    (HEART ATTACK)</vt:lpstr>
      <vt:lpstr>   दिल का दौरा   (HEART ATTACK)</vt:lpstr>
      <vt:lpstr>   दिल का दौरा    (HEART ATTACK)</vt:lpstr>
      <vt:lpstr>हृदय प्रणाली (CARDIOVASCULAR  SYSTEM)</vt:lpstr>
      <vt:lpstr>PowerPoint Presentation</vt:lpstr>
      <vt:lpstr>   हृदय   (HEART)</vt:lpstr>
      <vt:lpstr>    हृदय में विद्युत आवेग (Electrical impulses in the heart)</vt:lpstr>
      <vt:lpstr>           श्वसन तंत्र   (RESPIRATORY SYSTEM)</vt:lpstr>
      <vt:lpstr>          श्वसन तंत्र   (RESPIRATORY SYSTEM)</vt:lpstr>
      <vt:lpstr>         श्वसन तंत्र (RESPIRATORY SYSTEM)</vt:lpstr>
      <vt:lpstr>          श्वसन तंत्र     (RESPIRATORY SYSTEM)</vt:lpstr>
      <vt:lpstr>            श्वसन तंत्र (RESPIRATORY SYSTEM)</vt:lpstr>
      <vt:lpstr>          श्वसन तंत्र (RESPIRATORY SYSTEM)</vt:lpstr>
      <vt:lpstr>चिकित्सीय मृत्यु    (Clinical Death)</vt:lpstr>
      <vt:lpstr>      जैविक मृत्यु     (Biological Death)</vt:lpstr>
      <vt:lpstr>  वायुमार्ग खोलने की विधि     (METHOD OF AIRWAY OPENING ) </vt:lpstr>
      <vt:lpstr>   हेड टिल्ट चिन लिफ्ट     (HEAD-TILT CHIN-LIFT )</vt:lpstr>
      <vt:lpstr>    वायुमार्ग खोलने की विधि       (METHOD OF AIRWAY OPENING) </vt:lpstr>
      <vt:lpstr>   वायुमार्ग खोलने की विधि (METHOD OF AIRWAY OPENING)  </vt:lpstr>
      <vt:lpstr>      कृत्रिम वेंटिलेशन (ARTIFICIAL VENTILATION)  </vt:lpstr>
      <vt:lpstr>  कृत्रिम वेंटिलेशन की तकनीक (TECHNIQUE OF ARTIFICIAL VENTILATION)</vt:lpstr>
      <vt:lpstr> बचाव कर्मियों के लिए खतरे    (HAZARDS TO RESCUERS)  </vt:lpstr>
      <vt:lpstr>   पीड़ितों के लिए खतरे    (HAZARDS TO VICTIMS) </vt:lpstr>
      <vt:lpstr>PowerPoint Presentation</vt:lpstr>
      <vt:lpstr>     वायुमार्ग अवरोध के कारण (CAUSES OF AIRWAY OBSTRUCTION)</vt:lpstr>
      <vt:lpstr> एफबीएओ को पहचानना  (RECOGNIZING   FBAO) </vt:lpstr>
      <vt:lpstr>आंशिक वायु अवरोध का संकेत (SIGNS OF PARTIAL AIR OBSTRUCTION)</vt:lpstr>
      <vt:lpstr>एफबीएओ  को  पहचानना  (RECOGNIZING FBAO)</vt:lpstr>
      <vt:lpstr> वयस्कों और बच्चों में FBAO का प्रबंधन (MANAGING FBAO IN ADULTS AND CHILDREN) </vt:lpstr>
      <vt:lpstr>एफबीएओ</vt:lpstr>
      <vt:lpstr>वयस्कों और बच्चों में FBAO का प्रबंधन (MANAGING FBAO IN ADULTS AND CHILDREN)</vt:lpstr>
      <vt:lpstr>           पेट पर जोर     (ABDOMINAL THRUST )</vt:lpstr>
      <vt:lpstr>    फिंगर स्वीप    (FINGER SWEEP)</vt:lpstr>
      <vt:lpstr>    छाती पर जोर     (CHEST THRUSTS)</vt:lpstr>
      <vt:lpstr>शिशुओं में FBAO का प्रबंधन (MANAGING FBAO IN INFANTS)</vt:lpstr>
      <vt:lpstr> कार्डियो पल्मोनरी  रिससिटेशन (सीपीआर) (Cardiopulmonary  Resuscitation  (CPR)  </vt:lpstr>
      <vt:lpstr>  सीपीआर की तैयारी      (PREPARING FOR CPR)</vt:lpstr>
      <vt:lpstr>  सीपीआर की तैयारी     (PREPARING FOR CPR)</vt:lpstr>
      <vt:lpstr>   सीपीआर चेस्‍ट कम्‍प्रेशन          (CPR CHEST COMPRESSION)</vt:lpstr>
      <vt:lpstr>   सीपीआर चेस्‍ट कम्‍प्रेशन          (CPR CHEST COMPRESSION)</vt:lpstr>
      <vt:lpstr>व्‍यस्क सीपीआर सारांश - 9 वर्ष और उससे अधिक उम्र  (ADULT CPR SUMMARY – 9 YEARS AND OLDER)</vt:lpstr>
      <vt:lpstr>बाल सीपीआर सारांश   (1 से 9 वर्ष) (CHILD CPR SUMMARY –(1TO9YEARS)</vt:lpstr>
      <vt:lpstr> शिशुओं के लिए सीपीआर छाती संपीड़न (CPR CHEST COMPRESSION FOR INFANTS)  </vt:lpstr>
      <vt:lpstr>शिशुओं के लिए सीपीआर छाती  संपीड़न (CPR CHEST COMPRESSION FOR INFANTS)</vt:lpstr>
      <vt:lpstr>शिशु सीपीआर सारांश - 1 वर्ष और उससे कम उम्र के बच्चे (INFANT CPR SUMMARY – 1 YEAR OLD AND UNDER)</vt:lpstr>
      <vt:lpstr>  सफल सीपीआर के लक्षण      (SIGNS OF SUCCESSFUL CPR)</vt:lpstr>
      <vt:lpstr>  सफल सीपीआर के लक्षण     (SIGNS OF SUCCESSFUL CPR)</vt:lpstr>
      <vt:lpstr>  सीपीआर कब शुरू न करें      (WHEN NOT TO BEGIN CPR)</vt:lpstr>
      <vt:lpstr>    निश्चित मृत्यु का संकेत      (SIGNS OF CERTAIN DEATH)</vt:lpstr>
      <vt:lpstr>Contd….</vt:lpstr>
      <vt:lpstr>      ठंडे पानी में डूबना (COLD WATER DROWNING)</vt:lpstr>
      <vt:lpstr>सीपीआर के कारण होने वाली जटिलताए (COMPLICATION CAUSED BY CPR)</vt:lpstr>
      <vt:lpstr>    न्यूमोथोरैक्‍स PNEUMOTHORAX</vt:lpstr>
      <vt:lpstr>हेमोथोरैक्स</vt:lpstr>
      <vt:lpstr>सीपीआर देते समय गलतियाँ (MISTAKES IN PERFORMING CPR)</vt:lpstr>
      <vt:lpstr>सीपीआर देते समय गलतियाँ (MISTAKES IN PERFORMING CPR)</vt:lpstr>
      <vt:lpstr>सीपीआर देते समय गलतियाँ (MISTAKES IN PERFORMING CPR)</vt:lpstr>
      <vt:lpstr>सीपीआर देते समय गलतियाँ (MISTAKES IN PERFORMING CPR)</vt:lpstr>
      <vt:lpstr>   सीपीआर में रुकावट (INTERRUPTION IN CPR)</vt:lpstr>
      <vt:lpstr>  समीक्षा   (REVIEW)</vt:lpstr>
      <vt:lpstr>PowerPoint Presentation</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2026-01-08T10:03:14Z</dcterms:modified>
</cp:coreProperties>
</file>