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embeddedFontLst>
    <p:embeddedFont>
      <p:font typeface="Open Sans" panose="020B0606030504020204" pitchFamily="34" charset="0"/>
      <p:regular r:id="rId16"/>
      <p:bold r:id="rId17"/>
      <p:italic r:id="rId18"/>
      <p:boldItalic r:id="rId19"/>
    </p:embeddedFont>
    <p:embeddedFont>
      <p:font typeface="Open Sans SemiBold" panose="020B0706030804020204" pitchFamily="34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0" name="Google Shape;16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sp>
        <p:nvSpPr>
          <p:cNvPr id="166" name="Google Shape;16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7" name="Google Shape;167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3" name="Google Shape;17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1" name="Google Shape;18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8" name="Google Shape;11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6" name="Google Shape;13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2" name="Google Shape;14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8" name="Google Shape;1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4" name="Google Shape;15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efault 01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/>
        </p:nvSpPr>
        <p:spPr>
          <a:xfrm>
            <a:off x="301195" y="6438419"/>
            <a:ext cx="2321279" cy="263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125" tIns="39125" rIns="39125" bIns="391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535353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MFR</a:t>
            </a:r>
            <a:endParaRPr sz="1200" b="0" i="0" u="none" strike="noStrike" cap="none">
              <a:solidFill>
                <a:srgbClr val="535353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19" name="Google Shape;19;p2"/>
          <p:cNvSpPr/>
          <p:nvPr/>
        </p:nvSpPr>
        <p:spPr>
          <a:xfrm>
            <a:off x="508000" y="6756400"/>
            <a:ext cx="1907669" cy="101600"/>
          </a:xfrm>
          <a:prstGeom prst="rect">
            <a:avLst/>
          </a:prstGeom>
          <a:solidFill>
            <a:srgbClr val="585756"/>
          </a:solidFill>
          <a:ln>
            <a:noFill/>
          </a:ln>
        </p:spPr>
        <p:txBody>
          <a:bodyPr spcFirstLastPara="1" wrap="square" lIns="39125" tIns="39125" rIns="39125" bIns="391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2"/>
          <p:cNvSpPr txBox="1"/>
          <p:nvPr/>
        </p:nvSpPr>
        <p:spPr>
          <a:xfrm>
            <a:off x="10706566" y="6406669"/>
            <a:ext cx="837269" cy="309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125" tIns="39125" rIns="39125" bIns="391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rPr>
              <a:t>PPT 18 -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2"/>
          <p:cNvSpPr/>
          <p:nvPr/>
        </p:nvSpPr>
        <p:spPr>
          <a:xfrm>
            <a:off x="10769600" y="6756400"/>
            <a:ext cx="939800" cy="101600"/>
          </a:xfrm>
          <a:prstGeom prst="rect">
            <a:avLst/>
          </a:prstGeom>
          <a:solidFill>
            <a:srgbClr val="585756"/>
          </a:solidFill>
          <a:ln>
            <a:noFill/>
          </a:ln>
        </p:spPr>
        <p:txBody>
          <a:bodyPr spcFirstLastPara="1" wrap="square" lIns="39125" tIns="39125" rIns="39125" bIns="391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2"/>
          <p:cNvSpPr txBox="1">
            <a:spLocks noGrp="1"/>
          </p:cNvSpPr>
          <p:nvPr>
            <p:ph type="sldNum" idx="12"/>
          </p:nvPr>
        </p:nvSpPr>
        <p:spPr>
          <a:xfrm>
            <a:off x="11469602" y="6406669"/>
            <a:ext cx="302110" cy="338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8275" tIns="78275" rIns="78275" bIns="78275" anchor="t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1" i="0" u="none" strike="noStrike" cap="none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1" i="0" u="none" strike="noStrike" cap="none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1" i="0" u="none" strike="noStrike" cap="none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1" i="0" u="none" strike="noStrike" cap="none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1" i="0" u="none" strike="noStrike" cap="none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1" i="0" u="none" strike="noStrike" cap="none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1" i="0" u="none" strike="noStrike" cap="none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1" i="0" u="none" strike="noStrike" cap="none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1" i="0" u="none" strike="noStrike" cap="none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" name="Google Shape;15;p1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10963102" y="65882"/>
            <a:ext cx="1219200" cy="8983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1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698" y="0"/>
            <a:ext cx="1252142" cy="90462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14" descr="closeup-firefighter-holding-his-helmet-walking-towards-fire-truck.jpg"/>
          <p:cNvPicPr preferRelativeResize="0"/>
          <p:nvPr/>
        </p:nvPicPr>
        <p:blipFill rotWithShape="1">
          <a:blip r:embed="rId3">
            <a:alphaModFix/>
          </a:blip>
          <a:srcRect t="13432" b="1559"/>
          <a:stretch/>
        </p:blipFill>
        <p:spPr>
          <a:xfrm>
            <a:off x="0" y="0"/>
            <a:ext cx="12217400" cy="6922008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4"/>
          <p:cNvSpPr txBox="1"/>
          <p:nvPr/>
        </p:nvSpPr>
        <p:spPr>
          <a:xfrm>
            <a:off x="301196" y="6438419"/>
            <a:ext cx="2321279" cy="263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125" tIns="39125" rIns="39125" bIns="391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535353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पीयर | सीएसएसआर | भारत</a:t>
            </a: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4"/>
          <p:cNvSpPr/>
          <p:nvPr/>
        </p:nvSpPr>
        <p:spPr>
          <a:xfrm>
            <a:off x="508001" y="6756400"/>
            <a:ext cx="1907669" cy="101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39125" tIns="39125" rIns="39125" bIns="391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10757568" y="6406670"/>
            <a:ext cx="697166" cy="540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125" tIns="39125" rIns="39125" bIns="391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rPr>
              <a:t>पीपीटी 2 -</a:t>
            </a: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4"/>
          <p:cNvSpPr/>
          <p:nvPr/>
        </p:nvSpPr>
        <p:spPr>
          <a:xfrm>
            <a:off x="10769600" y="6756400"/>
            <a:ext cx="939800" cy="101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39125" tIns="39125" rIns="39125" bIns="391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4"/>
          <p:cNvSpPr txBox="1">
            <a:spLocks noGrp="1"/>
          </p:cNvSpPr>
          <p:nvPr>
            <p:ph type="sldNum" idx="4294967295"/>
          </p:nvPr>
        </p:nvSpPr>
        <p:spPr>
          <a:xfrm>
            <a:off x="11438930" y="6406670"/>
            <a:ext cx="193372" cy="338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8275" tIns="78275" rIns="78275" bIns="7827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  <p:pic>
        <p:nvPicPr>
          <p:cNvPr id="102" name="Google Shape;102;p14" descr="Image"/>
          <p:cNvPicPr preferRelativeResize="0"/>
          <p:nvPr/>
        </p:nvPicPr>
        <p:blipFill rotWithShape="1">
          <a:blip r:embed="rId4">
            <a:alphaModFix amt="90000"/>
          </a:blip>
          <a:srcRect l="50481"/>
          <a:stretch/>
        </p:blipFill>
        <p:spPr>
          <a:xfrm>
            <a:off x="1629461" y="1733006"/>
            <a:ext cx="9809469" cy="1972695"/>
          </a:xfrm>
          <a:prstGeom prst="rect">
            <a:avLst/>
          </a:prstGeom>
          <a:solidFill>
            <a:srgbClr val="C00000"/>
          </a:solidFill>
          <a:ln>
            <a:noFill/>
          </a:ln>
        </p:spPr>
      </p:pic>
      <p:pic>
        <p:nvPicPr>
          <p:cNvPr id="103" name="Google Shape;103;p1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2828" y="61538"/>
            <a:ext cx="1252142" cy="1142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0774679" y="61539"/>
            <a:ext cx="1412339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4"/>
          <p:cNvSpPr txBox="1"/>
          <p:nvPr/>
        </p:nvSpPr>
        <p:spPr>
          <a:xfrm>
            <a:off x="2096264" y="2002971"/>
            <a:ext cx="8661304" cy="150516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आपदा प्रबंधन में अन्य स्टेकहोल्डरस की भूमिका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4"/>
          <p:cNvSpPr txBox="1"/>
          <p:nvPr/>
        </p:nvSpPr>
        <p:spPr>
          <a:xfrm>
            <a:off x="4526280" y="98390"/>
            <a:ext cx="2616740" cy="70784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LESSON-06</a:t>
            </a:r>
            <a:endParaRPr sz="4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4"/>
          <p:cNvSpPr/>
          <p:nvPr/>
        </p:nvSpPr>
        <p:spPr>
          <a:xfrm flipH="1">
            <a:off x="3570997" y="6293447"/>
            <a:ext cx="5569236" cy="451857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lnTo>
                  <a:pt x="19934" y="0"/>
                </a:lnTo>
                <a:lnTo>
                  <a:pt x="19328" y="7094"/>
                </a:lnTo>
                <a:lnTo>
                  <a:pt x="1872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By:-INSP/GD- HARISHCHANDRA PANDEY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3"/>
          <p:cNvSpPr txBox="1">
            <a:spLocks noGrp="1"/>
          </p:cNvSpPr>
          <p:nvPr>
            <p:ph type="title"/>
          </p:nvPr>
        </p:nvSpPr>
        <p:spPr>
          <a:xfrm>
            <a:off x="1211062" y="1536977"/>
            <a:ext cx="335206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Calibri"/>
              <a:buNone/>
            </a:pPr>
            <a:r>
              <a:rPr lang="en-US" sz="4000" b="1">
                <a:solidFill>
                  <a:srgbClr val="FF0000"/>
                </a:solidFill>
              </a:rPr>
              <a:t>निष्कर्ष</a:t>
            </a:r>
            <a:endParaRPr/>
          </a:p>
        </p:txBody>
      </p:sp>
      <p:sp>
        <p:nvSpPr>
          <p:cNvPr id="163" name="Google Shape;163;p23"/>
          <p:cNvSpPr txBox="1">
            <a:spLocks noGrp="1"/>
          </p:cNvSpPr>
          <p:nvPr>
            <p:ph type="body" idx="1"/>
          </p:nvPr>
        </p:nvSpPr>
        <p:spPr>
          <a:xfrm>
            <a:off x="5894772" y="1825625"/>
            <a:ext cx="5611428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03225" lvl="0" indent="-40322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•	</a:t>
            </a: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एकीकृत दृष्टिकोण की आवश्यकता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marL="403225" lvl="0" indent="-40322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• 	सभी हितधारकों के बीच तालमेल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marL="403225" lvl="0" indent="-40322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• 	किसी भी आपदा से निपटने के लिए साझेदारी को मजबूत करना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4"/>
          <p:cNvSpPr txBox="1"/>
          <p:nvPr/>
        </p:nvSpPr>
        <p:spPr>
          <a:xfrm>
            <a:off x="3962400" y="2438400"/>
            <a:ext cx="502920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कोई प्रश्न 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0" name="Google Shape;170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76200"/>
            <a:ext cx="1211826" cy="8655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5"/>
          <p:cNvSpPr/>
          <p:nvPr/>
        </p:nvSpPr>
        <p:spPr>
          <a:xfrm>
            <a:off x="4062269" y="2517327"/>
            <a:ext cx="3576562" cy="1209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6" name="Google Shape;176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0856" y="137032"/>
            <a:ext cx="1091405" cy="779575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25"/>
          <p:cNvSpPr txBox="1"/>
          <p:nvPr/>
        </p:nvSpPr>
        <p:spPr>
          <a:xfrm>
            <a:off x="918148" y="3033433"/>
            <a:ext cx="3164969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धन्यवाद</a:t>
            </a:r>
            <a:endParaRPr sz="4000" b="0" i="0" u="none" strike="noStrike" cap="none">
              <a:solidFill>
                <a:srgbClr val="FF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78" name="Google Shape;178;p2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59553" y="61538"/>
            <a:ext cx="6627466" cy="66135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6"/>
          <p:cNvSpPr txBox="1">
            <a:spLocks noGrp="1"/>
          </p:cNvSpPr>
          <p:nvPr>
            <p:ph type="title"/>
          </p:nvPr>
        </p:nvSpPr>
        <p:spPr>
          <a:xfrm>
            <a:off x="1066800" y="2286000"/>
            <a:ext cx="37338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                           </a:t>
            </a:r>
            <a:r>
              <a:rPr lang="en-US" b="1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मूल्यांकन</a:t>
            </a:r>
            <a:endParaRPr b="1">
              <a:solidFill>
                <a:srgbClr val="FF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4" name="Google Shape;184;p26"/>
          <p:cNvSpPr txBox="1">
            <a:spLocks noGrp="1"/>
          </p:cNvSpPr>
          <p:nvPr>
            <p:ph type="body" idx="1"/>
          </p:nvPr>
        </p:nvSpPr>
        <p:spPr>
          <a:xfrm>
            <a:off x="4615543" y="1825625"/>
            <a:ext cx="757645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262063" lvl="0" indent="-126206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प्रश्न 1)	आपदा प्रबंधन में सरकारी एजेंसियों की क्या भूमिका है?</a:t>
            </a:r>
            <a:endParaRPr/>
          </a:p>
          <a:p>
            <a:pPr marL="1262063" lvl="0" indent="-126206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उत्तर:	________________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5"/>
          <p:cNvSpPr txBox="1">
            <a:spLocks noGrp="1"/>
          </p:cNvSpPr>
          <p:nvPr>
            <p:ph type="title"/>
          </p:nvPr>
        </p:nvSpPr>
        <p:spPr>
          <a:xfrm>
            <a:off x="990600" y="1219200"/>
            <a:ext cx="345673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Open Sans"/>
              <a:buNone/>
            </a:pPr>
            <a:r>
              <a:rPr lang="en-US" sz="4000" b="1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उद्देश्य</a:t>
            </a:r>
            <a:endParaRPr sz="2800" b="1">
              <a:solidFill>
                <a:srgbClr val="FF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3" name="Google Shape;113;p15"/>
          <p:cNvSpPr txBox="1">
            <a:spLocks noGrp="1"/>
          </p:cNvSpPr>
          <p:nvPr>
            <p:ph type="body" idx="1"/>
          </p:nvPr>
        </p:nvSpPr>
        <p:spPr>
          <a:xfrm>
            <a:off x="4790242" y="1257670"/>
            <a:ext cx="7315200" cy="5410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85750" lvl="0" indent="-1841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>
              <a:solidFill>
                <a:schemeClr val="dk1"/>
              </a:solidFill>
            </a:endParaRPr>
          </a:p>
          <a:p>
            <a:pPr marL="285750" lvl="0" indent="-2857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</a:pPr>
            <a:r>
              <a:rPr lang="en-US" sz="2800">
                <a:latin typeface="Open Sans"/>
                <a:ea typeface="Open Sans"/>
                <a:cs typeface="Open Sans"/>
                <a:sym typeface="Open Sans"/>
              </a:rPr>
              <a:t>आपदा के दौरान सरकारी और गैर-सरकारी एजेंसियों की क्या भूमिका होती है?</a:t>
            </a:r>
            <a:endParaRPr/>
          </a:p>
          <a:p>
            <a:pPr marL="285750" lvl="0" indent="-2857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</a:pPr>
            <a:r>
              <a:rPr lang="en-US" sz="2800">
                <a:latin typeface="Open Sans"/>
                <a:ea typeface="Open Sans"/>
                <a:cs typeface="Open Sans"/>
                <a:sym typeface="Open Sans"/>
              </a:rPr>
              <a:t>स्थानीय समुदायों और निजी क्षेत्रों की भूमिका।</a:t>
            </a:r>
            <a:endParaRPr/>
          </a:p>
          <a:p>
            <a:pPr marL="285750" lvl="0" indent="-2857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</a:pPr>
            <a:r>
              <a:rPr lang="en-US" sz="2800">
                <a:latin typeface="Open Sans"/>
                <a:ea typeface="Open Sans"/>
                <a:cs typeface="Open Sans"/>
                <a:sym typeface="Open Sans"/>
              </a:rPr>
              <a:t>मीडिया, शिक्षा एवं अनुसंधान संस्थानों की भूमिका।</a:t>
            </a:r>
            <a:endParaRPr/>
          </a:p>
          <a:p>
            <a:pPr marL="285750" lvl="0" indent="-2857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</a:pPr>
            <a:r>
              <a:rPr lang="en-US" sz="2800">
                <a:latin typeface="Open Sans"/>
                <a:ea typeface="Open Sans"/>
                <a:cs typeface="Open Sans"/>
                <a:sym typeface="Open Sans"/>
              </a:rPr>
              <a:t>आंतरिक एजेंसियों की भूमिका ।</a:t>
            </a:r>
            <a:endParaRPr/>
          </a:p>
          <a:p>
            <a:pPr marL="285750" lvl="0" indent="-1841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/>
          </a:p>
          <a:p>
            <a:pPr marL="285750" lvl="0" indent="-1841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>
              <a:solidFill>
                <a:schemeClr val="dk1"/>
              </a:solidFill>
            </a:endParaRPr>
          </a:p>
        </p:txBody>
      </p:sp>
      <p:pic>
        <p:nvPicPr>
          <p:cNvPr id="114" name="Google Shape;114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8600" y="152400"/>
            <a:ext cx="1211826" cy="86559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5"/>
          <p:cNvSpPr txBox="1"/>
          <p:nvPr/>
        </p:nvSpPr>
        <p:spPr>
          <a:xfrm>
            <a:off x="594360" y="2189337"/>
            <a:ext cx="3852970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इस पाठ के पूरा होने के बाद आप वर्णन कर सकेंगे -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push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6"/>
          <p:cNvSpPr txBox="1">
            <a:spLocks noGrp="1"/>
          </p:cNvSpPr>
          <p:nvPr>
            <p:ph type="title"/>
          </p:nvPr>
        </p:nvSpPr>
        <p:spPr>
          <a:xfrm>
            <a:off x="893685" y="1871910"/>
            <a:ext cx="520231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Open Sans"/>
              <a:buNone/>
            </a:pPr>
            <a:r>
              <a:rPr lang="en-US" sz="4000" b="1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सरकारी एजेंसियों</a:t>
            </a:r>
            <a:endParaRPr/>
          </a:p>
        </p:txBody>
      </p:sp>
      <p:sp>
        <p:nvSpPr>
          <p:cNvPr id="121" name="Google Shape;121;p16"/>
          <p:cNvSpPr txBox="1">
            <a:spLocks noGrp="1"/>
          </p:cNvSpPr>
          <p:nvPr>
            <p:ph type="body" idx="1"/>
          </p:nvPr>
        </p:nvSpPr>
        <p:spPr>
          <a:xfrm>
            <a:off x="6096000" y="1857961"/>
            <a:ext cx="584964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•	</a:t>
            </a: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नीति निर्माण और कानून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• 	पूर्व चेतावनी प्रणालियाँ और आपातकालीन सेवाएँ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• 	समन्वय और संसाधन जुटाना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7"/>
          <p:cNvSpPr txBox="1">
            <a:spLocks noGrp="1"/>
          </p:cNvSpPr>
          <p:nvPr>
            <p:ph type="title"/>
          </p:nvPr>
        </p:nvSpPr>
        <p:spPr>
          <a:xfrm>
            <a:off x="489857" y="1700706"/>
            <a:ext cx="548481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Open Sans"/>
              <a:buNone/>
            </a:pPr>
            <a:r>
              <a:rPr lang="en-US" sz="4000" b="1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गैर-सरकारी संगठन (एनजीओ)</a:t>
            </a:r>
            <a:endParaRPr/>
          </a:p>
        </p:txBody>
      </p:sp>
      <p:sp>
        <p:nvSpPr>
          <p:cNvPr id="127" name="Google Shape;127;p17"/>
          <p:cNvSpPr txBox="1">
            <a:spLocks noGrp="1"/>
          </p:cNvSpPr>
          <p:nvPr>
            <p:ph type="body" idx="1"/>
          </p:nvPr>
        </p:nvSpPr>
        <p:spPr>
          <a:xfrm>
            <a:off x="5868138" y="1690688"/>
            <a:ext cx="6019062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7663" lvl="0" indent="-34766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•	</a:t>
            </a: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राहत वितरण और पुनर्वास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marL="347663" lvl="0" indent="-34766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• 	सामुदायिक प्रशिक्षण और जागरूकता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marL="347663" lvl="0" indent="-347663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• 	सरकार और समुदाय के बीच की कड़ी (link) के तौर </a:t>
            </a:r>
            <a:r>
              <a:rPr lang="en-US"/>
              <a:t>पर</a:t>
            </a: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 काम करना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8"/>
          <p:cNvSpPr txBox="1">
            <a:spLocks noGrp="1"/>
          </p:cNvSpPr>
          <p:nvPr>
            <p:ph type="title"/>
          </p:nvPr>
        </p:nvSpPr>
        <p:spPr>
          <a:xfrm>
            <a:off x="399494" y="1386057"/>
            <a:ext cx="62321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Open Sans"/>
              <a:buNone/>
            </a:pPr>
            <a:r>
              <a:rPr lang="en-US" b="1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स्थानीय समुदाय</a:t>
            </a:r>
            <a:endParaRPr/>
          </a:p>
        </p:txBody>
      </p:sp>
      <p:sp>
        <p:nvSpPr>
          <p:cNvPr id="133" name="Google Shape;133;p18"/>
          <p:cNvSpPr txBox="1">
            <a:spLocks noGrp="1"/>
          </p:cNvSpPr>
          <p:nvPr>
            <p:ph type="body" idx="1"/>
          </p:nvPr>
        </p:nvSpPr>
        <p:spPr>
          <a:xfrm>
            <a:off x="6259287" y="1559295"/>
            <a:ext cx="5822482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•	</a:t>
            </a: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आपात स्थिति में प्रथम रिस्पॉन्डर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• 	स्थानीय ज्ञान और संसाधन जुटाना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• 	जोखिम मूल्यांकन और योजना में भागीदारी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9"/>
          <p:cNvSpPr txBox="1">
            <a:spLocks noGrp="1"/>
          </p:cNvSpPr>
          <p:nvPr>
            <p:ph type="title"/>
          </p:nvPr>
        </p:nvSpPr>
        <p:spPr>
          <a:xfrm>
            <a:off x="571870" y="1690688"/>
            <a:ext cx="582005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Open Sans"/>
              <a:buNone/>
            </a:pPr>
            <a:r>
              <a:rPr lang="en-US" b="1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प्राइवेट सेक्टर</a:t>
            </a:r>
            <a:endParaRPr/>
          </a:p>
        </p:txBody>
      </p:sp>
      <p:sp>
        <p:nvSpPr>
          <p:cNvPr id="139" name="Google Shape;139;p19"/>
          <p:cNvSpPr txBox="1">
            <a:spLocks noGrp="1"/>
          </p:cNvSpPr>
          <p:nvPr>
            <p:ph type="body" idx="1"/>
          </p:nvPr>
        </p:nvSpPr>
        <p:spPr>
          <a:xfrm>
            <a:off x="4507992" y="1825625"/>
            <a:ext cx="7112138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7663" lvl="0" indent="-34766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•	</a:t>
            </a: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बुनियादी ढांचा समर्थन और रसद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marL="347663" lvl="0" indent="-34766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• 	प्रौद्योगिकी और संचार समाधान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marL="347663" lvl="0" indent="-34766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• 	कॉर्पोरेट सामाजिक उत्तरदायित्व (सी.एस.आर.) पहल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0"/>
          <p:cNvSpPr txBox="1">
            <a:spLocks noGrp="1"/>
          </p:cNvSpPr>
          <p:nvPr>
            <p:ph type="title"/>
          </p:nvPr>
        </p:nvSpPr>
        <p:spPr>
          <a:xfrm>
            <a:off x="2817921" y="2103437"/>
            <a:ext cx="254419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Open Sans"/>
              <a:buNone/>
            </a:pPr>
            <a:r>
              <a:rPr lang="en-US" sz="4000" b="1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मिडिया</a:t>
            </a:r>
            <a:endParaRPr sz="4000" b="1">
              <a:solidFill>
                <a:srgbClr val="FF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5" name="Google Shape;145;p20"/>
          <p:cNvSpPr txBox="1">
            <a:spLocks noGrp="1"/>
          </p:cNvSpPr>
          <p:nvPr>
            <p:ph type="body" idx="1"/>
          </p:nvPr>
        </p:nvSpPr>
        <p:spPr>
          <a:xfrm>
            <a:off x="6167020" y="1497151"/>
            <a:ext cx="540449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•	</a:t>
            </a: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सूचना और चेतावनी का प्रसार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• 	जागरूकता और शिक्षा बढ़ाना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• 	</a:t>
            </a:r>
            <a:r>
              <a:rPr lang="en-US"/>
              <a:t>रिकवरी </a:t>
            </a: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के दौरान वकालत और आवश्यकताओं को उजागर करना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1"/>
          <p:cNvSpPr txBox="1">
            <a:spLocks noGrp="1"/>
          </p:cNvSpPr>
          <p:nvPr>
            <p:ph type="title"/>
          </p:nvPr>
        </p:nvSpPr>
        <p:spPr>
          <a:xfrm>
            <a:off x="568170" y="1640334"/>
            <a:ext cx="588589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Open Sans"/>
              <a:buNone/>
            </a:pPr>
            <a:r>
              <a:rPr lang="en-US" sz="4000" b="1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शैक्षणिक और अनुसंधान संस्थान</a:t>
            </a:r>
            <a:endParaRPr/>
          </a:p>
        </p:txBody>
      </p:sp>
      <p:sp>
        <p:nvSpPr>
          <p:cNvPr id="151" name="Google Shape;151;p21"/>
          <p:cNvSpPr txBox="1">
            <a:spLocks noGrp="1"/>
          </p:cNvSpPr>
          <p:nvPr>
            <p:ph type="body" idx="1"/>
          </p:nvPr>
        </p:nvSpPr>
        <p:spPr>
          <a:xfrm>
            <a:off x="5788152" y="1479396"/>
            <a:ext cx="617524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7663" lvl="0" indent="-34766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•	</a:t>
            </a: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आपदा जोखिम कम करने पर अनुसंधान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marL="347663" lvl="0" indent="-34766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• 	डेटा संग्रह और विश्लेषण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marL="347663" lvl="0" indent="-34766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• 	शिक्षण और क्षमता निर्माण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2"/>
          <p:cNvSpPr txBox="1">
            <a:spLocks noGrp="1"/>
          </p:cNvSpPr>
          <p:nvPr>
            <p:ph type="title"/>
          </p:nvPr>
        </p:nvSpPr>
        <p:spPr>
          <a:xfrm>
            <a:off x="997998" y="1678635"/>
            <a:ext cx="455054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Open Sans"/>
              <a:buNone/>
            </a:pPr>
            <a:r>
              <a:rPr lang="en-US" sz="4000" b="1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अंतर्राष्ट्रीय एजेंसियां</a:t>
            </a:r>
            <a:endParaRPr/>
          </a:p>
        </p:txBody>
      </p:sp>
      <p:sp>
        <p:nvSpPr>
          <p:cNvPr id="157" name="Google Shape;157;p22"/>
          <p:cNvSpPr txBox="1">
            <a:spLocks noGrp="1"/>
          </p:cNvSpPr>
          <p:nvPr>
            <p:ph type="body" idx="1"/>
          </p:nvPr>
        </p:nvSpPr>
        <p:spPr>
          <a:xfrm>
            <a:off x="5548544" y="1678635"/>
            <a:ext cx="601861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7663" lvl="0" indent="-34766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•	</a:t>
            </a: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वित्तीय और तकनीकी सहायता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marL="347663" lvl="0" indent="-34766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•	बड़े पैमाने पर आपदाओं में समन्वय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marL="347663" lvl="0" indent="-347663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•	नीति मार्गदर्शन और रूपरेखा (जैसे, यूएनडीआरआर, डब्ल्यूएचओ) ।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</Words>
  <Application>Microsoft Office PowerPoint</Application>
  <PresentationFormat>Widescreen</PresentationFormat>
  <Paragraphs>51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Noto Sans Symbols</vt:lpstr>
      <vt:lpstr>Open Sans</vt:lpstr>
      <vt:lpstr>Open Sans SemiBold</vt:lpstr>
      <vt:lpstr>Calibri</vt:lpstr>
      <vt:lpstr>Arial</vt:lpstr>
      <vt:lpstr>Office Theme</vt:lpstr>
      <vt:lpstr>PowerPoint Presentation</vt:lpstr>
      <vt:lpstr>उद्देश्य</vt:lpstr>
      <vt:lpstr>सरकारी एजेंसियों</vt:lpstr>
      <vt:lpstr>गैर-सरकारी संगठन (एनजीओ)</vt:lpstr>
      <vt:lpstr>स्थानीय समुदाय</vt:lpstr>
      <vt:lpstr>प्राइवेट सेक्टर</vt:lpstr>
      <vt:lpstr>मिडिया</vt:lpstr>
      <vt:lpstr>शैक्षणिक और अनुसंधान संस्थान</vt:lpstr>
      <vt:lpstr>अंतर्राष्ट्रीय एजेंसियां</vt:lpstr>
      <vt:lpstr>निष्कर्ष</vt:lpstr>
      <vt:lpstr>PowerPoint Presentation</vt:lpstr>
      <vt:lpstr>PowerPoint Presentation</vt:lpstr>
      <vt:lpstr>                           मूल्यांकन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NDRF HQ</dc:creator>
  <cp:lastModifiedBy>NDRF HQ</cp:lastModifiedBy>
  <cp:revision>1</cp:revision>
  <dcterms:modified xsi:type="dcterms:W3CDTF">2026-01-08T10:37:45Z</dcterms:modified>
</cp:coreProperties>
</file>