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735763" cy="9866313"/>
  <p:embeddedFontLst>
    <p:embeddedFont>
      <p:font typeface="Open Sans" panose="020B0606030504020204" pitchFamily="34" charset="0"/>
      <p:regular r:id="rId31"/>
      <p:bold r:id="rId32"/>
      <p:italic r:id="rId33"/>
      <p:boldItalic r:id="rId34"/>
    </p:embeddedFont>
    <p:embeddedFont>
      <p:font typeface="Open Sans SemiBold" panose="020B07060308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F25F56-D9E3-4842-B247-735979053F24}">
  <a:tblStyle styleId="{86F25F56-D9E3-4842-B247-735979053F24}" styleName="Table_0">
    <a:wholeTbl>
      <a:tcTxStyle b="off" i="off">
        <a:font>
          <a:latin typeface="Calibri"/>
          <a:ea typeface="Calibri"/>
          <a:cs typeface="Calibri"/>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4E8E8"/>
          </a:solidFill>
        </a:fill>
      </a:tcStyle>
    </a:wholeTbl>
    <a:band1H>
      <a:tcTxStyle b="off" i="off"/>
      <a:tcStyle>
        <a:tcBdr/>
        <a:fill>
          <a:solidFill>
            <a:srgbClr val="E8CFCF"/>
          </a:solidFill>
        </a:fill>
      </a:tcStyle>
    </a:band1H>
    <a:band2H>
      <a:tcTxStyle b="off" i="off"/>
      <a:tcStyle>
        <a:tcBdr/>
      </a:tcStyle>
    </a:band2H>
    <a:band1V>
      <a:tcTxStyle b="off" i="off"/>
      <a:tcStyle>
        <a:tcBdr/>
        <a:fill>
          <a:solidFill>
            <a:srgbClr val="E8CFCF"/>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4E8E8"/>
          </a:solidFill>
        </a:fill>
      </a:tcStyle>
    </a:lastRow>
    <a:seCell>
      <a:tcTxStyle b="off" i="off"/>
      <a:tcStyle>
        <a:tcBdr/>
      </a:tcStyle>
    </a:seCell>
    <a:swCell>
      <a:tcTxStyle b="off" i="off"/>
      <a:tcStyle>
        <a:tcBdr/>
      </a:tcStyle>
    </a:swCell>
    <a:firstRow>
      <a:tcTxStyle b="on" i="off"/>
      <a:tcStyle>
        <a:tcBdr/>
        <a:fill>
          <a:solidFill>
            <a:srgbClr val="F4E8E8"/>
          </a:solidFill>
        </a:fill>
      </a:tcStyle>
    </a:firstRow>
    <a:neCell>
      <a:tcTxStyle b="off" i="off"/>
      <a:tcStyle>
        <a:tcBdr/>
      </a:tcStyle>
    </a:neCell>
    <a:nwCell>
      <a:tcTxStyle b="off" i="off"/>
      <a:tcStyle>
        <a:tcBdr/>
      </a:tcStyle>
    </a:nwCell>
  </a:tblStyle>
  <a:tblStyle styleId="{180A26F0-505B-44FC-AD87-08ECB9255299}"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E18313E-163C-43B9-8433-4E64C9E431B0}"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502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6"/>
            <a:ext cx="2918831" cy="49502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4" name="Google Shape;94;p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3: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0: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2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2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2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23: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6: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26</a:t>
            </a:fld>
            <a:endParaRPr/>
          </a:p>
        </p:txBody>
      </p:sp>
      <p:sp>
        <p:nvSpPr>
          <p:cNvPr id="318" name="Google Shape;318;p26: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9" name="Google Shape;319;p2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7: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2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8: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7: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efault 01" type="tx">
  <p:cSld name="TITLE_AND_BODY">
    <p:spTree>
      <p:nvGrpSpPr>
        <p:cNvPr id="1" name="Shape 17"/>
        <p:cNvGrpSpPr/>
        <p:nvPr/>
      </p:nvGrpSpPr>
      <p:grpSpPr>
        <a:xfrm>
          <a:off x="0" y="0"/>
          <a:ext cx="0" cy="0"/>
          <a:chOff x="0" y="0"/>
          <a:chExt cx="0" cy="0"/>
        </a:xfrm>
      </p:grpSpPr>
      <p:sp>
        <p:nvSpPr>
          <p:cNvPr id="18" name="Google Shape;18;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IN" sz="1200" b="0" i="0" u="none" strike="noStrike" cap="none">
                <a:solidFill>
                  <a:srgbClr val="535353"/>
                </a:solidFill>
                <a:latin typeface="Open Sans SemiBold"/>
                <a:ea typeface="Open Sans SemiBold"/>
                <a:cs typeface="Open Sans SemiBold"/>
                <a:sym typeface="Open Sans SemiBold"/>
              </a:rPr>
              <a:t>MFR</a:t>
            </a:r>
            <a:endParaRPr sz="1200" b="0" i="0" u="none" strike="noStrike" cap="none">
              <a:solidFill>
                <a:srgbClr val="535353"/>
              </a:solidFill>
              <a:latin typeface="Open Sans SemiBold"/>
              <a:ea typeface="Open Sans SemiBold"/>
              <a:cs typeface="Open Sans SemiBold"/>
              <a:sym typeface="Open Sans SemiBold"/>
            </a:endParaRPr>
          </a:p>
        </p:txBody>
      </p:sp>
      <p:sp>
        <p:nvSpPr>
          <p:cNvPr id="19" name="Google Shape;19;p2"/>
          <p:cNvSpPr/>
          <p:nvPr/>
        </p:nvSpPr>
        <p:spPr>
          <a:xfrm>
            <a:off x="508000" y="6756400"/>
            <a:ext cx="1907669" cy="101600"/>
          </a:xfrm>
          <a:prstGeom prst="rect">
            <a:avLst/>
          </a:prstGeom>
          <a:solidFill>
            <a:srgbClr val="585756"/>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0" name="Google Shape;20;p2"/>
          <p:cNvSpPr txBox="1"/>
          <p:nvPr/>
        </p:nvSpPr>
        <p:spPr>
          <a:xfrm>
            <a:off x="10706566" y="6406669"/>
            <a:ext cx="837269"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IN" sz="1500" b="1" i="0" u="none" strike="noStrike" cap="none">
                <a:solidFill>
                  <a:srgbClr val="535353"/>
                </a:solidFill>
                <a:latin typeface="Open Sans"/>
                <a:ea typeface="Open Sans"/>
                <a:cs typeface="Open Sans"/>
                <a:sym typeface="Open Sans"/>
              </a:rPr>
              <a:t>PPT 18 -</a:t>
            </a: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10769600" y="6756400"/>
            <a:ext cx="939800" cy="101600"/>
          </a:xfrm>
          <a:prstGeom prst="rect">
            <a:avLst/>
          </a:prstGeom>
          <a:solidFill>
            <a:srgbClr val="585756"/>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2" name="Google Shape;22;p2"/>
          <p:cNvSpPr txBox="1">
            <a:spLocks noGrp="1"/>
          </p:cNvSpPr>
          <p:nvPr>
            <p:ph type="sldNum" idx="12"/>
          </p:nvPr>
        </p:nvSpPr>
        <p:spPr>
          <a:xfrm>
            <a:off x="11469602" y="6406669"/>
            <a:ext cx="302110" cy="338635"/>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a:spLocks noGrp="1"/>
          </p:cNvSpPr>
          <p:nvPr>
            <p:ph type="pic" idx="2"/>
          </p:nvPr>
        </p:nvSpPr>
        <p:spPr>
          <a:xfrm>
            <a:off x="2389717" y="612775"/>
            <a:ext cx="7315200" cy="4114800"/>
          </a:xfrm>
          <a:prstGeom prst="rect">
            <a:avLst/>
          </a:prstGeom>
          <a:noFill/>
          <a:ln>
            <a:noFill/>
          </a:ln>
        </p:spPr>
      </p:sp>
      <p:sp>
        <p:nvSpPr>
          <p:cNvPr id="76" name="Google Shape;76;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7" name="Google Shape;77;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 name="Google Shape;32;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8" name="Google Shape;38;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4" name="Google Shape;44;p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2" name="Google Shape;52;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3" name="Google Shape;53;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4" name="Google Shape;54;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9" name="Google Shape;69;p1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pic>
        <p:nvPicPr>
          <p:cNvPr id="15" name="Google Shape;15;p1"/>
          <p:cNvPicPr preferRelativeResize="0"/>
          <p:nvPr/>
        </p:nvPicPr>
        <p:blipFill rotWithShape="1">
          <a:blip r:embed="rId14">
            <a:alphaModFix/>
          </a:blip>
          <a:srcRect/>
          <a:stretch/>
        </p:blipFill>
        <p:spPr>
          <a:xfrm>
            <a:off x="10988129" y="19218"/>
            <a:ext cx="1188542" cy="960661"/>
          </a:xfrm>
          <a:prstGeom prst="rect">
            <a:avLst/>
          </a:prstGeom>
          <a:noFill/>
          <a:ln>
            <a:noFill/>
          </a:ln>
        </p:spPr>
      </p:pic>
      <p:pic>
        <p:nvPicPr>
          <p:cNvPr id="16" name="Google Shape;16;p1"/>
          <p:cNvPicPr preferRelativeResize="0"/>
          <p:nvPr/>
        </p:nvPicPr>
        <p:blipFill rotWithShape="1">
          <a:blip r:embed="rId15">
            <a:alphaModFix/>
          </a:blip>
          <a:srcRect/>
          <a:stretch/>
        </p:blipFill>
        <p:spPr>
          <a:xfrm>
            <a:off x="15329" y="-19285"/>
            <a:ext cx="1252142" cy="9046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4" descr="closeup-firefighter-holding-his-helmet-walking-towards-fire-truck.jpg"/>
          <p:cNvPicPr preferRelativeResize="0"/>
          <p:nvPr/>
        </p:nvPicPr>
        <p:blipFill rotWithShape="1">
          <a:blip r:embed="rId3">
            <a:alphaModFix/>
          </a:blip>
          <a:srcRect t="13432" b="1559"/>
          <a:stretch/>
        </p:blipFill>
        <p:spPr>
          <a:xfrm>
            <a:off x="0" y="-64008"/>
            <a:ext cx="12217400" cy="6922008"/>
          </a:xfrm>
          <a:prstGeom prst="rect">
            <a:avLst/>
          </a:prstGeom>
          <a:noFill/>
          <a:ln>
            <a:noFill/>
          </a:ln>
        </p:spPr>
      </p:pic>
      <p:sp>
        <p:nvSpPr>
          <p:cNvPr id="97" name="Google Shape;97;p14"/>
          <p:cNvSpPr/>
          <p:nvPr/>
        </p:nvSpPr>
        <p:spPr>
          <a:xfrm>
            <a:off x="508001"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99" name="Google Shape;99;p14"/>
          <p:cNvSpPr txBox="1">
            <a:spLocks noGrp="1"/>
          </p:cNvSpPr>
          <p:nvPr>
            <p:ph type="sldNum" idx="4294967295"/>
          </p:nvPr>
        </p:nvSpPr>
        <p:spPr>
          <a:xfrm>
            <a:off x="11438930" y="6406670"/>
            <a:ext cx="193372" cy="338635"/>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SzPts val="1200"/>
              <a:buNone/>
            </a:pPr>
            <a:fld id="{00000000-1234-1234-1234-123412341234}" type="slidenum">
              <a:rPr lang="en-IN"/>
              <a:t>1</a:t>
            </a:fld>
            <a:endParaRPr/>
          </a:p>
        </p:txBody>
      </p:sp>
      <p:pic>
        <p:nvPicPr>
          <p:cNvPr id="100" name="Google Shape;100;p14" descr="Image"/>
          <p:cNvPicPr preferRelativeResize="0"/>
          <p:nvPr/>
        </p:nvPicPr>
        <p:blipFill rotWithShape="1">
          <a:blip r:embed="rId4">
            <a:alphaModFix amt="90000"/>
          </a:blip>
          <a:srcRect l="50481"/>
          <a:stretch/>
        </p:blipFill>
        <p:spPr>
          <a:xfrm>
            <a:off x="0" y="1710652"/>
            <a:ext cx="10789825" cy="3317609"/>
          </a:xfrm>
          <a:prstGeom prst="rect">
            <a:avLst/>
          </a:prstGeom>
          <a:solidFill>
            <a:srgbClr val="C00000"/>
          </a:solidFill>
          <a:ln>
            <a:noFill/>
          </a:ln>
        </p:spPr>
      </p:pic>
      <p:pic>
        <p:nvPicPr>
          <p:cNvPr id="101" name="Google Shape;101;p14"/>
          <p:cNvPicPr preferRelativeResize="0"/>
          <p:nvPr/>
        </p:nvPicPr>
        <p:blipFill rotWithShape="1">
          <a:blip r:embed="rId5">
            <a:alphaModFix/>
          </a:blip>
          <a:srcRect/>
          <a:stretch/>
        </p:blipFill>
        <p:spPr>
          <a:xfrm>
            <a:off x="42828" y="2933"/>
            <a:ext cx="1252142" cy="1114687"/>
          </a:xfrm>
          <a:prstGeom prst="rect">
            <a:avLst/>
          </a:prstGeom>
          <a:noFill/>
          <a:ln>
            <a:noFill/>
          </a:ln>
        </p:spPr>
      </p:pic>
      <p:pic>
        <p:nvPicPr>
          <p:cNvPr id="102" name="Google Shape;102;p14"/>
          <p:cNvPicPr preferRelativeResize="0"/>
          <p:nvPr/>
        </p:nvPicPr>
        <p:blipFill rotWithShape="1">
          <a:blip r:embed="rId6">
            <a:alphaModFix/>
          </a:blip>
          <a:srcRect/>
          <a:stretch/>
        </p:blipFill>
        <p:spPr>
          <a:xfrm>
            <a:off x="10769600" y="-25379"/>
            <a:ext cx="1412339" cy="1143000"/>
          </a:xfrm>
          <a:prstGeom prst="rect">
            <a:avLst/>
          </a:prstGeom>
          <a:noFill/>
          <a:ln>
            <a:noFill/>
          </a:ln>
        </p:spPr>
      </p:pic>
      <p:sp>
        <p:nvSpPr>
          <p:cNvPr id="103" name="Google Shape;103;p14"/>
          <p:cNvSpPr/>
          <p:nvPr/>
        </p:nvSpPr>
        <p:spPr>
          <a:xfrm>
            <a:off x="301196" y="2046018"/>
            <a:ext cx="9361040" cy="132343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IN" sz="4000" b="1" i="0" u="none" strike="noStrike" cap="none">
                <a:solidFill>
                  <a:schemeClr val="dk1"/>
                </a:solidFill>
                <a:latin typeface="Open Sans"/>
                <a:ea typeface="Open Sans"/>
                <a:cs typeface="Open Sans"/>
                <a:sym typeface="Open Sans"/>
              </a:rPr>
              <a:t>आपदा से संबंधित मनोवैज्ञानिक-सामाजिक मुद्दे</a:t>
            </a:r>
            <a:endParaRPr sz="4000" b="0" i="0" u="none" strike="noStrike" cap="none">
              <a:solidFill>
                <a:schemeClr val="dk1"/>
              </a:solidFill>
              <a:latin typeface="Open Sans"/>
              <a:ea typeface="Open Sans"/>
              <a:cs typeface="Open Sans"/>
              <a:sym typeface="Open Sans"/>
            </a:endParaRPr>
          </a:p>
        </p:txBody>
      </p:sp>
      <p:sp>
        <p:nvSpPr>
          <p:cNvPr id="104" name="Google Shape;104;p14"/>
          <p:cNvSpPr txBox="1"/>
          <p:nvPr/>
        </p:nvSpPr>
        <p:spPr>
          <a:xfrm>
            <a:off x="4526280" y="98390"/>
            <a:ext cx="2616740" cy="70784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IN" sz="4000" b="1" i="0" u="none" strike="noStrike" cap="none">
                <a:solidFill>
                  <a:schemeClr val="dk1"/>
                </a:solidFill>
                <a:latin typeface="Calibri"/>
                <a:ea typeface="Calibri"/>
                <a:cs typeface="Calibri"/>
                <a:sym typeface="Calibri"/>
              </a:rPr>
              <a:t>LESSON-05</a:t>
            </a:r>
            <a:endParaRPr sz="4000" b="1" i="0" u="none" strike="noStrike" cap="none">
              <a:solidFill>
                <a:schemeClr val="dk1"/>
              </a:solidFill>
              <a:latin typeface="Calibri"/>
              <a:ea typeface="Calibri"/>
              <a:cs typeface="Calibri"/>
              <a:sym typeface="Calibri"/>
            </a:endParaRPr>
          </a:p>
        </p:txBody>
      </p:sp>
      <p:sp>
        <p:nvSpPr>
          <p:cNvPr id="105" name="Google Shape;105;p14"/>
          <p:cNvSpPr/>
          <p:nvPr/>
        </p:nvSpPr>
        <p:spPr>
          <a:xfrm flipH="1">
            <a:off x="3570997" y="6293447"/>
            <a:ext cx="5569236" cy="451857"/>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IN" sz="2000" b="1" i="0" u="none" strike="noStrike" cap="none">
                <a:solidFill>
                  <a:srgbClr val="000000"/>
                </a:solidFill>
                <a:latin typeface="Arial"/>
                <a:ea typeface="Arial"/>
                <a:cs typeface="Arial"/>
                <a:sym typeface="Arial"/>
              </a:rPr>
              <a:t>By:-INSP/GD- HARISHCHANDRA PANDEY</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3"/>
          <p:cNvSpPr txBox="1">
            <a:spLocks noGrp="1"/>
          </p:cNvSpPr>
          <p:nvPr>
            <p:ph type="title"/>
          </p:nvPr>
        </p:nvSpPr>
        <p:spPr>
          <a:xfrm>
            <a:off x="335360" y="1916832"/>
            <a:ext cx="4752528"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Calibri"/>
              <a:buNone/>
            </a:pPr>
            <a:r>
              <a:rPr lang="en-IN" sz="3600">
                <a:solidFill>
                  <a:srgbClr val="FF0000"/>
                </a:solidFill>
              </a:rPr>
              <a:t>अपनी प्रतिक्रिया का पूर्वानुमान लगाना</a:t>
            </a:r>
            <a:endParaRPr sz="4000" b="1">
              <a:solidFill>
                <a:srgbClr val="FF0000"/>
              </a:solidFill>
              <a:latin typeface="Open Sans"/>
              <a:ea typeface="Open Sans"/>
              <a:cs typeface="Open Sans"/>
              <a:sym typeface="Open Sans"/>
            </a:endParaRPr>
          </a:p>
        </p:txBody>
      </p:sp>
      <p:sp>
        <p:nvSpPr>
          <p:cNvPr id="224" name="Google Shape;224;p23"/>
          <p:cNvSpPr txBox="1">
            <a:spLocks noGrp="1"/>
          </p:cNvSpPr>
          <p:nvPr>
            <p:ph type="body" idx="1"/>
          </p:nvPr>
        </p:nvSpPr>
        <p:spPr>
          <a:xfrm>
            <a:off x="5625480" y="1268760"/>
            <a:ext cx="6566520" cy="496369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400"/>
              <a:buChar char="•"/>
            </a:pPr>
            <a:r>
              <a:rPr lang="en-IN" sz="2400">
                <a:latin typeface="Open Sans"/>
                <a:ea typeface="Open Sans"/>
                <a:cs typeface="Open Sans"/>
                <a:sym typeface="Open Sans"/>
              </a:rPr>
              <a:t>उम्मीद करें कि स्थिति अत्यधिक तनावपूर्ण होगी।</a:t>
            </a:r>
            <a:endParaRPr/>
          </a:p>
          <a:p>
            <a:pPr marL="342900" lvl="0" indent="-342900" algn="l" rtl="0">
              <a:lnSpc>
                <a:spcPct val="150000"/>
              </a:lnSpc>
              <a:spcBef>
                <a:spcPts val="480"/>
              </a:spcBef>
              <a:spcAft>
                <a:spcPts val="0"/>
              </a:spcAft>
              <a:buClr>
                <a:schemeClr val="dk1"/>
              </a:buClr>
              <a:buSzPts val="2400"/>
              <a:buChar char="•"/>
            </a:pPr>
            <a:r>
              <a:rPr lang="en-IN" sz="2400">
                <a:latin typeface="Open Sans"/>
                <a:ea typeface="Open Sans"/>
                <a:cs typeface="Open Sans"/>
                <a:sym typeface="Open Sans"/>
              </a:rPr>
              <a:t>सोचें कि आप आमतौर पर तनाव पर कैसे प्रतिक्रिया देते हैं।</a:t>
            </a:r>
            <a:endParaRPr/>
          </a:p>
          <a:p>
            <a:pPr marL="342900" lvl="0" indent="-342900" algn="l" rtl="0">
              <a:lnSpc>
                <a:spcPct val="150000"/>
              </a:lnSpc>
              <a:spcBef>
                <a:spcPts val="480"/>
              </a:spcBef>
              <a:spcAft>
                <a:spcPts val="0"/>
              </a:spcAft>
              <a:buClr>
                <a:schemeClr val="dk1"/>
              </a:buClr>
              <a:buSzPts val="2400"/>
              <a:buChar char="•"/>
            </a:pPr>
            <a:r>
              <a:rPr lang="en-IN" sz="2400">
                <a:latin typeface="Open Sans"/>
                <a:ea typeface="Open Sans"/>
                <a:cs typeface="Open Sans"/>
                <a:sym typeface="Open Sans"/>
              </a:rPr>
              <a:t>यद्यपि ये प्रतिक्रियाएं बहुत स्वाभाविक हैं, लेकिन ये अन्य आवश्यक तैयारियों में बाधा डाल सकती हैं।</a:t>
            </a:r>
            <a:endParaRPr/>
          </a:p>
          <a:p>
            <a:pPr marL="342900" lvl="0" indent="-342900" algn="l" rtl="0">
              <a:lnSpc>
                <a:spcPct val="150000"/>
              </a:lnSpc>
              <a:spcBef>
                <a:spcPts val="480"/>
              </a:spcBef>
              <a:spcAft>
                <a:spcPts val="0"/>
              </a:spcAft>
              <a:buClr>
                <a:schemeClr val="dk1"/>
              </a:buClr>
              <a:buSzPts val="2400"/>
              <a:buChar char="•"/>
            </a:pPr>
            <a:r>
              <a:rPr lang="en-IN" sz="2400">
                <a:latin typeface="Open Sans"/>
                <a:ea typeface="Open Sans"/>
                <a:cs typeface="Open Sans"/>
                <a:sym typeface="Open Sans"/>
              </a:rPr>
              <a:t>यदि आप अपनी सामान्य प्रतिक्रियाओं को समझते हैं, तो आप उनके घटित होने पर उनसे निपटने के लिए बेहतर तरीके सीख सकते हैं।</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407368" y="2560947"/>
            <a:ext cx="5990456"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शारीरिक प्रतिक्रिया</a:t>
            </a:r>
            <a:endParaRPr/>
          </a:p>
        </p:txBody>
      </p:sp>
      <p:sp>
        <p:nvSpPr>
          <p:cNvPr id="230" name="Google Shape;230;p24"/>
          <p:cNvSpPr txBox="1">
            <a:spLocks noGrp="1"/>
          </p:cNvSpPr>
          <p:nvPr>
            <p:ph type="body" idx="1"/>
          </p:nvPr>
        </p:nvSpPr>
        <p:spPr>
          <a:xfrm>
            <a:off x="6672064" y="1196752"/>
            <a:ext cx="5328592" cy="5256584"/>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IN" sz="2400">
                <a:latin typeface="Open Sans"/>
                <a:ea typeface="Open Sans"/>
                <a:cs typeface="Open Sans"/>
                <a:sym typeface="Open Sans"/>
              </a:rPr>
              <a:t>हृदय गति में बृद्धि,</a:t>
            </a:r>
            <a:endParaRPr sz="2400">
              <a:latin typeface="Open Sans"/>
              <a:ea typeface="Open Sans"/>
              <a:cs typeface="Open Sans"/>
              <a:sym typeface="Open Sans"/>
            </a:endParaRPr>
          </a:p>
          <a:p>
            <a:pPr marL="342900" lvl="0" indent="-342900" algn="l" rtl="0">
              <a:lnSpc>
                <a:spcPct val="100000"/>
              </a:lnSpc>
              <a:spcBef>
                <a:spcPts val="444"/>
              </a:spcBef>
              <a:spcAft>
                <a:spcPts val="0"/>
              </a:spcAft>
              <a:buClr>
                <a:schemeClr val="dk1"/>
              </a:buClr>
              <a:buSzPct val="100000"/>
              <a:buChar char="•"/>
            </a:pPr>
            <a:r>
              <a:rPr lang="en-IN" sz="2400">
                <a:latin typeface="Open Sans"/>
                <a:ea typeface="Open Sans"/>
                <a:cs typeface="Open Sans"/>
                <a:sym typeface="Open Sans"/>
              </a:rPr>
              <a:t>उच्च रक्तचाप,</a:t>
            </a:r>
            <a:endParaRPr/>
          </a:p>
          <a:p>
            <a:pPr marL="342900" lvl="0" indent="-342900" algn="l" rtl="0">
              <a:lnSpc>
                <a:spcPct val="100000"/>
              </a:lnSpc>
              <a:spcBef>
                <a:spcPts val="444"/>
              </a:spcBef>
              <a:spcAft>
                <a:spcPts val="0"/>
              </a:spcAft>
              <a:buClr>
                <a:schemeClr val="dk1"/>
              </a:buClr>
              <a:buSzPct val="100000"/>
              <a:buChar char="•"/>
            </a:pPr>
            <a:r>
              <a:rPr lang="en-IN" sz="2400">
                <a:latin typeface="Open Sans"/>
                <a:ea typeface="Open Sans"/>
                <a:cs typeface="Open Sans"/>
                <a:sym typeface="Open Sans"/>
              </a:rPr>
              <a:t>हथेलियों पर अत्यधिक पसीना आना</a:t>
            </a:r>
            <a:endParaRPr sz="2400">
              <a:latin typeface="Open Sans"/>
              <a:ea typeface="Open Sans"/>
              <a:cs typeface="Open Sans"/>
              <a:sym typeface="Open Sans"/>
            </a:endParaRPr>
          </a:p>
          <a:p>
            <a:pPr marL="342900" lvl="0" indent="-342900" algn="l" rtl="0">
              <a:lnSpc>
                <a:spcPct val="100000"/>
              </a:lnSpc>
              <a:spcBef>
                <a:spcPts val="444"/>
              </a:spcBef>
              <a:spcAft>
                <a:spcPts val="0"/>
              </a:spcAft>
              <a:buClr>
                <a:schemeClr val="dk1"/>
              </a:buClr>
              <a:buSzPct val="100000"/>
              <a:buChar char="•"/>
            </a:pPr>
            <a:r>
              <a:rPr lang="en-IN" sz="2400">
                <a:latin typeface="Open Sans"/>
                <a:ea typeface="Open Sans"/>
                <a:cs typeface="Open Sans"/>
                <a:sym typeface="Open Sans"/>
              </a:rPr>
              <a:t>छाती, गर्दन, जबड़े, पीठ की मांसपेशियों में जकड़न</a:t>
            </a:r>
            <a:endParaRPr/>
          </a:p>
          <a:p>
            <a:pPr marL="342900" lvl="0" indent="-342900" algn="l" rtl="0">
              <a:lnSpc>
                <a:spcPct val="100000"/>
              </a:lnSpc>
              <a:spcBef>
                <a:spcPts val="444"/>
              </a:spcBef>
              <a:spcAft>
                <a:spcPts val="0"/>
              </a:spcAft>
              <a:buClr>
                <a:schemeClr val="dk1"/>
              </a:buClr>
              <a:buSzPct val="100000"/>
              <a:buChar char="•"/>
            </a:pPr>
            <a:r>
              <a:rPr lang="en-IN" sz="2400">
                <a:latin typeface="Open Sans"/>
                <a:ea typeface="Open Sans"/>
                <a:cs typeface="Open Sans"/>
                <a:sym typeface="Open Sans"/>
              </a:rPr>
              <a:t>सिरदर्द, दस्त, कब्ज</a:t>
            </a:r>
            <a:endParaRPr/>
          </a:p>
          <a:p>
            <a:pPr marL="342900" lvl="0" indent="-342900" algn="l" rtl="0">
              <a:lnSpc>
                <a:spcPct val="100000"/>
              </a:lnSpc>
              <a:spcBef>
                <a:spcPts val="444"/>
              </a:spcBef>
              <a:spcAft>
                <a:spcPts val="0"/>
              </a:spcAft>
              <a:buClr>
                <a:schemeClr val="dk1"/>
              </a:buClr>
              <a:buSzPct val="100000"/>
              <a:buChar char="•"/>
            </a:pPr>
            <a:r>
              <a:rPr lang="en-IN" sz="2400">
                <a:latin typeface="Open Sans"/>
                <a:ea typeface="Open Sans"/>
                <a:cs typeface="Open Sans"/>
                <a:sym typeface="Open Sans"/>
              </a:rPr>
              <a:t>मूत्र संबंधी हिचकिचाहट</a:t>
            </a:r>
            <a:endParaRPr/>
          </a:p>
          <a:p>
            <a:pPr marL="342900" lvl="0" indent="-342900" algn="l" rtl="0">
              <a:lnSpc>
                <a:spcPct val="100000"/>
              </a:lnSpc>
              <a:spcBef>
                <a:spcPts val="444"/>
              </a:spcBef>
              <a:spcAft>
                <a:spcPts val="0"/>
              </a:spcAft>
              <a:buClr>
                <a:schemeClr val="dk1"/>
              </a:buClr>
              <a:buSzPct val="100000"/>
              <a:buChar char="•"/>
            </a:pPr>
            <a:r>
              <a:rPr lang="en-IN" sz="2400">
                <a:latin typeface="Open Sans"/>
                <a:ea typeface="Open Sans"/>
                <a:cs typeface="Open Sans"/>
                <a:sym typeface="Open Sans"/>
              </a:rPr>
              <a:t>हिलता हुआ सा अहसास</a:t>
            </a:r>
            <a:endParaRPr sz="2400">
              <a:latin typeface="Open Sans"/>
              <a:ea typeface="Open Sans"/>
              <a:cs typeface="Open Sans"/>
              <a:sym typeface="Open Sans"/>
            </a:endParaRPr>
          </a:p>
          <a:p>
            <a:pPr marL="342900" lvl="0" indent="-342900" algn="l" rtl="0">
              <a:lnSpc>
                <a:spcPct val="100000"/>
              </a:lnSpc>
              <a:spcBef>
                <a:spcPts val="444"/>
              </a:spcBef>
              <a:spcAft>
                <a:spcPts val="0"/>
              </a:spcAft>
              <a:buClr>
                <a:schemeClr val="dk1"/>
              </a:buClr>
              <a:buSzPct val="100000"/>
              <a:buChar char="•"/>
            </a:pPr>
            <a:r>
              <a:rPr lang="en-IN" sz="2400">
                <a:latin typeface="Open Sans"/>
                <a:ea typeface="Open Sans"/>
                <a:cs typeface="Open Sans"/>
                <a:sym typeface="Open Sans"/>
              </a:rPr>
              <a:t>आसानी से चौंक जाना; पुराना दर्द</a:t>
            </a:r>
            <a:endParaRPr/>
          </a:p>
          <a:p>
            <a:pPr marL="342900" lvl="0" indent="-342900" algn="l" rtl="0">
              <a:lnSpc>
                <a:spcPct val="100000"/>
              </a:lnSpc>
              <a:spcBef>
                <a:spcPts val="444"/>
              </a:spcBef>
              <a:spcAft>
                <a:spcPts val="0"/>
              </a:spcAft>
              <a:buClr>
                <a:schemeClr val="dk1"/>
              </a:buClr>
              <a:buSzPct val="100000"/>
              <a:buChar char="•"/>
            </a:pPr>
            <a:r>
              <a:rPr lang="en-IN" sz="2400">
                <a:latin typeface="Open Sans"/>
                <a:ea typeface="Open Sans"/>
                <a:cs typeface="Open Sans"/>
                <a:sym typeface="Open Sans"/>
              </a:rPr>
              <a:t>हकलाना, बोलने में कठिनाई</a:t>
            </a:r>
            <a:endParaRPr/>
          </a:p>
          <a:p>
            <a:pPr marL="342900" lvl="0" indent="-342900" algn="l" rtl="0">
              <a:lnSpc>
                <a:spcPct val="100000"/>
              </a:lnSpc>
              <a:spcBef>
                <a:spcPts val="444"/>
              </a:spcBef>
              <a:spcAft>
                <a:spcPts val="0"/>
              </a:spcAft>
              <a:buClr>
                <a:schemeClr val="dk1"/>
              </a:buClr>
              <a:buSzPct val="100000"/>
              <a:buChar char="•"/>
            </a:pPr>
            <a:r>
              <a:rPr lang="en-IN" sz="2400">
                <a:latin typeface="Open Sans"/>
                <a:ea typeface="Open Sans"/>
                <a:cs typeface="Open Sans"/>
                <a:sym typeface="Open Sans"/>
              </a:rPr>
              <a:t>मतली उल्टी, नींद में गड़बड़ी,</a:t>
            </a:r>
            <a:endParaRPr/>
          </a:p>
          <a:p>
            <a:pPr marL="342900" lvl="0" indent="-342900" algn="l" rtl="0">
              <a:lnSpc>
                <a:spcPct val="100000"/>
              </a:lnSpc>
              <a:spcBef>
                <a:spcPts val="444"/>
              </a:spcBef>
              <a:spcAft>
                <a:spcPts val="0"/>
              </a:spcAft>
              <a:buClr>
                <a:schemeClr val="dk1"/>
              </a:buClr>
              <a:buSzPct val="100000"/>
              <a:buChar char="•"/>
            </a:pPr>
            <a:r>
              <a:rPr lang="en-IN" sz="2400">
                <a:latin typeface="Open Sans"/>
                <a:ea typeface="Open Sans"/>
                <a:cs typeface="Open Sans"/>
                <a:sym typeface="Open Sans"/>
              </a:rPr>
              <a:t>थकान, उथली साँस लेना, मुँह का सूखना</a:t>
            </a:r>
            <a:endParaRPr/>
          </a:p>
          <a:p>
            <a:pPr marL="342900" lvl="0" indent="-342900" algn="l" rtl="0">
              <a:lnSpc>
                <a:spcPct val="100000"/>
              </a:lnSpc>
              <a:spcBef>
                <a:spcPts val="444"/>
              </a:spcBef>
              <a:spcAft>
                <a:spcPts val="0"/>
              </a:spcAft>
              <a:buClr>
                <a:schemeClr val="dk1"/>
              </a:buClr>
              <a:buSzPct val="100000"/>
              <a:buChar char="•"/>
            </a:pPr>
            <a:r>
              <a:rPr lang="en-IN" sz="2400">
                <a:latin typeface="Open Sans"/>
                <a:ea typeface="Open Sans"/>
                <a:cs typeface="Open Sans"/>
                <a:sym typeface="Open Sans"/>
              </a:rPr>
              <a:t>छोटी-मोटी बीमारियों के प्रति संवेदनशीलता</a:t>
            </a:r>
            <a:endParaRPr/>
          </a:p>
          <a:p>
            <a:pPr marL="342900" lvl="0" indent="-342900" algn="l" rtl="0">
              <a:lnSpc>
                <a:spcPct val="100000"/>
              </a:lnSpc>
              <a:spcBef>
                <a:spcPts val="444"/>
              </a:spcBef>
              <a:spcAft>
                <a:spcPts val="0"/>
              </a:spcAft>
              <a:buClr>
                <a:schemeClr val="dk1"/>
              </a:buClr>
              <a:buSzPct val="100000"/>
              <a:buChar char="•"/>
            </a:pPr>
            <a:r>
              <a:rPr lang="en-IN" sz="2400">
                <a:latin typeface="Open Sans"/>
                <a:ea typeface="Open Sans"/>
                <a:cs typeface="Open Sans"/>
                <a:sym typeface="Open Sans"/>
              </a:rPr>
              <a:t>ठंडे हाथ, खुजली।</a:t>
            </a:r>
            <a:endParaRPr sz="24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5"/>
          <p:cNvSpPr txBox="1">
            <a:spLocks noGrp="1"/>
          </p:cNvSpPr>
          <p:nvPr>
            <p:ph type="title"/>
          </p:nvPr>
        </p:nvSpPr>
        <p:spPr>
          <a:xfrm>
            <a:off x="767408" y="1412776"/>
            <a:ext cx="4176464"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भावनात्मक लक्षण</a:t>
            </a:r>
            <a:endParaRPr/>
          </a:p>
        </p:txBody>
      </p:sp>
      <p:sp>
        <p:nvSpPr>
          <p:cNvPr id="236" name="Google Shape;236;p25"/>
          <p:cNvSpPr txBox="1">
            <a:spLocks noGrp="1"/>
          </p:cNvSpPr>
          <p:nvPr>
            <p:ph type="body" idx="1"/>
          </p:nvPr>
        </p:nvSpPr>
        <p:spPr>
          <a:xfrm>
            <a:off x="6240016" y="1600201"/>
            <a:ext cx="5342384"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Char char="•"/>
            </a:pPr>
            <a:r>
              <a:rPr lang="en-IN" sz="2400">
                <a:latin typeface="Open Sans"/>
                <a:ea typeface="Open Sans"/>
                <a:cs typeface="Open Sans"/>
                <a:sym typeface="Open Sans"/>
              </a:rPr>
              <a:t>चिड़चिड़ापन</a:t>
            </a:r>
            <a:endParaRPr/>
          </a:p>
          <a:p>
            <a:pPr marL="342900" lvl="0" indent="-342900" algn="l" rtl="0">
              <a:lnSpc>
                <a:spcPct val="100000"/>
              </a:lnSpc>
              <a:spcBef>
                <a:spcPts val="480"/>
              </a:spcBef>
              <a:spcAft>
                <a:spcPts val="0"/>
              </a:spcAft>
              <a:buClr>
                <a:schemeClr val="dk1"/>
              </a:buClr>
              <a:buSzPts val="2400"/>
              <a:buChar char="•"/>
            </a:pPr>
            <a:r>
              <a:rPr lang="en-IN" sz="2400">
                <a:latin typeface="Open Sans"/>
                <a:ea typeface="Open Sans"/>
                <a:cs typeface="Open Sans"/>
                <a:sym typeface="Open Sans"/>
              </a:rPr>
              <a:t>गुस्सा और विस्फोट</a:t>
            </a:r>
            <a:endParaRPr/>
          </a:p>
          <a:p>
            <a:pPr marL="342900" lvl="0" indent="-342900" algn="l" rtl="0">
              <a:lnSpc>
                <a:spcPct val="100000"/>
              </a:lnSpc>
              <a:spcBef>
                <a:spcPts val="480"/>
              </a:spcBef>
              <a:spcAft>
                <a:spcPts val="0"/>
              </a:spcAft>
              <a:buClr>
                <a:schemeClr val="dk1"/>
              </a:buClr>
              <a:buSzPts val="2400"/>
              <a:buChar char="•"/>
            </a:pPr>
            <a:r>
              <a:rPr lang="en-IN" sz="2400">
                <a:latin typeface="Open Sans"/>
                <a:ea typeface="Open Sans"/>
                <a:cs typeface="Open Sans"/>
                <a:sym typeface="Open Sans"/>
              </a:rPr>
              <a:t>शत्रुता</a:t>
            </a:r>
            <a:endParaRPr/>
          </a:p>
          <a:p>
            <a:pPr marL="342900" lvl="0" indent="-342900" algn="l" rtl="0">
              <a:lnSpc>
                <a:spcPct val="100000"/>
              </a:lnSpc>
              <a:spcBef>
                <a:spcPts val="480"/>
              </a:spcBef>
              <a:spcAft>
                <a:spcPts val="0"/>
              </a:spcAft>
              <a:buClr>
                <a:schemeClr val="dk1"/>
              </a:buClr>
              <a:buSzPts val="2400"/>
              <a:buChar char="•"/>
            </a:pPr>
            <a:r>
              <a:rPr lang="en-IN" sz="2400">
                <a:latin typeface="Open Sans"/>
                <a:ea typeface="Open Sans"/>
                <a:cs typeface="Open Sans"/>
                <a:sym typeface="Open Sans"/>
              </a:rPr>
              <a:t>अवसाद</a:t>
            </a:r>
            <a:endParaRPr/>
          </a:p>
          <a:p>
            <a:pPr marL="342900" lvl="0" indent="-342900" algn="l" rtl="0">
              <a:lnSpc>
                <a:spcPct val="100000"/>
              </a:lnSpc>
              <a:spcBef>
                <a:spcPts val="480"/>
              </a:spcBef>
              <a:spcAft>
                <a:spcPts val="0"/>
              </a:spcAft>
              <a:buClr>
                <a:schemeClr val="dk1"/>
              </a:buClr>
              <a:buSzPts val="2400"/>
              <a:buChar char="•"/>
            </a:pPr>
            <a:r>
              <a:rPr lang="en-IN" sz="2400">
                <a:latin typeface="Open Sans"/>
                <a:ea typeface="Open Sans"/>
                <a:cs typeface="Open Sans"/>
                <a:sym typeface="Open Sans"/>
              </a:rPr>
              <a:t>ईर्ष्या</a:t>
            </a:r>
            <a:endParaRPr sz="2400">
              <a:latin typeface="Open Sans"/>
              <a:ea typeface="Open Sans"/>
              <a:cs typeface="Open Sans"/>
              <a:sym typeface="Open Sans"/>
            </a:endParaRPr>
          </a:p>
          <a:p>
            <a:pPr marL="342900" lvl="0" indent="-342900" algn="l" rtl="0">
              <a:lnSpc>
                <a:spcPct val="100000"/>
              </a:lnSpc>
              <a:spcBef>
                <a:spcPts val="480"/>
              </a:spcBef>
              <a:spcAft>
                <a:spcPts val="0"/>
              </a:spcAft>
              <a:buClr>
                <a:schemeClr val="dk1"/>
              </a:buClr>
              <a:buSzPts val="2400"/>
              <a:buChar char="•"/>
            </a:pPr>
            <a:r>
              <a:rPr lang="en-IN" sz="2400">
                <a:latin typeface="Open Sans"/>
                <a:ea typeface="Open Sans"/>
                <a:cs typeface="Open Sans"/>
                <a:sym typeface="Open Sans"/>
              </a:rPr>
              <a:t>अति सतर्कता</a:t>
            </a:r>
            <a:endParaRPr/>
          </a:p>
          <a:p>
            <a:pPr marL="342900" lvl="0" indent="-342900" algn="l" rtl="0">
              <a:lnSpc>
                <a:spcPct val="100000"/>
              </a:lnSpc>
              <a:spcBef>
                <a:spcPts val="480"/>
              </a:spcBef>
              <a:spcAft>
                <a:spcPts val="0"/>
              </a:spcAft>
              <a:buClr>
                <a:schemeClr val="dk1"/>
              </a:buClr>
              <a:buSzPts val="2400"/>
              <a:buChar char="•"/>
            </a:pPr>
            <a:r>
              <a:rPr lang="en-IN" sz="2400">
                <a:latin typeface="Open Sans"/>
                <a:ea typeface="Open Sans"/>
                <a:cs typeface="Open Sans"/>
                <a:sym typeface="Open Sans"/>
              </a:rPr>
              <a:t>रुचि की कमी</a:t>
            </a:r>
            <a:endParaRPr/>
          </a:p>
          <a:p>
            <a:pPr marL="342900" lvl="0" indent="-342900" algn="l" rtl="0">
              <a:lnSpc>
                <a:spcPct val="100000"/>
              </a:lnSpc>
              <a:spcBef>
                <a:spcPts val="480"/>
              </a:spcBef>
              <a:spcAft>
                <a:spcPts val="0"/>
              </a:spcAft>
              <a:buClr>
                <a:schemeClr val="dk1"/>
              </a:buClr>
              <a:buSzPts val="2400"/>
              <a:buChar char="•"/>
            </a:pPr>
            <a:r>
              <a:rPr lang="en-IN" sz="2400">
                <a:latin typeface="Open Sans"/>
                <a:ea typeface="Open Sans"/>
                <a:cs typeface="Open Sans"/>
                <a:sym typeface="Open Sans"/>
              </a:rPr>
              <a:t>आत्म अवसाद</a:t>
            </a:r>
            <a:endParaRPr/>
          </a:p>
          <a:p>
            <a:pPr marL="342900" lvl="0" indent="-342900" algn="l" rtl="0">
              <a:lnSpc>
                <a:spcPct val="100000"/>
              </a:lnSpc>
              <a:spcBef>
                <a:spcPts val="480"/>
              </a:spcBef>
              <a:spcAft>
                <a:spcPts val="0"/>
              </a:spcAft>
              <a:buClr>
                <a:schemeClr val="dk1"/>
              </a:buClr>
              <a:buSzPts val="2400"/>
              <a:buChar char="•"/>
            </a:pPr>
            <a:r>
              <a:rPr lang="en-IN" sz="2400">
                <a:latin typeface="Open Sans"/>
                <a:ea typeface="Open Sans"/>
                <a:cs typeface="Open Sans"/>
                <a:sym typeface="Open Sans"/>
              </a:rPr>
              <a:t>अनिद्रा</a:t>
            </a:r>
            <a:endParaRPr/>
          </a:p>
          <a:p>
            <a:pPr marL="342900" lvl="0" indent="-342900" algn="l" rtl="0">
              <a:lnSpc>
                <a:spcPct val="100000"/>
              </a:lnSpc>
              <a:spcBef>
                <a:spcPts val="480"/>
              </a:spcBef>
              <a:spcAft>
                <a:spcPts val="0"/>
              </a:spcAft>
              <a:buClr>
                <a:schemeClr val="dk1"/>
              </a:buClr>
              <a:buSzPts val="2400"/>
              <a:buChar char="•"/>
            </a:pPr>
            <a:r>
              <a:rPr lang="en-IN" sz="2400">
                <a:latin typeface="Open Sans"/>
                <a:ea typeface="Open Sans"/>
                <a:cs typeface="Open Sans"/>
                <a:sym typeface="Open Sans"/>
              </a:rPr>
              <a:t>रोने की प्रवृत्ति ।</a:t>
            </a:r>
            <a:endParaRPr/>
          </a:p>
          <a:p>
            <a:pPr marL="0" lvl="0" indent="0" algn="l" rtl="0">
              <a:lnSpc>
                <a:spcPct val="100000"/>
              </a:lnSpc>
              <a:spcBef>
                <a:spcPts val="480"/>
              </a:spcBef>
              <a:spcAft>
                <a:spcPts val="0"/>
              </a:spcAft>
              <a:buClr>
                <a:schemeClr val="dk1"/>
              </a:buClr>
              <a:buSzPts val="2400"/>
              <a:buNone/>
            </a:pPr>
            <a:endParaRPr sz="240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6"/>
          <p:cNvSpPr txBox="1">
            <a:spLocks noGrp="1"/>
          </p:cNvSpPr>
          <p:nvPr>
            <p:ph type="title"/>
          </p:nvPr>
        </p:nvSpPr>
        <p:spPr>
          <a:xfrm>
            <a:off x="479376" y="1385327"/>
            <a:ext cx="4248472" cy="153961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Open Sans"/>
              <a:buNone/>
            </a:pPr>
            <a:r>
              <a:rPr lang="en-IN" b="1">
                <a:solidFill>
                  <a:srgbClr val="FF0000"/>
                </a:solidFill>
                <a:latin typeface="Open Sans"/>
                <a:ea typeface="Open Sans"/>
                <a:cs typeface="Open Sans"/>
                <a:sym typeface="Open Sans"/>
              </a:rPr>
              <a:t>व्यवहार संबंधी लक्षण</a:t>
            </a:r>
            <a:br>
              <a:rPr lang="en-IN" b="1">
                <a:solidFill>
                  <a:srgbClr val="FF0000"/>
                </a:solidFill>
                <a:latin typeface="Open Sans"/>
                <a:ea typeface="Open Sans"/>
                <a:cs typeface="Open Sans"/>
                <a:sym typeface="Open Sans"/>
              </a:rPr>
            </a:br>
            <a:endParaRPr b="1">
              <a:solidFill>
                <a:srgbClr val="FF0000"/>
              </a:solidFill>
              <a:latin typeface="Open Sans"/>
              <a:ea typeface="Open Sans"/>
              <a:cs typeface="Open Sans"/>
              <a:sym typeface="Open Sans"/>
            </a:endParaRPr>
          </a:p>
        </p:txBody>
      </p:sp>
      <p:sp>
        <p:nvSpPr>
          <p:cNvPr id="242" name="Google Shape;242;p26"/>
          <p:cNvSpPr txBox="1">
            <a:spLocks noGrp="1"/>
          </p:cNvSpPr>
          <p:nvPr>
            <p:ph type="body" idx="1"/>
          </p:nvPr>
        </p:nvSpPr>
        <p:spPr>
          <a:xfrm>
            <a:off x="5447928" y="980728"/>
            <a:ext cx="7646640" cy="528403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600"/>
              <a:buChar char="•"/>
            </a:pPr>
            <a:r>
              <a:rPr lang="en-IN" sz="3600">
                <a:latin typeface="Open Sans"/>
                <a:ea typeface="Open Sans"/>
                <a:cs typeface="Open Sans"/>
                <a:sym typeface="Open Sans"/>
              </a:rPr>
              <a:t>धूम्रपान में वृद्धि</a:t>
            </a:r>
            <a:endParaRPr/>
          </a:p>
          <a:p>
            <a:pPr marL="342900" lvl="0" indent="-342900" algn="l" rtl="0">
              <a:lnSpc>
                <a:spcPct val="100000"/>
              </a:lnSpc>
              <a:spcBef>
                <a:spcPts val="0"/>
              </a:spcBef>
              <a:spcAft>
                <a:spcPts val="0"/>
              </a:spcAft>
              <a:buClr>
                <a:schemeClr val="dk1"/>
              </a:buClr>
              <a:buSzPts val="3600"/>
              <a:buChar char="•"/>
            </a:pPr>
            <a:r>
              <a:rPr lang="en-IN" sz="3600">
                <a:latin typeface="Open Sans"/>
                <a:ea typeface="Open Sans"/>
                <a:cs typeface="Open Sans"/>
                <a:sym typeface="Open Sans"/>
              </a:rPr>
              <a:t>आक्रामक व्यवहार</a:t>
            </a:r>
            <a:endParaRPr/>
          </a:p>
          <a:p>
            <a:pPr marL="342900" lvl="0" indent="-342900" algn="l" rtl="0">
              <a:lnSpc>
                <a:spcPct val="100000"/>
              </a:lnSpc>
              <a:spcBef>
                <a:spcPts val="0"/>
              </a:spcBef>
              <a:spcAft>
                <a:spcPts val="0"/>
              </a:spcAft>
              <a:buClr>
                <a:schemeClr val="dk1"/>
              </a:buClr>
              <a:buSzPts val="3600"/>
              <a:buChar char="•"/>
            </a:pPr>
            <a:r>
              <a:rPr lang="en-IN" sz="3600">
                <a:latin typeface="Open Sans"/>
                <a:ea typeface="Open Sans"/>
                <a:cs typeface="Open Sans"/>
                <a:sym typeface="Open Sans"/>
              </a:rPr>
              <a:t>शराब या नशीली दवाओं के उपयोग में वृद्धि</a:t>
            </a:r>
            <a:endParaRPr/>
          </a:p>
          <a:p>
            <a:pPr marL="342900" lvl="0" indent="-342900" algn="l" rtl="0">
              <a:lnSpc>
                <a:spcPct val="100000"/>
              </a:lnSpc>
              <a:spcBef>
                <a:spcPts val="0"/>
              </a:spcBef>
              <a:spcAft>
                <a:spcPts val="0"/>
              </a:spcAft>
              <a:buClr>
                <a:schemeClr val="dk1"/>
              </a:buClr>
              <a:buSzPts val="3600"/>
              <a:buChar char="•"/>
            </a:pPr>
            <a:r>
              <a:rPr lang="en-IN" sz="3600">
                <a:latin typeface="Open Sans"/>
                <a:ea typeface="Open Sans"/>
                <a:cs typeface="Open Sans"/>
                <a:sym typeface="Open Sans"/>
              </a:rPr>
              <a:t>लापरवाही</a:t>
            </a:r>
            <a:endParaRPr/>
          </a:p>
          <a:p>
            <a:pPr marL="342900" lvl="0" indent="-342900" algn="l" rtl="0">
              <a:lnSpc>
                <a:spcPct val="100000"/>
              </a:lnSpc>
              <a:spcBef>
                <a:spcPts val="0"/>
              </a:spcBef>
              <a:spcAft>
                <a:spcPts val="0"/>
              </a:spcAft>
              <a:buClr>
                <a:schemeClr val="dk1"/>
              </a:buClr>
              <a:buSzPts val="3600"/>
              <a:buChar char="•"/>
            </a:pPr>
            <a:r>
              <a:rPr lang="en-IN" sz="3600">
                <a:latin typeface="Open Sans"/>
                <a:ea typeface="Open Sans"/>
                <a:cs typeface="Open Sans"/>
                <a:sym typeface="Open Sans"/>
              </a:rPr>
              <a:t>कम खाना और ज़्यादा खाना</a:t>
            </a:r>
            <a:endParaRPr/>
          </a:p>
          <a:p>
            <a:pPr marL="342900" lvl="0" indent="-342900" algn="l" rtl="0">
              <a:lnSpc>
                <a:spcPct val="100000"/>
              </a:lnSpc>
              <a:spcBef>
                <a:spcPts val="0"/>
              </a:spcBef>
              <a:spcAft>
                <a:spcPts val="0"/>
              </a:spcAft>
              <a:buClr>
                <a:schemeClr val="dk1"/>
              </a:buClr>
              <a:buSzPts val="3600"/>
              <a:buChar char="•"/>
            </a:pPr>
            <a:r>
              <a:rPr lang="en-IN" sz="3600">
                <a:latin typeface="Open Sans"/>
                <a:ea typeface="Open Sans"/>
                <a:cs typeface="Open Sans"/>
                <a:sym typeface="Open Sans"/>
              </a:rPr>
              <a:t>बाध्यकारी व्यवहार</a:t>
            </a:r>
            <a:endParaRPr/>
          </a:p>
          <a:p>
            <a:pPr marL="342900" lvl="0" indent="-342900" algn="l" rtl="0">
              <a:lnSpc>
                <a:spcPct val="100000"/>
              </a:lnSpc>
              <a:spcBef>
                <a:spcPts val="0"/>
              </a:spcBef>
              <a:spcAft>
                <a:spcPts val="0"/>
              </a:spcAft>
              <a:buClr>
                <a:schemeClr val="dk1"/>
              </a:buClr>
              <a:buSzPts val="3600"/>
              <a:buChar char="•"/>
            </a:pPr>
            <a:r>
              <a:rPr lang="en-IN" sz="3600">
                <a:latin typeface="Open Sans"/>
                <a:ea typeface="Open Sans"/>
                <a:cs typeface="Open Sans"/>
                <a:sym typeface="Open Sans"/>
              </a:rPr>
              <a:t>अधीरता</a:t>
            </a:r>
            <a:endParaRPr/>
          </a:p>
          <a:p>
            <a:pPr marL="342900" lvl="0" indent="-342900" algn="l" rtl="0">
              <a:lnSpc>
                <a:spcPct val="100000"/>
              </a:lnSpc>
              <a:spcBef>
                <a:spcPts val="0"/>
              </a:spcBef>
              <a:spcAft>
                <a:spcPts val="0"/>
              </a:spcAft>
              <a:buClr>
                <a:schemeClr val="dk1"/>
              </a:buClr>
              <a:buSzPts val="3600"/>
              <a:buChar char="•"/>
            </a:pPr>
            <a:r>
              <a:rPr lang="en-IN" sz="3600">
                <a:latin typeface="Open Sans"/>
                <a:ea typeface="Open Sans"/>
                <a:cs typeface="Open Sans"/>
                <a:sym typeface="Open Sans"/>
              </a:rPr>
              <a:t>निकासी </a:t>
            </a:r>
            <a:r>
              <a:rPr lang="en-IN" sz="2800">
                <a:latin typeface="Open Sans"/>
                <a:ea typeface="Open Sans"/>
                <a:cs typeface="Open Sans"/>
                <a:sym typeface="Open Sans"/>
              </a:rPr>
              <a:t>(withdrawal)</a:t>
            </a:r>
            <a:endParaRPr sz="3600">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3600"/>
              <a:buChar char="•"/>
            </a:pPr>
            <a:r>
              <a:rPr lang="en-IN" sz="3600">
                <a:latin typeface="Open Sans"/>
                <a:ea typeface="Open Sans"/>
                <a:cs typeface="Open Sans"/>
                <a:sym typeface="Open Sans"/>
              </a:rPr>
              <a:t>असावधानता</a:t>
            </a:r>
            <a:endParaRPr/>
          </a:p>
          <a:p>
            <a:pPr marL="342900" lvl="0" indent="-342900" algn="l" rtl="0">
              <a:lnSpc>
                <a:spcPct val="100000"/>
              </a:lnSpc>
              <a:spcBef>
                <a:spcPts val="0"/>
              </a:spcBef>
              <a:spcAft>
                <a:spcPts val="0"/>
              </a:spcAft>
              <a:buClr>
                <a:schemeClr val="dk1"/>
              </a:buClr>
              <a:buSzPts val="3600"/>
              <a:buChar char="•"/>
            </a:pPr>
            <a:r>
              <a:rPr lang="en-IN" sz="3600">
                <a:latin typeface="Open Sans"/>
                <a:ea typeface="Open Sans"/>
                <a:cs typeface="Open Sans"/>
                <a:sym typeface="Open Sans"/>
              </a:rPr>
              <a:t>दुर्घटना – प्रवणता ।</a:t>
            </a:r>
            <a:endParaRPr/>
          </a:p>
          <a:p>
            <a:pPr marL="342900" lvl="0" indent="-114300" algn="l" rtl="0">
              <a:lnSpc>
                <a:spcPct val="100000"/>
              </a:lnSpc>
              <a:spcBef>
                <a:spcPts val="0"/>
              </a:spcBef>
              <a:spcAft>
                <a:spcPts val="0"/>
              </a:spcAft>
              <a:buClr>
                <a:schemeClr val="dk1"/>
              </a:buClr>
              <a:buSzPts val="3600"/>
              <a:buNone/>
            </a:pPr>
            <a:endParaRPr sz="36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7"/>
          <p:cNvSpPr txBox="1">
            <a:spLocks noGrp="1"/>
          </p:cNvSpPr>
          <p:nvPr>
            <p:ph type="title"/>
          </p:nvPr>
        </p:nvSpPr>
        <p:spPr>
          <a:xfrm>
            <a:off x="191344" y="1628800"/>
            <a:ext cx="3312368" cy="279432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400"/>
              <a:buFont typeface="Open Sans"/>
              <a:buNone/>
            </a:pPr>
            <a:r>
              <a:rPr lang="en-IN" b="1">
                <a:solidFill>
                  <a:srgbClr val="FF0000"/>
                </a:solidFill>
                <a:latin typeface="Open Sans"/>
                <a:ea typeface="Open Sans"/>
                <a:cs typeface="Open Sans"/>
                <a:sym typeface="Open Sans"/>
              </a:rPr>
              <a:t>अपनी प्रतिक्रियाओं का प्रबंधन</a:t>
            </a:r>
            <a:br>
              <a:rPr lang="en-IN" b="1">
                <a:solidFill>
                  <a:srgbClr val="FF0000"/>
                </a:solidFill>
                <a:latin typeface="Open Sans"/>
                <a:ea typeface="Open Sans"/>
                <a:cs typeface="Open Sans"/>
                <a:sym typeface="Open Sans"/>
              </a:rPr>
            </a:br>
            <a:endParaRPr b="1">
              <a:solidFill>
                <a:srgbClr val="FF0000"/>
              </a:solidFill>
              <a:latin typeface="Open Sans"/>
              <a:ea typeface="Open Sans"/>
              <a:cs typeface="Open Sans"/>
              <a:sym typeface="Open Sans"/>
            </a:endParaRPr>
          </a:p>
        </p:txBody>
      </p:sp>
      <p:sp>
        <p:nvSpPr>
          <p:cNvPr id="248" name="Google Shape;248;p27"/>
          <p:cNvSpPr txBox="1">
            <a:spLocks noGrp="1"/>
          </p:cNvSpPr>
          <p:nvPr>
            <p:ph type="body" idx="1"/>
          </p:nvPr>
        </p:nvSpPr>
        <p:spPr>
          <a:xfrm>
            <a:off x="3201001" y="1052736"/>
            <a:ext cx="8808630" cy="568863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Char char="•"/>
            </a:pPr>
            <a:r>
              <a:rPr lang="en-IN" sz="2400"/>
              <a:t>अपनी सांस को धीमा कर लें।</a:t>
            </a:r>
            <a:endParaRPr/>
          </a:p>
          <a:p>
            <a:pPr marL="342900" lvl="0" indent="-292100" algn="l" rtl="0">
              <a:lnSpc>
                <a:spcPct val="100000"/>
              </a:lnSpc>
              <a:spcBef>
                <a:spcPts val="160"/>
              </a:spcBef>
              <a:spcAft>
                <a:spcPts val="0"/>
              </a:spcAft>
              <a:buClr>
                <a:schemeClr val="dk1"/>
              </a:buClr>
              <a:buSzPts val="800"/>
              <a:buNone/>
            </a:pPr>
            <a:endParaRPr sz="800"/>
          </a:p>
          <a:p>
            <a:pPr marL="342900" lvl="0" indent="-342900" algn="just" rtl="0">
              <a:lnSpc>
                <a:spcPct val="100000"/>
              </a:lnSpc>
              <a:spcBef>
                <a:spcPts val="480"/>
              </a:spcBef>
              <a:spcAft>
                <a:spcPts val="0"/>
              </a:spcAft>
              <a:buClr>
                <a:schemeClr val="dk1"/>
              </a:buClr>
              <a:buSzPts val="2400"/>
              <a:buChar char="•"/>
            </a:pPr>
            <a:r>
              <a:rPr lang="en-IN" sz="2400"/>
              <a:t>धीरे-धीरे सांस छोड़ने पर ध्यान केंद्रित करते हुए, अपने आप से कहें 'आराम करो', या 'शांत रहो', या 'यह ठीक है, मैं ठीक काम कर रहा हूं’।</a:t>
            </a:r>
            <a:endParaRPr/>
          </a:p>
          <a:p>
            <a:pPr marL="342900" lvl="0" indent="-292100" algn="just" rtl="0">
              <a:lnSpc>
                <a:spcPct val="100000"/>
              </a:lnSpc>
              <a:spcBef>
                <a:spcPts val="160"/>
              </a:spcBef>
              <a:spcAft>
                <a:spcPts val="0"/>
              </a:spcAft>
              <a:buClr>
                <a:schemeClr val="dk1"/>
              </a:buClr>
              <a:buSzPts val="800"/>
              <a:buNone/>
            </a:pPr>
            <a:endParaRPr sz="800"/>
          </a:p>
          <a:p>
            <a:pPr marL="342900" lvl="0" indent="-342900" algn="just" rtl="0">
              <a:lnSpc>
                <a:spcPct val="100000"/>
              </a:lnSpc>
              <a:spcBef>
                <a:spcPts val="480"/>
              </a:spcBef>
              <a:spcAft>
                <a:spcPts val="0"/>
              </a:spcAft>
              <a:buClr>
                <a:schemeClr val="dk1"/>
              </a:buClr>
              <a:buSzPts val="2400"/>
              <a:buChar char="•"/>
            </a:pPr>
            <a:r>
              <a:rPr lang="en-IN" sz="2400"/>
              <a:t>जो बुरी बातें घटित हो सकती हैं, उन पर ध्यान न देने का प्रयास करें।</a:t>
            </a:r>
            <a:endParaRPr/>
          </a:p>
          <a:p>
            <a:pPr marL="342900" lvl="0" indent="-292100" algn="just" rtl="0">
              <a:lnSpc>
                <a:spcPct val="100000"/>
              </a:lnSpc>
              <a:spcBef>
                <a:spcPts val="160"/>
              </a:spcBef>
              <a:spcAft>
                <a:spcPts val="0"/>
              </a:spcAft>
              <a:buClr>
                <a:schemeClr val="dk1"/>
              </a:buClr>
              <a:buSzPts val="800"/>
              <a:buNone/>
            </a:pPr>
            <a:endParaRPr sz="800"/>
          </a:p>
          <a:p>
            <a:pPr marL="342900" lvl="0" indent="-342900" algn="just" rtl="0">
              <a:lnSpc>
                <a:spcPct val="100000"/>
              </a:lnSpc>
              <a:spcBef>
                <a:spcPts val="480"/>
              </a:spcBef>
              <a:spcAft>
                <a:spcPts val="0"/>
              </a:spcAft>
              <a:buClr>
                <a:schemeClr val="dk1"/>
              </a:buClr>
              <a:buSzPts val="2400"/>
              <a:buChar char="•"/>
            </a:pPr>
            <a:r>
              <a:rPr lang="en-IN" sz="2400"/>
              <a:t>अपने आप से कहें कि आप जितने शांत रहेंगे, आप उतना ही बेहतर ढंग से वह काम कर पाएंगे जो करने की जरूरत है।</a:t>
            </a:r>
            <a:endParaRPr/>
          </a:p>
          <a:p>
            <a:pPr marL="342900" lvl="0" indent="-292100" algn="just" rtl="0">
              <a:lnSpc>
                <a:spcPct val="100000"/>
              </a:lnSpc>
              <a:spcBef>
                <a:spcPts val="160"/>
              </a:spcBef>
              <a:spcAft>
                <a:spcPts val="0"/>
              </a:spcAft>
              <a:buClr>
                <a:schemeClr val="dk1"/>
              </a:buClr>
              <a:buSzPts val="800"/>
              <a:buNone/>
            </a:pPr>
            <a:endParaRPr sz="800"/>
          </a:p>
          <a:p>
            <a:pPr marL="342900" lvl="0" indent="-342900" algn="just" rtl="0">
              <a:lnSpc>
                <a:spcPct val="100000"/>
              </a:lnSpc>
              <a:spcBef>
                <a:spcPts val="480"/>
              </a:spcBef>
              <a:spcAft>
                <a:spcPts val="0"/>
              </a:spcAft>
              <a:buClr>
                <a:schemeClr val="dk1"/>
              </a:buClr>
              <a:buSzPts val="2400"/>
              <a:buChar char="•"/>
            </a:pPr>
            <a:r>
              <a:rPr lang="en-IN" sz="2400"/>
              <a:t>अपनी शक्तियों, जीवित रहने के संसाधनों और अपनी सामना करने की क्षमता का उपयोग करें।</a:t>
            </a:r>
            <a:endParaRPr/>
          </a:p>
          <a:p>
            <a:pPr marL="342900" lvl="0" indent="-292100" algn="just" rtl="0">
              <a:lnSpc>
                <a:spcPct val="100000"/>
              </a:lnSpc>
              <a:spcBef>
                <a:spcPts val="160"/>
              </a:spcBef>
              <a:spcAft>
                <a:spcPts val="0"/>
              </a:spcAft>
              <a:buClr>
                <a:schemeClr val="dk1"/>
              </a:buClr>
              <a:buSzPts val="800"/>
              <a:buNone/>
            </a:pPr>
            <a:endParaRPr sz="800"/>
          </a:p>
          <a:p>
            <a:pPr marL="342900" lvl="0" indent="-342900" algn="just" rtl="0">
              <a:lnSpc>
                <a:spcPct val="100000"/>
              </a:lnSpc>
              <a:spcBef>
                <a:spcPts val="480"/>
              </a:spcBef>
              <a:spcAft>
                <a:spcPts val="0"/>
              </a:spcAft>
              <a:buClr>
                <a:schemeClr val="dk1"/>
              </a:buClr>
              <a:buSzPts val="2400"/>
              <a:buChar char="•"/>
            </a:pPr>
            <a:r>
              <a:rPr lang="en-IN" sz="2400"/>
              <a:t>अपने आप को याद दिलाएँ कि आप सीधे यह नियंत्रित नहीं कर सकते कि क्या हो रहा है, लेकिन आप इस आपात स्थिति में अपनी प्रतिक्रियाओं को नियंत्रित कर सकते हैं और होने वाले प्रभाव को बदल सकते हैं।</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348163" y="1412776"/>
            <a:ext cx="4235669" cy="24482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Open Sans"/>
              <a:buNone/>
            </a:pPr>
            <a:r>
              <a:rPr lang="en-IN" b="1">
                <a:solidFill>
                  <a:srgbClr val="FF0000"/>
                </a:solidFill>
                <a:latin typeface="Open Sans"/>
                <a:ea typeface="Open Sans"/>
                <a:cs typeface="Open Sans"/>
                <a:sym typeface="Open Sans"/>
              </a:rPr>
              <a:t>सुरक्षित प्राथमिक उपचार के लिए रणनीतियाँ</a:t>
            </a:r>
            <a:br>
              <a:rPr lang="en-IN" b="1">
                <a:solidFill>
                  <a:srgbClr val="FF0000"/>
                </a:solidFill>
                <a:latin typeface="Open Sans"/>
                <a:ea typeface="Open Sans"/>
                <a:cs typeface="Open Sans"/>
                <a:sym typeface="Open Sans"/>
              </a:rPr>
            </a:br>
            <a:endParaRPr b="1">
              <a:solidFill>
                <a:srgbClr val="FF0000"/>
              </a:solidFill>
              <a:latin typeface="Open Sans"/>
              <a:ea typeface="Open Sans"/>
              <a:cs typeface="Open Sans"/>
              <a:sym typeface="Open Sans"/>
            </a:endParaRPr>
          </a:p>
        </p:txBody>
      </p:sp>
      <p:sp>
        <p:nvSpPr>
          <p:cNvPr id="254" name="Google Shape;254;p28"/>
          <p:cNvSpPr txBox="1">
            <a:spLocks noGrp="1"/>
          </p:cNvSpPr>
          <p:nvPr>
            <p:ph type="body" idx="1"/>
          </p:nvPr>
        </p:nvSpPr>
        <p:spPr>
          <a:xfrm>
            <a:off x="5015880" y="692696"/>
            <a:ext cx="6696744" cy="684076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200"/>
              <a:buNone/>
            </a:pPr>
            <a:r>
              <a:rPr lang="en-IN" sz="2200" b="1"/>
              <a:t>सर्वाइवल (Survival):</a:t>
            </a:r>
            <a:endParaRPr sz="2200"/>
          </a:p>
          <a:p>
            <a:pPr marL="342900" lvl="0" indent="-342900" algn="just" rtl="0">
              <a:lnSpc>
                <a:spcPct val="100000"/>
              </a:lnSpc>
              <a:spcBef>
                <a:spcPts val="440"/>
              </a:spcBef>
              <a:spcAft>
                <a:spcPts val="0"/>
              </a:spcAft>
              <a:buClr>
                <a:schemeClr val="dk1"/>
              </a:buClr>
              <a:buSzPts val="2200"/>
              <a:buChar char="•"/>
            </a:pPr>
            <a:r>
              <a:rPr lang="en-IN" sz="2200"/>
              <a:t>तुरंत सुरक्षा स्थापित करें </a:t>
            </a:r>
            <a:r>
              <a:rPr lang="en-IN" sz="2200">
                <a:latin typeface="Open Sans"/>
                <a:ea typeface="Open Sans"/>
                <a:cs typeface="Open Sans"/>
                <a:sym typeface="Open Sans"/>
              </a:rPr>
              <a:t>।</a:t>
            </a:r>
            <a:endParaRPr sz="2200"/>
          </a:p>
          <a:p>
            <a:pPr marL="342900" lvl="0" indent="-342900" algn="just" rtl="0">
              <a:lnSpc>
                <a:spcPct val="100000"/>
              </a:lnSpc>
              <a:spcBef>
                <a:spcPts val="440"/>
              </a:spcBef>
              <a:spcAft>
                <a:spcPts val="0"/>
              </a:spcAft>
              <a:buClr>
                <a:schemeClr val="dk1"/>
              </a:buClr>
              <a:buSzPts val="2200"/>
              <a:buChar char="•"/>
            </a:pPr>
            <a:r>
              <a:rPr lang="en-IN" sz="2200"/>
              <a:t>व्यावहारिक मदद और भावनात्मक समर्थन दें </a:t>
            </a:r>
            <a:r>
              <a:rPr lang="en-IN" sz="2200">
                <a:latin typeface="Open Sans"/>
                <a:ea typeface="Open Sans"/>
                <a:cs typeface="Open Sans"/>
                <a:sym typeface="Open Sans"/>
              </a:rPr>
              <a:t>।</a:t>
            </a:r>
            <a:endParaRPr sz="2200"/>
          </a:p>
          <a:p>
            <a:pPr marL="342900" lvl="0" indent="-342900" algn="just" rtl="0">
              <a:lnSpc>
                <a:spcPct val="100000"/>
              </a:lnSpc>
              <a:spcBef>
                <a:spcPts val="440"/>
              </a:spcBef>
              <a:spcAft>
                <a:spcPts val="0"/>
              </a:spcAft>
              <a:buClr>
                <a:schemeClr val="dk1"/>
              </a:buClr>
              <a:buSzPts val="2200"/>
              <a:buNone/>
            </a:pPr>
            <a:r>
              <a:rPr lang="en-IN" sz="2200" b="1"/>
              <a:t>उत्तेजना (Arousal):</a:t>
            </a:r>
            <a:endParaRPr sz="2200"/>
          </a:p>
          <a:p>
            <a:pPr marL="342900" lvl="0" indent="-342900" algn="just" rtl="0">
              <a:lnSpc>
                <a:spcPct val="100000"/>
              </a:lnSpc>
              <a:spcBef>
                <a:spcPts val="440"/>
              </a:spcBef>
              <a:spcAft>
                <a:spcPts val="0"/>
              </a:spcAft>
              <a:buClr>
                <a:schemeClr val="dk1"/>
              </a:buClr>
              <a:buSzPts val="2200"/>
              <a:buChar char="•"/>
            </a:pPr>
            <a:r>
              <a:rPr lang="en-IN" sz="2200"/>
              <a:t>तीव्र उत्तेजना को पहचानें और कम करें </a:t>
            </a:r>
            <a:r>
              <a:rPr lang="en-IN" sz="2200">
                <a:latin typeface="Open Sans"/>
                <a:ea typeface="Open Sans"/>
                <a:cs typeface="Open Sans"/>
                <a:sym typeface="Open Sans"/>
              </a:rPr>
              <a:t>।</a:t>
            </a:r>
            <a:endParaRPr sz="2200"/>
          </a:p>
          <a:p>
            <a:pPr marL="342900" lvl="0" indent="-342900" algn="just" rtl="0">
              <a:lnSpc>
                <a:spcPct val="100000"/>
              </a:lnSpc>
              <a:spcBef>
                <a:spcPts val="440"/>
              </a:spcBef>
              <a:spcAft>
                <a:spcPts val="0"/>
              </a:spcAft>
              <a:buClr>
                <a:schemeClr val="dk1"/>
              </a:buClr>
              <a:buSzPts val="2200"/>
              <a:buChar char="•"/>
            </a:pPr>
            <a:r>
              <a:rPr lang="en-IN" sz="2200"/>
              <a:t>व्यक्ति को शांत और सचेत करें </a:t>
            </a:r>
            <a:r>
              <a:rPr lang="en-IN" sz="2200">
                <a:latin typeface="Open Sans"/>
                <a:ea typeface="Open Sans"/>
                <a:cs typeface="Open Sans"/>
                <a:sym typeface="Open Sans"/>
              </a:rPr>
              <a:t>।</a:t>
            </a:r>
            <a:endParaRPr sz="2200"/>
          </a:p>
          <a:p>
            <a:pPr marL="342900" lvl="0" indent="-342900" algn="just" rtl="0">
              <a:lnSpc>
                <a:spcPct val="100000"/>
              </a:lnSpc>
              <a:spcBef>
                <a:spcPts val="440"/>
              </a:spcBef>
              <a:spcAft>
                <a:spcPts val="0"/>
              </a:spcAft>
              <a:buClr>
                <a:schemeClr val="dk1"/>
              </a:buClr>
              <a:buSzPts val="2200"/>
              <a:buChar char="•"/>
            </a:pPr>
            <a:r>
              <a:rPr lang="en-IN" sz="2200"/>
              <a:t>धीमी साँस लेने का तरीका दिखाएँ  </a:t>
            </a:r>
            <a:r>
              <a:rPr lang="en-IN" sz="2200">
                <a:latin typeface="Open Sans"/>
                <a:ea typeface="Open Sans"/>
                <a:cs typeface="Open Sans"/>
                <a:sym typeface="Open Sans"/>
              </a:rPr>
              <a:t>।</a:t>
            </a:r>
            <a:endParaRPr sz="2200"/>
          </a:p>
          <a:p>
            <a:pPr marL="342900" lvl="0" indent="-342900" algn="just" rtl="0">
              <a:lnSpc>
                <a:spcPct val="100000"/>
              </a:lnSpc>
              <a:spcBef>
                <a:spcPts val="440"/>
              </a:spcBef>
              <a:spcAft>
                <a:spcPts val="0"/>
              </a:spcAft>
              <a:buClr>
                <a:schemeClr val="dk1"/>
              </a:buClr>
              <a:buSzPts val="2200"/>
              <a:buNone/>
            </a:pPr>
            <a:r>
              <a:rPr lang="en-IN" sz="2200" b="1"/>
              <a:t>भय (Fear):</a:t>
            </a:r>
            <a:endParaRPr sz="2200"/>
          </a:p>
          <a:p>
            <a:pPr marL="342900" lvl="0" indent="-342900" algn="just" rtl="0">
              <a:lnSpc>
                <a:spcPct val="100000"/>
              </a:lnSpc>
              <a:spcBef>
                <a:spcPts val="440"/>
              </a:spcBef>
              <a:spcAft>
                <a:spcPts val="0"/>
              </a:spcAft>
              <a:buClr>
                <a:schemeClr val="dk1"/>
              </a:buClr>
              <a:buSzPts val="2200"/>
              <a:buChar char="•"/>
            </a:pPr>
            <a:r>
              <a:rPr lang="en-IN" sz="2200"/>
              <a:t>जोखिमों की जानकारी दें </a:t>
            </a:r>
            <a:r>
              <a:rPr lang="en-IN" sz="2200">
                <a:latin typeface="Open Sans"/>
                <a:ea typeface="Open Sans"/>
                <a:cs typeface="Open Sans"/>
                <a:sym typeface="Open Sans"/>
              </a:rPr>
              <a:t>।</a:t>
            </a:r>
            <a:endParaRPr sz="2200"/>
          </a:p>
          <a:p>
            <a:pPr marL="342900" lvl="0" indent="-342900" algn="just" rtl="0">
              <a:lnSpc>
                <a:spcPct val="100000"/>
              </a:lnSpc>
              <a:spcBef>
                <a:spcPts val="440"/>
              </a:spcBef>
              <a:spcAft>
                <a:spcPts val="0"/>
              </a:spcAft>
              <a:buClr>
                <a:schemeClr val="dk1"/>
              </a:buClr>
              <a:buSzPts val="2200"/>
              <a:buChar char="•"/>
            </a:pPr>
            <a:r>
              <a:rPr lang="en-IN" sz="2200"/>
              <a:t>सुरक्षित रहने के लिए आवश्यक कदम बताएं </a:t>
            </a:r>
            <a:r>
              <a:rPr lang="en-IN" sz="2200">
                <a:latin typeface="Open Sans"/>
                <a:ea typeface="Open Sans"/>
                <a:cs typeface="Open Sans"/>
                <a:sym typeface="Open Sans"/>
              </a:rPr>
              <a:t>।</a:t>
            </a:r>
            <a:endParaRPr sz="2200"/>
          </a:p>
          <a:p>
            <a:pPr marL="342900" lvl="0" indent="-342900" algn="just" rtl="0">
              <a:lnSpc>
                <a:spcPct val="100000"/>
              </a:lnSpc>
              <a:spcBef>
                <a:spcPts val="440"/>
              </a:spcBef>
              <a:spcAft>
                <a:spcPts val="0"/>
              </a:spcAft>
              <a:buClr>
                <a:schemeClr val="dk1"/>
              </a:buClr>
              <a:buSzPts val="2200"/>
              <a:buChar char="•"/>
            </a:pPr>
            <a:r>
              <a:rPr lang="en-IN" sz="2200"/>
              <a:t>आश्वस्त करें: तनाव प्रतिक्रियाएँ सामान्य हैं </a:t>
            </a:r>
            <a:r>
              <a:rPr lang="en-IN" sz="2200">
                <a:latin typeface="Open Sans"/>
                <a:ea typeface="Open Sans"/>
                <a:cs typeface="Open Sans"/>
                <a:sym typeface="Open Sans"/>
              </a:rPr>
              <a:t>।</a:t>
            </a:r>
            <a:endParaRPr sz="2200"/>
          </a:p>
          <a:p>
            <a:pPr marL="342900" lvl="0" indent="-342900" algn="just" rtl="0">
              <a:lnSpc>
                <a:spcPct val="100000"/>
              </a:lnSpc>
              <a:spcBef>
                <a:spcPts val="440"/>
              </a:spcBef>
              <a:spcAft>
                <a:spcPts val="0"/>
              </a:spcAft>
              <a:buClr>
                <a:schemeClr val="dk1"/>
              </a:buClr>
              <a:buSzPts val="2200"/>
              <a:buNone/>
            </a:pPr>
            <a:r>
              <a:rPr lang="en-IN" sz="2200" b="1"/>
              <a:t>सशक्त करें और बाहर निकलें (Empower &amp; Exit):</a:t>
            </a:r>
            <a:endParaRPr sz="2200"/>
          </a:p>
          <a:p>
            <a:pPr marL="342900" lvl="0" indent="-342900" algn="just" rtl="0">
              <a:lnSpc>
                <a:spcPct val="100000"/>
              </a:lnSpc>
              <a:spcBef>
                <a:spcPts val="440"/>
              </a:spcBef>
              <a:spcAft>
                <a:spcPts val="0"/>
              </a:spcAft>
              <a:buClr>
                <a:schemeClr val="dk1"/>
              </a:buClr>
              <a:buSzPts val="2200"/>
              <a:buChar char="•"/>
            </a:pPr>
            <a:r>
              <a:rPr lang="en-IN" sz="2200"/>
              <a:t>यदि वे बात करना चाहते हैं, तो उन्हें बोलने दें </a:t>
            </a:r>
            <a:r>
              <a:rPr lang="en-IN" sz="2200">
                <a:latin typeface="Open Sans"/>
                <a:ea typeface="Open Sans"/>
                <a:cs typeface="Open Sans"/>
                <a:sym typeface="Open Sans"/>
              </a:rPr>
              <a:t>।</a:t>
            </a:r>
            <a:endParaRPr sz="2200"/>
          </a:p>
          <a:p>
            <a:pPr marL="342900" lvl="0" indent="-342900" algn="just" rtl="0">
              <a:lnSpc>
                <a:spcPct val="100000"/>
              </a:lnSpc>
              <a:spcBef>
                <a:spcPts val="440"/>
              </a:spcBef>
              <a:spcAft>
                <a:spcPts val="0"/>
              </a:spcAft>
              <a:buClr>
                <a:schemeClr val="dk1"/>
              </a:buClr>
              <a:buSzPts val="2200"/>
              <a:buChar char="•"/>
            </a:pPr>
            <a:r>
              <a:rPr lang="en-IN" sz="2200"/>
              <a:t>उन्हें स्वयं कार्रवाई करने में मदद करें </a:t>
            </a:r>
            <a:r>
              <a:rPr lang="en-IN" sz="2200">
                <a:latin typeface="Open Sans"/>
                <a:ea typeface="Open Sans"/>
                <a:cs typeface="Open Sans"/>
                <a:sym typeface="Open Sans"/>
              </a:rPr>
              <a:t>।</a:t>
            </a:r>
            <a:endParaRPr sz="2200"/>
          </a:p>
          <a:p>
            <a:pPr marL="342900" lvl="0" indent="-342900" algn="just" rtl="0">
              <a:lnSpc>
                <a:spcPct val="100000"/>
              </a:lnSpc>
              <a:spcBef>
                <a:spcPts val="440"/>
              </a:spcBef>
              <a:spcAft>
                <a:spcPts val="0"/>
              </a:spcAft>
              <a:buClr>
                <a:schemeClr val="dk1"/>
              </a:buClr>
              <a:buSzPts val="2200"/>
              <a:buChar char="•"/>
            </a:pPr>
            <a:r>
              <a:rPr lang="en-IN" sz="2200"/>
              <a:t>बाहर निकलने में सहायता करें </a:t>
            </a:r>
            <a:r>
              <a:rPr lang="en-IN" sz="2200">
                <a:latin typeface="Open Sans"/>
                <a:ea typeface="Open Sans"/>
                <a:cs typeface="Open Sans"/>
                <a:sym typeface="Open Sans"/>
              </a:rPr>
              <a:t>।</a:t>
            </a:r>
            <a:endParaRPr/>
          </a:p>
          <a:p>
            <a:pPr marL="342900" lvl="0" indent="-203200" algn="just" rtl="0">
              <a:lnSpc>
                <a:spcPct val="100000"/>
              </a:lnSpc>
              <a:spcBef>
                <a:spcPts val="440"/>
              </a:spcBef>
              <a:spcAft>
                <a:spcPts val="0"/>
              </a:spcAft>
              <a:buClr>
                <a:schemeClr val="dk1"/>
              </a:buClr>
              <a:buSzPts val="2200"/>
              <a:buNone/>
            </a:pPr>
            <a:endParaRPr sz="2200"/>
          </a:p>
          <a:p>
            <a:pPr marL="342900" lvl="0" indent="-342900" algn="l" rtl="0">
              <a:lnSpc>
                <a:spcPct val="100000"/>
              </a:lnSpc>
              <a:spcBef>
                <a:spcPts val="440"/>
              </a:spcBef>
              <a:spcAft>
                <a:spcPts val="0"/>
              </a:spcAft>
              <a:buClr>
                <a:schemeClr val="dk1"/>
              </a:buClr>
              <a:buSzPts val="2200"/>
              <a:buNone/>
            </a:pPr>
            <a:endParaRPr sz="22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a:spLocks noGrp="1"/>
          </p:cNvSpPr>
          <p:nvPr>
            <p:ph type="title"/>
          </p:nvPr>
        </p:nvSpPr>
        <p:spPr>
          <a:xfrm>
            <a:off x="479376" y="1417638"/>
            <a:ext cx="3287688" cy="150730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अपने तनाव का प्रबंधन</a:t>
            </a:r>
            <a:endParaRPr/>
          </a:p>
        </p:txBody>
      </p:sp>
      <p:sp>
        <p:nvSpPr>
          <p:cNvPr id="260" name="Google Shape;260;p29"/>
          <p:cNvSpPr txBox="1">
            <a:spLocks noGrp="1"/>
          </p:cNvSpPr>
          <p:nvPr>
            <p:ph type="body" idx="1"/>
          </p:nvPr>
        </p:nvSpPr>
        <p:spPr>
          <a:xfrm>
            <a:off x="4655841" y="1417638"/>
            <a:ext cx="7128792" cy="4891682"/>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400"/>
              <a:buNone/>
            </a:pPr>
            <a:r>
              <a:rPr lang="en-IN" sz="2400" b="1">
                <a:latin typeface="Open Sans"/>
                <a:ea typeface="Open Sans"/>
                <a:cs typeface="Open Sans"/>
                <a:sym typeface="Open Sans"/>
              </a:rPr>
              <a:t>तनाव क्या है?</a:t>
            </a:r>
            <a:endParaRPr/>
          </a:p>
          <a:p>
            <a:pPr marL="342900" lvl="0" indent="-342900" algn="just" rtl="0">
              <a:lnSpc>
                <a:spcPct val="100000"/>
              </a:lnSpc>
              <a:spcBef>
                <a:spcPts val="480"/>
              </a:spcBef>
              <a:spcAft>
                <a:spcPts val="0"/>
              </a:spcAft>
              <a:buClr>
                <a:schemeClr val="dk1"/>
              </a:buClr>
              <a:buSzPts val="2400"/>
              <a:buChar char="•"/>
            </a:pPr>
            <a:r>
              <a:rPr lang="en-IN" sz="2400"/>
              <a:t>एक ऐसी प्रतिक्रिया है जो भावनात्मक, शारीरिक, मानसिक और व्यवहारिक स्तर पर किसी अनुमानित मांग या खतरे (perceived demand or threat) के प्रति होती है।</a:t>
            </a:r>
            <a:endParaRPr sz="2400"/>
          </a:p>
          <a:p>
            <a:pPr marL="0" lvl="0" indent="0" algn="just" rtl="0">
              <a:lnSpc>
                <a:spcPct val="100000"/>
              </a:lnSpc>
              <a:spcBef>
                <a:spcPts val="480"/>
              </a:spcBef>
              <a:spcAft>
                <a:spcPts val="0"/>
              </a:spcAft>
              <a:buClr>
                <a:schemeClr val="dk1"/>
              </a:buClr>
              <a:buSzPts val="2400"/>
              <a:buNone/>
            </a:pPr>
            <a:endParaRPr sz="2400"/>
          </a:p>
          <a:p>
            <a:pPr marL="0" lvl="0" indent="0" algn="just" rtl="0">
              <a:lnSpc>
                <a:spcPct val="100000"/>
              </a:lnSpc>
              <a:spcBef>
                <a:spcPts val="480"/>
              </a:spcBef>
              <a:spcAft>
                <a:spcPts val="0"/>
              </a:spcAft>
              <a:buClr>
                <a:schemeClr val="dk1"/>
              </a:buClr>
              <a:buSzPts val="2400"/>
              <a:buNone/>
            </a:pPr>
            <a:r>
              <a:rPr lang="en-IN" sz="2400" b="1"/>
              <a:t>दोनों में से कौन सा कथन अधिक सटीक है?</a:t>
            </a:r>
            <a:endParaRPr/>
          </a:p>
          <a:p>
            <a:pPr marL="342900" lvl="0" indent="-342900" algn="just" rtl="0">
              <a:lnSpc>
                <a:spcPct val="100000"/>
              </a:lnSpc>
              <a:spcBef>
                <a:spcPts val="480"/>
              </a:spcBef>
              <a:spcAft>
                <a:spcPts val="0"/>
              </a:spcAft>
              <a:buClr>
                <a:schemeClr val="dk1"/>
              </a:buClr>
              <a:buSzPts val="2400"/>
              <a:buChar char="•"/>
            </a:pPr>
            <a:r>
              <a:rPr lang="en-IN" sz="2400"/>
              <a:t>A) 	तनाव हानिकारक है और इससे बचा जाना </a:t>
            </a:r>
            <a:br>
              <a:rPr lang="en-IN" sz="2400"/>
            </a:br>
            <a:r>
              <a:rPr lang="en-IN" sz="2400"/>
              <a:t>	चाहिए, इसे कम और नियंत्रित किया जाना </a:t>
            </a:r>
            <a:br>
              <a:rPr lang="en-IN" sz="2400"/>
            </a:br>
            <a:r>
              <a:rPr lang="en-IN" sz="2400"/>
              <a:t>	चाहिए।</a:t>
            </a:r>
            <a:endParaRPr/>
          </a:p>
          <a:p>
            <a:pPr marL="342900" lvl="0" indent="-342900" algn="just" rtl="0">
              <a:lnSpc>
                <a:spcPct val="100000"/>
              </a:lnSpc>
              <a:spcBef>
                <a:spcPts val="480"/>
              </a:spcBef>
              <a:spcAft>
                <a:spcPts val="0"/>
              </a:spcAft>
              <a:buClr>
                <a:schemeClr val="dk1"/>
              </a:buClr>
              <a:buSzPts val="2400"/>
              <a:buChar char="•"/>
            </a:pPr>
            <a:r>
              <a:rPr lang="en-IN" sz="2400"/>
              <a:t>B) 	तनाव लाभकारी है और इसे स्वीकार किया जाना </a:t>
            </a:r>
            <a:br>
              <a:rPr lang="en-IN" sz="2400"/>
            </a:br>
            <a:r>
              <a:rPr lang="en-IN" sz="2400"/>
              <a:t>	चाहिए, उपयोग में लाया जाना चाहिए और </a:t>
            </a:r>
            <a:br>
              <a:rPr lang="en-IN" sz="2400"/>
            </a:br>
            <a:r>
              <a:rPr lang="en-IN" sz="2400"/>
              <a:t>	अपनाया जाना चाहिए।</a:t>
            </a:r>
            <a:endParaRPr sz="2400"/>
          </a:p>
          <a:p>
            <a:pPr marL="342900" lvl="0" indent="-190500" algn="just" rtl="0">
              <a:lnSpc>
                <a:spcPct val="100000"/>
              </a:lnSpc>
              <a:spcBef>
                <a:spcPts val="480"/>
              </a:spcBef>
              <a:spcAft>
                <a:spcPts val="0"/>
              </a:spcAft>
              <a:buClr>
                <a:schemeClr val="dk1"/>
              </a:buClr>
              <a:buSzPts val="2400"/>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0"/>
          <p:cNvSpPr/>
          <p:nvPr/>
        </p:nvSpPr>
        <p:spPr>
          <a:xfrm>
            <a:off x="407368" y="2996952"/>
            <a:ext cx="4514377"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IN" sz="4000" b="1" i="0" u="none" strike="noStrike" cap="none">
                <a:solidFill>
                  <a:srgbClr val="FF0000"/>
                </a:solidFill>
                <a:latin typeface="Open Sans"/>
                <a:ea typeface="Open Sans"/>
                <a:cs typeface="Open Sans"/>
                <a:sym typeface="Open Sans"/>
              </a:rPr>
              <a:t>ग़लतफ़हमी</a:t>
            </a:r>
            <a:endParaRPr sz="4000" b="0" i="0" u="none" strike="noStrike" cap="none">
              <a:solidFill>
                <a:schemeClr val="dk1"/>
              </a:solidFill>
              <a:latin typeface="Calibri"/>
              <a:ea typeface="Calibri"/>
              <a:cs typeface="Calibri"/>
              <a:sym typeface="Calibri"/>
            </a:endParaRPr>
          </a:p>
        </p:txBody>
      </p:sp>
      <p:graphicFrame>
        <p:nvGraphicFramePr>
          <p:cNvPr id="266" name="Google Shape;266;p30"/>
          <p:cNvGraphicFramePr/>
          <p:nvPr/>
        </p:nvGraphicFramePr>
        <p:xfrm>
          <a:off x="3494289" y="1340768"/>
          <a:ext cx="3000000" cy="3000000"/>
        </p:xfrm>
        <a:graphic>
          <a:graphicData uri="http://schemas.openxmlformats.org/drawingml/2006/table">
            <a:tbl>
              <a:tblPr firstRow="1" bandRow="1">
                <a:noFill/>
                <a:tableStyleId>{180A26F0-505B-44FC-AD87-08ECB9255299}</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chemeClr val="dk1"/>
                        </a:buClr>
                        <a:buSzPts val="1800"/>
                        <a:buFont typeface="Calibri"/>
                        <a:buNone/>
                      </a:pPr>
                      <a:r>
                        <a:rPr lang="en-IN" sz="1800" u="none" strike="noStrike" cap="none">
                          <a:solidFill>
                            <a:schemeClr val="dk1"/>
                          </a:solidFill>
                          <a:latin typeface="Calibri"/>
                          <a:ea typeface="Calibri"/>
                          <a:cs typeface="Calibri"/>
                          <a:sym typeface="Calibri"/>
                        </a:rPr>
                        <a:t>मिथक</a:t>
                      </a:r>
                      <a:endParaRPr sz="18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800"/>
                        <a:buFont typeface="Calibri"/>
                        <a:buNone/>
                      </a:pPr>
                      <a:r>
                        <a:rPr lang="en-IN" sz="2800" u="none" strike="noStrike" cap="none">
                          <a:latin typeface="Calibri"/>
                          <a:ea typeface="Calibri"/>
                          <a:cs typeface="Calibri"/>
                          <a:sym typeface="Calibri"/>
                        </a:rPr>
                        <a:t>वास्तविकता</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IN" sz="1800" u="none" strike="noStrike" cap="none">
                          <a:solidFill>
                            <a:schemeClr val="dk1"/>
                          </a:solidFill>
                          <a:latin typeface="Calibri"/>
                          <a:ea typeface="Calibri"/>
                          <a:cs typeface="Calibri"/>
                          <a:sym typeface="Calibri"/>
                        </a:rPr>
                        <a:t>तनाव हमेशा हानिकारक होता है</a:t>
                      </a:r>
                      <a:endParaRPr sz="18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IN" sz="1800" u="none" strike="noStrike" cap="none"/>
                        <a:t>बहुत</a:t>
                      </a:r>
                      <a:r>
                        <a:rPr lang="en-IN" sz="1800" u="none" strike="noStrike" cap="none">
                          <a:solidFill>
                            <a:schemeClr val="dk1"/>
                          </a:solidFill>
                          <a:latin typeface="Calibri"/>
                          <a:ea typeface="Calibri"/>
                          <a:cs typeface="Calibri"/>
                          <a:sym typeface="Calibri"/>
                        </a:rPr>
                        <a:t> कम या बहुत अधिक तनाव (हाइपो-स्ट्रेस या हाइपर-स्ट्रेस) हानिकारक होता है।</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IN" sz="1800" u="none" strike="noStrike" cap="none">
                          <a:solidFill>
                            <a:schemeClr val="dk1"/>
                          </a:solidFill>
                          <a:latin typeface="Calibri"/>
                          <a:ea typeface="Calibri"/>
                          <a:cs typeface="Calibri"/>
                          <a:sym typeface="Calibri"/>
                        </a:rPr>
                        <a:t>तनाव हमेशा अप्रिय स्थितियों, अनुभवों या घटनाओं के कारण उत्पन्न होता है।</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IN" sz="1800" u="none" strike="noStrike" cap="none">
                          <a:solidFill>
                            <a:schemeClr val="dk1"/>
                          </a:solidFill>
                          <a:latin typeface="Calibri"/>
                          <a:ea typeface="Calibri"/>
                          <a:cs typeface="Calibri"/>
                          <a:sym typeface="Calibri"/>
                        </a:rPr>
                        <a:t>तनाव सुखद और असुखद दोनों प्रकार की घटनाओं के कारण हो सकता है।</a:t>
                      </a:r>
                      <a:endParaRPr sz="18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IN" sz="1800" u="none" strike="noStrike" cap="none">
                          <a:solidFill>
                            <a:schemeClr val="dk1"/>
                          </a:solidFill>
                          <a:latin typeface="Calibri"/>
                          <a:ea typeface="Calibri"/>
                          <a:cs typeface="Calibri"/>
                          <a:sym typeface="Calibri"/>
                        </a:rPr>
                        <a:t>घटनाएँ अपने आप में या तो तनावपूर्ण होती हैं या फिर नहीं।</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IN" sz="1800" u="none" strike="noStrike" cap="none">
                          <a:solidFill>
                            <a:schemeClr val="dk1"/>
                          </a:solidFill>
                          <a:latin typeface="Calibri"/>
                          <a:ea typeface="Calibri"/>
                          <a:cs typeface="Calibri"/>
                          <a:sym typeface="Calibri"/>
                        </a:rPr>
                        <a:t>तनाव व्यक्ति की घटनाओं के प्रति संज्ञानात्मक (cognition) समझ पर निर्भर करता है।</a:t>
                      </a:r>
                      <a:endParaRPr sz="18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IN" sz="1800" u="none" strike="noStrike" cap="none">
                          <a:solidFill>
                            <a:schemeClr val="dk1"/>
                          </a:solidFill>
                          <a:latin typeface="Calibri"/>
                          <a:ea typeface="Calibri"/>
                          <a:cs typeface="Calibri"/>
                          <a:sym typeface="Calibri"/>
                        </a:rPr>
                        <a:t>तनाव केवल बड़ी घटनाओं से ही उत्पन्न होता है, चाहे वे सुखद हों या अप्रिय।</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IN" sz="1800" u="none" strike="noStrike" cap="none">
                          <a:solidFill>
                            <a:schemeClr val="dk1"/>
                          </a:solidFill>
                          <a:latin typeface="Calibri"/>
                          <a:ea typeface="Calibri"/>
                          <a:cs typeface="Calibri"/>
                          <a:sym typeface="Calibri"/>
                        </a:rPr>
                        <a:t>छोटी-छोटी परेशानियाँ या रोजमर्रा की झंझटें भी तनाव पैदा कर सकती हैं, जिनका संचयी प्रभाव समान प्रकृति का होता है।</a:t>
                      </a: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IN" sz="1800" u="none" strike="noStrike" cap="none">
                          <a:solidFill>
                            <a:schemeClr val="dk1"/>
                          </a:solidFill>
                          <a:latin typeface="Calibri"/>
                          <a:ea typeface="Calibri"/>
                          <a:cs typeface="Calibri"/>
                          <a:sym typeface="Calibri"/>
                        </a:rPr>
                        <a:t>तनाव पश्चिमी दुनिया की विशेषता है।</a:t>
                      </a:r>
                      <a:endParaRPr sz="18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IN" sz="1800" u="none" strike="noStrike" cap="none">
                          <a:solidFill>
                            <a:schemeClr val="dk1"/>
                          </a:solidFill>
                          <a:latin typeface="Calibri"/>
                          <a:ea typeface="Calibri"/>
                          <a:cs typeface="Calibri"/>
                          <a:sym typeface="Calibri"/>
                        </a:rPr>
                        <a:t>तनाव जीवन का अविभाज्य हिस्सा है, जो दुनिया के पूर्व और पश्चिम दोनों में समान रूप से प्रकट होता है।</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1"/>
          <p:cNvSpPr txBox="1">
            <a:spLocks noGrp="1"/>
          </p:cNvSpPr>
          <p:nvPr>
            <p:ph type="title"/>
          </p:nvPr>
        </p:nvSpPr>
        <p:spPr>
          <a:xfrm>
            <a:off x="407368" y="1052736"/>
            <a:ext cx="4536504" cy="295232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400"/>
              <a:buFont typeface="Open Sans"/>
              <a:buNone/>
            </a:pPr>
            <a:r>
              <a:rPr lang="en-IN" b="1">
                <a:solidFill>
                  <a:srgbClr val="FF0000"/>
                </a:solidFill>
                <a:latin typeface="Open Sans"/>
                <a:ea typeface="Open Sans"/>
                <a:cs typeface="Open Sans"/>
                <a:sym typeface="Open Sans"/>
              </a:rPr>
              <a:t>क्या इसमें कोई सकारात्मक बात है?</a:t>
            </a:r>
            <a:br>
              <a:rPr lang="en-IN" b="1">
                <a:solidFill>
                  <a:srgbClr val="FF0000"/>
                </a:solidFill>
                <a:latin typeface="Open Sans"/>
                <a:ea typeface="Open Sans"/>
                <a:cs typeface="Open Sans"/>
                <a:sym typeface="Open Sans"/>
              </a:rPr>
            </a:br>
            <a:endParaRPr b="1">
              <a:solidFill>
                <a:srgbClr val="FF0000"/>
              </a:solidFill>
              <a:latin typeface="Open Sans"/>
              <a:ea typeface="Open Sans"/>
              <a:cs typeface="Open Sans"/>
              <a:sym typeface="Open Sans"/>
            </a:endParaRPr>
          </a:p>
        </p:txBody>
      </p:sp>
      <p:sp>
        <p:nvSpPr>
          <p:cNvPr id="272" name="Google Shape;272;p31"/>
          <p:cNvSpPr txBox="1">
            <a:spLocks noGrp="1"/>
          </p:cNvSpPr>
          <p:nvPr>
            <p:ph type="body" idx="1"/>
          </p:nvPr>
        </p:nvSpPr>
        <p:spPr>
          <a:xfrm>
            <a:off x="4799856" y="1196752"/>
            <a:ext cx="6840760" cy="5400600"/>
          </a:xfrm>
          <a:prstGeom prst="rect">
            <a:avLst/>
          </a:prstGeom>
          <a:noFill/>
          <a:ln>
            <a:noFill/>
          </a:ln>
        </p:spPr>
        <p:txBody>
          <a:bodyPr spcFirstLastPara="1" wrap="square" lIns="91425" tIns="45700" rIns="91425" bIns="45700" anchor="t" anchorCtr="0">
            <a:normAutofit lnSpcReduction="10000"/>
          </a:bodyPr>
          <a:lstStyle/>
          <a:p>
            <a:pPr marL="457200" lvl="0" indent="-457200" algn="just" rtl="0">
              <a:lnSpc>
                <a:spcPct val="100000"/>
              </a:lnSpc>
              <a:spcBef>
                <a:spcPts val="0"/>
              </a:spcBef>
              <a:spcAft>
                <a:spcPts val="0"/>
              </a:spcAft>
              <a:buClr>
                <a:schemeClr val="dk1"/>
              </a:buClr>
              <a:buSzPts val="3200"/>
              <a:buNone/>
            </a:pPr>
            <a:r>
              <a:rPr lang="en-IN"/>
              <a:t>• </a:t>
            </a:r>
            <a:r>
              <a:rPr lang="en-IN" sz="2800">
                <a:latin typeface="Open Sans"/>
                <a:ea typeface="Open Sans"/>
                <a:cs typeface="Open Sans"/>
                <a:sym typeface="Open Sans"/>
              </a:rPr>
              <a:t>अल्पकालिक तनाव अस्थायी रूप से स्मृति और                     सीखने की क्षमता को बढ़ाता है</a:t>
            </a:r>
            <a:endParaRPr/>
          </a:p>
          <a:p>
            <a:pPr marL="457200" lvl="0" indent="-457200" algn="just" rtl="0">
              <a:lnSpc>
                <a:spcPct val="100000"/>
              </a:lnSpc>
              <a:spcBef>
                <a:spcPts val="518"/>
              </a:spcBef>
              <a:spcAft>
                <a:spcPts val="0"/>
              </a:spcAft>
              <a:buClr>
                <a:schemeClr val="dk1"/>
              </a:buClr>
              <a:buSzPts val="2800"/>
              <a:buNone/>
            </a:pPr>
            <a:r>
              <a:rPr lang="en-IN" sz="2800">
                <a:latin typeface="Open Sans"/>
                <a:ea typeface="Open Sans"/>
                <a:cs typeface="Open Sans"/>
                <a:sym typeface="Open Sans"/>
              </a:rPr>
              <a:t>•  	उत्पादकता और एकाग्रता बढ़ाने में मदद करता है।</a:t>
            </a:r>
            <a:endParaRPr/>
          </a:p>
          <a:p>
            <a:pPr marL="457200" lvl="0" indent="-457200" algn="just" rtl="0">
              <a:lnSpc>
                <a:spcPct val="100000"/>
              </a:lnSpc>
              <a:spcBef>
                <a:spcPts val="518"/>
              </a:spcBef>
              <a:spcAft>
                <a:spcPts val="0"/>
              </a:spcAft>
              <a:buClr>
                <a:schemeClr val="dk1"/>
              </a:buClr>
              <a:buSzPts val="2800"/>
              <a:buNone/>
            </a:pPr>
            <a:r>
              <a:rPr lang="en-IN" sz="2800">
                <a:latin typeface="Open Sans"/>
                <a:ea typeface="Open Sans"/>
                <a:cs typeface="Open Sans"/>
                <a:sym typeface="Open Sans"/>
              </a:rPr>
              <a:t>•   	प्रतिरक्षा प्रणाली को सशक्त बनाता है।</a:t>
            </a:r>
            <a:endParaRPr sz="2800">
              <a:latin typeface="Open Sans"/>
              <a:ea typeface="Open Sans"/>
              <a:cs typeface="Open Sans"/>
              <a:sym typeface="Open Sans"/>
            </a:endParaRPr>
          </a:p>
          <a:p>
            <a:pPr marL="457200" lvl="0" indent="-457200" algn="just" rtl="0">
              <a:lnSpc>
                <a:spcPct val="100000"/>
              </a:lnSpc>
              <a:spcBef>
                <a:spcPts val="518"/>
              </a:spcBef>
              <a:spcAft>
                <a:spcPts val="0"/>
              </a:spcAft>
              <a:buClr>
                <a:schemeClr val="dk1"/>
              </a:buClr>
              <a:buSzPts val="2800"/>
              <a:buChar char="•"/>
            </a:pPr>
            <a:r>
              <a:rPr lang="en-IN" sz="2800">
                <a:latin typeface="Open Sans"/>
                <a:ea typeface="Open Sans"/>
                <a:cs typeface="Open Sans"/>
                <a:sym typeface="Open Sans"/>
              </a:rPr>
              <a:t>शारीरिक और मानसिक नियंत्रण की भावना विकसित करने में मदद करता है।</a:t>
            </a:r>
            <a:endParaRPr/>
          </a:p>
          <a:p>
            <a:pPr marL="457200" lvl="0" indent="-457200" algn="just" rtl="0">
              <a:lnSpc>
                <a:spcPct val="100000"/>
              </a:lnSpc>
              <a:spcBef>
                <a:spcPts val="518"/>
              </a:spcBef>
              <a:spcAft>
                <a:spcPts val="0"/>
              </a:spcAft>
              <a:buClr>
                <a:schemeClr val="dk1"/>
              </a:buClr>
              <a:buSzPts val="2800"/>
              <a:buChar char="•"/>
            </a:pPr>
            <a:r>
              <a:rPr lang="en-IN" sz="2800">
                <a:latin typeface="Open Sans"/>
                <a:ea typeface="Open Sans"/>
                <a:cs typeface="Open Sans"/>
                <a:sym typeface="Open Sans"/>
              </a:rPr>
              <a:t>तत्परता की अवस्था में पहुँचाकर प्रेरणा को बढ़ाता है।</a:t>
            </a:r>
            <a:endParaRPr/>
          </a:p>
          <a:p>
            <a:pPr marL="457200" lvl="0" indent="-457200" algn="just" rtl="0">
              <a:lnSpc>
                <a:spcPct val="100000"/>
              </a:lnSpc>
              <a:spcBef>
                <a:spcPts val="518"/>
              </a:spcBef>
              <a:spcAft>
                <a:spcPts val="0"/>
              </a:spcAft>
              <a:buClr>
                <a:schemeClr val="dk1"/>
              </a:buClr>
              <a:buSzPts val="2800"/>
              <a:buNone/>
            </a:pPr>
            <a:r>
              <a:rPr lang="en-IN" sz="2800">
                <a:latin typeface="Open Sans"/>
                <a:ea typeface="Open Sans"/>
                <a:cs typeface="Open Sans"/>
                <a:sym typeface="Open Sans"/>
              </a:rPr>
              <a:t>• 	मजबूत शारीरिक तनाव प्रतिक्रिया दीर्घकालिक           चोट या मानसिक आघात से बेहतर रिकवरी की   भविष्यवाणी करती है।</a:t>
            </a:r>
            <a:endParaRPr sz="2800">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txBox="1">
            <a:spLocks noGrp="1"/>
          </p:cNvSpPr>
          <p:nvPr>
            <p:ph type="body" idx="1"/>
          </p:nvPr>
        </p:nvSpPr>
        <p:spPr>
          <a:xfrm>
            <a:off x="5687626" y="992484"/>
            <a:ext cx="6494512" cy="586551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IN" sz="2800">
                <a:latin typeface="Open Sans"/>
                <a:ea typeface="Open Sans"/>
                <a:cs typeface="Open Sans"/>
                <a:sym typeface="Open Sans"/>
              </a:rPr>
              <a:t>पिछले 12 महीनों के दौरान, क्या आप बता सकते हैं कि आपने क्या अनुभव किया?</a:t>
            </a:r>
            <a:endParaRPr/>
          </a:p>
          <a:p>
            <a:pPr marL="631825" lvl="0" indent="-631825" algn="l" rtl="0">
              <a:lnSpc>
                <a:spcPct val="150000"/>
              </a:lnSpc>
              <a:spcBef>
                <a:spcPts val="560"/>
              </a:spcBef>
              <a:spcAft>
                <a:spcPts val="0"/>
              </a:spcAft>
              <a:buClr>
                <a:schemeClr val="dk1"/>
              </a:buClr>
              <a:buSzPts val="2800"/>
              <a:buNone/>
            </a:pPr>
            <a:r>
              <a:rPr lang="en-IN" sz="2800">
                <a:latin typeface="Open Sans"/>
                <a:ea typeface="Open Sans"/>
                <a:cs typeface="Open Sans"/>
                <a:sym typeface="Open Sans"/>
              </a:rPr>
              <a:t>(i) 	बहुत सारा तनाव,</a:t>
            </a:r>
            <a:endParaRPr/>
          </a:p>
          <a:p>
            <a:pPr marL="631825" lvl="0" indent="-631825" algn="l" rtl="0">
              <a:lnSpc>
                <a:spcPct val="150000"/>
              </a:lnSpc>
              <a:spcBef>
                <a:spcPts val="560"/>
              </a:spcBef>
              <a:spcAft>
                <a:spcPts val="0"/>
              </a:spcAft>
              <a:buClr>
                <a:schemeClr val="dk1"/>
              </a:buClr>
              <a:buSzPts val="2800"/>
              <a:buNone/>
            </a:pPr>
            <a:r>
              <a:rPr lang="en-IN" sz="2800">
                <a:latin typeface="Open Sans"/>
                <a:ea typeface="Open Sans"/>
                <a:cs typeface="Open Sans"/>
                <a:sym typeface="Open Sans"/>
              </a:rPr>
              <a:t>(ii) 	मध्यम मात्रा में तनाव,</a:t>
            </a:r>
            <a:endParaRPr/>
          </a:p>
          <a:p>
            <a:pPr marL="631825" lvl="0" indent="-631825" algn="l" rtl="0">
              <a:lnSpc>
                <a:spcPct val="150000"/>
              </a:lnSpc>
              <a:spcBef>
                <a:spcPts val="560"/>
              </a:spcBef>
              <a:spcAft>
                <a:spcPts val="0"/>
              </a:spcAft>
              <a:buClr>
                <a:schemeClr val="dk1"/>
              </a:buClr>
              <a:buSzPts val="2800"/>
              <a:buNone/>
            </a:pPr>
            <a:r>
              <a:rPr lang="en-IN" sz="2800">
                <a:latin typeface="Open Sans"/>
                <a:ea typeface="Open Sans"/>
                <a:cs typeface="Open Sans"/>
                <a:sym typeface="Open Sans"/>
              </a:rPr>
              <a:t>(iii) 	अपेक्षाकृत कम तनाव,</a:t>
            </a:r>
            <a:endParaRPr/>
          </a:p>
          <a:p>
            <a:pPr marL="631825" lvl="0" indent="-631825" algn="l" rtl="0">
              <a:lnSpc>
                <a:spcPct val="150000"/>
              </a:lnSpc>
              <a:spcBef>
                <a:spcPts val="560"/>
              </a:spcBef>
              <a:spcAft>
                <a:spcPts val="0"/>
              </a:spcAft>
              <a:buClr>
                <a:schemeClr val="dk1"/>
              </a:buClr>
              <a:buSzPts val="2800"/>
              <a:buNone/>
            </a:pPr>
            <a:r>
              <a:rPr lang="en-IN" sz="2800">
                <a:latin typeface="Open Sans"/>
                <a:ea typeface="Open Sans"/>
                <a:cs typeface="Open Sans"/>
                <a:sym typeface="Open Sans"/>
              </a:rPr>
              <a:t>(iv) 	लगभग कोई तनाव नहीं?</a:t>
            </a:r>
            <a:endParaRPr/>
          </a:p>
          <a:p>
            <a:pPr marL="342900" lvl="0" indent="-165100" algn="l" rtl="0">
              <a:lnSpc>
                <a:spcPct val="100000"/>
              </a:lnSpc>
              <a:spcBef>
                <a:spcPts val="560"/>
              </a:spcBef>
              <a:spcAft>
                <a:spcPts val="0"/>
              </a:spcAft>
              <a:buClr>
                <a:schemeClr val="dk1"/>
              </a:buClr>
              <a:buSzPts val="2800"/>
              <a:buNone/>
            </a:pPr>
            <a:endParaRPr sz="2800">
              <a:latin typeface="Open Sans"/>
              <a:ea typeface="Open Sans"/>
              <a:cs typeface="Open Sans"/>
              <a:sym typeface="Open Sans"/>
            </a:endParaRPr>
          </a:p>
        </p:txBody>
      </p:sp>
      <p:sp>
        <p:nvSpPr>
          <p:cNvPr id="278" name="Google Shape;278;p32"/>
          <p:cNvSpPr txBox="1">
            <a:spLocks noGrp="1"/>
          </p:cNvSpPr>
          <p:nvPr>
            <p:ph type="title"/>
          </p:nvPr>
        </p:nvSpPr>
        <p:spPr>
          <a:xfrm>
            <a:off x="191343" y="1128041"/>
            <a:ext cx="5112569" cy="229026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400"/>
              <a:buFont typeface="Open Sans"/>
              <a:buNone/>
            </a:pPr>
            <a:r>
              <a:rPr lang="en-IN" b="1">
                <a:solidFill>
                  <a:srgbClr val="FF0000"/>
                </a:solidFill>
                <a:latin typeface="Open Sans"/>
                <a:ea typeface="Open Sans"/>
                <a:cs typeface="Open Sans"/>
                <a:sym typeface="Open Sans"/>
              </a:rPr>
              <a:t>क्या इसमें कोई सकारात्मक बात है?</a:t>
            </a:r>
            <a:br>
              <a:rPr lang="en-IN" b="1">
                <a:solidFill>
                  <a:srgbClr val="FF0000"/>
                </a:solidFill>
                <a:latin typeface="Open Sans"/>
                <a:ea typeface="Open Sans"/>
                <a:cs typeface="Open Sans"/>
                <a:sym typeface="Open Sans"/>
              </a:rPr>
            </a:br>
            <a:endParaRPr b="1">
              <a:solidFill>
                <a:srgbClr val="FF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436951" y="980728"/>
            <a:ext cx="4190256"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उद्देश्य</a:t>
            </a:r>
            <a:endParaRPr/>
          </a:p>
        </p:txBody>
      </p:sp>
      <p:sp>
        <p:nvSpPr>
          <p:cNvPr id="111" name="Google Shape;111;p15"/>
          <p:cNvSpPr txBox="1">
            <a:spLocks noGrp="1"/>
          </p:cNvSpPr>
          <p:nvPr>
            <p:ph type="body" idx="1"/>
          </p:nvPr>
        </p:nvSpPr>
        <p:spPr>
          <a:xfrm>
            <a:off x="5999312" y="1850984"/>
            <a:ext cx="6192688" cy="3983047"/>
          </a:xfrm>
          <a:prstGeom prst="rect">
            <a:avLst/>
          </a:prstGeom>
          <a:noFill/>
          <a:ln>
            <a:noFill/>
          </a:ln>
        </p:spPr>
        <p:txBody>
          <a:bodyPr spcFirstLastPara="1" wrap="square" lIns="91425" tIns="45700" rIns="91425" bIns="45700" anchor="t" anchorCtr="0">
            <a:normAutofit/>
          </a:bodyPr>
          <a:lstStyle/>
          <a:p>
            <a:pPr marL="742950" lvl="0" indent="-742950" algn="l" rtl="0">
              <a:lnSpc>
                <a:spcPct val="160000"/>
              </a:lnSpc>
              <a:spcBef>
                <a:spcPts val="0"/>
              </a:spcBef>
              <a:spcAft>
                <a:spcPts val="0"/>
              </a:spcAft>
              <a:buClr>
                <a:schemeClr val="dk1"/>
              </a:buClr>
              <a:buSzPts val="3024"/>
              <a:buAutoNum type="arabicPeriod"/>
            </a:pPr>
            <a:r>
              <a:rPr lang="en-IN" sz="3600">
                <a:latin typeface="Open Sans"/>
                <a:ea typeface="Open Sans"/>
                <a:cs typeface="Open Sans"/>
                <a:sym typeface="Open Sans"/>
              </a:rPr>
              <a:t>तनाव के प्रकार</a:t>
            </a:r>
            <a:endParaRPr sz="3600">
              <a:latin typeface="Open Sans"/>
              <a:ea typeface="Open Sans"/>
              <a:cs typeface="Open Sans"/>
              <a:sym typeface="Open Sans"/>
            </a:endParaRPr>
          </a:p>
          <a:p>
            <a:pPr marL="742950" lvl="0" indent="-742950" algn="l" rtl="0">
              <a:lnSpc>
                <a:spcPct val="160000"/>
              </a:lnSpc>
              <a:spcBef>
                <a:spcPts val="720"/>
              </a:spcBef>
              <a:spcAft>
                <a:spcPts val="0"/>
              </a:spcAft>
              <a:buClr>
                <a:schemeClr val="dk1"/>
              </a:buClr>
              <a:buSzPts val="3024"/>
              <a:buAutoNum type="arabicPeriod"/>
            </a:pPr>
            <a:r>
              <a:rPr lang="en-IN" sz="3600">
                <a:latin typeface="Open Sans"/>
                <a:ea typeface="Open Sans"/>
                <a:cs typeface="Open Sans"/>
                <a:sym typeface="Open Sans"/>
              </a:rPr>
              <a:t>इसके कारण </a:t>
            </a:r>
            <a:r>
              <a:rPr lang="en-IN" sz="2800">
                <a:latin typeface="Open Sans"/>
                <a:ea typeface="Open Sans"/>
                <a:cs typeface="Open Sans"/>
                <a:sym typeface="Open Sans"/>
              </a:rPr>
              <a:t>(PTSD)</a:t>
            </a:r>
            <a:endParaRPr/>
          </a:p>
          <a:p>
            <a:pPr marL="742950" lvl="0" indent="-742950" algn="l" rtl="0">
              <a:lnSpc>
                <a:spcPct val="160000"/>
              </a:lnSpc>
              <a:spcBef>
                <a:spcPts val="720"/>
              </a:spcBef>
              <a:spcAft>
                <a:spcPts val="0"/>
              </a:spcAft>
              <a:buClr>
                <a:schemeClr val="dk1"/>
              </a:buClr>
              <a:buSzPts val="3024"/>
              <a:buAutoNum type="arabicPeriod"/>
            </a:pPr>
            <a:r>
              <a:rPr lang="en-IN" sz="3600">
                <a:latin typeface="Open Sans"/>
                <a:ea typeface="Open Sans"/>
                <a:cs typeface="Open Sans"/>
                <a:sym typeface="Open Sans"/>
              </a:rPr>
              <a:t>प्रभाव और प्रबंधन</a:t>
            </a:r>
            <a:endParaRPr sz="3600"/>
          </a:p>
          <a:p>
            <a:pPr marL="742950" lvl="0" indent="-550926" algn="l" rtl="0">
              <a:lnSpc>
                <a:spcPct val="200000"/>
              </a:lnSpc>
              <a:spcBef>
                <a:spcPts val="720"/>
              </a:spcBef>
              <a:spcAft>
                <a:spcPts val="0"/>
              </a:spcAft>
              <a:buClr>
                <a:schemeClr val="dk1"/>
              </a:buClr>
              <a:buSzPts val="3024"/>
              <a:buNone/>
            </a:pPr>
            <a:endParaRPr sz="3600"/>
          </a:p>
        </p:txBody>
      </p:sp>
      <p:sp>
        <p:nvSpPr>
          <p:cNvPr id="112" name="Google Shape;112;p15"/>
          <p:cNvSpPr/>
          <p:nvPr/>
        </p:nvSpPr>
        <p:spPr>
          <a:xfrm>
            <a:off x="407368" y="1850984"/>
            <a:ext cx="5298053" cy="1594283"/>
          </a:xfrm>
          <a:prstGeom prst="rect">
            <a:avLst/>
          </a:prstGeom>
          <a:noFill/>
          <a:ln>
            <a:noFill/>
          </a:ln>
        </p:spPr>
        <p:txBody>
          <a:bodyPr spcFirstLastPara="1" wrap="square" lIns="91425" tIns="45700" rIns="91425" bIns="45700" anchor="t" anchorCtr="0">
            <a:noAutofit/>
          </a:bodyPr>
          <a:lstStyle/>
          <a:p>
            <a:pPr marL="0" marR="0" lvl="0" indent="0" algn="l" rtl="0">
              <a:lnSpc>
                <a:spcPct val="160000"/>
              </a:lnSpc>
              <a:spcBef>
                <a:spcPts val="0"/>
              </a:spcBef>
              <a:spcAft>
                <a:spcPts val="0"/>
              </a:spcAft>
              <a:buClr>
                <a:srgbClr val="000000"/>
              </a:buClr>
              <a:buSzPts val="3200"/>
              <a:buFont typeface="Arial"/>
              <a:buNone/>
            </a:pPr>
            <a:r>
              <a:rPr lang="en-IN" sz="3200" b="0" i="0" u="none" strike="noStrike" cap="none">
                <a:solidFill>
                  <a:schemeClr val="dk1"/>
                </a:solidFill>
                <a:latin typeface="Open Sans"/>
                <a:ea typeface="Open Sans"/>
                <a:cs typeface="Open Sans"/>
                <a:sym typeface="Open Sans"/>
              </a:rPr>
              <a:t>इस पाठ को पूरा करने पर आप निम्‍न के बारे में जान सकेंगे:-</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txBox="1">
            <a:spLocks noGrp="1"/>
          </p:cNvSpPr>
          <p:nvPr>
            <p:ph type="body" idx="1"/>
          </p:nvPr>
        </p:nvSpPr>
        <p:spPr>
          <a:xfrm>
            <a:off x="5985520" y="980728"/>
            <a:ext cx="5943128" cy="5721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IN" sz="2800">
                <a:latin typeface="Open Sans"/>
                <a:ea typeface="Open Sans"/>
                <a:cs typeface="Open Sans"/>
                <a:sym typeface="Open Sans"/>
              </a:rPr>
              <a:t>पिछले 12 महीनों के दौरान, तनाव का आपके स्वास्थ्य पर कितना प्रभाव पड़ा है –</a:t>
            </a:r>
            <a:endParaRPr/>
          </a:p>
          <a:p>
            <a:pPr marL="914400" lvl="0" indent="-914400" algn="l" rtl="0">
              <a:lnSpc>
                <a:spcPct val="150000"/>
              </a:lnSpc>
              <a:spcBef>
                <a:spcPts val="560"/>
              </a:spcBef>
              <a:spcAft>
                <a:spcPts val="0"/>
              </a:spcAft>
              <a:buClr>
                <a:schemeClr val="dk1"/>
              </a:buClr>
              <a:buSzPts val="2800"/>
              <a:buNone/>
            </a:pPr>
            <a:r>
              <a:rPr lang="en-IN" sz="2800">
                <a:latin typeface="Open Sans"/>
                <a:ea typeface="Open Sans"/>
                <a:cs typeface="Open Sans"/>
                <a:sym typeface="Open Sans"/>
              </a:rPr>
              <a:t>(i) 	बहुत</a:t>
            </a:r>
            <a:endParaRPr sz="2800">
              <a:latin typeface="Open Sans"/>
              <a:ea typeface="Open Sans"/>
              <a:cs typeface="Open Sans"/>
              <a:sym typeface="Open Sans"/>
            </a:endParaRPr>
          </a:p>
          <a:p>
            <a:pPr marL="914400" lvl="0" indent="-914400" algn="l" rtl="0">
              <a:lnSpc>
                <a:spcPct val="150000"/>
              </a:lnSpc>
              <a:spcBef>
                <a:spcPts val="560"/>
              </a:spcBef>
              <a:spcAft>
                <a:spcPts val="0"/>
              </a:spcAft>
              <a:buClr>
                <a:schemeClr val="dk1"/>
              </a:buClr>
              <a:buSzPts val="2800"/>
              <a:buNone/>
            </a:pPr>
            <a:r>
              <a:rPr lang="en-IN" sz="2800">
                <a:latin typeface="Open Sans"/>
                <a:ea typeface="Open Sans"/>
                <a:cs typeface="Open Sans"/>
                <a:sym typeface="Open Sans"/>
              </a:rPr>
              <a:t>(ii) 	</a:t>
            </a:r>
            <a:r>
              <a:rPr lang="en-IN" sz="2800"/>
              <a:t>कुछ हद तक</a:t>
            </a:r>
            <a:endParaRPr sz="2800">
              <a:latin typeface="Open Sans"/>
              <a:ea typeface="Open Sans"/>
              <a:cs typeface="Open Sans"/>
              <a:sym typeface="Open Sans"/>
            </a:endParaRPr>
          </a:p>
          <a:p>
            <a:pPr marL="914400" lvl="0" indent="-914400" algn="l" rtl="0">
              <a:lnSpc>
                <a:spcPct val="150000"/>
              </a:lnSpc>
              <a:spcBef>
                <a:spcPts val="560"/>
              </a:spcBef>
              <a:spcAft>
                <a:spcPts val="0"/>
              </a:spcAft>
              <a:buClr>
                <a:schemeClr val="dk1"/>
              </a:buClr>
              <a:buSzPts val="2800"/>
              <a:buNone/>
            </a:pPr>
            <a:r>
              <a:rPr lang="en-IN" sz="2800">
                <a:latin typeface="Open Sans"/>
                <a:ea typeface="Open Sans"/>
                <a:cs typeface="Open Sans"/>
                <a:sym typeface="Open Sans"/>
              </a:rPr>
              <a:t>(iii) 	शायद ही कोई</a:t>
            </a:r>
            <a:endParaRPr/>
          </a:p>
          <a:p>
            <a:pPr marL="914400" lvl="0" indent="-914400" algn="l" rtl="0">
              <a:lnSpc>
                <a:spcPct val="150000"/>
              </a:lnSpc>
              <a:spcBef>
                <a:spcPts val="560"/>
              </a:spcBef>
              <a:spcAft>
                <a:spcPts val="0"/>
              </a:spcAft>
              <a:buClr>
                <a:schemeClr val="dk1"/>
              </a:buClr>
              <a:buSzPts val="2800"/>
              <a:buNone/>
            </a:pPr>
            <a:r>
              <a:rPr lang="en-IN" sz="2800">
                <a:latin typeface="Open Sans"/>
                <a:ea typeface="Open Sans"/>
                <a:cs typeface="Open Sans"/>
                <a:sym typeface="Open Sans"/>
              </a:rPr>
              <a:t>(iv) 	कोई नहीं?</a:t>
            </a:r>
            <a:endParaRPr/>
          </a:p>
          <a:p>
            <a:pPr marL="914400" lvl="0" indent="-685800" algn="l" rtl="0">
              <a:lnSpc>
                <a:spcPct val="100000"/>
              </a:lnSpc>
              <a:spcBef>
                <a:spcPts val="720"/>
              </a:spcBef>
              <a:spcAft>
                <a:spcPts val="0"/>
              </a:spcAft>
              <a:buClr>
                <a:schemeClr val="dk1"/>
              </a:buClr>
              <a:buSzPts val="3600"/>
              <a:buNone/>
            </a:pPr>
            <a:endParaRPr sz="3600"/>
          </a:p>
        </p:txBody>
      </p:sp>
      <p:sp>
        <p:nvSpPr>
          <p:cNvPr id="284" name="Google Shape;284;p33"/>
          <p:cNvSpPr txBox="1">
            <a:spLocks noGrp="1"/>
          </p:cNvSpPr>
          <p:nvPr>
            <p:ph type="title"/>
          </p:nvPr>
        </p:nvSpPr>
        <p:spPr>
          <a:xfrm>
            <a:off x="479376" y="980728"/>
            <a:ext cx="4943872" cy="229026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400"/>
              <a:buFont typeface="Open Sans"/>
              <a:buNone/>
            </a:pPr>
            <a:r>
              <a:rPr lang="en-IN" b="1">
                <a:solidFill>
                  <a:srgbClr val="FF0000"/>
                </a:solidFill>
                <a:latin typeface="Open Sans"/>
                <a:ea typeface="Open Sans"/>
                <a:cs typeface="Open Sans"/>
                <a:sym typeface="Open Sans"/>
              </a:rPr>
              <a:t>क्या इसमें कोई सकारात्मक बात है?</a:t>
            </a:r>
            <a:br>
              <a:rPr lang="en-IN" b="1">
                <a:solidFill>
                  <a:srgbClr val="FF0000"/>
                </a:solidFill>
                <a:latin typeface="Open Sans"/>
                <a:ea typeface="Open Sans"/>
                <a:cs typeface="Open Sans"/>
                <a:sym typeface="Open Sans"/>
              </a:rPr>
            </a:br>
            <a:endParaRPr b="1">
              <a:solidFill>
                <a:srgbClr val="FF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a:spLocks noGrp="1"/>
          </p:cNvSpPr>
          <p:nvPr>
            <p:ph type="title"/>
          </p:nvPr>
        </p:nvSpPr>
        <p:spPr>
          <a:xfrm>
            <a:off x="0" y="1772816"/>
            <a:ext cx="3215680" cy="211863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कुछ दिलचस्प निष्कर्ष</a:t>
            </a:r>
            <a:br>
              <a:rPr lang="en-IN" sz="4000" b="1">
                <a:solidFill>
                  <a:srgbClr val="FF0000"/>
                </a:solidFill>
                <a:latin typeface="Open Sans"/>
                <a:ea typeface="Open Sans"/>
                <a:cs typeface="Open Sans"/>
                <a:sym typeface="Open Sans"/>
              </a:rPr>
            </a:br>
            <a:endParaRPr sz="4000" b="1">
              <a:solidFill>
                <a:srgbClr val="FF0000"/>
              </a:solidFill>
              <a:latin typeface="Open Sans"/>
              <a:ea typeface="Open Sans"/>
              <a:cs typeface="Open Sans"/>
              <a:sym typeface="Open Sans"/>
            </a:endParaRPr>
          </a:p>
        </p:txBody>
      </p:sp>
      <p:sp>
        <p:nvSpPr>
          <p:cNvPr id="290" name="Google Shape;290;p34"/>
          <p:cNvSpPr txBox="1">
            <a:spLocks noGrp="1"/>
          </p:cNvSpPr>
          <p:nvPr>
            <p:ph type="body" idx="1"/>
          </p:nvPr>
        </p:nvSpPr>
        <p:spPr>
          <a:xfrm>
            <a:off x="3215680" y="836712"/>
            <a:ext cx="8616280" cy="5760639"/>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110000"/>
              </a:lnSpc>
              <a:spcBef>
                <a:spcPts val="0"/>
              </a:spcBef>
              <a:spcAft>
                <a:spcPts val="0"/>
              </a:spcAft>
              <a:buClr>
                <a:schemeClr val="dk1"/>
              </a:buClr>
              <a:buSzPct val="100000"/>
              <a:buNone/>
            </a:pPr>
            <a:r>
              <a:rPr lang="en-IN" sz="2600" b="1"/>
              <a:t>दो डेटा स्रोत </a:t>
            </a:r>
            <a:endParaRPr/>
          </a:p>
          <a:p>
            <a:pPr marL="0" lvl="0" indent="0" algn="ctr" rtl="0">
              <a:lnSpc>
                <a:spcPct val="110000"/>
              </a:lnSpc>
              <a:spcBef>
                <a:spcPts val="481"/>
              </a:spcBef>
              <a:spcAft>
                <a:spcPts val="0"/>
              </a:spcAft>
              <a:buClr>
                <a:schemeClr val="dk1"/>
              </a:buClr>
              <a:buSzPct val="100000"/>
              <a:buNone/>
            </a:pPr>
            <a:r>
              <a:rPr lang="en-IN" sz="2600" b="1"/>
              <a:t>- राष्ट्रीय स्वास्थ्य साक्षात्कार सर्वेक्षण (यूएसए 1998)</a:t>
            </a:r>
            <a:endParaRPr/>
          </a:p>
          <a:p>
            <a:pPr marL="0" lvl="0" indent="0" algn="ctr" rtl="0">
              <a:lnSpc>
                <a:spcPct val="110000"/>
              </a:lnSpc>
              <a:spcBef>
                <a:spcPts val="481"/>
              </a:spcBef>
              <a:spcAft>
                <a:spcPts val="0"/>
              </a:spcAft>
              <a:buClr>
                <a:schemeClr val="dk1"/>
              </a:buClr>
              <a:buSzPct val="100000"/>
              <a:buNone/>
            </a:pPr>
            <a:r>
              <a:rPr lang="en-IN" sz="2600" b="1"/>
              <a:t>- राष्ट्रीय मृत्यु सूचकांक मृत्यु दर डेटा (2006 तक)।</a:t>
            </a:r>
            <a:endParaRPr sz="2600" b="1"/>
          </a:p>
          <a:p>
            <a:pPr marL="0" lvl="0" indent="0" algn="just" rtl="0">
              <a:lnSpc>
                <a:spcPct val="110000"/>
              </a:lnSpc>
              <a:spcBef>
                <a:spcPts val="481"/>
              </a:spcBef>
              <a:spcAft>
                <a:spcPts val="0"/>
              </a:spcAft>
              <a:buClr>
                <a:schemeClr val="dk1"/>
              </a:buClr>
              <a:buSzPct val="100000"/>
              <a:buNone/>
            </a:pPr>
            <a:endParaRPr sz="2600" b="1"/>
          </a:p>
          <a:p>
            <a:pPr marL="342900" lvl="0" indent="-342900" algn="just" rtl="0">
              <a:lnSpc>
                <a:spcPct val="110000"/>
              </a:lnSpc>
              <a:spcBef>
                <a:spcPts val="481"/>
              </a:spcBef>
              <a:spcAft>
                <a:spcPts val="0"/>
              </a:spcAft>
              <a:buClr>
                <a:schemeClr val="dk1"/>
              </a:buClr>
              <a:buSzPct val="100000"/>
              <a:buNone/>
            </a:pPr>
            <a:r>
              <a:rPr lang="en-IN" sz="2600"/>
              <a:t>दो प्रश्नों के उत्तरों का विश्लेषण किया गया:</a:t>
            </a:r>
            <a:endParaRPr/>
          </a:p>
          <a:p>
            <a:pPr marL="342900" lvl="0" indent="-342900" algn="just" rtl="0">
              <a:lnSpc>
                <a:spcPct val="110000"/>
              </a:lnSpc>
              <a:spcBef>
                <a:spcPts val="481"/>
              </a:spcBef>
              <a:spcAft>
                <a:spcPts val="0"/>
              </a:spcAft>
              <a:buClr>
                <a:schemeClr val="dk1"/>
              </a:buClr>
              <a:buSzPct val="100000"/>
              <a:buChar char="•"/>
            </a:pPr>
            <a:r>
              <a:rPr lang="en-IN" sz="2600"/>
              <a:t>“पिछले 12 महीनों में, क्या आप कहेंगे कि आपने बहुत तनाव अनुभव किया, मध्यम मात्रा में तनाव, अपेक्षाकृत कम तनाव, या लगभग कोई तनाव नहीं?”</a:t>
            </a:r>
            <a:endParaRPr/>
          </a:p>
          <a:p>
            <a:pPr marL="342900" lvl="0" indent="-342900" algn="just" rtl="0">
              <a:lnSpc>
                <a:spcPct val="110000"/>
              </a:lnSpc>
              <a:spcBef>
                <a:spcPts val="481"/>
              </a:spcBef>
              <a:spcAft>
                <a:spcPts val="0"/>
              </a:spcAft>
              <a:buClr>
                <a:schemeClr val="dk1"/>
              </a:buClr>
              <a:buSzPct val="100000"/>
              <a:buChar char="•"/>
            </a:pPr>
            <a:r>
              <a:rPr lang="en-IN" sz="2600"/>
              <a:t>“पिछले 12 महीनों में, आपके स्वास्थ्य पर तनाव का कितना प्रभाव पड़ा – बहुत, कुछ हद तक, लगभग नहीं, या बिल्कुल नहीं?”</a:t>
            </a:r>
            <a:endParaRPr/>
          </a:p>
          <a:p>
            <a:pPr marL="342900" lvl="0" indent="-342900" algn="just" rtl="0">
              <a:lnSpc>
                <a:spcPct val="110000"/>
              </a:lnSpc>
              <a:spcBef>
                <a:spcPts val="481"/>
              </a:spcBef>
              <a:spcAft>
                <a:spcPts val="0"/>
              </a:spcAft>
              <a:buClr>
                <a:schemeClr val="dk1"/>
              </a:buClr>
              <a:buSzPct val="100000"/>
              <a:buChar char="•"/>
            </a:pPr>
            <a:r>
              <a:rPr lang="en-IN" sz="2600"/>
              <a:t>बहुत अधिक तनाव अनुभव करना और यह महसूस करना कि तनाव ने स्वास्थ्य को बहुत प्रभावित किया, असमय मृत्यु के जोखिम को 43% तक बढ़ा देता है।</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3103" y="2132856"/>
            <a:ext cx="2999656" cy="93610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IN"/>
              <a:t> </a:t>
            </a:r>
            <a:r>
              <a:rPr lang="en-IN" b="1">
                <a:solidFill>
                  <a:srgbClr val="FF0000"/>
                </a:solidFill>
                <a:latin typeface="Open Sans"/>
                <a:ea typeface="Open Sans"/>
                <a:cs typeface="Open Sans"/>
                <a:sym typeface="Open Sans"/>
              </a:rPr>
              <a:t>तनाव मानसिकता</a:t>
            </a:r>
            <a:br>
              <a:rPr lang="en-IN">
                <a:solidFill>
                  <a:srgbClr val="FF0000"/>
                </a:solidFill>
              </a:rPr>
            </a:br>
            <a:endParaRPr>
              <a:solidFill>
                <a:srgbClr val="FF0000"/>
              </a:solidFill>
            </a:endParaRPr>
          </a:p>
        </p:txBody>
      </p:sp>
      <p:graphicFrame>
        <p:nvGraphicFramePr>
          <p:cNvPr id="296" name="Google Shape;296;p35"/>
          <p:cNvGraphicFramePr/>
          <p:nvPr/>
        </p:nvGraphicFramePr>
        <p:xfrm>
          <a:off x="3503712" y="908720"/>
          <a:ext cx="3000000" cy="3000000"/>
        </p:xfrm>
        <a:graphic>
          <a:graphicData uri="http://schemas.openxmlformats.org/drawingml/2006/table">
            <a:tbl>
              <a:tblPr firstRow="1" bandRow="1">
                <a:noFill/>
                <a:tableStyleId>{180A26F0-505B-44FC-AD87-08ECB9255299}</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2400"/>
                        <a:buFont typeface="Arial"/>
                        <a:buNone/>
                      </a:pPr>
                      <a:r>
                        <a:rPr lang="en-IN" sz="2400" u="none" strike="noStrike" cap="none">
                          <a:solidFill>
                            <a:schemeClr val="dk1"/>
                          </a:solidFill>
                          <a:latin typeface="Open Sans"/>
                          <a:ea typeface="Open Sans"/>
                          <a:cs typeface="Open Sans"/>
                          <a:sym typeface="Open Sans"/>
                        </a:rPr>
                        <a:t>मानसिकता 1</a:t>
                      </a:r>
                      <a:endParaRPr sz="1400" u="none" strike="noStrike" cap="none"/>
                    </a:p>
                    <a:p>
                      <a:pPr marL="0" marR="0" lvl="0" indent="0" algn="ctr" rtl="0">
                        <a:lnSpc>
                          <a:spcPct val="100000"/>
                        </a:lnSpc>
                        <a:spcBef>
                          <a:spcPts val="0"/>
                        </a:spcBef>
                        <a:spcAft>
                          <a:spcPts val="0"/>
                        </a:spcAft>
                        <a:buClr>
                          <a:srgbClr val="000000"/>
                        </a:buClr>
                        <a:buSzPts val="2400"/>
                        <a:buFont typeface="Arial"/>
                        <a:buNone/>
                      </a:pPr>
                      <a:r>
                        <a:rPr lang="en-IN" sz="2400" b="1" u="none" strike="noStrike" cap="none">
                          <a:solidFill>
                            <a:schemeClr val="dk1"/>
                          </a:solidFill>
                          <a:latin typeface="Open Sans"/>
                          <a:ea typeface="Open Sans"/>
                          <a:cs typeface="Open Sans"/>
                          <a:sym typeface="Open Sans"/>
                        </a:rPr>
                        <a:t>तनाव हानिकारक है</a:t>
                      </a:r>
                      <a:endParaRPr sz="800" b="1"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en-IN" sz="2400" u="none" strike="noStrike" cap="none">
                          <a:solidFill>
                            <a:schemeClr val="dk1"/>
                          </a:solidFill>
                          <a:latin typeface="Open Sans"/>
                          <a:ea typeface="Open Sans"/>
                          <a:cs typeface="Open Sans"/>
                          <a:sym typeface="Open Sans"/>
                        </a:rPr>
                        <a:t>मानसिकता 2</a:t>
                      </a:r>
                      <a:endParaRPr sz="1400" u="none" strike="noStrike" cap="none"/>
                    </a:p>
                    <a:p>
                      <a:pPr marL="0" marR="0" lvl="0" indent="0" algn="ctr" rtl="0">
                        <a:lnSpc>
                          <a:spcPct val="100000"/>
                        </a:lnSpc>
                        <a:spcBef>
                          <a:spcPts val="0"/>
                        </a:spcBef>
                        <a:spcAft>
                          <a:spcPts val="0"/>
                        </a:spcAft>
                        <a:buClr>
                          <a:srgbClr val="000000"/>
                        </a:buClr>
                        <a:buSzPts val="2400"/>
                        <a:buFont typeface="Arial"/>
                        <a:buNone/>
                      </a:pPr>
                      <a:r>
                        <a:rPr lang="en-IN" sz="2400" b="1" u="none" strike="noStrike" cap="none">
                          <a:solidFill>
                            <a:schemeClr val="dk1"/>
                          </a:solidFill>
                          <a:latin typeface="Open Sans"/>
                          <a:ea typeface="Open Sans"/>
                          <a:cs typeface="Open Sans"/>
                          <a:sym typeface="Open Sans"/>
                        </a:rPr>
                        <a:t>तनाव बढ़ रहा है</a:t>
                      </a:r>
                      <a:endParaRPr sz="2400" b="1" u="none" strike="noStrike" cap="none">
                        <a:solidFill>
                          <a:schemeClr val="dk1"/>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chemeClr val="dk1"/>
                        </a:buClr>
                        <a:buSzPts val="2400"/>
                        <a:buFont typeface="Calibri"/>
                        <a:buNone/>
                      </a:pPr>
                      <a:r>
                        <a:rPr lang="en-IN" sz="2400" u="none" strike="noStrike" cap="none"/>
                        <a:t>तनाव </a:t>
                      </a:r>
                      <a:r>
                        <a:rPr lang="en-IN" sz="2400" u="none" strike="noStrike" cap="none">
                          <a:solidFill>
                            <a:schemeClr val="dk1"/>
                          </a:solidFill>
                          <a:latin typeface="Calibri"/>
                          <a:ea typeface="Calibri"/>
                          <a:cs typeface="Calibri"/>
                          <a:sym typeface="Calibri"/>
                        </a:rPr>
                        <a:t>अनुभव करना मेरे स्वास्थ्य और जीवन शक्ति को घटाता है।</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Calibri"/>
                        <a:buNone/>
                      </a:pPr>
                      <a:r>
                        <a:rPr lang="en-IN" sz="2400" u="none" strike="noStrike" cap="none"/>
                        <a:t>तनाव</a:t>
                      </a:r>
                      <a:r>
                        <a:rPr lang="en-IN" sz="2400" u="none" strike="noStrike" cap="none">
                          <a:solidFill>
                            <a:schemeClr val="dk1"/>
                          </a:solidFill>
                          <a:latin typeface="Calibri"/>
                          <a:ea typeface="Calibri"/>
                          <a:cs typeface="Calibri"/>
                          <a:sym typeface="Calibri"/>
                        </a:rPr>
                        <a:t> अनुभव करना मेरे प्रदर्शन और उत्पादकता को बढ़ाता है।</a:t>
                      </a:r>
                      <a:endParaRPr sz="24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chemeClr val="dk1"/>
                        </a:buClr>
                        <a:buSzPts val="2400"/>
                        <a:buFont typeface="Calibri"/>
                        <a:buNone/>
                      </a:pPr>
                      <a:r>
                        <a:rPr lang="en-IN" sz="2400" u="none" strike="noStrike" cap="none">
                          <a:solidFill>
                            <a:schemeClr val="dk1"/>
                          </a:solidFill>
                          <a:latin typeface="Calibri"/>
                          <a:ea typeface="Calibri"/>
                          <a:cs typeface="Calibri"/>
                          <a:sym typeface="Calibri"/>
                        </a:rPr>
                        <a:t>तनाव अनुभव करना मेरे प्रदर्शन और उत्पादकता को कमजोर करता है।</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Calibri"/>
                        <a:buNone/>
                      </a:pPr>
                      <a:r>
                        <a:rPr lang="en-IN" sz="2400" u="none" strike="noStrike" cap="none">
                          <a:solidFill>
                            <a:schemeClr val="dk1"/>
                          </a:solidFill>
                          <a:latin typeface="Calibri"/>
                          <a:ea typeface="Calibri"/>
                          <a:cs typeface="Calibri"/>
                          <a:sym typeface="Calibri"/>
                        </a:rPr>
                        <a:t>तनाव अनुभव करना मेरे स्वास्थ्य और जीवन शक्ति में सुधार करता है।</a:t>
                      </a:r>
                      <a:endParaRPr sz="24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chemeClr val="dk1"/>
                        </a:buClr>
                        <a:buSzPts val="2400"/>
                        <a:buFont typeface="Calibri"/>
                        <a:buNone/>
                      </a:pPr>
                      <a:r>
                        <a:rPr lang="en-IN" sz="2400" u="none" strike="noStrike" cap="none">
                          <a:solidFill>
                            <a:schemeClr val="dk1"/>
                          </a:solidFill>
                          <a:latin typeface="Calibri"/>
                          <a:ea typeface="Calibri"/>
                          <a:cs typeface="Calibri"/>
                          <a:sym typeface="Calibri"/>
                        </a:rPr>
                        <a:t>तनाव अनुभव करना मेरी सीखने और विकास की क्षमता को रोकता है।</a:t>
                      </a:r>
                      <a:endParaRPr sz="240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Calibri"/>
                        <a:buNone/>
                      </a:pPr>
                      <a:r>
                        <a:rPr lang="en-IN" sz="2400" u="none" strike="noStrike" cap="none">
                          <a:solidFill>
                            <a:schemeClr val="dk1"/>
                          </a:solidFill>
                          <a:latin typeface="Calibri"/>
                          <a:ea typeface="Calibri"/>
                          <a:cs typeface="Calibri"/>
                          <a:sym typeface="Calibri"/>
                        </a:rPr>
                        <a:t>तनाव अनुभव करना मेरी सीखने और विकास की क्षमता को बढ़ावा देता है।</a:t>
                      </a:r>
                      <a:endParaRPr sz="240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chemeClr val="dk1"/>
                        </a:buClr>
                        <a:buSzPts val="2400"/>
                        <a:buFont typeface="Calibri"/>
                        <a:buNone/>
                      </a:pPr>
                      <a:r>
                        <a:rPr lang="en-IN" sz="2400" u="none" strike="noStrike" cap="none">
                          <a:solidFill>
                            <a:schemeClr val="dk1"/>
                          </a:solidFill>
                          <a:latin typeface="Calibri"/>
                          <a:ea typeface="Calibri"/>
                          <a:cs typeface="Calibri"/>
                          <a:sym typeface="Calibri"/>
                        </a:rPr>
                        <a:t>तनाव के प्रभाव नकारात्मक हैं और इन्हें टाला जाना चाहिए।</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2400"/>
                        <a:buFont typeface="Calibri"/>
                        <a:buNone/>
                      </a:pPr>
                      <a:r>
                        <a:rPr lang="en-IN" sz="2400" u="none" strike="noStrike" cap="none">
                          <a:solidFill>
                            <a:schemeClr val="dk1"/>
                          </a:solidFill>
                          <a:latin typeface="Calibri"/>
                          <a:ea typeface="Calibri"/>
                          <a:cs typeface="Calibri"/>
                          <a:sym typeface="Calibri"/>
                        </a:rPr>
                        <a:t>तनाव के प्रभाव सकारात्मक हैं और इन्हें उपयोग में लाना चाहिए।</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767408" y="1052736"/>
            <a:ext cx="5126360" cy="221825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400"/>
              <a:buFont typeface="Open Sans"/>
              <a:buNone/>
            </a:pPr>
            <a:r>
              <a:rPr lang="en-IN" b="1">
                <a:solidFill>
                  <a:srgbClr val="FF0000"/>
                </a:solidFill>
                <a:latin typeface="Open Sans"/>
                <a:ea typeface="Open Sans"/>
                <a:cs typeface="Open Sans"/>
                <a:sym typeface="Open Sans"/>
              </a:rPr>
              <a:t>याद रखने योग्य तीन चरण</a:t>
            </a:r>
            <a:br>
              <a:rPr lang="en-IN" b="1">
                <a:solidFill>
                  <a:srgbClr val="FF0000"/>
                </a:solidFill>
                <a:latin typeface="Open Sans"/>
                <a:ea typeface="Open Sans"/>
                <a:cs typeface="Open Sans"/>
                <a:sym typeface="Open Sans"/>
              </a:rPr>
            </a:br>
            <a:endParaRPr b="1">
              <a:solidFill>
                <a:srgbClr val="FF0000"/>
              </a:solidFill>
              <a:latin typeface="Open Sans"/>
              <a:ea typeface="Open Sans"/>
              <a:cs typeface="Open Sans"/>
              <a:sym typeface="Open Sans"/>
            </a:endParaRPr>
          </a:p>
        </p:txBody>
      </p:sp>
      <p:sp>
        <p:nvSpPr>
          <p:cNvPr id="302" name="Google Shape;302;p36"/>
          <p:cNvSpPr txBox="1">
            <a:spLocks noGrp="1"/>
          </p:cNvSpPr>
          <p:nvPr>
            <p:ph type="body" idx="1"/>
          </p:nvPr>
        </p:nvSpPr>
        <p:spPr>
          <a:xfrm>
            <a:off x="6292284" y="1166018"/>
            <a:ext cx="5486400" cy="4525963"/>
          </a:xfrm>
          <a:prstGeom prst="rect">
            <a:avLst/>
          </a:prstGeom>
          <a:noFill/>
          <a:ln>
            <a:noFill/>
          </a:ln>
        </p:spPr>
        <p:txBody>
          <a:bodyPr spcFirstLastPara="1" wrap="square" lIns="91425" tIns="45700" rIns="91425" bIns="45700" anchor="t" anchorCtr="0">
            <a:normAutofit/>
          </a:bodyPr>
          <a:lstStyle/>
          <a:p>
            <a:pPr marL="511175" lvl="0" indent="-511175" algn="l" rtl="0">
              <a:lnSpc>
                <a:spcPct val="100000"/>
              </a:lnSpc>
              <a:spcBef>
                <a:spcPts val="0"/>
              </a:spcBef>
              <a:spcAft>
                <a:spcPts val="0"/>
              </a:spcAft>
              <a:buClr>
                <a:schemeClr val="dk1"/>
              </a:buClr>
              <a:buSzPts val="2400"/>
              <a:buAutoNum type="arabicPeriod"/>
            </a:pPr>
            <a:r>
              <a:rPr lang="en-IN" sz="2400">
                <a:latin typeface="Open Sans"/>
                <a:ea typeface="Open Sans"/>
                <a:cs typeface="Open Sans"/>
                <a:sym typeface="Open Sans"/>
              </a:rPr>
              <a:t>नया दृष्टिकोण सीखना ।</a:t>
            </a:r>
            <a:endParaRPr/>
          </a:p>
          <a:p>
            <a:pPr marL="511175" lvl="0" indent="-358775" algn="l" rtl="0">
              <a:lnSpc>
                <a:spcPct val="100000"/>
              </a:lnSpc>
              <a:spcBef>
                <a:spcPts val="480"/>
              </a:spcBef>
              <a:spcAft>
                <a:spcPts val="0"/>
              </a:spcAft>
              <a:buClr>
                <a:schemeClr val="dk1"/>
              </a:buClr>
              <a:buSzPts val="2400"/>
              <a:buNone/>
            </a:pPr>
            <a:endParaRPr sz="2400">
              <a:latin typeface="Open Sans"/>
              <a:ea typeface="Open Sans"/>
              <a:cs typeface="Open Sans"/>
              <a:sym typeface="Open Sans"/>
            </a:endParaRPr>
          </a:p>
          <a:p>
            <a:pPr marL="511175" lvl="0" indent="-511175" algn="l" rtl="0">
              <a:lnSpc>
                <a:spcPct val="100000"/>
              </a:lnSpc>
              <a:spcBef>
                <a:spcPts val="480"/>
              </a:spcBef>
              <a:spcAft>
                <a:spcPts val="0"/>
              </a:spcAft>
              <a:buClr>
                <a:schemeClr val="dk1"/>
              </a:buClr>
              <a:buSzPts val="2400"/>
              <a:buNone/>
            </a:pPr>
            <a:r>
              <a:rPr lang="en-IN" sz="2400">
                <a:latin typeface="Open Sans"/>
                <a:ea typeface="Open Sans"/>
                <a:cs typeface="Open Sans"/>
                <a:sym typeface="Open Sans"/>
              </a:rPr>
              <a:t>2. 	ऐसा अभ्यास करना जो आपको नई मानसिकता अपनाने और लागू करने के लिए प्रोत्साहित करे ।</a:t>
            </a:r>
            <a:endParaRPr/>
          </a:p>
          <a:p>
            <a:pPr marL="511175" lvl="0" indent="-511175" algn="l" rtl="0">
              <a:lnSpc>
                <a:spcPct val="100000"/>
              </a:lnSpc>
              <a:spcBef>
                <a:spcPts val="480"/>
              </a:spcBef>
              <a:spcAft>
                <a:spcPts val="0"/>
              </a:spcAft>
              <a:buClr>
                <a:schemeClr val="dk1"/>
              </a:buClr>
              <a:buSzPts val="2400"/>
              <a:buNone/>
            </a:pPr>
            <a:endParaRPr sz="2400">
              <a:latin typeface="Open Sans"/>
              <a:ea typeface="Open Sans"/>
              <a:cs typeface="Open Sans"/>
              <a:sym typeface="Open Sans"/>
            </a:endParaRPr>
          </a:p>
          <a:p>
            <a:pPr marL="511175" lvl="0" indent="-511175" algn="l" rtl="0">
              <a:lnSpc>
                <a:spcPct val="100000"/>
              </a:lnSpc>
              <a:spcBef>
                <a:spcPts val="480"/>
              </a:spcBef>
              <a:spcAft>
                <a:spcPts val="0"/>
              </a:spcAft>
              <a:buClr>
                <a:schemeClr val="dk1"/>
              </a:buClr>
              <a:buSzPts val="2400"/>
              <a:buNone/>
            </a:pPr>
            <a:r>
              <a:rPr lang="en-IN" sz="2400">
                <a:latin typeface="Open Sans"/>
                <a:ea typeface="Open Sans"/>
                <a:cs typeface="Open Sans"/>
                <a:sym typeface="Open Sans"/>
              </a:rPr>
              <a:t>3. 	दूसरों के साथ विचार साझा करने का अवसर प्रदान करना।</a:t>
            </a:r>
            <a:endParaRPr/>
          </a:p>
          <a:p>
            <a:pPr marL="342900" lvl="0" indent="-190500" algn="l" rtl="0">
              <a:lnSpc>
                <a:spcPct val="100000"/>
              </a:lnSpc>
              <a:spcBef>
                <a:spcPts val="480"/>
              </a:spcBef>
              <a:spcAft>
                <a:spcPts val="0"/>
              </a:spcAft>
              <a:buClr>
                <a:schemeClr val="dk1"/>
              </a:buClr>
              <a:buSzPts val="2400"/>
              <a:buNone/>
            </a:pP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7"/>
          <p:cNvSpPr txBox="1">
            <a:spLocks noGrp="1"/>
          </p:cNvSpPr>
          <p:nvPr>
            <p:ph type="title"/>
          </p:nvPr>
        </p:nvSpPr>
        <p:spPr>
          <a:xfrm>
            <a:off x="0" y="1052736"/>
            <a:ext cx="3719736" cy="229026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400"/>
              <a:buFont typeface="Open Sans"/>
              <a:buNone/>
            </a:pPr>
            <a:r>
              <a:rPr lang="en-IN" b="1">
                <a:solidFill>
                  <a:srgbClr val="FF0000"/>
                </a:solidFill>
                <a:latin typeface="Open Sans"/>
                <a:ea typeface="Open Sans"/>
                <a:cs typeface="Open Sans"/>
                <a:sym typeface="Open Sans"/>
              </a:rPr>
              <a:t>तनाव से निपटने के तरीके</a:t>
            </a:r>
            <a:br>
              <a:rPr lang="en-IN" b="1">
                <a:solidFill>
                  <a:srgbClr val="FF0000"/>
                </a:solidFill>
                <a:latin typeface="Open Sans"/>
                <a:ea typeface="Open Sans"/>
                <a:cs typeface="Open Sans"/>
                <a:sym typeface="Open Sans"/>
              </a:rPr>
            </a:br>
            <a:endParaRPr b="1">
              <a:solidFill>
                <a:srgbClr val="FF0000"/>
              </a:solidFill>
              <a:latin typeface="Open Sans"/>
              <a:ea typeface="Open Sans"/>
              <a:cs typeface="Open Sans"/>
              <a:sym typeface="Open Sans"/>
            </a:endParaRPr>
          </a:p>
        </p:txBody>
      </p:sp>
      <p:sp>
        <p:nvSpPr>
          <p:cNvPr id="308" name="Google Shape;308;p3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342900" algn="l" rtl="0">
              <a:lnSpc>
                <a:spcPct val="100000"/>
              </a:lnSpc>
              <a:spcBef>
                <a:spcPts val="640"/>
              </a:spcBef>
              <a:spcAft>
                <a:spcPts val="0"/>
              </a:spcAft>
              <a:buClr>
                <a:schemeClr val="dk1"/>
              </a:buClr>
              <a:buSzPts val="3200"/>
              <a:buNone/>
            </a:pPr>
            <a:r>
              <a:rPr lang="en-IN"/>
              <a:t> </a:t>
            </a:r>
            <a:endParaRPr/>
          </a:p>
        </p:txBody>
      </p:sp>
      <p:graphicFrame>
        <p:nvGraphicFramePr>
          <p:cNvPr id="309" name="Google Shape;309;p37"/>
          <p:cNvGraphicFramePr/>
          <p:nvPr/>
        </p:nvGraphicFramePr>
        <p:xfrm>
          <a:off x="4079776" y="1142993"/>
          <a:ext cx="3000000" cy="3000000"/>
        </p:xfrm>
        <a:graphic>
          <a:graphicData uri="http://schemas.openxmlformats.org/drawingml/2006/table">
            <a:tbl>
              <a:tblPr firstRow="1" bandRow="1">
                <a:noFill/>
                <a:tableStyleId>{6E18313E-163C-43B9-8433-4E64C9E431B0}</a:tableStyleId>
              </a:tblPr>
              <a:tblGrid>
                <a:gridCol w="4056100">
                  <a:extLst>
                    <a:ext uri="{9D8B030D-6E8A-4147-A177-3AD203B41FA5}">
                      <a16:colId xmlns:a16="http://schemas.microsoft.com/office/drawing/2014/main" val="20000"/>
                    </a:ext>
                  </a:extLst>
                </a:gridCol>
                <a:gridCol w="4056100">
                  <a:extLst>
                    <a:ext uri="{9D8B030D-6E8A-4147-A177-3AD203B41FA5}">
                      <a16:colId xmlns:a16="http://schemas.microsoft.com/office/drawing/2014/main" val="20001"/>
                    </a:ext>
                  </a:extLst>
                </a:gridCol>
              </a:tblGrid>
              <a:tr h="5440375">
                <a:tc>
                  <a:txBody>
                    <a:bodyPr/>
                    <a:lstStyle/>
                    <a:p>
                      <a:pPr marL="0" marR="0" lvl="0" indent="0" algn="l" rtl="0">
                        <a:lnSpc>
                          <a:spcPct val="100000"/>
                        </a:lnSpc>
                        <a:spcBef>
                          <a:spcPts val="0"/>
                        </a:spcBef>
                        <a:spcAft>
                          <a:spcPts val="0"/>
                        </a:spcAft>
                        <a:buClr>
                          <a:schemeClr val="dk1"/>
                        </a:buClr>
                        <a:buSzPts val="2400"/>
                        <a:buFont typeface="Arial"/>
                        <a:buNone/>
                      </a:pPr>
                      <a:r>
                        <a:rPr lang="en-IN" sz="2400" b="1" u="none" strike="noStrike" cap="none"/>
                        <a:t>तनाव उत्पन्न करने वाले कारक को नियंत्रित करें (Manage the Stressor): </a:t>
                      </a:r>
                      <a:endParaRPr sz="1400" u="none" strike="noStrike" cap="none"/>
                    </a:p>
                    <a:p>
                      <a:pPr marL="0" marR="0" lvl="0" indent="0" algn="l" rtl="0">
                        <a:lnSpc>
                          <a:spcPct val="100000"/>
                        </a:lnSpc>
                        <a:spcBef>
                          <a:spcPts val="0"/>
                        </a:spcBef>
                        <a:spcAft>
                          <a:spcPts val="0"/>
                        </a:spcAft>
                        <a:buClr>
                          <a:schemeClr val="dk1"/>
                        </a:buClr>
                        <a:buSzPts val="2400"/>
                        <a:buFont typeface="Arial"/>
                        <a:buNone/>
                      </a:pPr>
                      <a:endParaRPr sz="2400" b="0" u="none" strike="noStrike" cap="none"/>
                    </a:p>
                    <a:p>
                      <a:pPr marL="0" marR="0" lvl="0" indent="0" algn="l" rtl="0">
                        <a:lnSpc>
                          <a:spcPct val="100000"/>
                        </a:lnSpc>
                        <a:spcBef>
                          <a:spcPts val="0"/>
                        </a:spcBef>
                        <a:spcAft>
                          <a:spcPts val="0"/>
                        </a:spcAft>
                        <a:buClr>
                          <a:schemeClr val="dk1"/>
                        </a:buClr>
                        <a:buSzPts val="2400"/>
                        <a:buFont typeface="Arial"/>
                        <a:buChar char="•"/>
                      </a:pPr>
                      <a:r>
                        <a:rPr lang="en-IN" sz="2400" b="0" u="none" strike="noStrike" cap="none"/>
                        <a:t>अपने पर्यावरण को नियंत्रित करें (Manage your environment)</a:t>
                      </a:r>
                      <a:endParaRPr sz="1400" u="none" strike="noStrike" cap="none"/>
                    </a:p>
                    <a:p>
                      <a:pPr marL="0" marR="0" lvl="0" indent="0" algn="l" rtl="0">
                        <a:lnSpc>
                          <a:spcPct val="100000"/>
                        </a:lnSpc>
                        <a:spcBef>
                          <a:spcPts val="0"/>
                        </a:spcBef>
                        <a:spcAft>
                          <a:spcPts val="0"/>
                        </a:spcAft>
                        <a:buClr>
                          <a:schemeClr val="dk1"/>
                        </a:buClr>
                        <a:buSzPts val="2400"/>
                        <a:buFont typeface="Arial"/>
                        <a:buChar char="•"/>
                      </a:pPr>
                      <a:r>
                        <a:rPr lang="en-IN" sz="2400" b="0" u="none" strike="noStrike" cap="none"/>
                        <a:t>अपने व्यवहार को नियंत्रित करें (Manage your behaviour)</a:t>
                      </a:r>
                      <a:endParaRPr sz="1400" u="none" strike="noStrike" cap="none"/>
                    </a:p>
                    <a:p>
                      <a:pPr marL="0" marR="0" lvl="0" indent="0" algn="l" rtl="0">
                        <a:lnSpc>
                          <a:spcPct val="100000"/>
                        </a:lnSpc>
                        <a:spcBef>
                          <a:spcPts val="0"/>
                        </a:spcBef>
                        <a:spcAft>
                          <a:spcPts val="0"/>
                        </a:spcAft>
                        <a:buClr>
                          <a:schemeClr val="dk1"/>
                        </a:buClr>
                        <a:buSzPts val="2400"/>
                        <a:buFont typeface="Arial"/>
                        <a:buChar char="•"/>
                      </a:pPr>
                      <a:r>
                        <a:rPr lang="en-IN" sz="2400" b="0" u="none" strike="noStrike" cap="none"/>
                        <a:t>समय प्रबंधन करें (Time management)</a:t>
                      </a:r>
                      <a:endParaRPr sz="1400" u="none" strike="noStrike" cap="none"/>
                    </a:p>
                    <a:p>
                      <a:pPr marL="0" marR="0" lvl="0" indent="0" algn="l" rtl="0">
                        <a:lnSpc>
                          <a:spcPct val="100000"/>
                        </a:lnSpc>
                        <a:spcBef>
                          <a:spcPts val="0"/>
                        </a:spcBef>
                        <a:spcAft>
                          <a:spcPts val="0"/>
                        </a:spcAft>
                        <a:buClr>
                          <a:schemeClr val="dk1"/>
                        </a:buClr>
                        <a:buSzPts val="2400"/>
                        <a:buFont typeface="Calibri"/>
                        <a:buNone/>
                      </a:pPr>
                      <a:endParaRPr sz="240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en-IN" sz="2400" b="0" u="none" strike="noStrike" cap="none"/>
                        <a:t> </a:t>
                      </a:r>
                      <a:r>
                        <a:rPr lang="en-IN" sz="2400" b="1" u="none" strike="noStrike" cap="none"/>
                        <a:t>तनाव का प्रबंधन करें (Manage the Stress):</a:t>
                      </a:r>
                      <a:endParaRPr sz="1400" u="none" strike="noStrike" cap="none"/>
                    </a:p>
                    <a:p>
                      <a:pPr marL="0" marR="0" lvl="0" indent="0" algn="l" rtl="0">
                        <a:lnSpc>
                          <a:spcPct val="100000"/>
                        </a:lnSpc>
                        <a:spcBef>
                          <a:spcPts val="0"/>
                        </a:spcBef>
                        <a:spcAft>
                          <a:spcPts val="0"/>
                        </a:spcAft>
                        <a:buClr>
                          <a:schemeClr val="dk1"/>
                        </a:buClr>
                        <a:buSzPts val="2400"/>
                        <a:buFont typeface="Arial"/>
                        <a:buNone/>
                      </a:pPr>
                      <a:endParaRPr sz="2400" b="0" u="none" strike="noStrike" cap="none"/>
                    </a:p>
                    <a:p>
                      <a:pPr marL="0" marR="0" lvl="0" indent="0" algn="l" rtl="0">
                        <a:lnSpc>
                          <a:spcPct val="100000"/>
                        </a:lnSpc>
                        <a:spcBef>
                          <a:spcPts val="0"/>
                        </a:spcBef>
                        <a:spcAft>
                          <a:spcPts val="0"/>
                        </a:spcAft>
                        <a:buClr>
                          <a:schemeClr val="dk1"/>
                        </a:buClr>
                        <a:buSzPts val="2400"/>
                        <a:buFont typeface="Arial"/>
                        <a:buNone/>
                      </a:pPr>
                      <a:endParaRPr sz="2400" b="0" u="none" strike="noStrike" cap="none"/>
                    </a:p>
                    <a:p>
                      <a:pPr marL="0" marR="0" lvl="0" indent="0" algn="l" rtl="0">
                        <a:lnSpc>
                          <a:spcPct val="100000"/>
                        </a:lnSpc>
                        <a:spcBef>
                          <a:spcPts val="0"/>
                        </a:spcBef>
                        <a:spcAft>
                          <a:spcPts val="0"/>
                        </a:spcAft>
                        <a:buClr>
                          <a:schemeClr val="dk1"/>
                        </a:buClr>
                        <a:buSzPts val="2400"/>
                        <a:buFont typeface="Arial"/>
                        <a:buChar char="•"/>
                      </a:pPr>
                      <a:r>
                        <a:rPr lang="en-IN" sz="2400" b="0" u="none" strike="noStrike" cap="none"/>
                        <a:t>स्वीकृति (Acceptance)</a:t>
                      </a:r>
                      <a:endParaRPr sz="1400" u="none" strike="noStrike" cap="none"/>
                    </a:p>
                    <a:p>
                      <a:pPr marL="0" marR="0" lvl="0" indent="0" algn="l" rtl="0">
                        <a:lnSpc>
                          <a:spcPct val="100000"/>
                        </a:lnSpc>
                        <a:spcBef>
                          <a:spcPts val="0"/>
                        </a:spcBef>
                        <a:spcAft>
                          <a:spcPts val="0"/>
                        </a:spcAft>
                        <a:buClr>
                          <a:schemeClr val="dk1"/>
                        </a:buClr>
                        <a:buSzPts val="2400"/>
                        <a:buFont typeface="Arial"/>
                        <a:buChar char="•"/>
                      </a:pPr>
                      <a:r>
                        <a:rPr lang="en-IN" sz="2400" b="0" u="none" strike="noStrike" cap="none"/>
                        <a:t>व्यायाम (Exercise)</a:t>
                      </a:r>
                      <a:endParaRPr sz="1400" u="none" strike="noStrike" cap="none"/>
                    </a:p>
                    <a:p>
                      <a:pPr marL="0" marR="0" lvl="0" indent="0" algn="l" rtl="0">
                        <a:lnSpc>
                          <a:spcPct val="100000"/>
                        </a:lnSpc>
                        <a:spcBef>
                          <a:spcPts val="0"/>
                        </a:spcBef>
                        <a:spcAft>
                          <a:spcPts val="0"/>
                        </a:spcAft>
                        <a:buClr>
                          <a:schemeClr val="dk1"/>
                        </a:buClr>
                        <a:buSzPts val="2400"/>
                        <a:buFont typeface="Arial"/>
                        <a:buChar char="•"/>
                      </a:pPr>
                      <a:r>
                        <a:rPr lang="en-IN" sz="2400" b="0" u="none" strike="noStrike" cap="none"/>
                        <a:t>पोषण (Nutrition)</a:t>
                      </a:r>
                      <a:endParaRPr sz="1400" u="none" strike="noStrike" cap="none"/>
                    </a:p>
                    <a:p>
                      <a:pPr marL="0" marR="0" lvl="0" indent="0" algn="l" rtl="0">
                        <a:lnSpc>
                          <a:spcPct val="100000"/>
                        </a:lnSpc>
                        <a:spcBef>
                          <a:spcPts val="0"/>
                        </a:spcBef>
                        <a:spcAft>
                          <a:spcPts val="0"/>
                        </a:spcAft>
                        <a:buClr>
                          <a:schemeClr val="dk1"/>
                        </a:buClr>
                        <a:buSzPts val="2400"/>
                        <a:buFont typeface="Arial"/>
                        <a:buChar char="•"/>
                      </a:pPr>
                      <a:r>
                        <a:rPr lang="en-IN" sz="2400" b="0" u="none" strike="noStrike" cap="none"/>
                        <a:t>विश्राम तकनीकें (Relaxation Techniques)</a:t>
                      </a:r>
                      <a:endParaRPr sz="1400" u="none" strike="noStrike" cap="none"/>
                    </a:p>
                    <a:p>
                      <a:pPr marL="0" marR="0" lvl="0" indent="0" algn="l" rtl="0">
                        <a:lnSpc>
                          <a:spcPct val="100000"/>
                        </a:lnSpc>
                        <a:spcBef>
                          <a:spcPts val="0"/>
                        </a:spcBef>
                        <a:spcAft>
                          <a:spcPts val="0"/>
                        </a:spcAft>
                        <a:buClr>
                          <a:schemeClr val="dk1"/>
                        </a:buClr>
                        <a:buSzPts val="2400"/>
                        <a:buFont typeface="Arial"/>
                        <a:buChar char="•"/>
                      </a:pPr>
                      <a:r>
                        <a:rPr lang="en-IN" sz="2400" b="0" u="none" strike="noStrike" cap="none"/>
                        <a:t>सामाजिक समर्थन (Social support)</a:t>
                      </a:r>
                      <a:endParaRPr sz="1400" u="none" strike="noStrike" cap="none"/>
                    </a:p>
                    <a:p>
                      <a:pPr marL="0" marR="0" lvl="0" indent="0" algn="l" rtl="0">
                        <a:lnSpc>
                          <a:spcPct val="100000"/>
                        </a:lnSpc>
                        <a:spcBef>
                          <a:spcPts val="0"/>
                        </a:spcBef>
                        <a:spcAft>
                          <a:spcPts val="0"/>
                        </a:spcAft>
                        <a:buClr>
                          <a:schemeClr val="dk1"/>
                        </a:buClr>
                        <a:buSzPts val="2400"/>
                        <a:buFont typeface="Arial"/>
                        <a:buNone/>
                      </a:pPr>
                      <a:endParaRPr sz="24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endParaRPr sz="24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endParaRPr sz="2400" b="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Arial"/>
                        <a:buNone/>
                      </a:pPr>
                      <a:endParaRPr sz="1400" b="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8"/>
          <p:cNvSpPr txBox="1">
            <a:spLocks noGrp="1"/>
          </p:cNvSpPr>
          <p:nvPr>
            <p:ph type="title"/>
          </p:nvPr>
        </p:nvSpPr>
        <p:spPr>
          <a:xfrm>
            <a:off x="1919536" y="2420888"/>
            <a:ext cx="2750096"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समीक्षा</a:t>
            </a:r>
            <a:endParaRPr/>
          </a:p>
        </p:txBody>
      </p:sp>
      <p:sp>
        <p:nvSpPr>
          <p:cNvPr id="315" name="Google Shape;315;p38"/>
          <p:cNvSpPr txBox="1">
            <a:spLocks noGrp="1"/>
          </p:cNvSpPr>
          <p:nvPr>
            <p:ph type="body" idx="1"/>
          </p:nvPr>
        </p:nvSpPr>
        <p:spPr>
          <a:xfrm>
            <a:off x="6672064" y="1844824"/>
            <a:ext cx="5112568" cy="3983047"/>
          </a:xfrm>
          <a:prstGeom prst="rect">
            <a:avLst/>
          </a:prstGeom>
          <a:noFill/>
          <a:ln>
            <a:noFill/>
          </a:ln>
        </p:spPr>
        <p:txBody>
          <a:bodyPr spcFirstLastPara="1" wrap="square" lIns="91425" tIns="45700" rIns="91425" bIns="45700" anchor="t" anchorCtr="0">
            <a:normAutofit/>
          </a:bodyPr>
          <a:lstStyle/>
          <a:p>
            <a:pPr marL="742950" lvl="0" indent="-742950" algn="l" rtl="0">
              <a:lnSpc>
                <a:spcPct val="160000"/>
              </a:lnSpc>
              <a:spcBef>
                <a:spcPts val="0"/>
              </a:spcBef>
              <a:spcAft>
                <a:spcPts val="0"/>
              </a:spcAft>
              <a:buClr>
                <a:schemeClr val="dk1"/>
              </a:buClr>
              <a:buSzPts val="2800"/>
              <a:buAutoNum type="arabicPeriod"/>
            </a:pPr>
            <a:r>
              <a:rPr lang="en-IN" sz="2800">
                <a:latin typeface="Open Sans"/>
                <a:ea typeface="Open Sans"/>
                <a:cs typeface="Open Sans"/>
                <a:sym typeface="Open Sans"/>
              </a:rPr>
              <a:t>तनाव के प्रकार</a:t>
            </a:r>
            <a:endParaRPr/>
          </a:p>
          <a:p>
            <a:pPr marL="742950" lvl="0" indent="-742950" algn="l" rtl="0">
              <a:lnSpc>
                <a:spcPct val="160000"/>
              </a:lnSpc>
              <a:spcBef>
                <a:spcPts val="560"/>
              </a:spcBef>
              <a:spcAft>
                <a:spcPts val="0"/>
              </a:spcAft>
              <a:buClr>
                <a:schemeClr val="dk1"/>
              </a:buClr>
              <a:buSzPts val="2800"/>
              <a:buAutoNum type="arabicPeriod"/>
            </a:pPr>
            <a:r>
              <a:rPr lang="en-IN" sz="2800">
                <a:latin typeface="Open Sans"/>
                <a:ea typeface="Open Sans"/>
                <a:cs typeface="Open Sans"/>
                <a:sym typeface="Open Sans"/>
              </a:rPr>
              <a:t>इसके कारण (PTSD)</a:t>
            </a:r>
            <a:endParaRPr/>
          </a:p>
          <a:p>
            <a:pPr marL="742950" lvl="0" indent="-742950" algn="l" rtl="0">
              <a:lnSpc>
                <a:spcPct val="160000"/>
              </a:lnSpc>
              <a:spcBef>
                <a:spcPts val="560"/>
              </a:spcBef>
              <a:spcAft>
                <a:spcPts val="0"/>
              </a:spcAft>
              <a:buClr>
                <a:schemeClr val="dk1"/>
              </a:buClr>
              <a:buSzPts val="2800"/>
              <a:buAutoNum type="arabicPeriod"/>
            </a:pPr>
            <a:r>
              <a:rPr lang="en-IN" sz="2800">
                <a:latin typeface="Open Sans"/>
                <a:ea typeface="Open Sans"/>
                <a:cs typeface="Open Sans"/>
                <a:sym typeface="Open Sans"/>
              </a:rPr>
              <a:t>प्रभाव और प्रबंधन.</a:t>
            </a:r>
            <a:endParaRPr/>
          </a:p>
          <a:p>
            <a:pPr marL="742950" lvl="0" indent="-514350" algn="l" rtl="0">
              <a:lnSpc>
                <a:spcPct val="200000"/>
              </a:lnSpc>
              <a:spcBef>
                <a:spcPts val="720"/>
              </a:spcBef>
              <a:spcAft>
                <a:spcPts val="0"/>
              </a:spcAft>
              <a:buClr>
                <a:schemeClr val="dk1"/>
              </a:buClr>
              <a:buSzPts val="3600"/>
              <a:buNone/>
            </a:pPr>
            <a:endParaRPr sz="3600"/>
          </a:p>
          <a:p>
            <a:pPr marL="742950" lvl="0" indent="-514350" algn="l" rtl="0">
              <a:lnSpc>
                <a:spcPct val="200000"/>
              </a:lnSpc>
              <a:spcBef>
                <a:spcPts val="720"/>
              </a:spcBef>
              <a:spcAft>
                <a:spcPts val="0"/>
              </a:spcAft>
              <a:buClr>
                <a:schemeClr val="dk1"/>
              </a:buClr>
              <a:buSzPts val="3600"/>
              <a:buNone/>
            </a:pPr>
            <a:endParaRPr sz="3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9"/>
          <p:cNvSpPr txBox="1"/>
          <p:nvPr/>
        </p:nvSpPr>
        <p:spPr>
          <a:xfrm>
            <a:off x="3962400" y="2438400"/>
            <a:ext cx="50292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IN" sz="4000" b="1" i="0" u="none" strike="noStrike" cap="none">
                <a:solidFill>
                  <a:srgbClr val="FF0000"/>
                </a:solidFill>
                <a:latin typeface="Open Sans"/>
                <a:ea typeface="Open Sans"/>
                <a:cs typeface="Open Sans"/>
                <a:sym typeface="Open Sans"/>
              </a:rPr>
              <a:t>कोई प्रश्न ?</a:t>
            </a:r>
            <a:endParaRPr sz="1400" b="0" i="0" u="none" strike="noStrike" cap="none">
              <a:solidFill>
                <a:srgbClr val="000000"/>
              </a:solidFill>
              <a:latin typeface="Arial"/>
              <a:ea typeface="Arial"/>
              <a:cs typeface="Arial"/>
              <a:sym typeface="Arial"/>
            </a:endParaRPr>
          </a:p>
        </p:txBody>
      </p:sp>
      <p:pic>
        <p:nvPicPr>
          <p:cNvPr id="322" name="Google Shape;322;p39"/>
          <p:cNvPicPr preferRelativeResize="0"/>
          <p:nvPr/>
        </p:nvPicPr>
        <p:blipFill rotWithShape="1">
          <a:blip r:embed="rId3">
            <a:alphaModFix/>
          </a:blip>
          <a:srcRect/>
          <a:stretch/>
        </p:blipFill>
        <p:spPr>
          <a:xfrm>
            <a:off x="0" y="76200"/>
            <a:ext cx="1211826" cy="8655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p:nvPr/>
        </p:nvSpPr>
        <p:spPr>
          <a:xfrm>
            <a:off x="4062269" y="2517327"/>
            <a:ext cx="3576562" cy="12097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28" name="Google Shape;328;p40"/>
          <p:cNvPicPr preferRelativeResize="0"/>
          <p:nvPr/>
        </p:nvPicPr>
        <p:blipFill rotWithShape="1">
          <a:blip r:embed="rId3">
            <a:alphaModFix/>
          </a:blip>
          <a:srcRect/>
          <a:stretch/>
        </p:blipFill>
        <p:spPr>
          <a:xfrm>
            <a:off x="250856" y="137032"/>
            <a:ext cx="1091405" cy="779575"/>
          </a:xfrm>
          <a:prstGeom prst="rect">
            <a:avLst/>
          </a:prstGeom>
          <a:noFill/>
          <a:ln>
            <a:noFill/>
          </a:ln>
        </p:spPr>
      </p:pic>
      <p:pic>
        <p:nvPicPr>
          <p:cNvPr id="329" name="Google Shape;329;p40"/>
          <p:cNvPicPr preferRelativeResize="0"/>
          <p:nvPr/>
        </p:nvPicPr>
        <p:blipFill rotWithShape="1">
          <a:blip r:embed="rId4">
            <a:alphaModFix/>
          </a:blip>
          <a:srcRect/>
          <a:stretch/>
        </p:blipFill>
        <p:spPr>
          <a:xfrm>
            <a:off x="5096457" y="1309217"/>
            <a:ext cx="5643838" cy="4475703"/>
          </a:xfrm>
          <a:prstGeom prst="rect">
            <a:avLst/>
          </a:prstGeom>
          <a:noFill/>
          <a:ln>
            <a:noFill/>
          </a:ln>
        </p:spPr>
      </p:pic>
      <p:sp>
        <p:nvSpPr>
          <p:cNvPr id="330" name="Google Shape;330;p40"/>
          <p:cNvSpPr txBox="1"/>
          <p:nvPr/>
        </p:nvSpPr>
        <p:spPr>
          <a:xfrm>
            <a:off x="918148" y="3033433"/>
            <a:ext cx="316496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IN" sz="4000" b="0" i="0" u="none" strike="noStrike" cap="none">
                <a:solidFill>
                  <a:srgbClr val="FF0000"/>
                </a:solidFill>
                <a:latin typeface="Open Sans"/>
                <a:ea typeface="Open Sans"/>
                <a:cs typeface="Open Sans"/>
                <a:sym typeface="Open Sans"/>
              </a:rPr>
              <a:t>धन्यवाद</a:t>
            </a:r>
            <a:endParaRPr sz="4000" b="0"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1"/>
          <p:cNvSpPr txBox="1">
            <a:spLocks noGrp="1"/>
          </p:cNvSpPr>
          <p:nvPr>
            <p:ph type="title"/>
          </p:nvPr>
        </p:nvSpPr>
        <p:spPr>
          <a:xfrm>
            <a:off x="1066800" y="2286000"/>
            <a:ext cx="37338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IN"/>
              <a:t>                           </a:t>
            </a:r>
            <a:r>
              <a:rPr lang="en-IN" b="1">
                <a:solidFill>
                  <a:srgbClr val="FF0000"/>
                </a:solidFill>
                <a:latin typeface="Open Sans"/>
                <a:ea typeface="Open Sans"/>
                <a:cs typeface="Open Sans"/>
                <a:sym typeface="Open Sans"/>
              </a:rPr>
              <a:t>मूल्यांकन</a:t>
            </a:r>
            <a:endParaRPr b="1">
              <a:solidFill>
                <a:srgbClr val="FF0000"/>
              </a:solidFill>
              <a:latin typeface="Open Sans"/>
              <a:ea typeface="Open Sans"/>
              <a:cs typeface="Open Sans"/>
              <a:sym typeface="Open Sans"/>
            </a:endParaRPr>
          </a:p>
        </p:txBody>
      </p:sp>
      <p:sp>
        <p:nvSpPr>
          <p:cNvPr id="336" name="Google Shape;336;p41"/>
          <p:cNvSpPr txBox="1">
            <a:spLocks noGrp="1"/>
          </p:cNvSpPr>
          <p:nvPr>
            <p:ph type="body" idx="1"/>
          </p:nvPr>
        </p:nvSpPr>
        <p:spPr>
          <a:xfrm>
            <a:off x="5334000" y="1825625"/>
            <a:ext cx="68580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IN" sz="2400">
                <a:latin typeface="Open Sans"/>
                <a:ea typeface="Open Sans"/>
                <a:cs typeface="Open Sans"/>
                <a:sym typeface="Open Sans"/>
              </a:rPr>
              <a:t>प्रश्न 1)	सामाजिक कारकों और व्यक्तिगत विचार एवं </a:t>
            </a:r>
            <a:br>
              <a:rPr lang="en-IN" sz="2400">
                <a:latin typeface="Open Sans"/>
                <a:ea typeface="Open Sans"/>
                <a:cs typeface="Open Sans"/>
                <a:sym typeface="Open Sans"/>
              </a:rPr>
            </a:br>
            <a:r>
              <a:rPr lang="en-IN" sz="2400">
                <a:latin typeface="Open Sans"/>
                <a:ea typeface="Open Sans"/>
                <a:cs typeface="Open Sans"/>
                <a:sym typeface="Open Sans"/>
              </a:rPr>
              <a:t>	व्यवहार के बीच अंतर्सम्बन्ध क्या है?</a:t>
            </a:r>
            <a:endParaRPr/>
          </a:p>
          <a:p>
            <a:pPr marL="0" lvl="0" indent="0" algn="l" rtl="0">
              <a:lnSpc>
                <a:spcPct val="100000"/>
              </a:lnSpc>
              <a:spcBef>
                <a:spcPts val="480"/>
              </a:spcBef>
              <a:spcAft>
                <a:spcPts val="0"/>
              </a:spcAft>
              <a:buClr>
                <a:schemeClr val="dk1"/>
              </a:buClr>
              <a:buSzPts val="2400"/>
              <a:buNone/>
            </a:pPr>
            <a:r>
              <a:rPr lang="en-IN" sz="2400">
                <a:latin typeface="Open Sans"/>
                <a:ea typeface="Open Sans"/>
                <a:cs typeface="Open Sans"/>
                <a:sym typeface="Open Sans"/>
              </a:rPr>
              <a:t>उत्तर:	______________</a:t>
            </a:r>
            <a:endParaRPr sz="24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695400" y="2060848"/>
            <a:ext cx="4472372"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F0000"/>
              </a:buClr>
              <a:buSzPct val="100000"/>
              <a:buFont typeface="Open Sans"/>
              <a:buNone/>
            </a:pPr>
            <a:r>
              <a:rPr lang="en-IN" sz="4000" b="1">
                <a:solidFill>
                  <a:srgbClr val="FF0000"/>
                </a:solidFill>
                <a:latin typeface="Open Sans"/>
                <a:ea typeface="Open Sans"/>
                <a:cs typeface="Open Sans"/>
                <a:sym typeface="Open Sans"/>
              </a:rPr>
              <a:t>मनो-सामाजिक मुद्दे क्या है?</a:t>
            </a:r>
            <a:endParaRPr/>
          </a:p>
        </p:txBody>
      </p:sp>
      <p:sp>
        <p:nvSpPr>
          <p:cNvPr id="118" name="Google Shape;118;p16"/>
          <p:cNvSpPr txBox="1">
            <a:spLocks noGrp="1"/>
          </p:cNvSpPr>
          <p:nvPr>
            <p:ph type="body" idx="1"/>
          </p:nvPr>
        </p:nvSpPr>
        <p:spPr>
          <a:xfrm>
            <a:off x="6240016" y="1700808"/>
            <a:ext cx="5616624" cy="3983047"/>
          </a:xfrm>
          <a:prstGeom prst="rect">
            <a:avLst/>
          </a:prstGeom>
          <a:noFill/>
          <a:ln>
            <a:noFill/>
          </a:ln>
        </p:spPr>
        <p:txBody>
          <a:bodyPr spcFirstLastPara="1" wrap="square" lIns="91425" tIns="45700" rIns="91425" bIns="45700" anchor="t" anchorCtr="0">
            <a:normAutofit/>
          </a:bodyPr>
          <a:lstStyle/>
          <a:p>
            <a:pPr marL="342900" lvl="0" indent="-342900" algn="l" rtl="0">
              <a:lnSpc>
                <a:spcPct val="200000"/>
              </a:lnSpc>
              <a:spcBef>
                <a:spcPts val="0"/>
              </a:spcBef>
              <a:spcAft>
                <a:spcPts val="0"/>
              </a:spcAft>
              <a:buClr>
                <a:schemeClr val="dk1"/>
              </a:buClr>
              <a:buSzPts val="2800"/>
              <a:buChar char="•"/>
            </a:pPr>
            <a:r>
              <a:rPr lang="en-IN" sz="2800">
                <a:latin typeface="Open Sans"/>
                <a:ea typeface="Open Sans"/>
                <a:cs typeface="Open Sans"/>
                <a:sym typeface="Open Sans"/>
              </a:rPr>
              <a:t>मनो-सामाजिक मुद्दे सामाजिक कारकों और व्यक्तिगत विचार और व्यवहार के अंतरसंबंध से संबंधित है।</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335360" y="1268760"/>
            <a:ext cx="5270376"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क्या उम्मीद करें?</a:t>
            </a:r>
            <a:endParaRPr/>
          </a:p>
        </p:txBody>
      </p:sp>
      <p:sp>
        <p:nvSpPr>
          <p:cNvPr id="124" name="Google Shape;124;p17"/>
          <p:cNvSpPr txBox="1">
            <a:spLocks noGrp="1"/>
          </p:cNvSpPr>
          <p:nvPr>
            <p:ph type="body" idx="1"/>
          </p:nvPr>
        </p:nvSpPr>
        <p:spPr>
          <a:xfrm>
            <a:off x="5605736" y="1268760"/>
            <a:ext cx="6048672" cy="498316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4000"/>
              <a:buChar char="•"/>
            </a:pPr>
            <a:r>
              <a:rPr lang="en-IN" sz="4000">
                <a:latin typeface="Open Sans"/>
                <a:ea typeface="Open Sans"/>
                <a:cs typeface="Open Sans"/>
                <a:sym typeface="Open Sans"/>
              </a:rPr>
              <a:t>मनोवैज्ञानिक-सामाजिक तैयारी और आपदा प्रबंधन के लिए प्रतिक्रिया ।</a:t>
            </a:r>
            <a:endParaRPr/>
          </a:p>
          <a:p>
            <a:pPr marL="342900" lvl="0" indent="-342900" algn="l" rtl="0">
              <a:lnSpc>
                <a:spcPct val="100000"/>
              </a:lnSpc>
              <a:spcBef>
                <a:spcPts val="800"/>
              </a:spcBef>
              <a:spcAft>
                <a:spcPts val="0"/>
              </a:spcAft>
              <a:buClr>
                <a:schemeClr val="dk1"/>
              </a:buClr>
              <a:buSzPts val="4000"/>
              <a:buChar char="•"/>
            </a:pPr>
            <a:r>
              <a:rPr lang="en-IN" sz="4000">
                <a:latin typeface="Open Sans"/>
                <a:ea typeface="Open Sans"/>
                <a:cs typeface="Open Sans"/>
                <a:sym typeface="Open Sans"/>
              </a:rPr>
              <a:t>तनाव प्रबंधन और लचीला होना ।</a:t>
            </a:r>
            <a:endParaRPr/>
          </a:p>
          <a:p>
            <a:pPr marL="342900" lvl="0" indent="-342900" algn="l" rtl="0">
              <a:lnSpc>
                <a:spcPct val="100000"/>
              </a:lnSpc>
              <a:spcBef>
                <a:spcPts val="800"/>
              </a:spcBef>
              <a:spcAft>
                <a:spcPts val="0"/>
              </a:spcAft>
              <a:buClr>
                <a:schemeClr val="dk1"/>
              </a:buClr>
              <a:buSzPts val="4000"/>
              <a:buChar char="•"/>
            </a:pPr>
            <a:r>
              <a:rPr lang="en-IN" sz="4000">
                <a:latin typeface="Open Sans"/>
                <a:ea typeface="Open Sans"/>
                <a:cs typeface="Open Sans"/>
                <a:sym typeface="Open Sans"/>
              </a:rPr>
              <a:t>मानसिक स्वास्थ्य पर आपदा का प्रभाव ।</a:t>
            </a:r>
            <a:endParaRPr/>
          </a:p>
          <a:p>
            <a:pPr marL="342900" lvl="0" indent="-342900" algn="l" rtl="0">
              <a:lnSpc>
                <a:spcPct val="100000"/>
              </a:lnSpc>
              <a:spcBef>
                <a:spcPts val="800"/>
              </a:spcBef>
              <a:spcAft>
                <a:spcPts val="0"/>
              </a:spcAft>
              <a:buClr>
                <a:schemeClr val="dk1"/>
              </a:buClr>
              <a:buSzPts val="4000"/>
              <a:buChar char="•"/>
            </a:pPr>
            <a:r>
              <a:rPr lang="en-IN" sz="4000">
                <a:latin typeface="Open Sans"/>
                <a:ea typeface="Open Sans"/>
                <a:cs typeface="Open Sans"/>
                <a:sym typeface="Open Sans"/>
              </a:rPr>
              <a:t>आकलन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384032" y="1812133"/>
            <a:ext cx="5198368"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800"/>
              <a:buFont typeface="Calibri"/>
              <a:buNone/>
            </a:pPr>
            <a:r>
              <a:rPr lang="en-IN" sz="2800" b="1"/>
              <a:t>कोई घटना आपदा कब बन जाती है?</a:t>
            </a:r>
            <a:endParaRPr/>
          </a:p>
        </p:txBody>
      </p:sp>
      <p:sp>
        <p:nvSpPr>
          <p:cNvPr id="130" name="Google Shape;130;p18"/>
          <p:cNvSpPr txBox="1">
            <a:spLocks noGrp="1"/>
          </p:cNvSpPr>
          <p:nvPr>
            <p:ph type="body" idx="1"/>
          </p:nvPr>
        </p:nvSpPr>
        <p:spPr>
          <a:xfrm>
            <a:off x="6498940" y="3068960"/>
            <a:ext cx="4968552" cy="1564536"/>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IN" sz="2800">
                <a:latin typeface="Open Sans"/>
                <a:ea typeface="Open Sans"/>
                <a:cs typeface="Open Sans"/>
                <a:sym typeface="Open Sans"/>
              </a:rPr>
              <a:t>एक भयावह, उच्च परिणाम वाली घटना </a:t>
            </a:r>
            <a:r>
              <a:rPr lang="en-IN" sz="2800"/>
              <a:t>जिससे निपटना क्षमता से बाहर हो जाता है</a:t>
            </a:r>
            <a:r>
              <a:rPr lang="en-IN" sz="2800">
                <a:latin typeface="Times New Roman"/>
                <a:ea typeface="Times New Roman"/>
                <a:cs typeface="Times New Roman"/>
                <a:sym typeface="Times New Roman"/>
              </a:rPr>
              <a:t>।</a:t>
            </a:r>
            <a:endParaRPr sz="2800">
              <a:latin typeface="Open Sans"/>
              <a:ea typeface="Open Sans"/>
              <a:cs typeface="Open Sans"/>
              <a:sym typeface="Open Sans"/>
            </a:endParaRPr>
          </a:p>
        </p:txBody>
      </p:sp>
      <p:sp>
        <p:nvSpPr>
          <p:cNvPr id="131" name="Google Shape;131;p18"/>
          <p:cNvSpPr txBox="1"/>
          <p:nvPr/>
        </p:nvSpPr>
        <p:spPr>
          <a:xfrm>
            <a:off x="338336" y="1969307"/>
            <a:ext cx="5757664" cy="197165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4000"/>
              <a:buFont typeface="Open Sans"/>
              <a:buNone/>
            </a:pPr>
            <a:r>
              <a:rPr lang="en-IN" sz="4000" b="1" i="0" u="none" strike="noStrike" cap="none">
                <a:solidFill>
                  <a:srgbClr val="FF0000"/>
                </a:solidFill>
                <a:latin typeface="Open Sans"/>
                <a:ea typeface="Open Sans"/>
                <a:cs typeface="Open Sans"/>
                <a:sym typeface="Open Sans"/>
              </a:rPr>
              <a:t>मनो-सामाजिक तैयारी और प्रतिक्रिया</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479376" y="1412776"/>
            <a:ext cx="4993232" cy="273630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क्षमता अधिभार (ओवरलोड) का संकेतक</a:t>
            </a:r>
            <a:endParaRPr/>
          </a:p>
        </p:txBody>
      </p:sp>
      <p:sp>
        <p:nvSpPr>
          <p:cNvPr id="137" name="Google Shape;137;p19"/>
          <p:cNvSpPr txBox="1">
            <a:spLocks noGrp="1"/>
          </p:cNvSpPr>
          <p:nvPr>
            <p:ph type="body" idx="1"/>
          </p:nvPr>
        </p:nvSpPr>
        <p:spPr>
          <a:xfrm>
            <a:off x="5591944" y="1484784"/>
            <a:ext cx="6120680" cy="4824536"/>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50000"/>
              </a:lnSpc>
              <a:spcBef>
                <a:spcPts val="0"/>
              </a:spcBef>
              <a:spcAft>
                <a:spcPts val="0"/>
              </a:spcAft>
              <a:buClr>
                <a:schemeClr val="dk1"/>
              </a:buClr>
              <a:buSzPct val="100000"/>
              <a:buChar char="•"/>
            </a:pPr>
            <a:r>
              <a:rPr lang="en-IN" sz="2400">
                <a:latin typeface="Open Sans"/>
                <a:ea typeface="Open Sans"/>
                <a:cs typeface="Open Sans"/>
                <a:sym typeface="Open Sans"/>
              </a:rPr>
              <a:t>जीवित बचे लोगों के तत्काल बचाव का पर्याप्त प्रबंधन करने में असमर्थ होना</a:t>
            </a:r>
            <a:r>
              <a:rPr lang="en-IN" sz="2400">
                <a:latin typeface="Times New Roman"/>
                <a:ea typeface="Times New Roman"/>
                <a:cs typeface="Times New Roman"/>
                <a:sym typeface="Times New Roman"/>
              </a:rPr>
              <a:t> ।</a:t>
            </a:r>
            <a:endParaRPr sz="2400">
              <a:latin typeface="Open Sans"/>
              <a:ea typeface="Open Sans"/>
              <a:cs typeface="Open Sans"/>
              <a:sym typeface="Open Sans"/>
            </a:endParaRPr>
          </a:p>
          <a:p>
            <a:pPr marL="342900" lvl="0" indent="-342900" algn="l" rtl="0">
              <a:lnSpc>
                <a:spcPct val="150000"/>
              </a:lnSpc>
              <a:spcBef>
                <a:spcPts val="444"/>
              </a:spcBef>
              <a:spcAft>
                <a:spcPts val="0"/>
              </a:spcAft>
              <a:buClr>
                <a:schemeClr val="dk1"/>
              </a:buClr>
              <a:buSzPct val="100000"/>
              <a:buChar char="•"/>
            </a:pPr>
            <a:r>
              <a:rPr lang="en-IN" sz="2400">
                <a:latin typeface="Open Sans"/>
                <a:ea typeface="Open Sans"/>
                <a:cs typeface="Open Sans"/>
                <a:sym typeface="Open Sans"/>
              </a:rPr>
              <a:t>चिकित्सा देखभाल या अन्य आवश्यक सहायता पाने के लिए प्रतीक्षारत पीड़ितों की संख्या काफी अधिक होना </a:t>
            </a:r>
            <a:r>
              <a:rPr lang="en-IN" sz="2400">
                <a:latin typeface="Times New Roman"/>
                <a:ea typeface="Times New Roman"/>
                <a:cs typeface="Times New Roman"/>
                <a:sym typeface="Times New Roman"/>
              </a:rPr>
              <a:t>।</a:t>
            </a:r>
            <a:endParaRPr sz="2400">
              <a:latin typeface="Open Sans"/>
              <a:ea typeface="Open Sans"/>
              <a:cs typeface="Open Sans"/>
              <a:sym typeface="Open Sans"/>
            </a:endParaRPr>
          </a:p>
          <a:p>
            <a:pPr marL="342900" lvl="0" indent="-342900" algn="l" rtl="0">
              <a:lnSpc>
                <a:spcPct val="150000"/>
              </a:lnSpc>
              <a:spcBef>
                <a:spcPts val="444"/>
              </a:spcBef>
              <a:spcAft>
                <a:spcPts val="0"/>
              </a:spcAft>
              <a:buClr>
                <a:schemeClr val="dk1"/>
              </a:buClr>
              <a:buSzPct val="100000"/>
              <a:buChar char="•"/>
            </a:pPr>
            <a:r>
              <a:rPr lang="en-IN" sz="2400">
                <a:latin typeface="Open Sans"/>
                <a:ea typeface="Open Sans"/>
                <a:cs typeface="Open Sans"/>
                <a:sym typeface="Open Sans"/>
              </a:rPr>
              <a:t>महत्वपूर्ण बुनियादी ढांचे की रक्षा करने या महत्वपूर्ण संपत्ति की क्षति को रोकने में असमर्थ होना</a:t>
            </a:r>
            <a:r>
              <a:rPr lang="en-IN" sz="2400">
                <a:latin typeface="Times New Roman"/>
                <a:ea typeface="Times New Roman"/>
                <a:cs typeface="Times New Roman"/>
                <a:sym typeface="Times New Roman"/>
              </a:rPr>
              <a:t> ।</a:t>
            </a:r>
            <a:endParaRPr sz="2400">
              <a:latin typeface="Open Sans"/>
              <a:ea typeface="Open Sans"/>
              <a:cs typeface="Open Sans"/>
              <a:sym typeface="Open Sans"/>
            </a:endParaRPr>
          </a:p>
          <a:p>
            <a:pPr marL="342900" lvl="0" indent="-342900" algn="l" rtl="0">
              <a:lnSpc>
                <a:spcPct val="150000"/>
              </a:lnSpc>
              <a:spcBef>
                <a:spcPts val="444"/>
              </a:spcBef>
              <a:spcAft>
                <a:spcPts val="0"/>
              </a:spcAft>
              <a:buClr>
                <a:schemeClr val="dk1"/>
              </a:buClr>
              <a:buSzPct val="100000"/>
              <a:buChar char="•"/>
            </a:pPr>
            <a:r>
              <a:rPr lang="en-IN" sz="2400">
                <a:latin typeface="Open Sans"/>
                <a:ea typeface="Open Sans"/>
                <a:cs typeface="Open Sans"/>
                <a:sym typeface="Open Sans"/>
              </a:rPr>
              <a:t>अनियंत्रित सामाजिक विघटन और मनोवैज्ञानिक आघात के संकेत</a:t>
            </a:r>
            <a:r>
              <a:rPr lang="en-IN" sz="2400">
                <a:latin typeface="Times New Roman"/>
                <a:ea typeface="Times New Roman"/>
                <a:cs typeface="Times New Roman"/>
                <a:sym typeface="Times New Roman"/>
              </a:rPr>
              <a:t> ।</a:t>
            </a:r>
            <a:endParaRPr sz="2400">
              <a:latin typeface="Open Sans"/>
              <a:ea typeface="Open Sans"/>
              <a:cs typeface="Open Sans"/>
              <a:sym typeface="Open Sans"/>
            </a:endParaRPr>
          </a:p>
          <a:p>
            <a:pPr marL="342900" lvl="0" indent="-201930" algn="l" rtl="0">
              <a:lnSpc>
                <a:spcPct val="100000"/>
              </a:lnSpc>
              <a:spcBef>
                <a:spcPts val="444"/>
              </a:spcBef>
              <a:spcAft>
                <a:spcPts val="0"/>
              </a:spcAft>
              <a:buClr>
                <a:schemeClr val="dk1"/>
              </a:buClr>
              <a:buSzPct val="100000"/>
              <a:buNone/>
            </a:pPr>
            <a:endParaRPr sz="24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191344" y="2492896"/>
            <a:ext cx="5774432" cy="164705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400"/>
              <a:buFont typeface="Open Sans"/>
              <a:buNone/>
            </a:pPr>
            <a:r>
              <a:rPr lang="en-IN" b="1">
                <a:solidFill>
                  <a:srgbClr val="FF0000"/>
                </a:solidFill>
                <a:latin typeface="Open Sans"/>
                <a:ea typeface="Open Sans"/>
                <a:cs typeface="Open Sans"/>
                <a:sym typeface="Open Sans"/>
              </a:rPr>
              <a:t>मनोवैज्ञानिक तैयारी</a:t>
            </a:r>
            <a:br>
              <a:rPr lang="en-IN">
                <a:solidFill>
                  <a:srgbClr val="FF0000"/>
                </a:solidFill>
                <a:latin typeface="Open Sans"/>
                <a:ea typeface="Open Sans"/>
                <a:cs typeface="Open Sans"/>
                <a:sym typeface="Open Sans"/>
              </a:rPr>
            </a:br>
            <a:endParaRPr>
              <a:solidFill>
                <a:srgbClr val="FF0000"/>
              </a:solidFill>
              <a:latin typeface="Open Sans"/>
              <a:ea typeface="Open Sans"/>
              <a:cs typeface="Open Sans"/>
              <a:sym typeface="Open Sans"/>
            </a:endParaRPr>
          </a:p>
        </p:txBody>
      </p:sp>
      <p:grpSp>
        <p:nvGrpSpPr>
          <p:cNvPr id="144" name="Google Shape;144;p20"/>
          <p:cNvGrpSpPr/>
          <p:nvPr/>
        </p:nvGrpSpPr>
        <p:grpSpPr>
          <a:xfrm>
            <a:off x="5944742" y="924758"/>
            <a:ext cx="4899763" cy="5237077"/>
            <a:chOff x="1015543" y="-271994"/>
            <a:chExt cx="4899763" cy="5237077"/>
          </a:xfrm>
        </p:grpSpPr>
        <p:sp>
          <p:nvSpPr>
            <p:cNvPr id="145" name="Google Shape;145;p20"/>
            <p:cNvSpPr/>
            <p:nvPr/>
          </p:nvSpPr>
          <p:spPr>
            <a:xfrm>
              <a:off x="2727290" y="-271994"/>
              <a:ext cx="1827882" cy="189789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0"/>
            <p:cNvSpPr txBox="1"/>
            <p:nvPr/>
          </p:nvSpPr>
          <p:spPr>
            <a:xfrm>
              <a:off x="2994977" y="5946"/>
              <a:ext cx="1292508" cy="1342012"/>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IN" sz="2000" b="1" i="0" u="none" strike="noStrike" cap="none">
                  <a:solidFill>
                    <a:schemeClr val="lt1"/>
                  </a:solidFill>
                  <a:latin typeface="Calibri"/>
                  <a:ea typeface="Calibri"/>
                  <a:cs typeface="Calibri"/>
                  <a:sym typeface="Calibri"/>
                </a:rPr>
                <a:t>Material prepare-dness</a:t>
              </a:r>
              <a:endParaRPr sz="2000" b="1" i="0" u="none" strike="noStrike" cap="none">
                <a:solidFill>
                  <a:schemeClr val="lt1"/>
                </a:solidFill>
                <a:latin typeface="Calibri"/>
                <a:ea typeface="Calibri"/>
                <a:cs typeface="Calibri"/>
                <a:sym typeface="Calibri"/>
              </a:endParaRPr>
            </a:p>
          </p:txBody>
        </p:sp>
        <p:sp>
          <p:nvSpPr>
            <p:cNvPr id="147" name="Google Shape;147;p20"/>
            <p:cNvSpPr/>
            <p:nvPr/>
          </p:nvSpPr>
          <p:spPr>
            <a:xfrm rot="3183873">
              <a:off x="4213886" y="1336733"/>
              <a:ext cx="206237" cy="478210"/>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0"/>
            <p:cNvSpPr txBox="1"/>
            <p:nvPr/>
          </p:nvSpPr>
          <p:spPr>
            <a:xfrm rot="3183873">
              <a:off x="4226232" y="1407648"/>
              <a:ext cx="144366" cy="2869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1" i="0" u="none" strike="noStrike" cap="none">
                <a:solidFill>
                  <a:schemeClr val="lt1"/>
                </a:solidFill>
                <a:latin typeface="Calibri"/>
                <a:ea typeface="Calibri"/>
                <a:cs typeface="Calibri"/>
                <a:sym typeface="Calibri"/>
              </a:endParaRPr>
            </a:p>
          </p:txBody>
        </p:sp>
        <p:sp>
          <p:nvSpPr>
            <p:cNvPr id="149" name="Google Shape;149;p20"/>
            <p:cNvSpPr/>
            <p:nvPr/>
          </p:nvSpPr>
          <p:spPr>
            <a:xfrm>
              <a:off x="4006107" y="1599845"/>
              <a:ext cx="1909199" cy="166444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0"/>
            <p:cNvSpPr txBox="1"/>
            <p:nvPr/>
          </p:nvSpPr>
          <p:spPr>
            <a:xfrm>
              <a:off x="4285703" y="1843597"/>
              <a:ext cx="1350007" cy="117693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IN" sz="2000" b="1" i="0" u="none" strike="noStrike" cap="none">
                  <a:solidFill>
                    <a:schemeClr val="lt1"/>
                  </a:solidFill>
                  <a:latin typeface="Calibri"/>
                  <a:ea typeface="Calibri"/>
                  <a:cs typeface="Calibri"/>
                  <a:sym typeface="Calibri"/>
                </a:rPr>
                <a:t>Planning activities</a:t>
              </a:r>
              <a:endParaRPr sz="1400" b="0" i="0" u="none" strike="noStrike" cap="none">
                <a:solidFill>
                  <a:srgbClr val="000000"/>
                </a:solidFill>
                <a:latin typeface="Arial"/>
                <a:ea typeface="Arial"/>
                <a:cs typeface="Arial"/>
                <a:sym typeface="Arial"/>
              </a:endParaRPr>
            </a:p>
          </p:txBody>
        </p:sp>
        <p:sp>
          <p:nvSpPr>
            <p:cNvPr id="151" name="Google Shape;151;p20"/>
            <p:cNvSpPr/>
            <p:nvPr/>
          </p:nvSpPr>
          <p:spPr>
            <a:xfrm rot="7899316">
              <a:off x="4297025" y="2899130"/>
              <a:ext cx="70991" cy="478210"/>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0"/>
            <p:cNvSpPr txBox="1"/>
            <p:nvPr/>
          </p:nvSpPr>
          <p:spPr>
            <a:xfrm rot="-2900684">
              <a:off x="4314751" y="2986816"/>
              <a:ext cx="49694" cy="2869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1" i="0" u="none" strike="noStrike" cap="none">
                <a:solidFill>
                  <a:schemeClr val="lt1"/>
                </a:solidFill>
                <a:latin typeface="Calibri"/>
                <a:ea typeface="Calibri"/>
                <a:cs typeface="Calibri"/>
                <a:sym typeface="Calibri"/>
              </a:endParaRPr>
            </a:p>
          </p:txBody>
        </p:sp>
        <p:sp>
          <p:nvSpPr>
            <p:cNvPr id="153" name="Google Shape;153;p20"/>
            <p:cNvSpPr/>
            <p:nvPr/>
          </p:nvSpPr>
          <p:spPr>
            <a:xfrm>
              <a:off x="2580570" y="2938436"/>
              <a:ext cx="2056530" cy="2026647"/>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0"/>
            <p:cNvSpPr txBox="1"/>
            <p:nvPr/>
          </p:nvSpPr>
          <p:spPr>
            <a:xfrm>
              <a:off x="2881742" y="3235232"/>
              <a:ext cx="1454186" cy="1433055"/>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IN" sz="2000" b="1" i="0" u="none" strike="noStrike" cap="none">
                  <a:solidFill>
                    <a:schemeClr val="lt1"/>
                  </a:solidFill>
                  <a:latin typeface="Calibri"/>
                  <a:ea typeface="Calibri"/>
                  <a:cs typeface="Calibri"/>
                  <a:sym typeface="Calibri"/>
                </a:rPr>
                <a:t>Knowledge</a:t>
              </a:r>
              <a:endParaRPr sz="1400" b="0" i="0" u="none" strike="noStrike" cap="none">
                <a:solidFill>
                  <a:srgbClr val="000000"/>
                </a:solidFill>
                <a:latin typeface="Arial"/>
                <a:ea typeface="Arial"/>
                <a:cs typeface="Arial"/>
                <a:sym typeface="Arial"/>
              </a:endParaRPr>
            </a:p>
          </p:txBody>
        </p:sp>
        <p:sp>
          <p:nvSpPr>
            <p:cNvPr id="155" name="Google Shape;155;p20"/>
            <p:cNvSpPr/>
            <p:nvPr/>
          </p:nvSpPr>
          <p:spPr>
            <a:xfrm rot="5399990">
              <a:off x="3526604" y="2849824"/>
              <a:ext cx="164457" cy="478210"/>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0"/>
            <p:cNvSpPr txBox="1"/>
            <p:nvPr/>
          </p:nvSpPr>
          <p:spPr>
            <a:xfrm rot="5399990">
              <a:off x="3551272" y="2920798"/>
              <a:ext cx="115120" cy="2869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1" i="0" u="none" strike="noStrike" cap="none">
                <a:solidFill>
                  <a:schemeClr val="lt1"/>
                </a:solidFill>
                <a:latin typeface="Calibri"/>
                <a:ea typeface="Calibri"/>
                <a:cs typeface="Calibri"/>
                <a:sym typeface="Calibri"/>
              </a:endParaRPr>
            </a:p>
          </p:txBody>
        </p:sp>
        <p:sp>
          <p:nvSpPr>
            <p:cNvPr id="157" name="Google Shape;157;p20"/>
            <p:cNvSpPr/>
            <p:nvPr/>
          </p:nvSpPr>
          <p:spPr>
            <a:xfrm>
              <a:off x="2777085" y="1599849"/>
              <a:ext cx="1663491" cy="164888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0"/>
            <p:cNvSpPr txBox="1"/>
            <p:nvPr/>
          </p:nvSpPr>
          <p:spPr>
            <a:xfrm>
              <a:off x="3020698" y="1841322"/>
              <a:ext cx="1176265" cy="116593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IN" sz="2000" b="1" i="0" u="none" strike="noStrike" cap="none">
                  <a:solidFill>
                    <a:schemeClr val="lt1"/>
                  </a:solidFill>
                  <a:latin typeface="Calibri"/>
                  <a:ea typeface="Calibri"/>
                  <a:cs typeface="Calibri"/>
                  <a:sym typeface="Calibri"/>
                </a:rPr>
                <a:t>Disaster prepare-dness</a:t>
              </a:r>
              <a:endParaRPr sz="2000" b="1" i="0" u="none" strike="noStrike" cap="none">
                <a:solidFill>
                  <a:schemeClr val="lt1"/>
                </a:solidFill>
                <a:latin typeface="Calibri"/>
                <a:ea typeface="Calibri"/>
                <a:cs typeface="Calibri"/>
                <a:sym typeface="Calibri"/>
              </a:endParaRPr>
            </a:p>
          </p:txBody>
        </p:sp>
        <p:sp>
          <p:nvSpPr>
            <p:cNvPr id="159" name="Google Shape;159;p20"/>
            <p:cNvSpPr/>
            <p:nvPr/>
          </p:nvSpPr>
          <p:spPr>
            <a:xfrm rot="-10">
              <a:off x="2950537" y="2778391"/>
              <a:ext cx="405979" cy="47414"/>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0"/>
            <p:cNvSpPr txBox="1"/>
            <p:nvPr/>
          </p:nvSpPr>
          <p:spPr>
            <a:xfrm rot="-10">
              <a:off x="2950537" y="2787874"/>
              <a:ext cx="391755" cy="2844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b="1" i="0" u="none" strike="noStrike" cap="none">
                <a:solidFill>
                  <a:schemeClr val="lt1"/>
                </a:solidFill>
                <a:latin typeface="Calibri"/>
                <a:ea typeface="Calibri"/>
                <a:cs typeface="Calibri"/>
                <a:sym typeface="Calibri"/>
              </a:endParaRPr>
            </a:p>
          </p:txBody>
        </p:sp>
        <p:sp>
          <p:nvSpPr>
            <p:cNvPr id="161" name="Google Shape;161;p20"/>
            <p:cNvSpPr/>
            <p:nvPr/>
          </p:nvSpPr>
          <p:spPr>
            <a:xfrm>
              <a:off x="1015543" y="1443901"/>
              <a:ext cx="1928511" cy="1960789"/>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0"/>
            <p:cNvSpPr txBox="1"/>
            <p:nvPr/>
          </p:nvSpPr>
          <p:spPr>
            <a:xfrm>
              <a:off x="1297967" y="1731052"/>
              <a:ext cx="1363663" cy="1386487"/>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IN" sz="2000" b="1" i="0" u="none" strike="noStrike" cap="none">
                  <a:solidFill>
                    <a:schemeClr val="lt1"/>
                  </a:solidFill>
                  <a:latin typeface="Calibri"/>
                  <a:ea typeface="Calibri"/>
                  <a:cs typeface="Calibri"/>
                  <a:sym typeface="Calibri"/>
                </a:rPr>
                <a:t>Psycho-logical prepare-dness</a:t>
              </a:r>
              <a:endParaRPr sz="2000" b="1" i="0" u="none" strike="noStrike" cap="none">
                <a:solidFill>
                  <a:schemeClr val="lt1"/>
                </a:solidFill>
                <a:latin typeface="Calibri"/>
                <a:ea typeface="Calibri"/>
                <a:cs typeface="Calibri"/>
                <a:sym typeface="Calibri"/>
              </a:endParaRPr>
            </a:p>
          </p:txBody>
        </p:sp>
        <p:sp>
          <p:nvSpPr>
            <p:cNvPr id="163" name="Google Shape;163;p20"/>
            <p:cNvSpPr/>
            <p:nvPr/>
          </p:nvSpPr>
          <p:spPr>
            <a:xfrm rot="-2786623">
              <a:off x="2685067" y="1302243"/>
              <a:ext cx="268535" cy="478210"/>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0"/>
            <p:cNvSpPr txBox="1"/>
            <p:nvPr/>
          </p:nvSpPr>
          <p:spPr>
            <a:xfrm rot="-2786623">
              <a:off x="2697591" y="1427076"/>
              <a:ext cx="187975" cy="2869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1" i="0" u="none" strike="noStrike" cap="non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1981200" y="142852"/>
            <a:ext cx="8229600" cy="10715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n-IN" b="1"/>
              <a:t>मनोवैज्ञानिक तैयारी</a:t>
            </a:r>
            <a:br>
              <a:rPr lang="en-IN"/>
            </a:br>
            <a:endParaRPr/>
          </a:p>
        </p:txBody>
      </p:sp>
      <p:grpSp>
        <p:nvGrpSpPr>
          <p:cNvPr id="170" name="Google Shape;170;p21"/>
          <p:cNvGrpSpPr/>
          <p:nvPr/>
        </p:nvGrpSpPr>
        <p:grpSpPr>
          <a:xfrm>
            <a:off x="1981202" y="1072393"/>
            <a:ext cx="8229594" cy="5052938"/>
            <a:chOff x="2" y="830"/>
            <a:chExt cx="8229594" cy="5052938"/>
          </a:xfrm>
        </p:grpSpPr>
        <p:sp>
          <p:nvSpPr>
            <p:cNvPr id="171" name="Google Shape;171;p21"/>
            <p:cNvSpPr/>
            <p:nvPr/>
          </p:nvSpPr>
          <p:spPr>
            <a:xfrm>
              <a:off x="2" y="830"/>
              <a:ext cx="8229594" cy="152697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1"/>
            <p:cNvSpPr txBox="1"/>
            <p:nvPr/>
          </p:nvSpPr>
          <p:spPr>
            <a:xfrm>
              <a:off x="1205198" y="224450"/>
              <a:ext cx="5819202" cy="1079736"/>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Calibri"/>
                <a:buNone/>
              </a:pPr>
              <a:endParaRPr sz="6500" b="0" i="0" u="none" strike="noStrike" cap="none">
                <a:solidFill>
                  <a:schemeClr val="lt1"/>
                </a:solidFill>
                <a:latin typeface="Calibri"/>
                <a:ea typeface="Calibri"/>
                <a:cs typeface="Calibri"/>
                <a:sym typeface="Calibri"/>
              </a:endParaRPr>
            </a:p>
          </p:txBody>
        </p:sp>
        <p:sp>
          <p:nvSpPr>
            <p:cNvPr id="173" name="Google Shape;173;p21"/>
            <p:cNvSpPr/>
            <p:nvPr/>
          </p:nvSpPr>
          <p:spPr>
            <a:xfrm rot="2160000">
              <a:off x="5167273" y="1323155"/>
              <a:ext cx="142723" cy="515354"/>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1"/>
            <p:cNvSpPr txBox="1"/>
            <p:nvPr/>
          </p:nvSpPr>
          <p:spPr>
            <a:xfrm rot="2160000">
              <a:off x="5171362" y="1413642"/>
              <a:ext cx="99906" cy="3092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200"/>
                <a:buFont typeface="Calibri"/>
                <a:buNone/>
              </a:pPr>
              <a:endParaRPr sz="2200" b="0" i="0" u="none" strike="noStrike" cap="none">
                <a:solidFill>
                  <a:schemeClr val="lt1"/>
                </a:solidFill>
                <a:latin typeface="Calibri"/>
                <a:ea typeface="Calibri"/>
                <a:cs typeface="Calibri"/>
                <a:sym typeface="Calibri"/>
              </a:endParaRPr>
            </a:p>
          </p:txBody>
        </p:sp>
        <p:sp>
          <p:nvSpPr>
            <p:cNvPr id="175" name="Google Shape;175;p21"/>
            <p:cNvSpPr/>
            <p:nvPr/>
          </p:nvSpPr>
          <p:spPr>
            <a:xfrm>
              <a:off x="5205019" y="1347628"/>
              <a:ext cx="1526976" cy="152697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1"/>
            <p:cNvSpPr txBox="1"/>
            <p:nvPr/>
          </p:nvSpPr>
          <p:spPr>
            <a:xfrm>
              <a:off x="5428639" y="1571248"/>
              <a:ext cx="1079736" cy="1079736"/>
            </a:xfrm>
            <a:prstGeom prst="rect">
              <a:avLst/>
            </a:prstGeom>
            <a:noFill/>
            <a:ln>
              <a:noFill/>
            </a:ln>
          </p:spPr>
          <p:txBody>
            <a:bodyPr spcFirstLastPara="1" wrap="square" lIns="43175" tIns="43175" rIns="4317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endParaRPr sz="3400" b="0" i="0" u="none" strike="noStrike" cap="none">
                <a:solidFill>
                  <a:schemeClr val="lt1"/>
                </a:solidFill>
                <a:latin typeface="Calibri"/>
                <a:ea typeface="Calibri"/>
                <a:cs typeface="Calibri"/>
                <a:sym typeface="Calibri"/>
              </a:endParaRPr>
            </a:p>
          </p:txBody>
        </p:sp>
        <p:sp>
          <p:nvSpPr>
            <p:cNvPr id="177" name="Google Shape;177;p21"/>
            <p:cNvSpPr/>
            <p:nvPr/>
          </p:nvSpPr>
          <p:spPr>
            <a:xfrm rot="6480000">
              <a:off x="5415475" y="2932117"/>
              <a:ext cx="405096" cy="515354"/>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1"/>
            <p:cNvSpPr txBox="1"/>
            <p:nvPr/>
          </p:nvSpPr>
          <p:spPr>
            <a:xfrm rot="-4320000">
              <a:off x="5495017" y="2977398"/>
              <a:ext cx="283567" cy="3092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200"/>
                <a:buFont typeface="Calibri"/>
                <a:buNone/>
              </a:pPr>
              <a:endParaRPr sz="2200" b="0" i="0" u="none" strike="noStrike" cap="none">
                <a:solidFill>
                  <a:schemeClr val="lt1"/>
                </a:solidFill>
                <a:latin typeface="Calibri"/>
                <a:ea typeface="Calibri"/>
                <a:cs typeface="Calibri"/>
                <a:sym typeface="Calibri"/>
              </a:endParaRPr>
            </a:p>
          </p:txBody>
        </p:sp>
        <p:sp>
          <p:nvSpPr>
            <p:cNvPr id="179" name="Google Shape;179;p21"/>
            <p:cNvSpPr/>
            <p:nvPr/>
          </p:nvSpPr>
          <p:spPr>
            <a:xfrm>
              <a:off x="4496966" y="3526792"/>
              <a:ext cx="1526976" cy="152697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1"/>
            <p:cNvSpPr txBox="1"/>
            <p:nvPr/>
          </p:nvSpPr>
          <p:spPr>
            <a:xfrm>
              <a:off x="4720586" y="3750412"/>
              <a:ext cx="1079736" cy="1079736"/>
            </a:xfrm>
            <a:prstGeom prst="rect">
              <a:avLst/>
            </a:prstGeom>
            <a:noFill/>
            <a:ln>
              <a:noFill/>
            </a:ln>
          </p:spPr>
          <p:txBody>
            <a:bodyPr spcFirstLastPara="1" wrap="square" lIns="43175" tIns="43175" rIns="4317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endParaRPr sz="3400" b="0" i="0" u="none" strike="noStrike" cap="none">
                <a:solidFill>
                  <a:schemeClr val="lt1"/>
                </a:solidFill>
                <a:latin typeface="Calibri"/>
                <a:ea typeface="Calibri"/>
                <a:cs typeface="Calibri"/>
                <a:sym typeface="Calibri"/>
              </a:endParaRPr>
            </a:p>
          </p:txBody>
        </p:sp>
        <p:sp>
          <p:nvSpPr>
            <p:cNvPr id="181" name="Google Shape;181;p21"/>
            <p:cNvSpPr/>
            <p:nvPr/>
          </p:nvSpPr>
          <p:spPr>
            <a:xfrm rot="10800000">
              <a:off x="3923716" y="4032603"/>
              <a:ext cx="405096" cy="515354"/>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1"/>
            <p:cNvSpPr txBox="1"/>
            <p:nvPr/>
          </p:nvSpPr>
          <p:spPr>
            <a:xfrm>
              <a:off x="4045245" y="4135674"/>
              <a:ext cx="283567" cy="3092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200"/>
                <a:buFont typeface="Calibri"/>
                <a:buNone/>
              </a:pPr>
              <a:endParaRPr sz="2200" b="0" i="0" u="none" strike="noStrike" cap="none">
                <a:solidFill>
                  <a:schemeClr val="lt1"/>
                </a:solidFill>
                <a:latin typeface="Calibri"/>
                <a:ea typeface="Calibri"/>
                <a:cs typeface="Calibri"/>
                <a:sym typeface="Calibri"/>
              </a:endParaRPr>
            </a:p>
          </p:txBody>
        </p:sp>
        <p:sp>
          <p:nvSpPr>
            <p:cNvPr id="183" name="Google Shape;183;p21"/>
            <p:cNvSpPr/>
            <p:nvPr/>
          </p:nvSpPr>
          <p:spPr>
            <a:xfrm>
              <a:off x="2205657" y="3526792"/>
              <a:ext cx="1526976" cy="152697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1"/>
            <p:cNvSpPr txBox="1"/>
            <p:nvPr/>
          </p:nvSpPr>
          <p:spPr>
            <a:xfrm>
              <a:off x="2429277" y="3750412"/>
              <a:ext cx="1079736" cy="1079736"/>
            </a:xfrm>
            <a:prstGeom prst="rect">
              <a:avLst/>
            </a:prstGeom>
            <a:noFill/>
            <a:ln>
              <a:noFill/>
            </a:ln>
          </p:spPr>
          <p:txBody>
            <a:bodyPr spcFirstLastPara="1" wrap="square" lIns="43175" tIns="43175" rIns="4317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endParaRPr sz="3400" b="0" i="0" u="none" strike="noStrike" cap="none">
                <a:solidFill>
                  <a:schemeClr val="lt1"/>
                </a:solidFill>
                <a:latin typeface="Calibri"/>
                <a:ea typeface="Calibri"/>
                <a:cs typeface="Calibri"/>
                <a:sym typeface="Calibri"/>
              </a:endParaRPr>
            </a:p>
          </p:txBody>
        </p:sp>
        <p:sp>
          <p:nvSpPr>
            <p:cNvPr id="185" name="Google Shape;185;p21"/>
            <p:cNvSpPr/>
            <p:nvPr/>
          </p:nvSpPr>
          <p:spPr>
            <a:xfrm rot="-6480000">
              <a:off x="2416113" y="2953925"/>
              <a:ext cx="405096" cy="515354"/>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1"/>
            <p:cNvSpPr txBox="1"/>
            <p:nvPr/>
          </p:nvSpPr>
          <p:spPr>
            <a:xfrm rot="4320000">
              <a:off x="2495655" y="3114786"/>
              <a:ext cx="283567" cy="3092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200"/>
                <a:buFont typeface="Calibri"/>
                <a:buNone/>
              </a:pPr>
              <a:endParaRPr sz="2200" b="0" i="0" u="none" strike="noStrike" cap="none">
                <a:solidFill>
                  <a:schemeClr val="lt1"/>
                </a:solidFill>
                <a:latin typeface="Calibri"/>
                <a:ea typeface="Calibri"/>
                <a:cs typeface="Calibri"/>
                <a:sym typeface="Calibri"/>
              </a:endParaRPr>
            </a:p>
          </p:txBody>
        </p:sp>
        <p:sp>
          <p:nvSpPr>
            <p:cNvPr id="187" name="Google Shape;187;p21"/>
            <p:cNvSpPr/>
            <p:nvPr/>
          </p:nvSpPr>
          <p:spPr>
            <a:xfrm>
              <a:off x="1497603" y="1347628"/>
              <a:ext cx="1526976" cy="152697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1"/>
            <p:cNvSpPr txBox="1"/>
            <p:nvPr/>
          </p:nvSpPr>
          <p:spPr>
            <a:xfrm>
              <a:off x="1721223" y="1571248"/>
              <a:ext cx="1079736" cy="1079736"/>
            </a:xfrm>
            <a:prstGeom prst="rect">
              <a:avLst/>
            </a:prstGeom>
            <a:noFill/>
            <a:ln>
              <a:noFill/>
            </a:ln>
          </p:spPr>
          <p:txBody>
            <a:bodyPr spcFirstLastPara="1" wrap="square" lIns="43175" tIns="43175" rIns="4317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endParaRPr sz="3400" b="0" i="0" u="none" strike="noStrike" cap="none">
                <a:solidFill>
                  <a:schemeClr val="lt1"/>
                </a:solidFill>
                <a:latin typeface="Calibri"/>
                <a:ea typeface="Calibri"/>
                <a:cs typeface="Calibri"/>
                <a:sym typeface="Calibri"/>
              </a:endParaRPr>
            </a:p>
          </p:txBody>
        </p:sp>
        <p:sp>
          <p:nvSpPr>
            <p:cNvPr id="189" name="Google Shape;189;p21"/>
            <p:cNvSpPr/>
            <p:nvPr/>
          </p:nvSpPr>
          <p:spPr>
            <a:xfrm rot="-2160000">
              <a:off x="2913067" y="1327904"/>
              <a:ext cx="142723" cy="515354"/>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1"/>
            <p:cNvSpPr txBox="1"/>
            <p:nvPr/>
          </p:nvSpPr>
          <p:spPr>
            <a:xfrm rot="-2160000">
              <a:off x="2917156" y="1443559"/>
              <a:ext cx="99906" cy="3092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200"/>
                <a:buFont typeface="Calibri"/>
                <a:buNone/>
              </a:pPr>
              <a:endParaRPr sz="2200" b="0" i="0" u="none" strike="noStrike" cap="none">
                <a:solidFill>
                  <a:schemeClr val="lt1"/>
                </a:solidFill>
                <a:latin typeface="Calibri"/>
                <a:ea typeface="Calibri"/>
                <a:cs typeface="Calibri"/>
                <a:sym typeface="Calibri"/>
              </a:endParaRPr>
            </a:p>
          </p:txBody>
        </p:sp>
      </p:grpSp>
      <p:graphicFrame>
        <p:nvGraphicFramePr>
          <p:cNvPr id="191" name="Google Shape;191;p21"/>
          <p:cNvGraphicFramePr/>
          <p:nvPr/>
        </p:nvGraphicFramePr>
        <p:xfrm>
          <a:off x="191344" y="980728"/>
          <a:ext cx="3000000" cy="3000000"/>
        </p:xfrm>
        <a:graphic>
          <a:graphicData uri="http://schemas.openxmlformats.org/drawingml/2006/table">
            <a:tbl>
              <a:tblPr firstRow="1" bandRow="1">
                <a:noFill/>
                <a:tableStyleId>{86F25F56-D9E3-4842-B247-735979053F24}</a:tableStyleId>
              </a:tblPr>
              <a:tblGrid>
                <a:gridCol w="5940650">
                  <a:extLst>
                    <a:ext uri="{9D8B030D-6E8A-4147-A177-3AD203B41FA5}">
                      <a16:colId xmlns:a16="http://schemas.microsoft.com/office/drawing/2014/main" val="20000"/>
                    </a:ext>
                  </a:extLst>
                </a:gridCol>
                <a:gridCol w="5940650">
                  <a:extLst>
                    <a:ext uri="{9D8B030D-6E8A-4147-A177-3AD203B41FA5}">
                      <a16:colId xmlns:a16="http://schemas.microsoft.com/office/drawing/2014/main" val="20001"/>
                    </a:ext>
                  </a:extLst>
                </a:gridCol>
              </a:tblGrid>
              <a:tr h="5734425">
                <a:tc>
                  <a:txBody>
                    <a:bodyPr/>
                    <a:lstStyle/>
                    <a:p>
                      <a:pPr marL="274320" marR="0" lvl="1" indent="0" algn="just" rtl="0">
                        <a:lnSpc>
                          <a:spcPct val="100000"/>
                        </a:lnSpc>
                        <a:spcBef>
                          <a:spcPts val="0"/>
                        </a:spcBef>
                        <a:spcAft>
                          <a:spcPts val="0"/>
                        </a:spcAft>
                        <a:buClr>
                          <a:srgbClr val="000000"/>
                        </a:buClr>
                        <a:buSzPts val="2400"/>
                        <a:buFont typeface="Arial"/>
                        <a:buNone/>
                      </a:pPr>
                      <a:r>
                        <a:rPr lang="en-IN" sz="2400" b="0" u="none" strike="noStrike" cap="none"/>
                        <a:t>जागरूकता, अपेक्षा और तत्परता की एक मनोवैज्ञानिक अवस्था।</a:t>
                      </a:r>
                      <a:endParaRPr sz="2400" b="0" u="none" strike="noStrike" cap="none"/>
                    </a:p>
                    <a:p>
                      <a:pPr marL="274320" marR="0" lvl="1" indent="0" algn="l" rtl="0">
                        <a:lnSpc>
                          <a:spcPct val="100000"/>
                        </a:lnSpc>
                        <a:spcBef>
                          <a:spcPts val="0"/>
                        </a:spcBef>
                        <a:spcAft>
                          <a:spcPts val="0"/>
                        </a:spcAft>
                        <a:buClr>
                          <a:srgbClr val="000000"/>
                        </a:buClr>
                        <a:buSzPts val="900"/>
                        <a:buFont typeface="Arial"/>
                        <a:buNone/>
                      </a:pPr>
                      <a:endParaRPr sz="900" b="0" u="none" strike="noStrike" cap="none">
                        <a:latin typeface="Times New Roman"/>
                        <a:ea typeface="Times New Roman"/>
                        <a:cs typeface="Times New Roman"/>
                        <a:sym typeface="Times New Roman"/>
                      </a:endParaRPr>
                    </a:p>
                    <a:p>
                      <a:pPr marL="274320" marR="0" lvl="1" indent="0" algn="just" rtl="0">
                        <a:lnSpc>
                          <a:spcPct val="100000"/>
                        </a:lnSpc>
                        <a:spcBef>
                          <a:spcPts val="0"/>
                        </a:spcBef>
                        <a:spcAft>
                          <a:spcPts val="0"/>
                        </a:spcAft>
                        <a:buClr>
                          <a:srgbClr val="000000"/>
                        </a:buClr>
                        <a:buSzPts val="2800"/>
                        <a:buFont typeface="Arial"/>
                        <a:buNone/>
                      </a:pPr>
                      <a:r>
                        <a:rPr lang="en-IN" sz="2800" b="0" u="none" strike="noStrike" cap="none">
                          <a:latin typeface="Times New Roman"/>
                          <a:ea typeface="Times New Roman"/>
                          <a:cs typeface="Times New Roman"/>
                          <a:sym typeface="Times New Roman"/>
                        </a:rPr>
                        <a:t>आपातकालीन स्थिति में अपनी मनोवैज्ञानिक प्रतिक्रिया का पूर्वानुमान लगाने और उसे प्रबंधित करने की आंतरिक, तैयार क्षमता । </a:t>
                      </a:r>
                      <a:endParaRPr sz="1400" u="none" strike="noStrike" cap="none"/>
                    </a:p>
                    <a:p>
                      <a:pPr marL="274320" marR="0" lvl="1" indent="0" algn="l" rtl="0">
                        <a:lnSpc>
                          <a:spcPct val="100000"/>
                        </a:lnSpc>
                        <a:spcBef>
                          <a:spcPts val="0"/>
                        </a:spcBef>
                        <a:spcAft>
                          <a:spcPts val="0"/>
                        </a:spcAft>
                        <a:buClr>
                          <a:srgbClr val="000000"/>
                        </a:buClr>
                        <a:buSzPts val="1000"/>
                        <a:buFont typeface="Arial"/>
                        <a:buNone/>
                      </a:pPr>
                      <a:endParaRPr sz="1000" b="0" u="none" strike="noStrike" cap="none">
                        <a:latin typeface="Times New Roman"/>
                        <a:ea typeface="Times New Roman"/>
                        <a:cs typeface="Times New Roman"/>
                        <a:sym typeface="Times New Roman"/>
                      </a:endParaRPr>
                    </a:p>
                    <a:p>
                      <a:pPr marL="274320" marR="0" lvl="1" indent="0" algn="just" rtl="0">
                        <a:lnSpc>
                          <a:spcPct val="100000"/>
                        </a:lnSpc>
                        <a:spcBef>
                          <a:spcPts val="0"/>
                        </a:spcBef>
                        <a:spcAft>
                          <a:spcPts val="0"/>
                        </a:spcAft>
                        <a:buClr>
                          <a:srgbClr val="000000"/>
                        </a:buClr>
                        <a:buSzPts val="2800"/>
                        <a:buFont typeface="Arial"/>
                        <a:buNone/>
                      </a:pPr>
                      <a:r>
                        <a:rPr lang="en-IN" sz="2800" b="0" u="none" strike="noStrike" cap="none">
                          <a:solidFill>
                            <a:schemeClr val="dk1"/>
                          </a:solidFill>
                          <a:latin typeface="Times New Roman"/>
                          <a:ea typeface="Times New Roman"/>
                          <a:cs typeface="Times New Roman"/>
                          <a:sym typeface="Times New Roman"/>
                        </a:rPr>
                        <a:t>आपदाओं के संदर्भ में उपलब्ध सबसे प्रभावी रिजिलिएंस (Resilience) प्रदान करने वाली रणनीतियों में से एक ।</a:t>
                      </a:r>
                      <a:endParaRPr sz="1400" u="none" strike="noStrike" cap="none"/>
                    </a:p>
                    <a:p>
                      <a:pPr marL="274320" marR="0" lvl="1" indent="0" algn="l" rtl="0">
                        <a:lnSpc>
                          <a:spcPct val="100000"/>
                        </a:lnSpc>
                        <a:spcBef>
                          <a:spcPts val="0"/>
                        </a:spcBef>
                        <a:spcAft>
                          <a:spcPts val="0"/>
                        </a:spcAft>
                        <a:buClr>
                          <a:srgbClr val="000000"/>
                        </a:buClr>
                        <a:buSzPts val="1000"/>
                        <a:buFont typeface="Arial"/>
                        <a:buNone/>
                      </a:pPr>
                      <a:endParaRPr sz="1000" b="0" u="none" strike="noStrike" cap="none">
                        <a:latin typeface="Times New Roman"/>
                        <a:ea typeface="Times New Roman"/>
                        <a:cs typeface="Times New Roman"/>
                        <a:sym typeface="Times New Roman"/>
                      </a:endParaRPr>
                    </a:p>
                    <a:p>
                      <a:pPr marL="274320" marR="0" lvl="1" indent="0" algn="just" rtl="0">
                        <a:lnSpc>
                          <a:spcPct val="100000"/>
                        </a:lnSpc>
                        <a:spcBef>
                          <a:spcPts val="0"/>
                        </a:spcBef>
                        <a:spcAft>
                          <a:spcPts val="0"/>
                        </a:spcAft>
                        <a:buClr>
                          <a:srgbClr val="000000"/>
                        </a:buClr>
                        <a:buSzPts val="2800"/>
                        <a:buFont typeface="Arial"/>
                        <a:buNone/>
                      </a:pPr>
                      <a:r>
                        <a:rPr lang="en-IN" sz="2800" b="0" u="none" strike="noStrike" cap="none">
                          <a:latin typeface="Times New Roman"/>
                          <a:ea typeface="Times New Roman"/>
                          <a:cs typeface="Times New Roman"/>
                          <a:sym typeface="Times New Roman"/>
                        </a:rPr>
                        <a:t>आपातकालीन तैयारी में, उभरती स्थिति के तनाव से निपटने में, तथा घटना के बाद उत्पन्न होने वाले तीव्र संकट को सीमित करने में महत्वपूर्ण भूमिका निभाता है।</a:t>
                      </a:r>
                      <a:endParaRPr sz="1400" u="none" strike="noStrike" cap="none"/>
                    </a:p>
                    <a:p>
                      <a:pPr marL="0" marR="0" lvl="0" indent="0" algn="l" rtl="0">
                        <a:lnSpc>
                          <a:spcPct val="100000"/>
                        </a:lnSpc>
                        <a:spcBef>
                          <a:spcPts val="0"/>
                        </a:spcBef>
                        <a:spcAft>
                          <a:spcPts val="0"/>
                        </a:spcAft>
                        <a:buClr>
                          <a:srgbClr val="000000"/>
                        </a:buClr>
                        <a:buSzPts val="2400"/>
                        <a:buFont typeface="Arial"/>
                        <a:buNone/>
                      </a:pPr>
                      <a:endParaRPr sz="2400" b="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0"/>
                  </a:ext>
                </a:extLst>
              </a:tr>
            </a:tbl>
          </a:graphicData>
        </a:graphic>
      </p:graphicFrame>
      <p:grpSp>
        <p:nvGrpSpPr>
          <p:cNvPr id="192" name="Google Shape;192;p21"/>
          <p:cNvGrpSpPr/>
          <p:nvPr/>
        </p:nvGrpSpPr>
        <p:grpSpPr>
          <a:xfrm>
            <a:off x="6598567" y="1542011"/>
            <a:ext cx="4550745" cy="4824011"/>
            <a:chOff x="1524589" y="-149024"/>
            <a:chExt cx="4550745" cy="4824011"/>
          </a:xfrm>
        </p:grpSpPr>
        <p:sp>
          <p:nvSpPr>
            <p:cNvPr id="193" name="Google Shape;193;p21"/>
            <p:cNvSpPr/>
            <p:nvPr/>
          </p:nvSpPr>
          <p:spPr>
            <a:xfrm>
              <a:off x="3205910" y="-149024"/>
              <a:ext cx="1763194" cy="1667574"/>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1"/>
            <p:cNvSpPr txBox="1"/>
            <p:nvPr/>
          </p:nvSpPr>
          <p:spPr>
            <a:xfrm>
              <a:off x="3464124" y="95187"/>
              <a:ext cx="1246766" cy="117915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IN" sz="1800" b="0" i="0" u="none" strike="noStrike" cap="none">
                  <a:solidFill>
                    <a:schemeClr val="lt1"/>
                  </a:solidFill>
                  <a:latin typeface="Calibri"/>
                  <a:ea typeface="Calibri"/>
                  <a:cs typeface="Calibri"/>
                  <a:sym typeface="Calibri"/>
                </a:rPr>
                <a:t>Prevention/mitigation</a:t>
              </a:r>
              <a:endParaRPr sz="1400" b="0" i="0" u="none" strike="noStrike" cap="none">
                <a:solidFill>
                  <a:srgbClr val="000000"/>
                </a:solidFill>
                <a:latin typeface="Arial"/>
                <a:ea typeface="Arial"/>
                <a:cs typeface="Arial"/>
                <a:sym typeface="Arial"/>
              </a:endParaRPr>
            </a:p>
          </p:txBody>
        </p:sp>
        <p:sp>
          <p:nvSpPr>
            <p:cNvPr id="195" name="Google Shape;195;p21"/>
            <p:cNvSpPr/>
            <p:nvPr/>
          </p:nvSpPr>
          <p:spPr>
            <a:xfrm rot="3183873">
              <a:off x="4611568" y="1327140"/>
              <a:ext cx="264532" cy="461286"/>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1"/>
            <p:cNvSpPr txBox="1"/>
            <p:nvPr/>
          </p:nvSpPr>
          <p:spPr>
            <a:xfrm rot="3183873">
              <a:off x="4627404" y="1387680"/>
              <a:ext cx="185172" cy="27677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197" name="Google Shape;197;p21"/>
            <p:cNvSpPr/>
            <p:nvPr/>
          </p:nvSpPr>
          <p:spPr>
            <a:xfrm>
              <a:off x="4643993" y="1574166"/>
              <a:ext cx="1431341" cy="160553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1"/>
            <p:cNvSpPr txBox="1"/>
            <p:nvPr/>
          </p:nvSpPr>
          <p:spPr>
            <a:xfrm>
              <a:off x="4853608" y="1809291"/>
              <a:ext cx="1012111" cy="113528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IN" sz="1800" b="0" i="0" u="none" strike="noStrike" cap="none">
                  <a:solidFill>
                    <a:schemeClr val="lt1"/>
                  </a:solidFill>
                  <a:latin typeface="Calibri"/>
                  <a:ea typeface="Calibri"/>
                  <a:cs typeface="Calibri"/>
                  <a:sym typeface="Calibri"/>
                </a:rPr>
                <a:t>Prepare-dness</a:t>
              </a:r>
              <a:endParaRPr sz="1300" b="0" i="0" u="none" strike="noStrike" cap="none">
                <a:solidFill>
                  <a:schemeClr val="lt1"/>
                </a:solidFill>
                <a:latin typeface="Calibri"/>
                <a:ea typeface="Calibri"/>
                <a:cs typeface="Calibri"/>
                <a:sym typeface="Calibri"/>
              </a:endParaRPr>
            </a:p>
          </p:txBody>
        </p:sp>
        <p:sp>
          <p:nvSpPr>
            <p:cNvPr id="199" name="Google Shape;199;p21"/>
            <p:cNvSpPr/>
            <p:nvPr/>
          </p:nvSpPr>
          <p:spPr>
            <a:xfrm rot="7899316">
              <a:off x="4673607" y="2825942"/>
              <a:ext cx="162920" cy="461286"/>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1"/>
            <p:cNvSpPr txBox="1"/>
            <p:nvPr/>
          </p:nvSpPr>
          <p:spPr>
            <a:xfrm rot="-2900684">
              <a:off x="4714288" y="2899940"/>
              <a:ext cx="114044" cy="27677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201" name="Google Shape;201;p21"/>
            <p:cNvSpPr/>
            <p:nvPr/>
          </p:nvSpPr>
          <p:spPr>
            <a:xfrm>
              <a:off x="3064397" y="3009271"/>
              <a:ext cx="1983750" cy="166571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1"/>
            <p:cNvSpPr txBox="1"/>
            <p:nvPr/>
          </p:nvSpPr>
          <p:spPr>
            <a:xfrm>
              <a:off x="3354910" y="3253209"/>
              <a:ext cx="1402724" cy="117784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IN" sz="1600" b="0" i="0" u="none" strike="noStrike" cap="none">
                  <a:solidFill>
                    <a:schemeClr val="lt1"/>
                  </a:solidFill>
                  <a:latin typeface="Calibri"/>
                  <a:ea typeface="Calibri"/>
                  <a:cs typeface="Calibri"/>
                  <a:sym typeface="Calibri"/>
                </a:rPr>
                <a:t>Response</a:t>
              </a:r>
              <a:endParaRPr sz="1400" b="0" i="0" u="none" strike="noStrike" cap="none">
                <a:solidFill>
                  <a:srgbClr val="000000"/>
                </a:solidFill>
                <a:latin typeface="Arial"/>
                <a:ea typeface="Arial"/>
                <a:cs typeface="Arial"/>
                <a:sym typeface="Arial"/>
              </a:endParaRPr>
            </a:p>
          </p:txBody>
        </p:sp>
        <p:sp>
          <p:nvSpPr>
            <p:cNvPr id="203" name="Google Shape;203;p21"/>
            <p:cNvSpPr/>
            <p:nvPr/>
          </p:nvSpPr>
          <p:spPr>
            <a:xfrm rot="5399990">
              <a:off x="4015081" y="2854012"/>
              <a:ext cx="82379" cy="461286"/>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1"/>
            <p:cNvSpPr txBox="1"/>
            <p:nvPr/>
          </p:nvSpPr>
          <p:spPr>
            <a:xfrm rot="5399990">
              <a:off x="4027438" y="2933912"/>
              <a:ext cx="57665" cy="27677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205" name="Google Shape;205;p21"/>
            <p:cNvSpPr/>
            <p:nvPr/>
          </p:nvSpPr>
          <p:spPr>
            <a:xfrm>
              <a:off x="3253958" y="1574174"/>
              <a:ext cx="1604621" cy="1590529"/>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1"/>
            <p:cNvSpPr txBox="1"/>
            <p:nvPr/>
          </p:nvSpPr>
          <p:spPr>
            <a:xfrm>
              <a:off x="3488949" y="1807102"/>
              <a:ext cx="1134639" cy="1124673"/>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IN" sz="2400" b="0" i="0" u="none" strike="noStrike" cap="none">
                  <a:solidFill>
                    <a:schemeClr val="lt1"/>
                  </a:solidFill>
                  <a:latin typeface="Calibri"/>
                  <a:ea typeface="Calibri"/>
                  <a:cs typeface="Calibri"/>
                  <a:sym typeface="Calibri"/>
                </a:rPr>
                <a:t>RISK</a:t>
              </a:r>
              <a:endParaRPr sz="1400" b="0" i="0" u="none" strike="noStrike" cap="none">
                <a:solidFill>
                  <a:srgbClr val="000000"/>
                </a:solidFill>
                <a:latin typeface="Arial"/>
                <a:ea typeface="Arial"/>
                <a:cs typeface="Arial"/>
                <a:sym typeface="Arial"/>
              </a:endParaRPr>
            </a:p>
          </p:txBody>
        </p:sp>
        <p:sp>
          <p:nvSpPr>
            <p:cNvPr id="207" name="Google Shape;207;p21"/>
            <p:cNvSpPr/>
            <p:nvPr/>
          </p:nvSpPr>
          <p:spPr>
            <a:xfrm rot="-10">
              <a:off x="3454210" y="2711007"/>
              <a:ext cx="468705" cy="45736"/>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1"/>
            <p:cNvSpPr txBox="1"/>
            <p:nvPr/>
          </p:nvSpPr>
          <p:spPr>
            <a:xfrm rot="-10">
              <a:off x="3454210" y="2720154"/>
              <a:ext cx="454984" cy="2744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lt1"/>
                </a:solidFill>
                <a:latin typeface="Calibri"/>
                <a:ea typeface="Calibri"/>
                <a:cs typeface="Calibri"/>
                <a:sym typeface="Calibri"/>
              </a:endParaRPr>
            </a:p>
          </p:txBody>
        </p:sp>
        <p:sp>
          <p:nvSpPr>
            <p:cNvPr id="209" name="Google Shape;209;p21"/>
            <p:cNvSpPr/>
            <p:nvPr/>
          </p:nvSpPr>
          <p:spPr>
            <a:xfrm>
              <a:off x="1524589" y="1423744"/>
              <a:ext cx="1922136" cy="1891397"/>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1"/>
            <p:cNvSpPr txBox="1"/>
            <p:nvPr/>
          </p:nvSpPr>
          <p:spPr>
            <a:xfrm>
              <a:off x="1806079" y="1700733"/>
              <a:ext cx="1359156" cy="133741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IN" sz="2000" b="0" i="0" u="none" strike="noStrike" cap="none">
                  <a:solidFill>
                    <a:schemeClr val="lt1"/>
                  </a:solidFill>
                  <a:latin typeface="Calibri"/>
                  <a:ea typeface="Calibri"/>
                  <a:cs typeface="Calibri"/>
                  <a:sym typeface="Calibri"/>
                </a:rPr>
                <a:t>Recovery</a:t>
              </a:r>
              <a:endParaRPr sz="1400" b="0" i="0" u="none" strike="noStrike" cap="none">
                <a:solidFill>
                  <a:srgbClr val="000000"/>
                </a:solidFill>
                <a:latin typeface="Arial"/>
                <a:ea typeface="Arial"/>
                <a:cs typeface="Arial"/>
                <a:sym typeface="Arial"/>
              </a:endParaRPr>
            </a:p>
          </p:txBody>
        </p:sp>
        <p:sp>
          <p:nvSpPr>
            <p:cNvPr id="211" name="Google Shape;211;p21"/>
            <p:cNvSpPr/>
            <p:nvPr/>
          </p:nvSpPr>
          <p:spPr>
            <a:xfrm rot="-2786623">
              <a:off x="3177996" y="1266775"/>
              <a:ext cx="273621" cy="461286"/>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1"/>
            <p:cNvSpPr txBox="1"/>
            <p:nvPr/>
          </p:nvSpPr>
          <p:spPr>
            <a:xfrm rot="-2786623">
              <a:off x="3190758" y="1388776"/>
              <a:ext cx="191535" cy="27677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xfrm>
            <a:off x="983432" y="1844824"/>
            <a:ext cx="1944216"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उद्देश्य</a:t>
            </a:r>
            <a:endParaRPr sz="4000">
              <a:solidFill>
                <a:srgbClr val="FF0000"/>
              </a:solidFill>
              <a:latin typeface="Open Sans"/>
              <a:ea typeface="Open Sans"/>
              <a:cs typeface="Open Sans"/>
              <a:sym typeface="Open Sans"/>
            </a:endParaRPr>
          </a:p>
        </p:txBody>
      </p:sp>
      <p:sp>
        <p:nvSpPr>
          <p:cNvPr id="218" name="Google Shape;218;p22"/>
          <p:cNvSpPr txBox="1">
            <a:spLocks noGrp="1"/>
          </p:cNvSpPr>
          <p:nvPr>
            <p:ph type="body" idx="1"/>
          </p:nvPr>
        </p:nvSpPr>
        <p:spPr>
          <a:xfrm>
            <a:off x="4871864" y="1484784"/>
            <a:ext cx="648072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800"/>
              <a:buNone/>
            </a:pPr>
            <a:r>
              <a:rPr lang="en-IN" sz="2800">
                <a:latin typeface="Open Sans"/>
                <a:ea typeface="Open Sans"/>
                <a:cs typeface="Open Sans"/>
                <a:sym typeface="Open Sans"/>
              </a:rPr>
              <a:t> </a:t>
            </a:r>
            <a:r>
              <a:rPr lang="en-IN" sz="3600">
                <a:latin typeface="Open Sans"/>
                <a:ea typeface="Open Sans"/>
                <a:cs typeface="Open Sans"/>
                <a:sym typeface="Open Sans"/>
              </a:rPr>
              <a:t>मनोवैज्ञानिक रूप से तैयार होने के तीन चरण</a:t>
            </a:r>
            <a:endParaRPr sz="2800">
              <a:latin typeface="Open Sans"/>
              <a:ea typeface="Open Sans"/>
              <a:cs typeface="Open Sans"/>
              <a:sym typeface="Open Sans"/>
            </a:endParaRPr>
          </a:p>
          <a:p>
            <a:pPr marL="342900" lvl="0" indent="-342900" algn="l" rtl="0">
              <a:lnSpc>
                <a:spcPct val="150000"/>
              </a:lnSpc>
              <a:spcBef>
                <a:spcPts val="720"/>
              </a:spcBef>
              <a:spcAft>
                <a:spcPts val="0"/>
              </a:spcAft>
              <a:buClr>
                <a:schemeClr val="dk1"/>
              </a:buClr>
              <a:buSzPts val="2800"/>
              <a:buChar char="•"/>
            </a:pPr>
            <a:r>
              <a:rPr lang="en-IN" sz="2800">
                <a:latin typeface="Open Sans"/>
                <a:ea typeface="Open Sans"/>
                <a:cs typeface="Open Sans"/>
                <a:sym typeface="Open Sans"/>
              </a:rPr>
              <a:t>A- </a:t>
            </a:r>
            <a:r>
              <a:rPr lang="en-IN" sz="3600">
                <a:latin typeface="Open Sans"/>
                <a:ea typeface="Open Sans"/>
                <a:cs typeface="Open Sans"/>
                <a:sym typeface="Open Sans"/>
              </a:rPr>
              <a:t>पूर्वानुमान करना </a:t>
            </a:r>
            <a:r>
              <a:rPr lang="en-IN" sz="2800">
                <a:latin typeface="Open Sans"/>
                <a:ea typeface="Open Sans"/>
                <a:cs typeface="Open Sans"/>
                <a:sym typeface="Open Sans"/>
              </a:rPr>
              <a:t>(ANTICIPATE)</a:t>
            </a:r>
            <a:endParaRPr/>
          </a:p>
          <a:p>
            <a:pPr marL="342900" lvl="0" indent="-342900" algn="l" rtl="0">
              <a:lnSpc>
                <a:spcPct val="150000"/>
              </a:lnSpc>
              <a:spcBef>
                <a:spcPts val="720"/>
              </a:spcBef>
              <a:spcAft>
                <a:spcPts val="0"/>
              </a:spcAft>
              <a:buClr>
                <a:schemeClr val="dk1"/>
              </a:buClr>
              <a:buSzPts val="2800"/>
              <a:buChar char="•"/>
            </a:pPr>
            <a:r>
              <a:rPr lang="en-IN" sz="2800">
                <a:latin typeface="Open Sans"/>
                <a:ea typeface="Open Sans"/>
                <a:cs typeface="Open Sans"/>
                <a:sym typeface="Open Sans"/>
              </a:rPr>
              <a:t>I- </a:t>
            </a:r>
            <a:r>
              <a:rPr lang="en-IN" sz="3600">
                <a:latin typeface="Open Sans"/>
                <a:ea typeface="Open Sans"/>
                <a:cs typeface="Open Sans"/>
                <a:sym typeface="Open Sans"/>
              </a:rPr>
              <a:t>पहचान </a:t>
            </a:r>
            <a:r>
              <a:rPr lang="en-IN" sz="2800">
                <a:latin typeface="Open Sans"/>
                <a:ea typeface="Open Sans"/>
                <a:cs typeface="Open Sans"/>
                <a:sym typeface="Open Sans"/>
              </a:rPr>
              <a:t>(IDENTIFY)</a:t>
            </a:r>
            <a:endParaRPr/>
          </a:p>
          <a:p>
            <a:pPr marL="342900" lvl="0" indent="-342900" algn="l" rtl="0">
              <a:lnSpc>
                <a:spcPct val="150000"/>
              </a:lnSpc>
              <a:spcBef>
                <a:spcPts val="720"/>
              </a:spcBef>
              <a:spcAft>
                <a:spcPts val="0"/>
              </a:spcAft>
              <a:buClr>
                <a:schemeClr val="dk1"/>
              </a:buClr>
              <a:buSzPts val="2800"/>
              <a:buChar char="•"/>
            </a:pPr>
            <a:r>
              <a:rPr lang="en-IN" sz="2800">
                <a:latin typeface="Open Sans"/>
                <a:ea typeface="Open Sans"/>
                <a:cs typeface="Open Sans"/>
                <a:sym typeface="Open Sans"/>
              </a:rPr>
              <a:t>M- </a:t>
            </a:r>
            <a:r>
              <a:rPr lang="en-IN" sz="3600">
                <a:latin typeface="Open Sans"/>
                <a:ea typeface="Open Sans"/>
                <a:cs typeface="Open Sans"/>
                <a:sym typeface="Open Sans"/>
              </a:rPr>
              <a:t>मैनेज </a:t>
            </a:r>
            <a:r>
              <a:rPr lang="en-IN" sz="2800">
                <a:latin typeface="Open Sans"/>
                <a:ea typeface="Open Sans"/>
                <a:cs typeface="Open Sans"/>
                <a:sym typeface="Open Sans"/>
              </a:rPr>
              <a:t>(MANAGE)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1607</Words>
  <Application>Microsoft Office PowerPoint</Application>
  <PresentationFormat>Widescreen</PresentationFormat>
  <Paragraphs>214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Times New Roman</vt:lpstr>
      <vt:lpstr>Open Sans SemiBold</vt:lpstr>
      <vt:lpstr>Calibri</vt:lpstr>
      <vt:lpstr>Arial</vt:lpstr>
      <vt:lpstr>Open Sans</vt:lpstr>
      <vt:lpstr>Office Theme</vt:lpstr>
      <vt:lpstr>PowerPoint Presentation</vt:lpstr>
      <vt:lpstr>उद्देश्य</vt:lpstr>
      <vt:lpstr>मनो-सामाजिक मुद्दे क्या है?</vt:lpstr>
      <vt:lpstr>क्या उम्मीद करें?</vt:lpstr>
      <vt:lpstr>कोई घटना आपदा कब बन जाती है?</vt:lpstr>
      <vt:lpstr>क्षमता अधिभार (ओवरलोड) का संकेतक</vt:lpstr>
      <vt:lpstr>मनोवैज्ञानिक तैयारी </vt:lpstr>
      <vt:lpstr>मनोवैज्ञानिक तैयारी </vt:lpstr>
      <vt:lpstr>उद्देश्य</vt:lpstr>
      <vt:lpstr>अपनी प्रतिक्रिया का पूर्वानुमान लगाना</vt:lpstr>
      <vt:lpstr>शारीरिक प्रतिक्रिया</vt:lpstr>
      <vt:lpstr>भावनात्मक लक्षण</vt:lpstr>
      <vt:lpstr>व्यवहार संबंधी लक्षण </vt:lpstr>
      <vt:lpstr>अपनी प्रतिक्रियाओं का प्रबंधन </vt:lpstr>
      <vt:lpstr>सुरक्षित प्राथमिक उपचार के लिए रणनीतियाँ </vt:lpstr>
      <vt:lpstr>अपने तनाव का प्रबंधन</vt:lpstr>
      <vt:lpstr>PowerPoint Presentation</vt:lpstr>
      <vt:lpstr>क्या इसमें कोई सकारात्मक बात है? </vt:lpstr>
      <vt:lpstr>क्या इसमें कोई सकारात्मक बात है? </vt:lpstr>
      <vt:lpstr>क्या इसमें कोई सकारात्मक बात है? </vt:lpstr>
      <vt:lpstr>कुछ दिलचस्प निष्कर्ष </vt:lpstr>
      <vt:lpstr> तनाव मानसिकता </vt:lpstr>
      <vt:lpstr>याद रखने योग्य तीन चरण </vt:lpstr>
      <vt:lpstr>तनाव से निपटने के तरीके </vt:lpstr>
      <vt:lpstr>समीक्षा</vt:lpstr>
      <vt:lpstr>PowerPoint Presentation</vt:lpstr>
      <vt:lpstr>PowerPoint Presentation</vt:lpstr>
      <vt:lpstr>                           मूल्यांकन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2026-01-08T10:37:27Z</dcterms:modified>
</cp:coreProperties>
</file>