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93588" cy="6858000"/>
  <p:notesSz cx="6858000" cy="9144000"/>
  <p:embeddedFontLst>
    <p:embeddedFont>
      <p:font typeface="Arial Black" panose="020B0A04020102020204" pitchFamily="34" charset="0"/>
      <p:bold r:id="rId46"/>
    </p:embeddedFont>
    <p:embeddedFont>
      <p:font typeface="Cambria" panose="02040503050406030204" pitchFamily="18" charset="0"/>
      <p:regular r:id="rId47"/>
      <p:bold r:id="rId48"/>
      <p:italic r:id="rId49"/>
      <p:boldItalic r:id="rId50"/>
    </p:embeddedFont>
    <p:embeddedFont>
      <p:font typeface="Constantia" panose="02030602050306030303" pitchFamily="18" charset="0"/>
      <p:regular r:id="rId51"/>
      <p:bold r:id="rId52"/>
      <p:italic r:id="rId53"/>
      <p:boldItalic r:id="rId54"/>
    </p:embeddedFont>
    <p:embeddedFont>
      <p:font typeface="Garamond" panose="02020404030301010803" pitchFamily="18"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Open Sans SemiBold" panose="020B0706030804020204" pitchFamily="34" charset="0"/>
      <p:regular r:id="rId63"/>
      <p:bold r:id="rId64"/>
      <p:italic r:id="rId65"/>
      <p:boldItalic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font" Target="fonts/font6.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7 NDRF</a:t>
            </a:r>
            <a:endParaRPr/>
          </a:p>
        </p:txBody>
      </p:sp>
      <p:sp>
        <p:nvSpPr>
          <p:cNvPr id="144" name="Google Shape;14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7 NDRF</a:t>
            </a:r>
            <a:endParaRPr/>
          </a:p>
        </p:txBody>
      </p:sp>
      <p:sp>
        <p:nvSpPr>
          <p:cNvPr id="307" name="Google Shape;30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7 NDRF</a:t>
            </a:r>
            <a:endParaRPr/>
          </a:p>
        </p:txBody>
      </p:sp>
      <p:sp>
        <p:nvSpPr>
          <p:cNvPr id="154" name="Google Shape;15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72" name="Google Shape;172;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7 NDRF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838080" y="1825200"/>
            <a:ext cx="105156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2"/>
          </p:nvPr>
        </p:nvSpPr>
        <p:spPr>
          <a:xfrm>
            <a:off x="838080" y="4098240"/>
            <a:ext cx="105156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body" idx="1"/>
          </p:nvPr>
        </p:nvSpPr>
        <p:spPr>
          <a:xfrm>
            <a:off x="83808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2"/>
          <p:cNvSpPr txBox="1">
            <a:spLocks noGrp="1"/>
          </p:cNvSpPr>
          <p:nvPr>
            <p:ph type="body" idx="2"/>
          </p:nvPr>
        </p:nvSpPr>
        <p:spPr>
          <a:xfrm>
            <a:off x="622656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body" idx="3"/>
          </p:nvPr>
        </p:nvSpPr>
        <p:spPr>
          <a:xfrm>
            <a:off x="83808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2"/>
          <p:cNvSpPr txBox="1">
            <a:spLocks noGrp="1"/>
          </p:cNvSpPr>
          <p:nvPr>
            <p:ph type="body" idx="4"/>
          </p:nvPr>
        </p:nvSpPr>
        <p:spPr>
          <a:xfrm>
            <a:off x="622656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body" idx="1"/>
          </p:nvPr>
        </p:nvSpPr>
        <p:spPr>
          <a:xfrm>
            <a:off x="838080" y="182520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
          <p:cNvSpPr txBox="1">
            <a:spLocks noGrp="1"/>
          </p:cNvSpPr>
          <p:nvPr>
            <p:ph type="body" idx="2"/>
          </p:nvPr>
        </p:nvSpPr>
        <p:spPr>
          <a:xfrm>
            <a:off x="4393440" y="182520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3"/>
          <p:cNvSpPr txBox="1">
            <a:spLocks noGrp="1"/>
          </p:cNvSpPr>
          <p:nvPr>
            <p:ph type="body" idx="3"/>
          </p:nvPr>
        </p:nvSpPr>
        <p:spPr>
          <a:xfrm>
            <a:off x="7949160" y="182520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3"/>
          <p:cNvSpPr txBox="1">
            <a:spLocks noGrp="1"/>
          </p:cNvSpPr>
          <p:nvPr>
            <p:ph type="body" idx="4"/>
          </p:nvPr>
        </p:nvSpPr>
        <p:spPr>
          <a:xfrm>
            <a:off x="838080" y="409824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3"/>
          <p:cNvSpPr txBox="1">
            <a:spLocks noGrp="1"/>
          </p:cNvSpPr>
          <p:nvPr>
            <p:ph type="body" idx="5"/>
          </p:nvPr>
        </p:nvSpPr>
        <p:spPr>
          <a:xfrm>
            <a:off x="4393440" y="409824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3"/>
          <p:cNvSpPr txBox="1">
            <a:spLocks noGrp="1"/>
          </p:cNvSpPr>
          <p:nvPr>
            <p:ph type="body" idx="6"/>
          </p:nvPr>
        </p:nvSpPr>
        <p:spPr>
          <a:xfrm>
            <a:off x="7949160" y="409824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838080" y="1825200"/>
            <a:ext cx="1051560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6"/>
          <p:cNvSpPr txBox="1">
            <a:spLocks noGrp="1"/>
          </p:cNvSpPr>
          <p:nvPr>
            <p:ph type="dt" idx="10"/>
          </p:nvPr>
        </p:nvSpPr>
        <p:spPr>
          <a:xfrm>
            <a:off x="838080" y="6356520"/>
            <a:ext cx="2743200" cy="365040"/>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4038480" y="6356520"/>
            <a:ext cx="4114800" cy="365040"/>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8610480" y="6356520"/>
            <a:ext cx="2743200" cy="365040"/>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subTitle" idx="1"/>
          </p:nvPr>
        </p:nvSpPr>
        <p:spPr>
          <a:xfrm>
            <a:off x="838080" y="1825200"/>
            <a:ext cx="10515600" cy="435132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body" idx="1"/>
          </p:nvPr>
        </p:nvSpPr>
        <p:spPr>
          <a:xfrm>
            <a:off x="838080" y="1825200"/>
            <a:ext cx="1051560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83808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9"/>
          <p:cNvSpPr txBox="1">
            <a:spLocks noGrp="1"/>
          </p:cNvSpPr>
          <p:nvPr>
            <p:ph type="body" idx="2"/>
          </p:nvPr>
        </p:nvSpPr>
        <p:spPr>
          <a:xfrm>
            <a:off x="622656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1"/>
        <p:cNvGrpSpPr/>
        <p:nvPr/>
      </p:nvGrpSpPr>
      <p:grpSpPr>
        <a:xfrm>
          <a:off x="0" y="0"/>
          <a:ext cx="0" cy="0"/>
          <a:chOff x="0" y="0"/>
          <a:chExt cx="0" cy="0"/>
        </a:xfrm>
      </p:grpSpPr>
      <p:sp>
        <p:nvSpPr>
          <p:cNvPr id="92" name="Google Shape;92;p21"/>
          <p:cNvSpPr txBox="1">
            <a:spLocks noGrp="1"/>
          </p:cNvSpPr>
          <p:nvPr>
            <p:ph type="subTitle" idx="1"/>
          </p:nvPr>
        </p:nvSpPr>
        <p:spPr>
          <a:xfrm>
            <a:off x="838080" y="365040"/>
            <a:ext cx="10515600" cy="61455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838080" y="1825200"/>
            <a:ext cx="10515600" cy="435132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body" idx="1"/>
          </p:nvPr>
        </p:nvSpPr>
        <p:spPr>
          <a:xfrm>
            <a:off x="83808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2"/>
          <p:cNvSpPr txBox="1">
            <a:spLocks noGrp="1"/>
          </p:cNvSpPr>
          <p:nvPr>
            <p:ph type="body" idx="2"/>
          </p:nvPr>
        </p:nvSpPr>
        <p:spPr>
          <a:xfrm>
            <a:off x="622656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2"/>
          <p:cNvSpPr txBox="1">
            <a:spLocks noGrp="1"/>
          </p:cNvSpPr>
          <p:nvPr>
            <p:ph type="body" idx="3"/>
          </p:nvPr>
        </p:nvSpPr>
        <p:spPr>
          <a:xfrm>
            <a:off x="83808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a:off x="83808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3"/>
          <p:cNvSpPr txBox="1">
            <a:spLocks noGrp="1"/>
          </p:cNvSpPr>
          <p:nvPr>
            <p:ph type="body" idx="2"/>
          </p:nvPr>
        </p:nvSpPr>
        <p:spPr>
          <a:xfrm>
            <a:off x="622656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3"/>
          <p:cNvSpPr txBox="1">
            <a:spLocks noGrp="1"/>
          </p:cNvSpPr>
          <p:nvPr>
            <p:ph type="body" idx="3"/>
          </p:nvPr>
        </p:nvSpPr>
        <p:spPr>
          <a:xfrm>
            <a:off x="622656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body" idx="1"/>
          </p:nvPr>
        </p:nvSpPr>
        <p:spPr>
          <a:xfrm>
            <a:off x="83808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4"/>
          <p:cNvSpPr txBox="1">
            <a:spLocks noGrp="1"/>
          </p:cNvSpPr>
          <p:nvPr>
            <p:ph type="body" idx="2"/>
          </p:nvPr>
        </p:nvSpPr>
        <p:spPr>
          <a:xfrm>
            <a:off x="622656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4"/>
          <p:cNvSpPr txBox="1">
            <a:spLocks noGrp="1"/>
          </p:cNvSpPr>
          <p:nvPr>
            <p:ph type="body" idx="3"/>
          </p:nvPr>
        </p:nvSpPr>
        <p:spPr>
          <a:xfrm>
            <a:off x="838080" y="4098240"/>
            <a:ext cx="105156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5"/>
          <p:cNvSpPr txBox="1">
            <a:spLocks noGrp="1"/>
          </p:cNvSpPr>
          <p:nvPr>
            <p:ph type="body" idx="1"/>
          </p:nvPr>
        </p:nvSpPr>
        <p:spPr>
          <a:xfrm>
            <a:off x="838080" y="1825200"/>
            <a:ext cx="105156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5"/>
          <p:cNvSpPr txBox="1">
            <a:spLocks noGrp="1"/>
          </p:cNvSpPr>
          <p:nvPr>
            <p:ph type="body" idx="2"/>
          </p:nvPr>
        </p:nvSpPr>
        <p:spPr>
          <a:xfrm>
            <a:off x="838080" y="4098240"/>
            <a:ext cx="105156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6"/>
          <p:cNvSpPr txBox="1">
            <a:spLocks noGrp="1"/>
          </p:cNvSpPr>
          <p:nvPr>
            <p:ph type="body" idx="1"/>
          </p:nvPr>
        </p:nvSpPr>
        <p:spPr>
          <a:xfrm>
            <a:off x="83808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6"/>
          <p:cNvSpPr txBox="1">
            <a:spLocks noGrp="1"/>
          </p:cNvSpPr>
          <p:nvPr>
            <p:ph type="body" idx="2"/>
          </p:nvPr>
        </p:nvSpPr>
        <p:spPr>
          <a:xfrm>
            <a:off x="622656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6"/>
          <p:cNvSpPr txBox="1">
            <a:spLocks noGrp="1"/>
          </p:cNvSpPr>
          <p:nvPr>
            <p:ph type="body" idx="3"/>
          </p:nvPr>
        </p:nvSpPr>
        <p:spPr>
          <a:xfrm>
            <a:off x="83808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6"/>
          <p:cNvSpPr txBox="1">
            <a:spLocks noGrp="1"/>
          </p:cNvSpPr>
          <p:nvPr>
            <p:ph type="body" idx="4"/>
          </p:nvPr>
        </p:nvSpPr>
        <p:spPr>
          <a:xfrm>
            <a:off x="622656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7"/>
          <p:cNvSpPr txBox="1">
            <a:spLocks noGrp="1"/>
          </p:cNvSpPr>
          <p:nvPr>
            <p:ph type="body" idx="1"/>
          </p:nvPr>
        </p:nvSpPr>
        <p:spPr>
          <a:xfrm>
            <a:off x="838080" y="182520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7"/>
          <p:cNvSpPr txBox="1">
            <a:spLocks noGrp="1"/>
          </p:cNvSpPr>
          <p:nvPr>
            <p:ph type="body" idx="2"/>
          </p:nvPr>
        </p:nvSpPr>
        <p:spPr>
          <a:xfrm>
            <a:off x="4393440" y="182520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7"/>
          <p:cNvSpPr txBox="1">
            <a:spLocks noGrp="1"/>
          </p:cNvSpPr>
          <p:nvPr>
            <p:ph type="body" idx="3"/>
          </p:nvPr>
        </p:nvSpPr>
        <p:spPr>
          <a:xfrm>
            <a:off x="7949160" y="182520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7"/>
          <p:cNvSpPr txBox="1">
            <a:spLocks noGrp="1"/>
          </p:cNvSpPr>
          <p:nvPr>
            <p:ph type="body" idx="4"/>
          </p:nvPr>
        </p:nvSpPr>
        <p:spPr>
          <a:xfrm>
            <a:off x="838080" y="409824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7"/>
          <p:cNvSpPr txBox="1">
            <a:spLocks noGrp="1"/>
          </p:cNvSpPr>
          <p:nvPr>
            <p:ph type="body" idx="5"/>
          </p:nvPr>
        </p:nvSpPr>
        <p:spPr>
          <a:xfrm>
            <a:off x="4393440" y="409824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7"/>
          <p:cNvSpPr txBox="1">
            <a:spLocks noGrp="1"/>
          </p:cNvSpPr>
          <p:nvPr>
            <p:ph type="body" idx="6"/>
          </p:nvPr>
        </p:nvSpPr>
        <p:spPr>
          <a:xfrm>
            <a:off x="7949160" y="4098240"/>
            <a:ext cx="33858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080" y="1825200"/>
            <a:ext cx="1051560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83808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body" idx="2"/>
          </p:nvPr>
        </p:nvSpPr>
        <p:spPr>
          <a:xfrm>
            <a:off x="622656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7"/>
          <p:cNvSpPr txBox="1">
            <a:spLocks noGrp="1"/>
          </p:cNvSpPr>
          <p:nvPr>
            <p:ph type="subTitle" idx="1"/>
          </p:nvPr>
        </p:nvSpPr>
        <p:spPr>
          <a:xfrm>
            <a:off x="838080" y="365040"/>
            <a:ext cx="10515600" cy="61455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83808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
          <p:cNvSpPr txBox="1">
            <a:spLocks noGrp="1"/>
          </p:cNvSpPr>
          <p:nvPr>
            <p:ph type="body" idx="2"/>
          </p:nvPr>
        </p:nvSpPr>
        <p:spPr>
          <a:xfrm>
            <a:off x="622656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body" idx="3"/>
          </p:nvPr>
        </p:nvSpPr>
        <p:spPr>
          <a:xfrm>
            <a:off x="83808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080" y="1825200"/>
            <a:ext cx="5131440" cy="435132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22656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body" idx="3"/>
          </p:nvPr>
        </p:nvSpPr>
        <p:spPr>
          <a:xfrm>
            <a:off x="6226560" y="409824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83808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body" idx="2"/>
          </p:nvPr>
        </p:nvSpPr>
        <p:spPr>
          <a:xfrm>
            <a:off x="6226560" y="1825200"/>
            <a:ext cx="513144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838080" y="4098240"/>
            <a:ext cx="10515600" cy="2075400"/>
          </a:xfrm>
          <a:prstGeom prst="rect">
            <a:avLst/>
          </a:prstGeom>
          <a:noFill/>
          <a:ln>
            <a:noFill/>
          </a:ln>
        </p:spPr>
        <p:txBody>
          <a:bodyPr spcFirstLastPara="1" wrap="square" lIns="90000" tIns="46800" rIns="90000" bIns="468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301680" y="6438960"/>
            <a:ext cx="2320920" cy="261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9225" tIns="39225" rIns="39225" bIns="392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535353"/>
                </a:solidFill>
                <a:latin typeface="Open Sans SemiBold"/>
                <a:ea typeface="Open Sans SemiBold"/>
                <a:cs typeface="Open Sans SemiBold"/>
                <a:sym typeface="Open Sans SemiBold"/>
              </a:rPr>
              <a:t>MFR</a:t>
            </a:r>
            <a:endParaRPr sz="1200" b="0" i="0" u="none" strike="noStrike" cap="none">
              <a:solidFill>
                <a:srgbClr val="000000"/>
              </a:solidFill>
              <a:latin typeface="Calibri"/>
              <a:ea typeface="Calibri"/>
              <a:cs typeface="Calibri"/>
              <a:sym typeface="Calibri"/>
            </a:endParaRPr>
          </a:p>
        </p:txBody>
      </p:sp>
      <p:sp>
        <p:nvSpPr>
          <p:cNvPr id="11" name="Google Shape;11;p1"/>
          <p:cNvSpPr/>
          <p:nvPr/>
        </p:nvSpPr>
        <p:spPr>
          <a:xfrm>
            <a:off x="507960" y="6756480"/>
            <a:ext cx="1908360" cy="101520"/>
          </a:xfrm>
          <a:prstGeom prst="rect">
            <a:avLst/>
          </a:prstGeom>
          <a:solidFill>
            <a:srgbClr val="5857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10724400" y="6407280"/>
            <a:ext cx="801720" cy="3070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9225" tIns="39225" rIns="39225" bIns="392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535353"/>
                </a:solidFill>
                <a:latin typeface="Open Sans"/>
                <a:ea typeface="Open Sans"/>
                <a:cs typeface="Open Sans"/>
                <a:sym typeface="Open Sans"/>
              </a:rPr>
              <a:t>PPT 18 -</a:t>
            </a:r>
            <a:endParaRPr sz="1500" b="0" i="0" u="none" strike="noStrike" cap="none">
              <a:solidFill>
                <a:srgbClr val="000000"/>
              </a:solidFill>
              <a:latin typeface="Calibri"/>
              <a:ea typeface="Calibri"/>
              <a:cs typeface="Calibri"/>
              <a:sym typeface="Calibri"/>
            </a:endParaRPr>
          </a:p>
        </p:txBody>
      </p:sp>
      <p:sp>
        <p:nvSpPr>
          <p:cNvPr id="13" name="Google Shape;13;p1"/>
          <p:cNvSpPr/>
          <p:nvPr/>
        </p:nvSpPr>
        <p:spPr>
          <a:xfrm>
            <a:off x="10769760" y="6756480"/>
            <a:ext cx="939600" cy="101520"/>
          </a:xfrm>
          <a:prstGeom prst="rect">
            <a:avLst/>
          </a:prstGeom>
          <a:solidFill>
            <a:srgbClr val="5857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body" idx="1"/>
          </p:nvPr>
        </p:nvSpPr>
        <p:spPr>
          <a:xfrm>
            <a:off x="838080" y="1825200"/>
            <a:ext cx="10515600" cy="4351320"/>
          </a:xfrm>
          <a:prstGeom prst="rect">
            <a:avLst/>
          </a:prstGeom>
          <a:noFill/>
          <a:ln>
            <a:noFill/>
          </a:ln>
        </p:spPr>
        <p:txBody>
          <a:bodyPr spcFirstLastPara="1" wrap="square" lIns="90000" tIns="46800" rIns="90000" bIns="468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1469600" y="6406920"/>
            <a:ext cx="301680" cy="338040"/>
          </a:xfrm>
          <a:prstGeom prst="rect">
            <a:avLst/>
          </a:prstGeom>
          <a:noFill/>
          <a:ln>
            <a:noFill/>
          </a:ln>
        </p:spPr>
        <p:txBody>
          <a:bodyPr spcFirstLastPara="1" wrap="square" lIns="78100" tIns="78100" rIns="78100" bIns="78100" anchor="t" anchorCtr="0">
            <a:noAutofit/>
          </a:bodyPr>
          <a:lstStyle>
            <a:lvl1pPr marL="0" marR="0" lvl="0"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b="0">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8080" y="365040"/>
            <a:ext cx="10515600" cy="1325520"/>
          </a:xfrm>
          <a:prstGeom prst="rect">
            <a:avLst/>
          </a:prstGeom>
          <a:noFill/>
          <a:ln>
            <a:noFill/>
          </a:ln>
        </p:spPr>
        <p:txBody>
          <a:bodyPr spcFirstLastPara="1" wrap="square" lIns="90000" tIns="46800" rIns="90000" bIns="468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14"/>
          <p:cNvSpPr txBox="1">
            <a:spLocks noGrp="1"/>
          </p:cNvSpPr>
          <p:nvPr>
            <p:ph type="body" idx="1"/>
          </p:nvPr>
        </p:nvSpPr>
        <p:spPr>
          <a:xfrm>
            <a:off x="838080" y="1825200"/>
            <a:ext cx="10515600" cy="4351320"/>
          </a:xfrm>
          <a:prstGeom prst="rect">
            <a:avLst/>
          </a:prstGeom>
          <a:noFill/>
          <a:ln>
            <a:noFill/>
          </a:ln>
        </p:spPr>
        <p:txBody>
          <a:bodyPr spcFirstLastPara="1" wrap="square" lIns="90000" tIns="46800" rIns="90000" bIns="468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14"/>
          <p:cNvSpPr txBox="1">
            <a:spLocks noGrp="1"/>
          </p:cNvSpPr>
          <p:nvPr>
            <p:ph type="dt" idx="10"/>
          </p:nvPr>
        </p:nvSpPr>
        <p:spPr>
          <a:xfrm>
            <a:off x="838080" y="6356520"/>
            <a:ext cx="2743200" cy="365040"/>
          </a:xfrm>
          <a:prstGeom prst="rect">
            <a:avLst/>
          </a:prstGeom>
          <a:noFill/>
          <a:ln>
            <a:noFill/>
          </a:ln>
        </p:spPr>
        <p:txBody>
          <a:bodyPr spcFirstLastPara="1" wrap="square" lIns="90000" tIns="46800" rIns="90000" bIns="468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14"/>
          <p:cNvSpPr txBox="1">
            <a:spLocks noGrp="1"/>
          </p:cNvSpPr>
          <p:nvPr>
            <p:ph type="ftr" idx="11"/>
          </p:nvPr>
        </p:nvSpPr>
        <p:spPr>
          <a:xfrm>
            <a:off x="4038480" y="6356520"/>
            <a:ext cx="4114800" cy="365040"/>
          </a:xfrm>
          <a:prstGeom prst="rect">
            <a:avLst/>
          </a:prstGeom>
          <a:noFill/>
          <a:ln>
            <a:noFill/>
          </a:ln>
        </p:spPr>
        <p:txBody>
          <a:bodyPr spcFirstLastPara="1" wrap="square" lIns="90000" tIns="46800" rIns="90000" bIns="468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14"/>
          <p:cNvSpPr txBox="1">
            <a:spLocks noGrp="1"/>
          </p:cNvSpPr>
          <p:nvPr>
            <p:ph type="sldNum" idx="12"/>
          </p:nvPr>
        </p:nvSpPr>
        <p:spPr>
          <a:xfrm>
            <a:off x="8610480" y="6356520"/>
            <a:ext cx="2743200" cy="365040"/>
          </a:xfrm>
          <a:prstGeom prst="rect">
            <a:avLst/>
          </a:prstGeom>
          <a:noFill/>
          <a:ln>
            <a:noFill/>
          </a:ln>
        </p:spPr>
        <p:txBody>
          <a:bodyPr spcFirstLastPara="1" wrap="square" lIns="90000" tIns="46800" rIns="90000" bIns="468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chemeClr val="dk1"/>
              </a:solidFill>
            </a:endParaRPr>
          </a:p>
        </p:txBody>
      </p:sp>
      <p:pic>
        <p:nvPicPr>
          <p:cNvPr id="71" name="Google Shape;71;p14"/>
          <p:cNvPicPr preferRelativeResize="0"/>
          <p:nvPr/>
        </p:nvPicPr>
        <p:blipFill rotWithShape="1">
          <a:blip r:embed="rId15">
            <a:alphaModFix/>
          </a:blip>
          <a:srcRect/>
          <a:stretch/>
        </p:blipFill>
        <p:spPr>
          <a:xfrm>
            <a:off x="10779120" y="11160"/>
            <a:ext cx="141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8" descr="closeup-firefighter-holding-his-helmet-walking-towards-fire-truck.jpg"/>
          <p:cNvPicPr preferRelativeResize="0"/>
          <p:nvPr/>
        </p:nvPicPr>
        <p:blipFill rotWithShape="1">
          <a:blip r:embed="rId3">
            <a:alphaModFix/>
          </a:blip>
          <a:srcRect t="13434" b="1558"/>
          <a:stretch/>
        </p:blipFill>
        <p:spPr>
          <a:xfrm>
            <a:off x="-32040" y="-63360"/>
            <a:ext cx="12217680" cy="6921360"/>
          </a:xfrm>
          <a:prstGeom prst="rect">
            <a:avLst/>
          </a:prstGeom>
          <a:noFill/>
          <a:ln>
            <a:noFill/>
          </a:ln>
        </p:spPr>
      </p:pic>
      <p:sp>
        <p:nvSpPr>
          <p:cNvPr id="131" name="Google Shape;131;p28"/>
          <p:cNvSpPr/>
          <p:nvPr/>
        </p:nvSpPr>
        <p:spPr>
          <a:xfrm>
            <a:off x="507960" y="6756480"/>
            <a:ext cx="1908360" cy="101520"/>
          </a:xfrm>
          <a:prstGeom prst="rect">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8"/>
          <p:cNvSpPr/>
          <p:nvPr/>
        </p:nvSpPr>
        <p:spPr>
          <a:xfrm>
            <a:off x="10769760" y="6756480"/>
            <a:ext cx="939600" cy="101520"/>
          </a:xfrm>
          <a:prstGeom prst="rect">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8"/>
          <p:cNvSpPr/>
          <p:nvPr/>
        </p:nvSpPr>
        <p:spPr>
          <a:xfrm>
            <a:off x="11439360" y="6407280"/>
            <a:ext cx="192240" cy="338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78100" tIns="78100" rIns="78100" bIns="781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pic>
        <p:nvPicPr>
          <p:cNvPr id="134" name="Google Shape;134;p28" descr="Image"/>
          <p:cNvPicPr preferRelativeResize="0"/>
          <p:nvPr/>
        </p:nvPicPr>
        <p:blipFill rotWithShape="1">
          <a:blip r:embed="rId4">
            <a:alphaModFix/>
          </a:blip>
          <a:srcRect l="50481"/>
          <a:stretch/>
        </p:blipFill>
        <p:spPr>
          <a:xfrm>
            <a:off x="6480" y="2177478"/>
            <a:ext cx="12179160" cy="2467674"/>
          </a:xfrm>
          <a:prstGeom prst="rect">
            <a:avLst/>
          </a:prstGeom>
          <a:noFill/>
          <a:ln>
            <a:noFill/>
          </a:ln>
        </p:spPr>
      </p:pic>
      <p:sp>
        <p:nvSpPr>
          <p:cNvPr id="135" name="Google Shape;135;p28"/>
          <p:cNvSpPr/>
          <p:nvPr/>
        </p:nvSpPr>
        <p:spPr>
          <a:xfrm flipH="1">
            <a:off x="7930260" y="5876118"/>
            <a:ext cx="4076352" cy="45185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By:-INSP/GD-RISHI PRAKASH</a:t>
            </a:r>
            <a:endParaRPr sz="1400" b="1" i="0" u="none" strike="noStrike" cap="none">
              <a:solidFill>
                <a:srgbClr val="000000"/>
              </a:solidFill>
              <a:latin typeface="Arial"/>
              <a:ea typeface="Arial"/>
              <a:cs typeface="Arial"/>
              <a:sym typeface="Arial"/>
            </a:endParaRPr>
          </a:p>
        </p:txBody>
      </p:sp>
      <p:pic>
        <p:nvPicPr>
          <p:cNvPr id="136" name="Google Shape;136;p28"/>
          <p:cNvPicPr preferRelativeResize="0"/>
          <p:nvPr/>
        </p:nvPicPr>
        <p:blipFill rotWithShape="1">
          <a:blip r:embed="rId5">
            <a:alphaModFix/>
          </a:blip>
          <a:srcRect/>
          <a:stretch/>
        </p:blipFill>
        <p:spPr>
          <a:xfrm>
            <a:off x="10732860" y="0"/>
            <a:ext cx="1413000" cy="1143000"/>
          </a:xfrm>
          <a:prstGeom prst="rect">
            <a:avLst/>
          </a:prstGeom>
          <a:noFill/>
          <a:ln>
            <a:noFill/>
          </a:ln>
        </p:spPr>
      </p:pic>
      <p:sp>
        <p:nvSpPr>
          <p:cNvPr id="137" name="Google Shape;137;p28"/>
          <p:cNvSpPr/>
          <p:nvPr/>
        </p:nvSpPr>
        <p:spPr>
          <a:xfrm>
            <a:off x="1292400" y="2242831"/>
            <a:ext cx="8994960" cy="171957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शारीरिक संदर्भ</a:t>
            </a:r>
            <a:endParaRPr sz="4800" b="1" i="0" u="none" strike="noStrike" cap="none">
              <a:solidFill>
                <a:srgbClr val="FFFFFF"/>
              </a:solidFill>
              <a:latin typeface="Arial"/>
              <a:ea typeface="Arial"/>
              <a:cs typeface="Arial"/>
              <a:sym typeface="Arial"/>
            </a:endParaRPr>
          </a:p>
          <a:p>
            <a:pPr marL="0" marR="0" lvl="0" indent="0" algn="ctr" rtl="0">
              <a:lnSpc>
                <a:spcPct val="100000"/>
              </a:lnSpc>
              <a:spcBef>
                <a:spcPts val="960"/>
              </a:spcBef>
              <a:spcAft>
                <a:spcPts val="0"/>
              </a:spcAft>
              <a:buClr>
                <a:srgbClr val="000000"/>
              </a:buClr>
              <a:buSzPts val="4800"/>
              <a:buFont typeface="Arial"/>
              <a:buNone/>
            </a:pPr>
            <a:r>
              <a:rPr lang="en-US" sz="4800" b="1" i="0" u="none" strike="noStrike" cap="none">
                <a:solidFill>
                  <a:schemeClr val="lt1"/>
                </a:solidFill>
                <a:latin typeface="Arial"/>
                <a:ea typeface="Arial"/>
                <a:cs typeface="Arial"/>
                <a:sym typeface="Arial"/>
              </a:rPr>
              <a:t>(ANATOMICAL REFERENCES)</a:t>
            </a:r>
            <a:endParaRPr sz="1400" b="0" i="0" u="none" strike="noStrike" cap="none">
              <a:solidFill>
                <a:srgbClr val="000000"/>
              </a:solidFill>
              <a:latin typeface="Arial"/>
              <a:ea typeface="Arial"/>
              <a:cs typeface="Arial"/>
              <a:sym typeface="Arial"/>
            </a:endParaRPr>
          </a:p>
        </p:txBody>
      </p:sp>
      <p:sp>
        <p:nvSpPr>
          <p:cNvPr id="138" name="Google Shape;138;p28"/>
          <p:cNvSpPr txBox="1"/>
          <p:nvPr/>
        </p:nvSpPr>
        <p:spPr>
          <a:xfrm>
            <a:off x="1558900" y="534022"/>
            <a:ext cx="8890000"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Calibri"/>
                <a:ea typeface="Calibri"/>
                <a:cs typeface="Calibri"/>
                <a:sym typeface="Calibri"/>
              </a:rPr>
              <a:t>LESSON-05</a:t>
            </a:r>
            <a:endParaRPr sz="4800" b="1" i="0" u="none" strike="noStrike" cap="none">
              <a:solidFill>
                <a:schemeClr val="dk1"/>
              </a:solidFill>
              <a:latin typeface="Calibri"/>
              <a:ea typeface="Calibri"/>
              <a:cs typeface="Calibri"/>
              <a:sym typeface="Calibri"/>
            </a:endParaRPr>
          </a:p>
        </p:txBody>
      </p:sp>
      <p:pic>
        <p:nvPicPr>
          <p:cNvPr id="139" name="Google Shape;139;p28"/>
          <p:cNvPicPr preferRelativeResize="0"/>
          <p:nvPr/>
        </p:nvPicPr>
        <p:blipFill rotWithShape="1">
          <a:blip r:embed="rId6">
            <a:alphaModFix/>
          </a:blip>
          <a:srcRect/>
          <a:stretch/>
        </p:blipFill>
        <p:spPr>
          <a:xfrm>
            <a:off x="6480" y="0"/>
            <a:ext cx="1344600"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7"/>
          <p:cNvPicPr preferRelativeResize="0"/>
          <p:nvPr/>
        </p:nvPicPr>
        <p:blipFill rotWithShape="1">
          <a:blip r:embed="rId3">
            <a:alphaModFix/>
          </a:blip>
          <a:srcRect/>
          <a:stretch/>
        </p:blipFill>
        <p:spPr>
          <a:xfrm>
            <a:off x="905435" y="1223917"/>
            <a:ext cx="10228729" cy="4665395"/>
          </a:xfrm>
          <a:prstGeom prst="rect">
            <a:avLst/>
          </a:prstGeom>
          <a:noFill/>
          <a:ln>
            <a:noFill/>
          </a:ln>
        </p:spPr>
      </p:pic>
      <p:pic>
        <p:nvPicPr>
          <p:cNvPr id="216" name="Google Shape;216;p37"/>
          <p:cNvPicPr preferRelativeResize="0"/>
          <p:nvPr/>
        </p:nvPicPr>
        <p:blipFill rotWithShape="1">
          <a:blip r:embed="rId4">
            <a:alphaModFix/>
          </a:blip>
          <a:srcRect/>
          <a:stretch/>
        </p:blipFill>
        <p:spPr>
          <a:xfrm>
            <a:off x="6480" y="0"/>
            <a:ext cx="1344600" cy="11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8"/>
          <p:cNvPicPr preferRelativeResize="0"/>
          <p:nvPr/>
        </p:nvPicPr>
        <p:blipFill rotWithShape="1">
          <a:blip r:embed="rId3">
            <a:alphaModFix/>
          </a:blip>
          <a:srcRect/>
          <a:stretch/>
        </p:blipFill>
        <p:spPr>
          <a:xfrm>
            <a:off x="6414867" y="1083212"/>
            <a:ext cx="4800600" cy="5444972"/>
          </a:xfrm>
          <a:prstGeom prst="rect">
            <a:avLst/>
          </a:prstGeom>
          <a:noFill/>
          <a:ln>
            <a:noFill/>
          </a:ln>
        </p:spPr>
      </p:pic>
      <p:sp>
        <p:nvSpPr>
          <p:cNvPr id="222" name="Google Shape;222;p38"/>
          <p:cNvSpPr/>
          <p:nvPr/>
        </p:nvSpPr>
        <p:spPr>
          <a:xfrm>
            <a:off x="355720" y="1735666"/>
            <a:ext cx="4258613" cy="6485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ऊपरी और निचले अंग</a:t>
            </a:r>
            <a:endParaRPr sz="3600" b="1" i="0" u="none" strike="noStrike" cap="none">
              <a:solidFill>
                <a:srgbClr val="000000"/>
              </a:solidFill>
              <a:latin typeface="Calibri"/>
              <a:ea typeface="Calibri"/>
              <a:cs typeface="Calibri"/>
              <a:sym typeface="Calibri"/>
            </a:endParaRPr>
          </a:p>
        </p:txBody>
      </p:sp>
      <p:pic>
        <p:nvPicPr>
          <p:cNvPr id="223" name="Google Shape;223;p38"/>
          <p:cNvPicPr preferRelativeResize="0"/>
          <p:nvPr/>
        </p:nvPicPr>
        <p:blipFill rotWithShape="1">
          <a:blip r:embed="rId4">
            <a:alphaModFix/>
          </a:blip>
          <a:srcRect/>
          <a:stretch/>
        </p:blipFill>
        <p:spPr>
          <a:xfrm>
            <a:off x="6480" y="0"/>
            <a:ext cx="1344600"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p:nvPr/>
        </p:nvSpPr>
        <p:spPr>
          <a:xfrm>
            <a:off x="116813" y="1759194"/>
            <a:ext cx="4370400" cy="792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शरीर</a:t>
            </a:r>
            <a:r>
              <a:rPr lang="en-US" sz="4400" b="1" i="0" u="none" strike="noStrike" cap="none">
                <a:solidFill>
                  <a:srgbClr val="FF0000"/>
                </a:solidFill>
                <a:latin typeface="Open Sans"/>
                <a:ea typeface="Open Sans"/>
                <a:cs typeface="Open Sans"/>
                <a:sym typeface="Open Sans"/>
              </a:rPr>
              <a:t> </a:t>
            </a:r>
            <a:r>
              <a:rPr lang="en-US" sz="3600" b="1" i="0" u="none" strike="noStrike" cap="none">
                <a:solidFill>
                  <a:srgbClr val="FF0000"/>
                </a:solidFill>
                <a:latin typeface="Open Sans"/>
                <a:ea typeface="Open Sans"/>
                <a:cs typeface="Open Sans"/>
                <a:sym typeface="Open Sans"/>
              </a:rPr>
              <a:t>गुहिकाएं</a:t>
            </a:r>
            <a:endParaRPr sz="3600" b="1" i="0" u="none" strike="noStrike" cap="none">
              <a:solidFill>
                <a:srgbClr val="FF0000"/>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(BODY CAVITIES)</a:t>
            </a:r>
            <a:endParaRPr sz="3200" b="1" i="0" u="none" strike="noStrike" cap="none">
              <a:solidFill>
                <a:srgbClr val="000000"/>
              </a:solidFill>
              <a:latin typeface="Calibri"/>
              <a:ea typeface="Calibri"/>
              <a:cs typeface="Calibri"/>
              <a:sym typeface="Calibri"/>
            </a:endParaRPr>
          </a:p>
        </p:txBody>
      </p:sp>
      <p:sp>
        <p:nvSpPr>
          <p:cNvPr id="229" name="Google Shape;229;p39"/>
          <p:cNvSpPr txBox="1"/>
          <p:nvPr/>
        </p:nvSpPr>
        <p:spPr>
          <a:xfrm>
            <a:off x="4715933" y="1096627"/>
            <a:ext cx="7477655" cy="5486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000000"/>
              </a:buClr>
              <a:buSzPts val="2400"/>
              <a:buFont typeface="Arial"/>
              <a:buChar char="•"/>
            </a:pPr>
            <a:r>
              <a:rPr lang="en-US" sz="2400" b="1" i="0" u="none" strike="noStrike" cap="none">
                <a:solidFill>
                  <a:srgbClr val="000000"/>
                </a:solidFill>
                <a:latin typeface="Open Sans"/>
                <a:ea typeface="Open Sans"/>
                <a:cs typeface="Open Sans"/>
                <a:sym typeface="Open Sans"/>
              </a:rPr>
              <a:t>कपाल-</a:t>
            </a:r>
            <a:r>
              <a:rPr lang="en-US" sz="2400" b="0" i="0" u="none" strike="noStrike" cap="none">
                <a:solidFill>
                  <a:srgbClr val="000000"/>
                </a:solidFill>
                <a:latin typeface="Open Sans"/>
                <a:ea typeface="Open Sans"/>
                <a:cs typeface="Open Sans"/>
                <a:sym typeface="Open Sans"/>
              </a:rPr>
              <a:t>मस्तिष्क को सुरक्षित रखता है यह अचल जोड़ों से बना है।</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1" i="0" u="none" strike="noStrike" cap="none">
                <a:solidFill>
                  <a:srgbClr val="000000"/>
                </a:solidFill>
                <a:latin typeface="Open Sans"/>
                <a:ea typeface="Open Sans"/>
                <a:cs typeface="Open Sans"/>
                <a:sym typeface="Open Sans"/>
              </a:rPr>
              <a:t>वक्षीय (</a:t>
            </a:r>
            <a:r>
              <a:rPr lang="en-US" sz="2400" b="1" i="0" u="none" strike="noStrike" cap="none">
                <a:solidFill>
                  <a:schemeClr val="dk1"/>
                </a:solidFill>
                <a:latin typeface="Open Sans"/>
                <a:ea typeface="Open Sans"/>
                <a:cs typeface="Open Sans"/>
                <a:sym typeface="Open Sans"/>
              </a:rPr>
              <a:t>Thoracic)</a:t>
            </a:r>
            <a:r>
              <a:rPr lang="en-US" sz="2400" b="1" i="0" u="none" strike="noStrike" cap="none">
                <a:solidFill>
                  <a:srgbClr val="000000"/>
                </a:solidFill>
                <a:latin typeface="Open Sans"/>
                <a:ea typeface="Open Sans"/>
                <a:cs typeface="Open Sans"/>
                <a:sym typeface="Open Sans"/>
              </a:rPr>
              <a:t>-</a:t>
            </a:r>
            <a:r>
              <a:rPr lang="en-US" sz="2400" b="0" i="0" u="none" strike="noStrike" cap="none">
                <a:solidFill>
                  <a:srgbClr val="000000"/>
                </a:solidFill>
                <a:latin typeface="Open Sans"/>
                <a:ea typeface="Open Sans"/>
                <a:cs typeface="Open Sans"/>
                <a:sym typeface="Open Sans"/>
              </a:rPr>
              <a:t>इसमें हृदय, फेफड़े और बड़ी वाहिकाएँ होती हैं, यह डायाफ्राम द्वारा उदर से अलग होता है।</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1" i="0" u="none" strike="noStrike" cap="none">
                <a:solidFill>
                  <a:srgbClr val="000000"/>
                </a:solidFill>
                <a:latin typeface="Open Sans"/>
                <a:ea typeface="Open Sans"/>
                <a:cs typeface="Open Sans"/>
                <a:sym typeface="Open Sans"/>
              </a:rPr>
              <a:t>उदर</a:t>
            </a:r>
            <a:r>
              <a:rPr lang="en-US" sz="2400" b="0" i="0" u="none" strike="noStrike" cap="none">
                <a:solidFill>
                  <a:srgbClr val="000000"/>
                </a:solidFill>
                <a:latin typeface="Open Sans"/>
                <a:ea typeface="Open Sans"/>
                <a:cs typeface="Open Sans"/>
                <a:sym typeface="Open Sans"/>
              </a:rPr>
              <a:t>(</a:t>
            </a:r>
            <a:r>
              <a:rPr lang="en-US" sz="2400" b="0" i="0" u="none" strike="noStrike" cap="none">
                <a:solidFill>
                  <a:schemeClr val="dk1"/>
                </a:solidFill>
                <a:latin typeface="Arial"/>
                <a:ea typeface="Arial"/>
                <a:cs typeface="Arial"/>
                <a:sym typeface="Arial"/>
              </a:rPr>
              <a:t>Abdomen)</a:t>
            </a:r>
            <a:r>
              <a:rPr lang="en-US" sz="2400" b="1" i="0" u="none" strike="noStrike" cap="none">
                <a:solidFill>
                  <a:srgbClr val="000000"/>
                </a:solidFill>
                <a:latin typeface="Open Sans"/>
                <a:ea typeface="Open Sans"/>
                <a:cs typeface="Open Sans"/>
                <a:sym typeface="Open Sans"/>
              </a:rPr>
              <a:t>- </a:t>
            </a:r>
            <a:r>
              <a:rPr lang="en-US" sz="2400" b="0" i="0" u="none" strike="noStrike" cap="none">
                <a:solidFill>
                  <a:srgbClr val="000000"/>
                </a:solidFill>
                <a:latin typeface="Open Sans"/>
                <a:ea typeface="Open Sans"/>
                <a:cs typeface="Open Sans"/>
                <a:sym typeface="Open Sans"/>
              </a:rPr>
              <a:t>यह</a:t>
            </a:r>
            <a:r>
              <a:rPr lang="en-US" sz="2400" b="1" i="0" u="none" strike="noStrike" cap="none">
                <a:solidFill>
                  <a:srgbClr val="000000"/>
                </a:solidFill>
                <a:latin typeface="Open Sans"/>
                <a:ea typeface="Open Sans"/>
                <a:cs typeface="Open Sans"/>
                <a:sym typeface="Open Sans"/>
              </a:rPr>
              <a:t> </a:t>
            </a:r>
            <a:r>
              <a:rPr lang="en-US" sz="2400" b="0" i="0" u="none" strike="noStrike" cap="none">
                <a:solidFill>
                  <a:srgbClr val="000000"/>
                </a:solidFill>
                <a:latin typeface="Open Sans"/>
                <a:ea typeface="Open Sans"/>
                <a:cs typeface="Open Sans"/>
                <a:sym typeface="Open Sans"/>
              </a:rPr>
              <a:t>सबसे कम संरक्षित केविटि है।</a:t>
            </a:r>
            <a:endParaRPr sz="2400" b="0" i="0" u="none" strike="noStrike" cap="none">
              <a:solidFill>
                <a:srgbClr val="000000"/>
              </a:solidFill>
              <a:latin typeface="Open Sans"/>
              <a:ea typeface="Open Sans"/>
              <a:cs typeface="Open Sans"/>
              <a:sym typeface="Open Sans"/>
            </a:endParaRPr>
          </a:p>
          <a:p>
            <a:pPr marL="228600" marR="0" lvl="0" indent="-228600" algn="l" rtl="0">
              <a:lnSpc>
                <a:spcPct val="150000"/>
              </a:lnSpc>
              <a:spcBef>
                <a:spcPts val="998"/>
              </a:spcBef>
              <a:spcAft>
                <a:spcPts val="0"/>
              </a:spcAft>
              <a:buClr>
                <a:srgbClr val="000000"/>
              </a:buClr>
              <a:buSzPts val="2400"/>
              <a:buFont typeface="Arial"/>
              <a:buChar char="•"/>
            </a:pPr>
            <a:r>
              <a:rPr lang="en-US" sz="2400" b="1" i="0" u="none" strike="noStrike" cap="none">
                <a:solidFill>
                  <a:srgbClr val="000000"/>
                </a:solidFill>
                <a:latin typeface="Open Sans"/>
                <a:ea typeface="Open Sans"/>
                <a:cs typeface="Open Sans"/>
                <a:sym typeface="Open Sans"/>
              </a:rPr>
              <a:t>श्रोणि (पेल्विक)-</a:t>
            </a:r>
            <a:r>
              <a:rPr lang="en-US" sz="2400" b="0" i="0" u="none" strike="noStrike" cap="none">
                <a:solidFill>
                  <a:srgbClr val="000000"/>
                </a:solidFill>
                <a:latin typeface="Open Sans"/>
                <a:ea typeface="Open Sans"/>
                <a:cs typeface="Open Sans"/>
                <a:sym typeface="Open Sans"/>
              </a:rPr>
              <a:t>मूत्राशय और प्रजनन अंग शामिल हैं।</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1" i="0" u="none" strike="noStrike" cap="none">
                <a:solidFill>
                  <a:srgbClr val="000000"/>
                </a:solidFill>
                <a:latin typeface="Open Sans"/>
                <a:ea typeface="Open Sans"/>
                <a:cs typeface="Open Sans"/>
                <a:sym typeface="Open Sans"/>
              </a:rPr>
              <a:t>स्‍पाइनल-</a:t>
            </a:r>
            <a:r>
              <a:rPr lang="en-US" sz="2400" b="0" i="0" u="none" strike="noStrike" cap="none">
                <a:solidFill>
                  <a:srgbClr val="000000"/>
                </a:solidFill>
                <a:latin typeface="Open Sans"/>
                <a:ea typeface="Open Sans"/>
                <a:cs typeface="Open Sans"/>
                <a:sym typeface="Open Sans"/>
              </a:rPr>
              <a:t>रीढ़ की हड्डी को सुरक्षित रखता है और उसकी रक्षा करता है।</a:t>
            </a:r>
            <a:endParaRPr sz="2400" b="0" i="0" u="none" strike="noStrike" cap="none">
              <a:solidFill>
                <a:srgbClr val="000000"/>
              </a:solidFill>
              <a:latin typeface="Calibri"/>
              <a:ea typeface="Calibri"/>
              <a:cs typeface="Calibri"/>
              <a:sym typeface="Calibri"/>
            </a:endParaRPr>
          </a:p>
        </p:txBody>
      </p:sp>
      <p:pic>
        <p:nvPicPr>
          <p:cNvPr id="230" name="Google Shape;230;p39"/>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p:nvPr/>
        </p:nvSpPr>
        <p:spPr>
          <a:xfrm>
            <a:off x="101520" y="2120813"/>
            <a:ext cx="3789998" cy="120672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FF0000"/>
                </a:solidFill>
                <a:latin typeface="Open Sans"/>
                <a:ea typeface="Open Sans"/>
                <a:cs typeface="Open Sans"/>
                <a:sym typeface="Open Sans"/>
              </a:rPr>
              <a:t>    </a:t>
            </a:r>
            <a:r>
              <a:rPr lang="en-US" sz="3600" b="1" i="0" u="none" strike="noStrike" cap="none">
                <a:solidFill>
                  <a:srgbClr val="FF0000"/>
                </a:solidFill>
                <a:latin typeface="Open Sans"/>
                <a:ea typeface="Open Sans"/>
                <a:cs typeface="Open Sans"/>
                <a:sym typeface="Open Sans"/>
              </a:rPr>
              <a:t>शरीर गुहिकाएं</a:t>
            </a:r>
            <a:endParaRPr sz="3200" b="1" i="0" u="none" strike="noStrike" cap="none">
              <a:solidFill>
                <a:srgbClr val="FF0000"/>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rgbClr val="FF0000"/>
                </a:solidFill>
                <a:latin typeface="Open Sans"/>
                <a:ea typeface="Open Sans"/>
                <a:cs typeface="Open Sans"/>
                <a:sym typeface="Open Sans"/>
              </a:rPr>
              <a:t>     </a:t>
            </a:r>
            <a:r>
              <a:rPr lang="en-US" sz="2800" b="1" i="0" u="none" strike="noStrike" cap="none">
                <a:solidFill>
                  <a:srgbClr val="FF0000"/>
                </a:solidFill>
                <a:latin typeface="Open Sans"/>
                <a:ea typeface="Open Sans"/>
                <a:cs typeface="Open Sans"/>
                <a:sym typeface="Open Sans"/>
              </a:rPr>
              <a:t>(BODY CAVITIES)</a:t>
            </a:r>
            <a:endParaRPr sz="32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200"/>
              <a:buFont typeface="Arial"/>
              <a:buNone/>
            </a:pPr>
            <a:endParaRPr sz="3200" b="1" i="0" u="none" strike="noStrike" cap="none">
              <a:solidFill>
                <a:srgbClr val="000000"/>
              </a:solidFill>
              <a:latin typeface="Calibri"/>
              <a:ea typeface="Calibri"/>
              <a:cs typeface="Calibri"/>
              <a:sym typeface="Calibri"/>
            </a:endParaRPr>
          </a:p>
        </p:txBody>
      </p:sp>
      <p:pic>
        <p:nvPicPr>
          <p:cNvPr id="236" name="Google Shape;236;p40"/>
          <p:cNvPicPr preferRelativeResize="0"/>
          <p:nvPr/>
        </p:nvPicPr>
        <p:blipFill rotWithShape="1">
          <a:blip r:embed="rId3">
            <a:alphaModFix/>
          </a:blip>
          <a:srcRect/>
          <a:stretch/>
        </p:blipFill>
        <p:spPr>
          <a:xfrm>
            <a:off x="7040427" y="593820"/>
            <a:ext cx="3621882" cy="5946755"/>
          </a:xfrm>
          <a:prstGeom prst="rect">
            <a:avLst/>
          </a:prstGeom>
          <a:noFill/>
          <a:ln>
            <a:noFill/>
          </a:ln>
        </p:spPr>
      </p:pic>
      <p:sp>
        <p:nvSpPr>
          <p:cNvPr id="237" name="Google Shape;237;p40"/>
          <p:cNvSpPr/>
          <p:nvPr/>
        </p:nvSpPr>
        <p:spPr>
          <a:xfrm>
            <a:off x="3814386" y="1015809"/>
            <a:ext cx="1600200" cy="45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a:t>
            </a:r>
            <a:r>
              <a:rPr lang="en-US" sz="2400" b="0" i="0" u="none" strike="noStrike" cap="none">
                <a:solidFill>
                  <a:srgbClr val="000000"/>
                </a:solidFill>
                <a:latin typeface="Open Sans"/>
                <a:ea typeface="Open Sans"/>
                <a:cs typeface="Open Sans"/>
                <a:sym typeface="Open Sans"/>
              </a:rPr>
              <a:t>1. क्रेनियल</a:t>
            </a:r>
            <a:endParaRPr sz="2400" b="0" i="0" u="none" strike="noStrike" cap="none">
              <a:solidFill>
                <a:srgbClr val="000000"/>
              </a:solidFill>
              <a:latin typeface="Calibri"/>
              <a:ea typeface="Calibri"/>
              <a:cs typeface="Calibri"/>
              <a:sym typeface="Calibri"/>
            </a:endParaRPr>
          </a:p>
        </p:txBody>
      </p:sp>
      <p:sp>
        <p:nvSpPr>
          <p:cNvPr id="238" name="Google Shape;238;p40"/>
          <p:cNvSpPr/>
          <p:nvPr/>
        </p:nvSpPr>
        <p:spPr>
          <a:xfrm>
            <a:off x="3772080" y="2254405"/>
            <a:ext cx="2209680" cy="45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2.थोरोसिस</a:t>
            </a:r>
            <a:endParaRPr sz="2400" b="0" i="0" u="none" strike="noStrike" cap="none">
              <a:solidFill>
                <a:srgbClr val="000000"/>
              </a:solidFill>
              <a:latin typeface="Calibri"/>
              <a:ea typeface="Calibri"/>
              <a:cs typeface="Calibri"/>
              <a:sym typeface="Calibri"/>
            </a:endParaRPr>
          </a:p>
        </p:txBody>
      </p:sp>
      <p:sp>
        <p:nvSpPr>
          <p:cNvPr id="239" name="Google Shape;239;p40"/>
          <p:cNvSpPr/>
          <p:nvPr/>
        </p:nvSpPr>
        <p:spPr>
          <a:xfrm>
            <a:off x="3749760" y="3308267"/>
            <a:ext cx="2232000" cy="45972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3.  </a:t>
            </a:r>
            <a:r>
              <a:rPr lang="en-US" sz="2400" b="0" i="0" u="none" strike="noStrike" cap="none">
                <a:solidFill>
                  <a:srgbClr val="000000"/>
                </a:solidFill>
                <a:latin typeface="Open Sans"/>
                <a:ea typeface="Open Sans"/>
                <a:cs typeface="Open Sans"/>
                <a:sym typeface="Open Sans"/>
              </a:rPr>
              <a:t>एबडम्‍नल </a:t>
            </a:r>
            <a:endParaRPr sz="1400" b="0" i="0" u="none" strike="noStrike" cap="none">
              <a:solidFill>
                <a:srgbClr val="000000"/>
              </a:solidFill>
              <a:latin typeface="Arial"/>
              <a:ea typeface="Arial"/>
              <a:cs typeface="Arial"/>
              <a:sym typeface="Arial"/>
            </a:endParaRPr>
          </a:p>
        </p:txBody>
      </p:sp>
      <p:sp>
        <p:nvSpPr>
          <p:cNvPr id="240" name="Google Shape;240;p40"/>
          <p:cNvSpPr/>
          <p:nvPr/>
        </p:nvSpPr>
        <p:spPr>
          <a:xfrm>
            <a:off x="3048120" y="5334120"/>
            <a:ext cx="1730160" cy="463846"/>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5.</a:t>
            </a:r>
            <a:r>
              <a:rPr lang="en-US" sz="2400" b="0" i="0" u="none" strike="noStrike" cap="none">
                <a:solidFill>
                  <a:srgbClr val="000000"/>
                </a:solidFill>
                <a:latin typeface="Open Sans"/>
                <a:ea typeface="Open Sans"/>
                <a:cs typeface="Open Sans"/>
                <a:sym typeface="Open Sans"/>
              </a:rPr>
              <a:t> पेल्विक</a:t>
            </a:r>
            <a:r>
              <a:rPr lang="en-US" sz="1800" b="0" i="0" u="none" strike="noStrike" cap="none">
                <a:solidFill>
                  <a:srgbClr val="000000"/>
                </a:solidFill>
                <a:latin typeface="Open Sans"/>
                <a:ea typeface="Open Sans"/>
                <a:cs typeface="Open Sans"/>
                <a:sym typeface="Open Sans"/>
              </a:rPr>
              <a:t>   </a:t>
            </a:r>
            <a:endParaRPr sz="1800" b="0" i="0" u="none" strike="noStrike" cap="none">
              <a:solidFill>
                <a:srgbClr val="000000"/>
              </a:solidFill>
              <a:latin typeface="Calibri"/>
              <a:ea typeface="Calibri"/>
              <a:cs typeface="Calibri"/>
              <a:sym typeface="Calibri"/>
            </a:endParaRPr>
          </a:p>
        </p:txBody>
      </p:sp>
      <p:sp>
        <p:nvSpPr>
          <p:cNvPr id="241" name="Google Shape;241;p40"/>
          <p:cNvSpPr/>
          <p:nvPr/>
        </p:nvSpPr>
        <p:spPr>
          <a:xfrm>
            <a:off x="3090941" y="3968692"/>
            <a:ext cx="2983899" cy="463846"/>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4.  स्‍पाइनल</a:t>
            </a:r>
            <a:r>
              <a:rPr lang="en-US" sz="2400" b="0" i="0" u="none" strike="noStrike" cap="none">
                <a:solidFill>
                  <a:srgbClr val="000000"/>
                </a:solidFill>
                <a:latin typeface="Open Sans"/>
                <a:ea typeface="Open Sans"/>
                <a:cs typeface="Open Sans"/>
                <a:sym typeface="Open Sans"/>
              </a:rPr>
              <a:t> </a:t>
            </a:r>
            <a:r>
              <a:rPr lang="en-US" sz="1800" b="0" i="0" u="none" strike="noStrike" cap="none">
                <a:solidFill>
                  <a:srgbClr val="000000"/>
                </a:solidFill>
                <a:latin typeface="Open Sans"/>
                <a:ea typeface="Open Sans"/>
                <a:cs typeface="Open Sans"/>
                <a:sym typeface="Open Sans"/>
              </a:rPr>
              <a:t> </a:t>
            </a:r>
            <a:endParaRPr sz="1800" b="0" i="0" u="none" strike="noStrike" cap="none">
              <a:solidFill>
                <a:srgbClr val="000000"/>
              </a:solidFill>
              <a:latin typeface="Calibri"/>
              <a:ea typeface="Calibri"/>
              <a:cs typeface="Calibri"/>
              <a:sym typeface="Calibri"/>
            </a:endParaRPr>
          </a:p>
        </p:txBody>
      </p:sp>
      <p:cxnSp>
        <p:nvCxnSpPr>
          <p:cNvPr id="242" name="Google Shape;242;p40"/>
          <p:cNvCxnSpPr/>
          <p:nvPr/>
        </p:nvCxnSpPr>
        <p:spPr>
          <a:xfrm>
            <a:off x="5558118" y="1200543"/>
            <a:ext cx="2980316" cy="18777"/>
          </a:xfrm>
          <a:prstGeom prst="straightConnector1">
            <a:avLst/>
          </a:prstGeom>
          <a:noFill/>
          <a:ln w="9525" cap="flat" cmpd="sng">
            <a:solidFill>
              <a:srgbClr val="000000"/>
            </a:solidFill>
            <a:prstDash val="solid"/>
            <a:miter lim="8000"/>
            <a:headEnd type="none" w="sm" len="sm"/>
            <a:tailEnd type="triangle" w="med" len="med"/>
          </a:ln>
        </p:spPr>
      </p:cxnSp>
      <p:cxnSp>
        <p:nvCxnSpPr>
          <p:cNvPr id="243" name="Google Shape;243;p40"/>
          <p:cNvCxnSpPr/>
          <p:nvPr/>
        </p:nvCxnSpPr>
        <p:spPr>
          <a:xfrm>
            <a:off x="5153162" y="2510335"/>
            <a:ext cx="3305038" cy="427677"/>
          </a:xfrm>
          <a:prstGeom prst="straightConnector1">
            <a:avLst/>
          </a:prstGeom>
          <a:noFill/>
          <a:ln w="9525" cap="flat" cmpd="sng">
            <a:solidFill>
              <a:srgbClr val="000000"/>
            </a:solidFill>
            <a:prstDash val="solid"/>
            <a:miter lim="8000"/>
            <a:headEnd type="none" w="sm" len="sm"/>
            <a:tailEnd type="triangle" w="med" len="med"/>
          </a:ln>
        </p:spPr>
      </p:cxnSp>
      <p:cxnSp>
        <p:nvCxnSpPr>
          <p:cNvPr id="244" name="Google Shape;244;p40"/>
          <p:cNvCxnSpPr/>
          <p:nvPr/>
        </p:nvCxnSpPr>
        <p:spPr>
          <a:xfrm>
            <a:off x="5031597" y="3610634"/>
            <a:ext cx="3505320" cy="381240"/>
          </a:xfrm>
          <a:prstGeom prst="straightConnector1">
            <a:avLst/>
          </a:prstGeom>
          <a:noFill/>
          <a:ln w="9525" cap="flat" cmpd="sng">
            <a:solidFill>
              <a:srgbClr val="000000"/>
            </a:solidFill>
            <a:prstDash val="solid"/>
            <a:miter lim="8000"/>
            <a:headEnd type="none" w="sm" len="sm"/>
            <a:tailEnd type="triangle" w="med" len="med"/>
          </a:ln>
        </p:spPr>
      </p:cxnSp>
      <p:cxnSp>
        <p:nvCxnSpPr>
          <p:cNvPr id="245" name="Google Shape;245;p40"/>
          <p:cNvCxnSpPr/>
          <p:nvPr/>
        </p:nvCxnSpPr>
        <p:spPr>
          <a:xfrm rot="10800000" flipH="1">
            <a:off x="5342964" y="4332401"/>
            <a:ext cx="2255087" cy="7404"/>
          </a:xfrm>
          <a:prstGeom prst="straightConnector1">
            <a:avLst/>
          </a:prstGeom>
          <a:noFill/>
          <a:ln w="9525" cap="flat" cmpd="sng">
            <a:solidFill>
              <a:srgbClr val="000000"/>
            </a:solidFill>
            <a:prstDash val="solid"/>
            <a:miter lim="8000"/>
            <a:headEnd type="none" w="sm" len="sm"/>
            <a:tailEnd type="triangle" w="med" len="med"/>
          </a:ln>
        </p:spPr>
      </p:cxnSp>
      <p:cxnSp>
        <p:nvCxnSpPr>
          <p:cNvPr id="246" name="Google Shape;246;p40"/>
          <p:cNvCxnSpPr/>
          <p:nvPr/>
        </p:nvCxnSpPr>
        <p:spPr>
          <a:xfrm rot="10800000" flipH="1">
            <a:off x="4343400" y="5486400"/>
            <a:ext cx="3886200" cy="76320"/>
          </a:xfrm>
          <a:prstGeom prst="straightConnector1">
            <a:avLst/>
          </a:prstGeom>
          <a:noFill/>
          <a:ln w="9525" cap="flat" cmpd="sng">
            <a:solidFill>
              <a:srgbClr val="000000"/>
            </a:solidFill>
            <a:prstDash val="solid"/>
            <a:miter lim="8000"/>
            <a:headEnd type="none" w="sm" len="sm"/>
            <a:tailEnd type="triangle" w="med" len="med"/>
          </a:ln>
        </p:spPr>
      </p:cxnSp>
      <p:pic>
        <p:nvPicPr>
          <p:cNvPr id="247" name="Google Shape;247;p40"/>
          <p:cNvPicPr preferRelativeResize="0"/>
          <p:nvPr/>
        </p:nvPicPr>
        <p:blipFill rotWithShape="1">
          <a:blip r:embed="rId4">
            <a:alphaModFix/>
          </a:blip>
          <a:srcRect/>
          <a:stretch/>
        </p:blipFill>
        <p:spPr>
          <a:xfrm>
            <a:off x="6480" y="0"/>
            <a:ext cx="13446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500"/>
                                        <p:tgtEl>
                                          <p:spTgt spid="236"/>
                                        </p:tgtEl>
                                        <p:attrNameLst>
                                          <p:attrName>ppt_w</p:attrName>
                                        </p:attrNameLst>
                                      </p:cBhvr>
                                      <p:tavLst>
                                        <p:tav tm="0">
                                          <p:val>
                                            <p:strVal val="0"/>
                                          </p:val>
                                        </p:tav>
                                        <p:tav tm="100000">
                                          <p:val>
                                            <p:strVal val="#ppt_w"/>
                                          </p:val>
                                        </p:tav>
                                      </p:tavLst>
                                    </p:anim>
                                    <p:anim calcmode="lin" valueType="num">
                                      <p:cBhvr additive="base">
                                        <p:cTn id="8" dur="500"/>
                                        <p:tgtEl>
                                          <p:spTgt spid="23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500"/>
                                        <p:tgtEl>
                                          <p:spTgt spid="2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2"/>
                                        </p:tgtEl>
                                        <p:attrNameLst>
                                          <p:attrName>style.visibility</p:attrName>
                                        </p:attrNameLst>
                                      </p:cBhvr>
                                      <p:to>
                                        <p:strVal val="visible"/>
                                      </p:to>
                                    </p:set>
                                    <p:animEffect transition="in" filter="fade">
                                      <p:cBhvr>
                                        <p:cTn id="18" dur="1000"/>
                                        <p:tgtEl>
                                          <p:spTgt spid="2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8"/>
                                        </p:tgtEl>
                                        <p:attrNameLst>
                                          <p:attrName>style.visibility</p:attrName>
                                        </p:attrNameLst>
                                      </p:cBhvr>
                                      <p:to>
                                        <p:strVal val="visible"/>
                                      </p:to>
                                    </p:set>
                                    <p:animEffect transition="in" filter="fade">
                                      <p:cBhvr>
                                        <p:cTn id="23" dur="500"/>
                                        <p:tgtEl>
                                          <p:spTgt spid="2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3"/>
                                        </p:tgtEl>
                                        <p:attrNameLst>
                                          <p:attrName>style.visibility</p:attrName>
                                        </p:attrNameLst>
                                      </p:cBhvr>
                                      <p:to>
                                        <p:strVal val="visible"/>
                                      </p:to>
                                    </p:set>
                                    <p:animEffect transition="in" filter="fade">
                                      <p:cBhvr>
                                        <p:cTn id="28" dur="500"/>
                                        <p:tgtEl>
                                          <p:spTgt spid="2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9"/>
                                        </p:tgtEl>
                                        <p:attrNameLst>
                                          <p:attrName>style.visibility</p:attrName>
                                        </p:attrNameLst>
                                      </p:cBhvr>
                                      <p:to>
                                        <p:strVal val="visible"/>
                                      </p:to>
                                    </p:set>
                                    <p:animEffect transition="in" filter="fade">
                                      <p:cBhvr>
                                        <p:cTn id="33" dur="1000"/>
                                        <p:tgtEl>
                                          <p:spTgt spid="2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4"/>
                                        </p:tgtEl>
                                        <p:attrNameLst>
                                          <p:attrName>style.visibility</p:attrName>
                                        </p:attrNameLst>
                                      </p:cBhvr>
                                      <p:to>
                                        <p:strVal val="visible"/>
                                      </p:to>
                                    </p:set>
                                    <p:animEffect transition="in" filter="fade">
                                      <p:cBhvr>
                                        <p:cTn id="38" dur="1000"/>
                                        <p:tgtEl>
                                          <p:spTgt spid="24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1"/>
                                        </p:tgtEl>
                                        <p:attrNameLst>
                                          <p:attrName>style.visibility</p:attrName>
                                        </p:attrNameLst>
                                      </p:cBhvr>
                                      <p:to>
                                        <p:strVal val="visible"/>
                                      </p:to>
                                    </p:set>
                                    <p:animEffect transition="in" filter="fade">
                                      <p:cBhvr>
                                        <p:cTn id="43" dur="500"/>
                                        <p:tgtEl>
                                          <p:spTgt spid="24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5"/>
                                        </p:tgtEl>
                                        <p:attrNameLst>
                                          <p:attrName>style.visibility</p:attrName>
                                        </p:attrNameLst>
                                      </p:cBhvr>
                                      <p:to>
                                        <p:strVal val="visible"/>
                                      </p:to>
                                    </p:set>
                                    <p:animEffect transition="in" filter="fade">
                                      <p:cBhvr>
                                        <p:cTn id="48" dur="1000"/>
                                        <p:tgtEl>
                                          <p:spTgt spid="2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0"/>
                                        </p:tgtEl>
                                        <p:attrNameLst>
                                          <p:attrName>style.visibility</p:attrName>
                                        </p:attrNameLst>
                                      </p:cBhvr>
                                      <p:to>
                                        <p:strVal val="visible"/>
                                      </p:to>
                                    </p:set>
                                    <p:animEffect transition="in" filter="fade">
                                      <p:cBhvr>
                                        <p:cTn id="53" dur="1000"/>
                                        <p:tgtEl>
                                          <p:spTgt spid="2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
                                        </p:tgtEl>
                                        <p:attrNameLst>
                                          <p:attrName>style.visibility</p:attrName>
                                        </p:attrNameLst>
                                      </p:cBhvr>
                                      <p:to>
                                        <p:strVal val="visible"/>
                                      </p:to>
                                    </p:set>
                                    <p:animEffect transition="in" filter="fade">
                                      <p:cBhvr>
                                        <p:cTn id="58"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p:nvPr/>
        </p:nvSpPr>
        <p:spPr>
          <a:xfrm>
            <a:off x="5011270" y="1030940"/>
            <a:ext cx="6481483" cy="5522139"/>
          </a:xfrm>
          <a:prstGeom prst="rect">
            <a:avLst/>
          </a:prstGeom>
          <a:solidFill>
            <a:schemeClr val="lt1"/>
          </a:solid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वरटिकल पलेन  और होरिजनटल पलेन  जिसका प्रतिच्छेद बिंदु नाभि है, उदर को चार चतुर्थांशों में विभाजित करता है:-</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दायां ऊपरी चतुर्थांश</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बायां ऊपरी चतुर्थांश</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दायां निचला चतुर्थांश</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बायां निचला चतुर्थांश</a:t>
            </a:r>
            <a:endParaRPr sz="2400" b="0" i="0" u="none" strike="noStrike" cap="none">
              <a:solidFill>
                <a:srgbClr val="000000"/>
              </a:solidFill>
              <a:latin typeface="Calibri"/>
              <a:ea typeface="Calibri"/>
              <a:cs typeface="Calibri"/>
              <a:sym typeface="Calibri"/>
            </a:endParaRPr>
          </a:p>
        </p:txBody>
      </p:sp>
      <p:sp>
        <p:nvSpPr>
          <p:cNvPr id="253" name="Google Shape;253;p41"/>
          <p:cNvSpPr txBox="1"/>
          <p:nvPr/>
        </p:nvSpPr>
        <p:spPr>
          <a:xfrm>
            <a:off x="465827" y="1961627"/>
            <a:ext cx="4233173"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उदर चतुर्थांश और अंग</a:t>
            </a:r>
            <a:endParaRPr sz="36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Calibri"/>
                <a:ea typeface="Calibri"/>
                <a:cs typeface="Calibri"/>
                <a:sym typeface="Calibri"/>
              </a:rPr>
              <a:t>(</a:t>
            </a:r>
            <a:r>
              <a:rPr lang="en-US" sz="3200" b="1" i="0" u="none" strike="noStrike" cap="none">
                <a:solidFill>
                  <a:srgbClr val="FF0000"/>
                </a:solidFill>
                <a:latin typeface="Calibri"/>
                <a:ea typeface="Calibri"/>
                <a:cs typeface="Calibri"/>
                <a:sym typeface="Calibri"/>
              </a:rPr>
              <a:t>Abdominal quadrants                         and organs</a:t>
            </a:r>
            <a:r>
              <a:rPr lang="en-US" sz="2800" b="1" i="0" u="none" strike="noStrike" cap="none">
                <a:solidFill>
                  <a:srgbClr val="FF0000"/>
                </a:solidFill>
                <a:latin typeface="Calibri"/>
                <a:ea typeface="Calibri"/>
                <a:cs typeface="Calibri"/>
                <a:sym typeface="Calibri"/>
              </a:rPr>
              <a:t>)</a:t>
            </a:r>
            <a:endParaRPr sz="2800" b="0" i="0" u="none" strike="noStrike" cap="none">
              <a:solidFill>
                <a:srgbClr val="FF0000"/>
              </a:solidFill>
              <a:latin typeface="Arial"/>
              <a:ea typeface="Arial"/>
              <a:cs typeface="Arial"/>
              <a:sym typeface="Arial"/>
            </a:endParaRPr>
          </a:p>
        </p:txBody>
      </p:sp>
      <p:pic>
        <p:nvPicPr>
          <p:cNvPr id="254" name="Google Shape;254;p41"/>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162719" y="2397125"/>
            <a:ext cx="2787650" cy="1538288"/>
          </a:xfrm>
          <a:prstGeom prst="rect">
            <a:avLst/>
          </a:prstGeom>
          <a:noFill/>
          <a:ln>
            <a:noFill/>
          </a:ln>
        </p:spPr>
        <p:txBody>
          <a:bodyPr spcFirstLastPara="1" wrap="square" lIns="90000" tIns="46800" rIns="90000" bIns="46800" anchor="ctr" anchorCtr="0">
            <a:noAutofit/>
          </a:bodyPr>
          <a:lstStyle/>
          <a:p>
            <a:pPr marL="0" lvl="0" indent="0" algn="ctr" rtl="0">
              <a:lnSpc>
                <a:spcPct val="90000"/>
              </a:lnSpc>
              <a:spcBef>
                <a:spcPts val="0"/>
              </a:spcBef>
              <a:spcAft>
                <a:spcPts val="0"/>
              </a:spcAft>
              <a:buClr>
                <a:srgbClr val="FF0000"/>
              </a:buClr>
              <a:buSzPts val="3600"/>
              <a:buFont typeface="Calibri"/>
              <a:buNone/>
            </a:pPr>
            <a:r>
              <a:rPr lang="en-US" sz="3600" b="1" strike="noStrike">
                <a:solidFill>
                  <a:srgbClr val="FF0000"/>
                </a:solidFill>
                <a:latin typeface="Calibri"/>
                <a:ea typeface="Calibri"/>
                <a:cs typeface="Calibri"/>
                <a:sym typeface="Calibri"/>
              </a:rPr>
              <a:t>उदर चतुर्थांश और अंग</a:t>
            </a:r>
            <a:br>
              <a:rPr lang="en-US" sz="2800" b="1" strike="noStrike">
                <a:solidFill>
                  <a:srgbClr val="000000"/>
                </a:solidFill>
                <a:latin typeface="Calibri"/>
                <a:ea typeface="Calibri"/>
                <a:cs typeface="Calibri"/>
                <a:sym typeface="Calibri"/>
              </a:rPr>
            </a:br>
            <a:r>
              <a:rPr lang="en-US" sz="2800" b="1">
                <a:solidFill>
                  <a:srgbClr val="FF0000"/>
                </a:solidFill>
              </a:rPr>
              <a:t>ABDOMINAL QUADRANTS AND ORGANS</a:t>
            </a:r>
            <a:endParaRPr/>
          </a:p>
        </p:txBody>
      </p:sp>
      <p:pic>
        <p:nvPicPr>
          <p:cNvPr id="260" name="Google Shape;260;p42"/>
          <p:cNvPicPr preferRelativeResize="0">
            <a:picLocks noGrp="1"/>
          </p:cNvPicPr>
          <p:nvPr>
            <p:ph type="body" idx="1"/>
          </p:nvPr>
        </p:nvPicPr>
        <p:blipFill rotWithShape="1">
          <a:blip r:embed="rId3">
            <a:alphaModFix/>
          </a:blip>
          <a:srcRect/>
          <a:stretch/>
        </p:blipFill>
        <p:spPr>
          <a:xfrm>
            <a:off x="6957219" y="876300"/>
            <a:ext cx="2368550" cy="5105400"/>
          </a:xfrm>
          <a:prstGeom prst="rect">
            <a:avLst/>
          </a:prstGeom>
          <a:noFill/>
          <a:ln>
            <a:noFill/>
          </a:ln>
        </p:spPr>
      </p:pic>
      <p:sp>
        <p:nvSpPr>
          <p:cNvPr id="261" name="Google Shape;261;p42"/>
          <p:cNvSpPr/>
          <p:nvPr/>
        </p:nvSpPr>
        <p:spPr>
          <a:xfrm>
            <a:off x="4045744" y="1163638"/>
            <a:ext cx="1981200" cy="830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Right Upper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Quadrant</a:t>
            </a:r>
            <a:endParaRPr sz="1400" b="0" i="0" u="none" strike="noStrike" cap="none">
              <a:solidFill>
                <a:srgbClr val="000000"/>
              </a:solidFill>
              <a:latin typeface="Arial"/>
              <a:ea typeface="Arial"/>
              <a:cs typeface="Arial"/>
              <a:sym typeface="Arial"/>
            </a:endParaRPr>
          </a:p>
        </p:txBody>
      </p:sp>
      <p:sp>
        <p:nvSpPr>
          <p:cNvPr id="262" name="Google Shape;262;p42"/>
          <p:cNvSpPr txBox="1"/>
          <p:nvPr/>
        </p:nvSpPr>
        <p:spPr>
          <a:xfrm>
            <a:off x="9987757" y="957263"/>
            <a:ext cx="2286000"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Left Upper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Quadrant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263" name="Google Shape;263;p42"/>
          <p:cNvSpPr txBox="1"/>
          <p:nvPr/>
        </p:nvSpPr>
        <p:spPr>
          <a:xfrm>
            <a:off x="10005219" y="3829050"/>
            <a:ext cx="2209800"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Left  Lower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Quadrant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264" name="Google Shape;264;p42"/>
          <p:cNvSpPr txBox="1"/>
          <p:nvPr/>
        </p:nvSpPr>
        <p:spPr>
          <a:xfrm>
            <a:off x="3945732" y="3721100"/>
            <a:ext cx="2286000"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 Right Lower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sng" strike="noStrike" cap="none">
                <a:solidFill>
                  <a:schemeClr val="dk1"/>
                </a:solidFill>
                <a:latin typeface="Garamond"/>
                <a:ea typeface="Garamond"/>
                <a:cs typeface="Garamond"/>
                <a:sym typeface="Garamond"/>
              </a:rPr>
              <a:t>Quadrant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400"/>
              <a:buFont typeface="Arial"/>
              <a:buNone/>
            </a:pPr>
            <a:endParaRPr sz="2400" b="0" i="0" u="sng" strike="noStrike" cap="none">
              <a:solidFill>
                <a:schemeClr val="dk1"/>
              </a:solidFill>
              <a:latin typeface="Garamond"/>
              <a:ea typeface="Garamond"/>
              <a:cs typeface="Garamond"/>
              <a:sym typeface="Garamond"/>
            </a:endParaRPr>
          </a:p>
        </p:txBody>
      </p:sp>
      <p:sp>
        <p:nvSpPr>
          <p:cNvPr id="265" name="Google Shape;265;p42"/>
          <p:cNvSpPr txBox="1"/>
          <p:nvPr/>
        </p:nvSpPr>
        <p:spPr>
          <a:xfrm>
            <a:off x="4040982" y="1966914"/>
            <a:ext cx="1752600" cy="1768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Garamond"/>
                <a:ea typeface="Garamond"/>
                <a:cs typeface="Garamond"/>
                <a:sym typeface="Garamond"/>
              </a:rPr>
              <a:t>Liver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000"/>
              <a:buFont typeface="Arial"/>
              <a:buNone/>
            </a:pPr>
            <a:r>
              <a:rPr lang="en-US" sz="2000" b="0" i="0" u="none" strike="noStrike" cap="none">
                <a:solidFill>
                  <a:schemeClr val="dk1"/>
                </a:solidFill>
                <a:latin typeface="Garamond"/>
                <a:ea typeface="Garamond"/>
                <a:cs typeface="Garamond"/>
                <a:sym typeface="Garamond"/>
              </a:rPr>
              <a:t>Gall Bladder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000"/>
              <a:buFont typeface="Arial"/>
              <a:buNone/>
            </a:pPr>
            <a:r>
              <a:rPr lang="en-US" sz="2000" b="0" i="0" u="none" strike="noStrike" cap="none">
                <a:solidFill>
                  <a:schemeClr val="dk1"/>
                </a:solidFill>
                <a:latin typeface="Garamond"/>
                <a:ea typeface="Garamond"/>
                <a:cs typeface="Garamond"/>
                <a:sym typeface="Garamond"/>
              </a:rPr>
              <a:t>Stomach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000"/>
              <a:buFont typeface="Arial"/>
              <a:buNone/>
            </a:pPr>
            <a:r>
              <a:rPr lang="en-US" sz="2000" b="0" i="0" u="none" strike="noStrike" cap="none">
                <a:solidFill>
                  <a:schemeClr val="dk1"/>
                </a:solidFill>
                <a:latin typeface="Garamond"/>
                <a:ea typeface="Garamond"/>
                <a:cs typeface="Garamond"/>
                <a:sym typeface="Garamond"/>
              </a:rPr>
              <a:t>Large intestine</a:t>
            </a:r>
            <a:endParaRPr sz="1400" b="0" i="0" u="none" strike="noStrike" cap="none">
              <a:solidFill>
                <a:srgbClr val="000000"/>
              </a:solidFill>
              <a:latin typeface="Arial"/>
              <a:ea typeface="Arial"/>
              <a:cs typeface="Arial"/>
              <a:sym typeface="Arial"/>
            </a:endParaRPr>
          </a:p>
        </p:txBody>
      </p:sp>
      <p:sp>
        <p:nvSpPr>
          <p:cNvPr id="266" name="Google Shape;266;p42"/>
          <p:cNvSpPr txBox="1"/>
          <p:nvPr/>
        </p:nvSpPr>
        <p:spPr>
          <a:xfrm>
            <a:off x="8230394" y="2209801"/>
            <a:ext cx="182880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267" name="Google Shape;267;p42"/>
          <p:cNvSpPr txBox="1"/>
          <p:nvPr/>
        </p:nvSpPr>
        <p:spPr>
          <a:xfrm>
            <a:off x="10059194" y="1885951"/>
            <a:ext cx="1676400" cy="2017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Liver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Spleen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Stomach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Colon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Pancreas</a:t>
            </a:r>
            <a:endParaRPr sz="1400" b="0" i="0" u="none" strike="noStrike" cap="none">
              <a:solidFill>
                <a:srgbClr val="000000"/>
              </a:solidFill>
              <a:latin typeface="Arial"/>
              <a:ea typeface="Arial"/>
              <a:cs typeface="Arial"/>
              <a:sym typeface="Arial"/>
            </a:endParaRPr>
          </a:p>
        </p:txBody>
      </p:sp>
      <p:sp>
        <p:nvSpPr>
          <p:cNvPr id="268" name="Google Shape;268;p42"/>
          <p:cNvSpPr txBox="1"/>
          <p:nvPr/>
        </p:nvSpPr>
        <p:spPr>
          <a:xfrm>
            <a:off x="4066382" y="4541838"/>
            <a:ext cx="2057400" cy="1192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Appendix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Large Intestine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Ureter </a:t>
            </a:r>
            <a:endParaRPr sz="1400" b="0" i="0" u="none" strike="noStrike" cap="none">
              <a:solidFill>
                <a:srgbClr val="000000"/>
              </a:solidFill>
              <a:latin typeface="Arial"/>
              <a:ea typeface="Arial"/>
              <a:cs typeface="Arial"/>
              <a:sym typeface="Arial"/>
            </a:endParaRPr>
          </a:p>
        </p:txBody>
      </p:sp>
      <p:sp>
        <p:nvSpPr>
          <p:cNvPr id="269" name="Google Shape;269;p42"/>
          <p:cNvSpPr txBox="1"/>
          <p:nvPr/>
        </p:nvSpPr>
        <p:spPr>
          <a:xfrm>
            <a:off x="10075069" y="4687888"/>
            <a:ext cx="1981200" cy="14668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Large &amp; Small intestine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Lt. Ureter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Major artery</a:t>
            </a:r>
            <a:endParaRPr sz="1400" b="0" i="0" u="none" strike="noStrike" cap="none">
              <a:solidFill>
                <a:srgbClr val="000000"/>
              </a:solidFill>
              <a:latin typeface="Arial"/>
              <a:ea typeface="Arial"/>
              <a:cs typeface="Arial"/>
              <a:sym typeface="Arial"/>
            </a:endParaRPr>
          </a:p>
        </p:txBody>
      </p:sp>
      <p:cxnSp>
        <p:nvCxnSpPr>
          <p:cNvPr id="270" name="Google Shape;270;p42"/>
          <p:cNvCxnSpPr/>
          <p:nvPr/>
        </p:nvCxnSpPr>
        <p:spPr>
          <a:xfrm>
            <a:off x="6401594" y="2895600"/>
            <a:ext cx="0" cy="3429000"/>
          </a:xfrm>
          <a:prstGeom prst="straightConnector1">
            <a:avLst/>
          </a:prstGeom>
          <a:noFill/>
          <a:ln w="9525" cap="flat" cmpd="sng">
            <a:solidFill>
              <a:srgbClr val="FF0000"/>
            </a:solidFill>
            <a:prstDash val="solid"/>
            <a:round/>
            <a:headEnd type="none" w="sm" len="sm"/>
            <a:tailEnd type="none" w="sm" len="sm"/>
          </a:ln>
        </p:spPr>
      </p:cxnSp>
      <p:cxnSp>
        <p:nvCxnSpPr>
          <p:cNvPr id="271" name="Google Shape;271;p42"/>
          <p:cNvCxnSpPr/>
          <p:nvPr/>
        </p:nvCxnSpPr>
        <p:spPr>
          <a:xfrm>
            <a:off x="4877594" y="4419600"/>
            <a:ext cx="3048000" cy="76200"/>
          </a:xfrm>
          <a:prstGeom prst="straightConnector1">
            <a:avLst/>
          </a:prstGeom>
          <a:noFill/>
          <a:ln w="9525" cap="flat" cmpd="sng">
            <a:solidFill>
              <a:srgbClr val="FF0000"/>
            </a:solidFill>
            <a:prstDash val="solid"/>
            <a:round/>
            <a:headEnd type="none" w="sm" len="sm"/>
            <a:tailEnd type="none" w="sm" len="sm"/>
          </a:ln>
        </p:spPr>
      </p:cxnSp>
      <p:cxnSp>
        <p:nvCxnSpPr>
          <p:cNvPr id="272" name="Google Shape;272;p42"/>
          <p:cNvCxnSpPr/>
          <p:nvPr/>
        </p:nvCxnSpPr>
        <p:spPr>
          <a:xfrm rot="10800000" flipH="1">
            <a:off x="5398294" y="4826000"/>
            <a:ext cx="2438400" cy="76200"/>
          </a:xfrm>
          <a:prstGeom prst="straightConnector1">
            <a:avLst/>
          </a:prstGeom>
          <a:noFill/>
          <a:ln w="9525" cap="flat" cmpd="sng">
            <a:solidFill>
              <a:srgbClr val="000000"/>
            </a:solidFill>
            <a:prstDash val="solid"/>
            <a:round/>
            <a:headEnd type="none" w="sm" len="sm"/>
            <a:tailEnd type="triangle" w="med" len="med"/>
          </a:ln>
        </p:spPr>
      </p:cxnSp>
      <p:cxnSp>
        <p:nvCxnSpPr>
          <p:cNvPr id="273" name="Google Shape;273;p42"/>
          <p:cNvCxnSpPr/>
          <p:nvPr/>
        </p:nvCxnSpPr>
        <p:spPr>
          <a:xfrm>
            <a:off x="5209382" y="2182813"/>
            <a:ext cx="2438400" cy="1676400"/>
          </a:xfrm>
          <a:prstGeom prst="straightConnector1">
            <a:avLst/>
          </a:prstGeom>
          <a:noFill/>
          <a:ln w="9525" cap="flat" cmpd="sng">
            <a:solidFill>
              <a:srgbClr val="000000"/>
            </a:solidFill>
            <a:prstDash val="solid"/>
            <a:round/>
            <a:headEnd type="none" w="sm" len="sm"/>
            <a:tailEnd type="triangle" w="med" len="med"/>
          </a:ln>
        </p:spPr>
      </p:cxnSp>
      <p:cxnSp>
        <p:nvCxnSpPr>
          <p:cNvPr id="274" name="Google Shape;274;p42"/>
          <p:cNvCxnSpPr/>
          <p:nvPr/>
        </p:nvCxnSpPr>
        <p:spPr>
          <a:xfrm flipH="1">
            <a:off x="8490744" y="1677988"/>
            <a:ext cx="1524000" cy="2057400"/>
          </a:xfrm>
          <a:prstGeom prst="straightConnector1">
            <a:avLst/>
          </a:prstGeom>
          <a:noFill/>
          <a:ln w="9525" cap="flat" cmpd="sng">
            <a:solidFill>
              <a:srgbClr val="000000"/>
            </a:solidFill>
            <a:prstDash val="solid"/>
            <a:round/>
            <a:headEnd type="none" w="sm" len="sm"/>
            <a:tailEnd type="triangle" w="med" len="med"/>
          </a:ln>
        </p:spPr>
      </p:cxnSp>
      <p:cxnSp>
        <p:nvCxnSpPr>
          <p:cNvPr id="275" name="Google Shape;275;p42"/>
          <p:cNvCxnSpPr/>
          <p:nvPr/>
        </p:nvCxnSpPr>
        <p:spPr>
          <a:xfrm flipH="1">
            <a:off x="8322469" y="4359275"/>
            <a:ext cx="1752600" cy="304800"/>
          </a:xfrm>
          <a:prstGeom prst="straightConnector1">
            <a:avLst/>
          </a:prstGeom>
          <a:noFill/>
          <a:ln w="9525" cap="flat" cmpd="sng">
            <a:solidFill>
              <a:srgbClr val="000000"/>
            </a:solidFill>
            <a:prstDash val="solid"/>
            <a:round/>
            <a:headEnd type="none" w="sm" len="sm"/>
            <a:tailEnd type="triangle" w="med" len="med"/>
          </a:ln>
        </p:spPr>
      </p:cxnSp>
      <p:pic>
        <p:nvPicPr>
          <p:cNvPr id="276" name="Google Shape;276;p42"/>
          <p:cNvPicPr preferRelativeResize="0"/>
          <p:nvPr/>
        </p:nvPicPr>
        <p:blipFill rotWithShape="1">
          <a:blip r:embed="rId4">
            <a:alphaModFix/>
          </a:blip>
          <a:srcRect/>
          <a:stretch/>
        </p:blipFill>
        <p:spPr>
          <a:xfrm>
            <a:off x="6480" y="0"/>
            <a:ext cx="13446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p:tgtEl>
                                          <p:spTgt spid="260"/>
                                        </p:tgtEl>
                                        <p:attrNameLst>
                                          <p:attrName>ppt_w</p:attrName>
                                        </p:attrNameLst>
                                      </p:cBhvr>
                                      <p:tavLst>
                                        <p:tav tm="0">
                                          <p:val>
                                            <p:strVal val="0"/>
                                          </p:val>
                                        </p:tav>
                                        <p:tav tm="100000">
                                          <p:val>
                                            <p:strVal val="#ppt_w"/>
                                          </p:val>
                                        </p:tav>
                                      </p:tavLst>
                                    </p:anim>
                                    <p:anim calcmode="lin" valueType="num">
                                      <p:cBhvr additive="base">
                                        <p:cTn id="8" dur="500"/>
                                        <p:tgtEl>
                                          <p:spTgt spid="2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1">
                                            <p:txEl>
                                              <p:pRg st="0" end="0"/>
                                            </p:txEl>
                                          </p:spTgt>
                                        </p:tgtEl>
                                        <p:attrNameLst>
                                          <p:attrName>style.visibility</p:attrName>
                                        </p:attrNameLst>
                                      </p:cBhvr>
                                      <p:to>
                                        <p:strVal val="visible"/>
                                      </p:to>
                                    </p:set>
                                    <p:animEffect transition="in" filter="fade">
                                      <p:cBhvr>
                                        <p:cTn id="13" dur="500"/>
                                        <p:tgtEl>
                                          <p:spTgt spid="26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1">
                                            <p:txEl>
                                              <p:pRg st="1" end="1"/>
                                            </p:txEl>
                                          </p:spTgt>
                                        </p:tgtEl>
                                        <p:attrNameLst>
                                          <p:attrName>style.visibility</p:attrName>
                                        </p:attrNameLst>
                                      </p:cBhvr>
                                      <p:to>
                                        <p:strVal val="visible"/>
                                      </p:to>
                                    </p:set>
                                    <p:animEffect transition="in" filter="fade">
                                      <p:cBhvr>
                                        <p:cTn id="18" dur="500"/>
                                        <p:tgtEl>
                                          <p:spTgt spid="26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2"/>
                                        </p:tgtEl>
                                        <p:attrNameLst>
                                          <p:attrName>style.visibility</p:attrName>
                                        </p:attrNameLst>
                                      </p:cBhvr>
                                      <p:to>
                                        <p:strVal val="visible"/>
                                      </p:to>
                                    </p:set>
                                    <p:animEffect transition="in" filter="fade">
                                      <p:cBhvr>
                                        <p:cTn id="23" dur="1000"/>
                                        <p:tgtEl>
                                          <p:spTgt spid="2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4"/>
                                        </p:tgtEl>
                                        <p:attrNameLst>
                                          <p:attrName>style.visibility</p:attrName>
                                        </p:attrNameLst>
                                      </p:cBhvr>
                                      <p:to>
                                        <p:strVal val="visible"/>
                                      </p:to>
                                    </p:set>
                                    <p:animEffect transition="in" filter="fade">
                                      <p:cBhvr>
                                        <p:cTn id="28" dur="500"/>
                                        <p:tgtEl>
                                          <p:spTgt spid="26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3"/>
                                        </p:tgtEl>
                                        <p:attrNameLst>
                                          <p:attrName>style.visibility</p:attrName>
                                        </p:attrNameLst>
                                      </p:cBhvr>
                                      <p:to>
                                        <p:strVal val="visible"/>
                                      </p:to>
                                    </p:set>
                                    <p:animEffect transition="in" filter="fade">
                                      <p:cBhvr>
                                        <p:cTn id="33" dur="500"/>
                                        <p:tgtEl>
                                          <p:spTgt spid="263"/>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65"/>
                                        </p:tgtEl>
                                        <p:attrNameLst>
                                          <p:attrName>style.visibility</p:attrName>
                                        </p:attrNameLst>
                                      </p:cBhvr>
                                      <p:to>
                                        <p:strVal val="visible"/>
                                      </p:to>
                                    </p:set>
                                    <p:anim calcmode="lin" valueType="num">
                                      <p:cBhvr additive="base">
                                        <p:cTn id="38" dur="500"/>
                                        <p:tgtEl>
                                          <p:spTgt spid="265"/>
                                        </p:tgtEl>
                                        <p:attrNameLst>
                                          <p:attrName>ppt_w</p:attrName>
                                        </p:attrNameLst>
                                      </p:cBhvr>
                                      <p:tavLst>
                                        <p:tav tm="0">
                                          <p:val>
                                            <p:strVal val="0"/>
                                          </p:val>
                                        </p:tav>
                                        <p:tav tm="100000">
                                          <p:val>
                                            <p:strVal val="#ppt_w"/>
                                          </p:val>
                                        </p:tav>
                                      </p:tavLst>
                                    </p:anim>
                                    <p:anim calcmode="lin" valueType="num">
                                      <p:cBhvr additive="base">
                                        <p:cTn id="39" dur="500"/>
                                        <p:tgtEl>
                                          <p:spTgt spid="265"/>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267"/>
                                        </p:tgtEl>
                                        <p:attrNameLst>
                                          <p:attrName>style.visibility</p:attrName>
                                        </p:attrNameLst>
                                      </p:cBhvr>
                                      <p:to>
                                        <p:strVal val="visible"/>
                                      </p:to>
                                    </p:set>
                                    <p:anim calcmode="lin" valueType="num">
                                      <p:cBhvr additive="base">
                                        <p:cTn id="44" dur="500"/>
                                        <p:tgtEl>
                                          <p:spTgt spid="267"/>
                                        </p:tgtEl>
                                        <p:attrNameLst>
                                          <p:attrName>ppt_w</p:attrName>
                                        </p:attrNameLst>
                                      </p:cBhvr>
                                      <p:tavLst>
                                        <p:tav tm="0">
                                          <p:val>
                                            <p:strVal val="0"/>
                                          </p:val>
                                        </p:tav>
                                        <p:tav tm="100000">
                                          <p:val>
                                            <p:strVal val="#ppt_w"/>
                                          </p:val>
                                        </p:tav>
                                      </p:tavLst>
                                    </p:anim>
                                    <p:anim calcmode="lin" valueType="num">
                                      <p:cBhvr additive="base">
                                        <p:cTn id="45" dur="500"/>
                                        <p:tgtEl>
                                          <p:spTgt spid="267"/>
                                        </p:tgtEl>
                                        <p:attrNameLst>
                                          <p:attrName>ppt_h</p:attrName>
                                        </p:attrNameLst>
                                      </p:cBhvr>
                                      <p:tavLst>
                                        <p:tav tm="0">
                                          <p:val>
                                            <p:str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68"/>
                                        </p:tgtEl>
                                        <p:attrNameLst>
                                          <p:attrName>style.visibility</p:attrName>
                                        </p:attrNameLst>
                                      </p:cBhvr>
                                      <p:to>
                                        <p:strVal val="visible"/>
                                      </p:to>
                                    </p:set>
                                    <p:anim calcmode="lin" valueType="num">
                                      <p:cBhvr additive="base">
                                        <p:cTn id="50" dur="500"/>
                                        <p:tgtEl>
                                          <p:spTgt spid="268"/>
                                        </p:tgtEl>
                                        <p:attrNameLst>
                                          <p:attrName>ppt_w</p:attrName>
                                        </p:attrNameLst>
                                      </p:cBhvr>
                                      <p:tavLst>
                                        <p:tav tm="0">
                                          <p:val>
                                            <p:strVal val="0"/>
                                          </p:val>
                                        </p:tav>
                                        <p:tav tm="100000">
                                          <p:val>
                                            <p:strVal val="#ppt_w"/>
                                          </p:val>
                                        </p:tav>
                                      </p:tavLst>
                                    </p:anim>
                                    <p:anim calcmode="lin" valueType="num">
                                      <p:cBhvr additive="base">
                                        <p:cTn id="51" dur="500"/>
                                        <p:tgtEl>
                                          <p:spTgt spid="268"/>
                                        </p:tgtEl>
                                        <p:attrNameLst>
                                          <p:attrName>ppt_h</p:attrName>
                                        </p:attrNameLst>
                                      </p:cBhvr>
                                      <p:tavLst>
                                        <p:tav tm="0">
                                          <p:val>
                                            <p:str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69"/>
                                        </p:tgtEl>
                                        <p:attrNameLst>
                                          <p:attrName>style.visibility</p:attrName>
                                        </p:attrNameLst>
                                      </p:cBhvr>
                                      <p:to>
                                        <p:strVal val="visible"/>
                                      </p:to>
                                    </p:set>
                                    <p:anim calcmode="lin" valueType="num">
                                      <p:cBhvr additive="base">
                                        <p:cTn id="56" dur="500"/>
                                        <p:tgtEl>
                                          <p:spTgt spid="269"/>
                                        </p:tgtEl>
                                        <p:attrNameLst>
                                          <p:attrName>ppt_w</p:attrName>
                                        </p:attrNameLst>
                                      </p:cBhvr>
                                      <p:tavLst>
                                        <p:tav tm="0">
                                          <p:val>
                                            <p:strVal val="0"/>
                                          </p:val>
                                        </p:tav>
                                        <p:tav tm="100000">
                                          <p:val>
                                            <p:strVal val="#ppt_w"/>
                                          </p:val>
                                        </p:tav>
                                      </p:tavLst>
                                    </p:anim>
                                    <p:anim calcmode="lin" valueType="num">
                                      <p:cBhvr additive="base">
                                        <p:cTn id="57" dur="500"/>
                                        <p:tgtEl>
                                          <p:spTgt spid="269"/>
                                        </p:tgtEl>
                                        <p:attrNameLst>
                                          <p:attrName>ppt_h</p:attrName>
                                        </p:attrNameLst>
                                      </p:cBhvr>
                                      <p:tavLst>
                                        <p:tav tm="0">
                                          <p:val>
                                            <p:str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3"/>
                                        </p:tgtEl>
                                        <p:attrNameLst>
                                          <p:attrName>style.visibility</p:attrName>
                                        </p:attrNameLst>
                                      </p:cBhvr>
                                      <p:to>
                                        <p:strVal val="visible"/>
                                      </p:to>
                                    </p:set>
                                    <p:animEffect transition="in" filter="fade">
                                      <p:cBhvr>
                                        <p:cTn id="62" dur="1000"/>
                                        <p:tgtEl>
                                          <p:spTgt spid="273"/>
                                        </p:tgtEl>
                                      </p:cBhvr>
                                    </p:animEffect>
                                  </p:childTnLst>
                                </p:cTn>
                              </p:par>
                              <p:par>
                                <p:cTn id="63" presetID="10" presetClass="entr" presetSubtype="0" fill="hold" nodeType="withEffect">
                                  <p:stCondLst>
                                    <p:cond delay="0"/>
                                  </p:stCondLst>
                                  <p:childTnLst>
                                    <p:set>
                                      <p:cBhvr>
                                        <p:cTn id="64" dur="1" fill="hold">
                                          <p:stCondLst>
                                            <p:cond delay="0"/>
                                          </p:stCondLst>
                                        </p:cTn>
                                        <p:tgtEl>
                                          <p:spTgt spid="274"/>
                                        </p:tgtEl>
                                        <p:attrNameLst>
                                          <p:attrName>style.visibility</p:attrName>
                                        </p:attrNameLst>
                                      </p:cBhvr>
                                      <p:to>
                                        <p:strVal val="visible"/>
                                      </p:to>
                                    </p:set>
                                    <p:animEffect transition="in" filter="fade">
                                      <p:cBhvr>
                                        <p:cTn id="65" dur="1000"/>
                                        <p:tgtEl>
                                          <p:spTgt spid="274"/>
                                        </p:tgtEl>
                                      </p:cBhvr>
                                    </p:animEffect>
                                  </p:childTnLst>
                                </p:cTn>
                              </p:par>
                              <p:par>
                                <p:cTn id="66" presetID="10" presetClass="entr" presetSubtype="0" fill="hold" nodeType="withEffect">
                                  <p:stCondLst>
                                    <p:cond delay="0"/>
                                  </p:stCondLst>
                                  <p:childTnLst>
                                    <p:set>
                                      <p:cBhvr>
                                        <p:cTn id="67" dur="1" fill="hold">
                                          <p:stCondLst>
                                            <p:cond delay="0"/>
                                          </p:stCondLst>
                                        </p:cTn>
                                        <p:tgtEl>
                                          <p:spTgt spid="272"/>
                                        </p:tgtEl>
                                        <p:attrNameLst>
                                          <p:attrName>style.visibility</p:attrName>
                                        </p:attrNameLst>
                                      </p:cBhvr>
                                      <p:to>
                                        <p:strVal val="visible"/>
                                      </p:to>
                                    </p:set>
                                    <p:animEffect transition="in" filter="fade">
                                      <p:cBhvr>
                                        <p:cTn id="68" dur="1000"/>
                                        <p:tgtEl>
                                          <p:spTgt spid="272"/>
                                        </p:tgtEl>
                                      </p:cBhvr>
                                    </p:animEffect>
                                  </p:childTnLst>
                                </p:cTn>
                              </p:par>
                              <p:par>
                                <p:cTn id="69" presetID="10" presetClass="entr" presetSubtype="0" fill="hold" nodeType="withEffect">
                                  <p:stCondLst>
                                    <p:cond delay="0"/>
                                  </p:stCondLst>
                                  <p:childTnLst>
                                    <p:set>
                                      <p:cBhvr>
                                        <p:cTn id="70" dur="1" fill="hold">
                                          <p:stCondLst>
                                            <p:cond delay="0"/>
                                          </p:stCondLst>
                                        </p:cTn>
                                        <p:tgtEl>
                                          <p:spTgt spid="275"/>
                                        </p:tgtEl>
                                        <p:attrNameLst>
                                          <p:attrName>style.visibility</p:attrName>
                                        </p:attrNameLst>
                                      </p:cBhvr>
                                      <p:to>
                                        <p:strVal val="visible"/>
                                      </p:to>
                                    </p:set>
                                    <p:animEffect transition="in" filter="fade">
                                      <p:cBhvr>
                                        <p:cTn id="71" dur="1000"/>
                                        <p:tgtEl>
                                          <p:spTgt spid="27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71"/>
                                        </p:tgtEl>
                                        <p:attrNameLst>
                                          <p:attrName>style.visibility</p:attrName>
                                        </p:attrNameLst>
                                      </p:cBhvr>
                                      <p:to>
                                        <p:strVal val="visible"/>
                                      </p:to>
                                    </p:set>
                                    <p:animEffect transition="in" filter="fade">
                                      <p:cBhvr>
                                        <p:cTn id="76" dur="3000"/>
                                        <p:tgtEl>
                                          <p:spTgt spid="271"/>
                                        </p:tgtEl>
                                      </p:cBhvr>
                                    </p:animEffect>
                                  </p:childTnLst>
                                </p:cTn>
                              </p:par>
                              <p:par>
                                <p:cTn id="77" presetID="10" presetClass="entr" presetSubtype="0" fill="hold" nodeType="withEffect">
                                  <p:stCondLst>
                                    <p:cond delay="0"/>
                                  </p:stCondLst>
                                  <p:childTnLst>
                                    <p:set>
                                      <p:cBhvr>
                                        <p:cTn id="78" dur="1" fill="hold">
                                          <p:stCondLst>
                                            <p:cond delay="0"/>
                                          </p:stCondLst>
                                        </p:cTn>
                                        <p:tgtEl>
                                          <p:spTgt spid="270"/>
                                        </p:tgtEl>
                                        <p:attrNameLst>
                                          <p:attrName>style.visibility</p:attrName>
                                        </p:attrNameLst>
                                      </p:cBhvr>
                                      <p:to>
                                        <p:strVal val="visible"/>
                                      </p:to>
                                    </p:set>
                                    <p:animEffect transition="in" filter="fade">
                                      <p:cBhvr>
                                        <p:cTn id="79" dur="3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p:nvPr/>
        </p:nvSpPr>
        <p:spPr>
          <a:xfrm>
            <a:off x="4944533" y="724321"/>
            <a:ext cx="6395820" cy="5671937"/>
          </a:xfrm>
          <a:prstGeom prst="rect">
            <a:avLst/>
          </a:prstGeom>
          <a:noFill/>
          <a:ln>
            <a:noFill/>
          </a:ln>
        </p:spPr>
        <p:txBody>
          <a:bodyPr spcFirstLastPara="1" wrap="square" lIns="91425" tIns="45700" rIns="91425" bIns="45700" anchor="t" anchorCtr="0">
            <a:normAutofit fontScale="77500" lnSpcReduction="20000"/>
          </a:bodyPr>
          <a:lstStyle/>
          <a:p>
            <a:pPr marL="228600" marR="0" lvl="0" indent="-228600" algn="l" rtl="0">
              <a:lnSpc>
                <a:spcPct val="100000"/>
              </a:lnSpc>
              <a:spcBef>
                <a:spcPts val="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2600" b="0" i="0" u="none" strike="noStrike" cap="none">
                <a:solidFill>
                  <a:srgbClr val="000000"/>
                </a:solidFill>
                <a:latin typeface="Open Sans"/>
                <a:ea typeface="Open Sans"/>
                <a:cs typeface="Open Sans"/>
                <a:sym typeface="Open Sans"/>
              </a:rPr>
              <a:t>मध्य क्षेत्र में महाधमनी(</a:t>
            </a:r>
            <a:r>
              <a:rPr lang="en-US" sz="2600" b="0" i="0" u="none" strike="noStrike" cap="none">
                <a:solidFill>
                  <a:schemeClr val="dk1"/>
                </a:solidFill>
                <a:latin typeface="Arial"/>
                <a:ea typeface="Arial"/>
                <a:cs typeface="Arial"/>
                <a:sym typeface="Arial"/>
              </a:rPr>
              <a:t>Aorta)</a:t>
            </a:r>
            <a:r>
              <a:rPr lang="en-US" sz="2600" b="0" i="0" u="none" strike="noStrike" cap="none">
                <a:solidFill>
                  <a:srgbClr val="000000"/>
                </a:solidFill>
                <a:latin typeface="Open Sans"/>
                <a:ea typeface="Open Sans"/>
                <a:cs typeface="Open Sans"/>
                <a:sym typeface="Open Sans"/>
              </a:rPr>
              <a:t>, अग्न्याशय</a:t>
            </a:r>
            <a:r>
              <a:rPr lang="en-US" sz="18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(Pancreas)</a:t>
            </a:r>
            <a:r>
              <a:rPr lang="en-US" sz="3800" b="0" i="0" u="none" strike="noStrike" cap="none">
                <a:solidFill>
                  <a:srgbClr val="000000"/>
                </a:solidFill>
                <a:latin typeface="Open Sans"/>
                <a:ea typeface="Open Sans"/>
                <a:cs typeface="Open Sans"/>
                <a:sym typeface="Open Sans"/>
              </a:rPr>
              <a:t>, </a:t>
            </a:r>
            <a:r>
              <a:rPr lang="en-US" sz="2600" b="0" i="0" u="none" strike="noStrike" cap="none">
                <a:solidFill>
                  <a:srgbClr val="000000"/>
                </a:solidFill>
                <a:latin typeface="Open Sans"/>
                <a:ea typeface="Open Sans"/>
                <a:cs typeface="Open Sans"/>
                <a:sym typeface="Open Sans"/>
              </a:rPr>
              <a:t>छोटी आंत, मूत्राशय और रीढ़ की हड्डी स्थित होते हैं</a:t>
            </a:r>
            <a:endParaRPr sz="26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2600" b="0" i="0" u="none" strike="noStrike" cap="none">
                <a:solidFill>
                  <a:srgbClr val="000000"/>
                </a:solidFill>
                <a:latin typeface="Open Sans"/>
                <a:ea typeface="Open Sans"/>
                <a:cs typeface="Open Sans"/>
                <a:sym typeface="Open Sans"/>
              </a:rPr>
              <a:t>खोखले उदर अंग: </a:t>
            </a:r>
            <a:endParaRPr sz="26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None/>
            </a:pPr>
            <a:r>
              <a:rPr lang="en-US" sz="2600" b="0" i="0" u="none" strike="noStrike" cap="none">
                <a:solidFill>
                  <a:srgbClr val="000000"/>
                </a:solidFill>
                <a:latin typeface="Open Sans"/>
                <a:ea typeface="Open Sans"/>
                <a:cs typeface="Open Sans"/>
                <a:sym typeface="Open Sans"/>
              </a:rPr>
              <a:t>		आमाशय(</a:t>
            </a:r>
            <a:r>
              <a:rPr lang="en-US" sz="2500" b="0" i="0" u="none" strike="noStrike" cap="none">
                <a:solidFill>
                  <a:schemeClr val="dk1"/>
                </a:solidFill>
                <a:latin typeface="Arial"/>
                <a:ea typeface="Arial"/>
                <a:cs typeface="Arial"/>
                <a:sym typeface="Arial"/>
              </a:rPr>
              <a:t>Stomach</a:t>
            </a:r>
            <a:r>
              <a:rPr lang="en-US" sz="2800" b="0" i="0" u="none" strike="noStrike" cap="none">
                <a:solidFill>
                  <a:schemeClr val="dk1"/>
                </a:solidFill>
                <a:latin typeface="Arial"/>
                <a:ea typeface="Arial"/>
                <a:cs typeface="Arial"/>
                <a:sym typeface="Arial"/>
              </a:rPr>
              <a:t>)</a:t>
            </a:r>
            <a:r>
              <a:rPr lang="en-US" sz="2600" b="0" i="0" u="none" strike="noStrike" cap="none">
                <a:solidFill>
                  <a:srgbClr val="000000"/>
                </a:solidFill>
                <a:latin typeface="Open Sans"/>
                <a:ea typeface="Open Sans"/>
                <a:cs typeface="Open Sans"/>
                <a:sym typeface="Open Sans"/>
              </a:rPr>
              <a:t>, पित्ताशय(</a:t>
            </a:r>
            <a:r>
              <a:rPr lang="en-US" sz="2500" b="0" i="0" u="none" strike="noStrike" cap="none">
                <a:solidFill>
                  <a:schemeClr val="dk1"/>
                </a:solidFill>
                <a:latin typeface="Arial"/>
                <a:ea typeface="Arial"/>
                <a:cs typeface="Arial"/>
                <a:sym typeface="Arial"/>
              </a:rPr>
              <a:t>Gallbladder</a:t>
            </a:r>
            <a:r>
              <a:rPr lang="en-US" sz="2800" b="0" i="0" u="none" strike="noStrike" cap="none">
                <a:solidFill>
                  <a:schemeClr val="dk1"/>
                </a:solidFill>
                <a:latin typeface="Arial"/>
                <a:ea typeface="Arial"/>
                <a:cs typeface="Arial"/>
                <a:sym typeface="Arial"/>
              </a:rPr>
              <a:t>)</a:t>
            </a:r>
            <a:r>
              <a:rPr lang="en-US" sz="2600" b="0" i="0" u="none" strike="noStrike" cap="none">
                <a:solidFill>
                  <a:srgbClr val="000000"/>
                </a:solidFill>
                <a:latin typeface="Open Sans"/>
                <a:ea typeface="Open Sans"/>
                <a:cs typeface="Open Sans"/>
                <a:sym typeface="Open Sans"/>
              </a:rPr>
              <a:t>, छोटी और बड़ी आंत, मूत्राशय और गर्भाशय</a:t>
            </a:r>
            <a:r>
              <a:rPr lang="en-US" sz="2400" b="0" i="0" u="none" strike="noStrike" cap="none">
                <a:solidFill>
                  <a:schemeClr val="dk1"/>
                </a:solidFill>
                <a:latin typeface="Arial"/>
                <a:ea typeface="Arial"/>
                <a:cs typeface="Arial"/>
                <a:sym typeface="Arial"/>
              </a:rPr>
              <a:t>, </a:t>
            </a:r>
            <a:endParaRPr sz="26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2600" b="0" i="0" u="none" strike="noStrike" cap="none">
                <a:solidFill>
                  <a:srgbClr val="000000"/>
                </a:solidFill>
                <a:latin typeface="Open Sans"/>
                <a:ea typeface="Open Sans"/>
                <a:cs typeface="Open Sans"/>
                <a:sym typeface="Open Sans"/>
              </a:rPr>
              <a:t>ठोस उदर अंग:</a:t>
            </a:r>
            <a:endParaRPr sz="26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None/>
            </a:pPr>
            <a:r>
              <a:rPr lang="en-US" sz="2600" b="0" i="0" u="none" strike="noStrike" cap="none">
                <a:solidFill>
                  <a:srgbClr val="000000"/>
                </a:solidFill>
                <a:latin typeface="Open Sans"/>
                <a:ea typeface="Open Sans"/>
                <a:cs typeface="Open Sans"/>
                <a:sym typeface="Open Sans"/>
              </a:rPr>
              <a:t>   यकृत(Liver), प्लीहा(Spleen) और अग्न्याशय</a:t>
            </a:r>
            <a:r>
              <a:rPr lang="en-US" sz="2800" b="0" i="0" u="none" strike="noStrike" cap="none">
                <a:solidFill>
                  <a:schemeClr val="dk1"/>
                </a:solidFill>
                <a:latin typeface="Arial"/>
                <a:ea typeface="Arial"/>
                <a:cs typeface="Arial"/>
                <a:sym typeface="Arial"/>
              </a:rPr>
              <a:t>(Pancreas)</a:t>
            </a:r>
            <a:endParaRPr sz="26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2600" b="0" i="0" u="none" strike="noStrike" cap="none">
                <a:solidFill>
                  <a:srgbClr val="000000"/>
                </a:solidFill>
                <a:latin typeface="Open Sans"/>
                <a:ea typeface="Open Sans"/>
                <a:cs typeface="Open Sans"/>
                <a:sym typeface="Open Sans"/>
              </a:rPr>
              <a:t>गुर्दे: ये ठोस अंग उदर गुहा में नहीं बल्कि रेट्रोपेरिटोनियल गुहा में स्थित होते हैं।</a:t>
            </a:r>
            <a:endParaRPr sz="2600" b="0" i="0" u="none" strike="noStrike" cap="none">
              <a:solidFill>
                <a:srgbClr val="000000"/>
              </a:solidFill>
              <a:latin typeface="Open Sans"/>
              <a:ea typeface="Open Sans"/>
              <a:cs typeface="Open Sans"/>
              <a:sym typeface="Open Sans"/>
            </a:endParaRPr>
          </a:p>
        </p:txBody>
      </p:sp>
      <p:sp>
        <p:nvSpPr>
          <p:cNvPr id="282" name="Google Shape;282;p43"/>
          <p:cNvSpPr txBox="1"/>
          <p:nvPr/>
        </p:nvSpPr>
        <p:spPr>
          <a:xfrm>
            <a:off x="259653" y="1549399"/>
            <a:ext cx="4837279" cy="1407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  उदर चतुर्थांश और अंग</a:t>
            </a:r>
            <a:endParaRPr sz="36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Calibri"/>
                <a:ea typeface="Calibri"/>
                <a:cs typeface="Calibri"/>
                <a:sym typeface="Calibri"/>
              </a:rPr>
              <a:t>(</a:t>
            </a:r>
            <a:r>
              <a:rPr lang="en-US" sz="2800" b="1" i="0" u="none" strike="noStrike" cap="none">
                <a:solidFill>
                  <a:srgbClr val="FF0000"/>
                </a:solidFill>
                <a:latin typeface="Arial"/>
                <a:ea typeface="Arial"/>
                <a:cs typeface="Arial"/>
                <a:sym typeface="Arial"/>
              </a:rPr>
              <a:t>ABDOMINAL QUADRANTS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Arial"/>
                <a:ea typeface="Arial"/>
                <a:cs typeface="Arial"/>
                <a:sym typeface="Arial"/>
              </a:rPr>
              <a:t>AND ORGANS</a:t>
            </a:r>
            <a:r>
              <a:rPr lang="en-US" sz="2800" b="0" i="0" u="none" strike="noStrike" cap="none">
                <a:solidFill>
                  <a:srgbClr val="FF0000"/>
                </a:solidFill>
                <a:latin typeface="Calibri"/>
                <a:ea typeface="Calibri"/>
                <a:cs typeface="Calibri"/>
                <a:sym typeface="Calibri"/>
              </a:rPr>
              <a:t>)</a:t>
            </a:r>
            <a:endParaRPr sz="2800" b="0" i="0" u="none" strike="noStrike" cap="none">
              <a:solidFill>
                <a:srgbClr val="FF0000"/>
              </a:solidFill>
              <a:latin typeface="Calibri"/>
              <a:ea typeface="Calibri"/>
              <a:cs typeface="Calibri"/>
              <a:sym typeface="Calibri"/>
            </a:endParaRPr>
          </a:p>
        </p:txBody>
      </p:sp>
      <p:pic>
        <p:nvPicPr>
          <p:cNvPr id="283" name="Google Shape;283;p43"/>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p:nvPr/>
        </p:nvSpPr>
        <p:spPr>
          <a:xfrm>
            <a:off x="604282" y="1371240"/>
            <a:ext cx="3120078" cy="13255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शरीरिक तंत्र</a:t>
            </a:r>
            <a:endParaRPr sz="3600" b="1" i="0" u="none" strike="noStrike" cap="none">
              <a:solidFill>
                <a:srgbClr val="000000"/>
              </a:solidFill>
              <a:latin typeface="Calibri"/>
              <a:ea typeface="Calibri"/>
              <a:cs typeface="Calibri"/>
              <a:sym typeface="Calibri"/>
            </a:endParaRPr>
          </a:p>
        </p:txBody>
      </p:sp>
      <p:sp>
        <p:nvSpPr>
          <p:cNvPr id="289" name="Google Shape;289;p44"/>
          <p:cNvSpPr txBox="1"/>
          <p:nvPr/>
        </p:nvSpPr>
        <p:spPr>
          <a:xfrm>
            <a:off x="5900468" y="1371240"/>
            <a:ext cx="5834452" cy="4351320"/>
          </a:xfrm>
          <a:prstGeom prst="rect">
            <a:avLst/>
          </a:prstGeom>
          <a:noFill/>
          <a:ln>
            <a:noFill/>
          </a:ln>
        </p:spPr>
        <p:txBody>
          <a:bodyPr spcFirstLastPara="1" wrap="square" lIns="91425" tIns="45700" rIns="91425" bIns="45700" anchor="t" anchorCtr="0">
            <a:normAutofit fontScale="85000" lnSpcReduction="10000"/>
          </a:bodyPr>
          <a:lstStyle/>
          <a:p>
            <a:pPr marL="228600" marR="0" lvl="0" indent="-228600" algn="l" rtl="0">
              <a:lnSpc>
                <a:spcPct val="150000"/>
              </a:lnSpc>
              <a:spcBef>
                <a:spcPts val="0"/>
              </a:spcBef>
              <a:spcAft>
                <a:spcPts val="0"/>
              </a:spcAft>
              <a:buClr>
                <a:srgbClr val="000000"/>
              </a:buClr>
              <a:buSzPct val="100000"/>
              <a:buFont typeface="Arial"/>
              <a:buChar char="•"/>
            </a:pPr>
            <a:r>
              <a:rPr lang="en-US" sz="2400" b="0" i="0" u="none" strike="noStrike" cap="none">
                <a:solidFill>
                  <a:srgbClr val="000000"/>
                </a:solidFill>
                <a:latin typeface="Open Sans"/>
                <a:ea typeface="Open Sans"/>
                <a:cs typeface="Open Sans"/>
                <a:sym typeface="Open Sans"/>
              </a:rPr>
              <a:t>श्वसन तंत्र (</a:t>
            </a:r>
            <a:r>
              <a:rPr lang="en-US" sz="2400" b="0" i="0" u="none" strike="noStrike" cap="none">
                <a:solidFill>
                  <a:schemeClr val="dk1"/>
                </a:solidFill>
                <a:latin typeface="Arial"/>
                <a:ea typeface="Arial"/>
                <a:cs typeface="Arial"/>
                <a:sym typeface="Arial"/>
              </a:rPr>
              <a:t>Respiratory system)</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2400" b="0" i="0" u="none" strike="noStrike" cap="none">
                <a:solidFill>
                  <a:srgbClr val="000000"/>
                </a:solidFill>
                <a:latin typeface="Open Sans"/>
                <a:ea typeface="Open Sans"/>
                <a:cs typeface="Open Sans"/>
                <a:sym typeface="Open Sans"/>
              </a:rPr>
              <a:t>पाचन तंत्र (</a:t>
            </a:r>
            <a:r>
              <a:rPr lang="en-US" sz="2400" b="0" i="0" u="none" strike="noStrike" cap="none">
                <a:solidFill>
                  <a:schemeClr val="dk1"/>
                </a:solidFill>
                <a:latin typeface="Arial"/>
                <a:ea typeface="Arial"/>
                <a:cs typeface="Arial"/>
                <a:sym typeface="Arial"/>
              </a:rPr>
              <a:t>Digestive system)</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2400" b="0" i="0" u="none" strike="noStrike" cap="none">
                <a:solidFill>
                  <a:srgbClr val="000000"/>
                </a:solidFill>
                <a:latin typeface="Open Sans"/>
                <a:ea typeface="Open Sans"/>
                <a:cs typeface="Open Sans"/>
                <a:sym typeface="Open Sans"/>
              </a:rPr>
              <a:t>मूत्र तंत्र (</a:t>
            </a:r>
            <a:r>
              <a:rPr lang="en-US" sz="2400" b="0" i="0" u="none" strike="noStrike" cap="none">
                <a:solidFill>
                  <a:schemeClr val="dk1"/>
                </a:solidFill>
                <a:latin typeface="Arial"/>
                <a:ea typeface="Arial"/>
                <a:cs typeface="Arial"/>
                <a:sym typeface="Arial"/>
              </a:rPr>
              <a:t>Urinary system)</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2400" b="0" i="0" u="none" strike="noStrike" cap="none">
                <a:solidFill>
                  <a:srgbClr val="000000"/>
                </a:solidFill>
                <a:latin typeface="Open Sans"/>
                <a:ea typeface="Open Sans"/>
                <a:cs typeface="Open Sans"/>
                <a:sym typeface="Open Sans"/>
              </a:rPr>
              <a:t>महिला प्रजनन तंत्र (</a:t>
            </a:r>
            <a:r>
              <a:rPr lang="en-US" sz="2400" b="0" i="0" u="none" strike="noStrike" cap="none">
                <a:solidFill>
                  <a:schemeClr val="dk1"/>
                </a:solidFill>
                <a:latin typeface="Arial"/>
                <a:ea typeface="Arial"/>
                <a:cs typeface="Arial"/>
                <a:sym typeface="Arial"/>
              </a:rPr>
              <a:t>Female reproductive system) </a:t>
            </a:r>
            <a:endParaRPr sz="2400" b="0" i="0" u="none" strike="noStrike" cap="none">
              <a:solidFill>
                <a:srgbClr val="000000"/>
              </a:solidFill>
              <a:latin typeface="Open Sans"/>
              <a:ea typeface="Open Sans"/>
              <a:cs typeface="Open Sans"/>
              <a:sym typeface="Open Sans"/>
            </a:endParaRPr>
          </a:p>
          <a:p>
            <a:pPr marL="228600" marR="0" lvl="0" indent="-228600" algn="l" rtl="0">
              <a:lnSpc>
                <a:spcPct val="150000"/>
              </a:lnSpc>
              <a:spcBef>
                <a:spcPts val="998"/>
              </a:spcBef>
              <a:spcAft>
                <a:spcPts val="0"/>
              </a:spcAft>
              <a:buClr>
                <a:srgbClr val="000000"/>
              </a:buClr>
              <a:buSzPct val="100000"/>
              <a:buFont typeface="Arial"/>
              <a:buChar char="•"/>
            </a:pPr>
            <a:r>
              <a:rPr lang="en-US" sz="2400" b="0" i="0" u="none" strike="noStrike" cap="none">
                <a:solidFill>
                  <a:srgbClr val="000000"/>
                </a:solidFill>
                <a:latin typeface="Open Sans"/>
                <a:ea typeface="Open Sans"/>
                <a:cs typeface="Open Sans"/>
                <a:sym typeface="Open Sans"/>
              </a:rPr>
              <a:t>पुरुष प्रजनन तंत्र (</a:t>
            </a:r>
            <a:r>
              <a:rPr lang="en-US" sz="2400" b="0" i="0" u="none" strike="noStrike" cap="none">
                <a:solidFill>
                  <a:schemeClr val="dk1"/>
                </a:solidFill>
                <a:latin typeface="Arial"/>
                <a:ea typeface="Arial"/>
                <a:cs typeface="Arial"/>
                <a:sym typeface="Arial"/>
              </a:rPr>
              <a:t>Male reproductive system)</a:t>
            </a: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ct val="100000"/>
              <a:buFont typeface="Arial"/>
              <a:buNone/>
            </a:pP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endParaRPr sz="2800" b="0" i="0" u="none" strike="noStrike" cap="none">
              <a:solidFill>
                <a:srgbClr val="000000"/>
              </a:solidFill>
              <a:latin typeface="Calibri"/>
              <a:ea typeface="Calibri"/>
              <a:cs typeface="Calibri"/>
              <a:sym typeface="Calibri"/>
            </a:endParaRPr>
          </a:p>
        </p:txBody>
      </p:sp>
      <p:pic>
        <p:nvPicPr>
          <p:cNvPr id="290" name="Google Shape;290;p44"/>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p:nvPr/>
        </p:nvSpPr>
        <p:spPr>
          <a:xfrm>
            <a:off x="1432695" y="1705887"/>
            <a:ext cx="3873810" cy="105335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शरीरिक तंत्र</a:t>
            </a:r>
            <a:endParaRPr sz="3600" b="1" i="0" u="none" strike="noStrike" cap="none">
              <a:solidFill>
                <a:srgbClr val="000000"/>
              </a:solidFill>
              <a:latin typeface="Calibri"/>
              <a:ea typeface="Calibri"/>
              <a:cs typeface="Calibri"/>
              <a:sym typeface="Calibri"/>
            </a:endParaRPr>
          </a:p>
        </p:txBody>
      </p:sp>
      <p:sp>
        <p:nvSpPr>
          <p:cNvPr id="296" name="Google Shape;296;p45"/>
          <p:cNvSpPr txBox="1"/>
          <p:nvPr/>
        </p:nvSpPr>
        <p:spPr>
          <a:xfrm>
            <a:off x="5175849" y="1908426"/>
            <a:ext cx="6573141" cy="43513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तंत्रिका तंत्र (</a:t>
            </a:r>
            <a:r>
              <a:rPr lang="en-US" sz="2100" b="0" i="0" u="none" strike="noStrike" cap="none">
                <a:solidFill>
                  <a:schemeClr val="dk1"/>
                </a:solidFill>
                <a:latin typeface="Arial"/>
                <a:ea typeface="Arial"/>
                <a:cs typeface="Arial"/>
                <a:sym typeface="Arial"/>
              </a:rPr>
              <a:t>Nervous System</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7620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अंत: स्रावी तंत्र (</a:t>
            </a:r>
            <a:r>
              <a:rPr lang="en-US" sz="2100" b="0" i="0" u="none" strike="noStrike" cap="none">
                <a:solidFill>
                  <a:schemeClr val="dk1"/>
                </a:solidFill>
                <a:latin typeface="Arial"/>
                <a:ea typeface="Arial"/>
                <a:cs typeface="Arial"/>
                <a:sym typeface="Arial"/>
              </a:rPr>
              <a:t>Endocrine System</a:t>
            </a:r>
            <a:r>
              <a:rPr lang="en-US" sz="1800" b="0" i="0" u="none" strike="noStrike" cap="none">
                <a:solidFill>
                  <a:schemeClr val="dk1"/>
                </a:solidFill>
                <a:latin typeface="Arial"/>
                <a:ea typeface="Arial"/>
                <a:cs typeface="Arial"/>
                <a:sym typeface="Arial"/>
              </a:rPr>
              <a:t>)</a:t>
            </a:r>
            <a:endParaRPr sz="2400" b="0" i="0" u="none" strike="noStrike" cap="none">
              <a:solidFill>
                <a:srgbClr val="000000"/>
              </a:solidFill>
              <a:latin typeface="Calibri"/>
              <a:ea typeface="Calibri"/>
              <a:cs typeface="Calibri"/>
              <a:sym typeface="Calibri"/>
            </a:endParaRPr>
          </a:p>
          <a:p>
            <a:pPr marL="228600" marR="0" lvl="0" indent="-7620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मस्कुलोस्केलेटल तंत्र (</a:t>
            </a:r>
            <a:r>
              <a:rPr lang="en-US" sz="2100" b="0" i="0" u="none" strike="noStrike" cap="none">
                <a:solidFill>
                  <a:schemeClr val="dk1"/>
                </a:solidFill>
                <a:latin typeface="Arial"/>
                <a:ea typeface="Arial"/>
                <a:cs typeface="Arial"/>
                <a:sym typeface="Arial"/>
              </a:rPr>
              <a:t>Musculoskeletal System</a:t>
            </a:r>
            <a:r>
              <a:rPr lang="en-US" sz="1800" b="0" i="0" u="none" strike="noStrike" cap="none">
                <a:solidFill>
                  <a:schemeClr val="dk1"/>
                </a:solidFill>
                <a:latin typeface="Arial"/>
                <a:ea typeface="Arial"/>
                <a:cs typeface="Arial"/>
                <a:sym typeface="Arial"/>
              </a:rPr>
              <a:t>)</a:t>
            </a: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त्वचा (</a:t>
            </a:r>
            <a:r>
              <a:rPr lang="en-US" sz="2100" b="0" i="0" u="none" strike="noStrike" cap="none">
                <a:solidFill>
                  <a:schemeClr val="dk1"/>
                </a:solidFill>
                <a:latin typeface="Arial"/>
                <a:ea typeface="Arial"/>
                <a:cs typeface="Arial"/>
                <a:sym typeface="Arial"/>
              </a:rPr>
              <a:t>Skin</a:t>
            </a:r>
            <a:r>
              <a:rPr lang="en-US" sz="2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50800" algn="l" rtl="0">
              <a:lnSpc>
                <a:spcPct val="100000"/>
              </a:lnSpc>
              <a:spcBef>
                <a:spcPts val="998"/>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p:nvPr/>
        </p:nvSpPr>
        <p:spPr>
          <a:xfrm>
            <a:off x="977819" y="2070139"/>
            <a:ext cx="3501803" cy="79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श्वसन तंत्र</a:t>
            </a:r>
            <a:endParaRPr sz="3600" b="0" i="0" u="none" strike="noStrike" cap="none">
              <a:solidFill>
                <a:srgbClr val="000000"/>
              </a:solidFill>
              <a:latin typeface="Calibri"/>
              <a:ea typeface="Calibri"/>
              <a:cs typeface="Calibri"/>
              <a:sym typeface="Calibri"/>
            </a:endParaRPr>
          </a:p>
        </p:txBody>
      </p:sp>
      <p:sp>
        <p:nvSpPr>
          <p:cNvPr id="302" name="Google Shape;302;p46"/>
          <p:cNvSpPr txBox="1"/>
          <p:nvPr/>
        </p:nvSpPr>
        <p:spPr>
          <a:xfrm>
            <a:off x="4199467" y="1308847"/>
            <a:ext cx="7459133" cy="5235886"/>
          </a:xfrm>
          <a:prstGeom prst="rect">
            <a:avLst/>
          </a:prstGeom>
          <a:noFill/>
          <a:ln>
            <a:noFill/>
          </a:ln>
        </p:spPr>
        <p:txBody>
          <a:bodyPr spcFirstLastPara="1" wrap="square" lIns="91425" tIns="45700" rIns="91425" bIns="45700" anchor="t" anchorCtr="0">
            <a:normAutofit fontScale="55000" lnSpcReduction="20000"/>
          </a:bodyPr>
          <a:lstStyle/>
          <a:p>
            <a:pPr marL="228600" marR="0" lvl="0" indent="-130810" algn="l" rtl="0">
              <a:lnSpc>
                <a:spcPct val="100000"/>
              </a:lnSpc>
              <a:spcBef>
                <a:spcPts val="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4400" b="0" i="0" u="none" strike="noStrike" cap="none">
                <a:solidFill>
                  <a:schemeClr val="dk1"/>
                </a:solidFill>
                <a:latin typeface="Open Sans"/>
                <a:ea typeface="Open Sans"/>
                <a:cs typeface="Open Sans"/>
                <a:sym typeface="Open Sans"/>
              </a:rPr>
              <a:t>श्वसन तंत्र का कार्य है</a:t>
            </a:r>
            <a:r>
              <a:rPr lang="en-US" sz="4400" b="0" i="0" u="none" strike="noStrike" cap="none">
                <a:solidFill>
                  <a:schemeClr val="dk1"/>
                </a:solidFill>
                <a:latin typeface="Arial"/>
                <a:ea typeface="Arial"/>
                <a:cs typeface="Arial"/>
                <a:sym typeface="Arial"/>
              </a:rPr>
              <a:t>S</a:t>
            </a:r>
            <a:r>
              <a:rPr lang="en-US" sz="4400" b="0" i="0" u="none" strike="noStrike" cap="none">
                <a:solidFill>
                  <a:schemeClr val="dk1"/>
                </a:solidFill>
                <a:latin typeface="Open Sans"/>
                <a:ea typeface="Open Sans"/>
                <a:cs typeface="Open Sans"/>
                <a:sym typeface="Open Sans"/>
              </a:rPr>
              <a:t> शरीर में ऑक्सीजन पहुँचाना और कार्बन डाइऑक्साइड को बाहर निकालना है</a:t>
            </a:r>
            <a:endParaRPr sz="4400" b="0" i="0" u="none" strike="noStrike" cap="none">
              <a:solidFill>
                <a:schemeClr val="dk1"/>
              </a:solidFill>
              <a:latin typeface="Open Sans"/>
              <a:ea typeface="Open Sans"/>
              <a:cs typeface="Open Sans"/>
              <a:sym typeface="Open Sans"/>
            </a:endParaRPr>
          </a:p>
          <a:p>
            <a:pPr marL="228600" marR="0" lvl="0" indent="-176211" algn="l" rtl="0">
              <a:lnSpc>
                <a:spcPct val="150000"/>
              </a:lnSpc>
              <a:spcBef>
                <a:spcPts val="998"/>
              </a:spcBef>
              <a:spcAft>
                <a:spcPts val="0"/>
              </a:spcAft>
              <a:buClr>
                <a:srgbClr val="000000"/>
              </a:buClr>
              <a:buSzPct val="100000"/>
              <a:buFont typeface="Arial"/>
              <a:buNone/>
            </a:pPr>
            <a:endParaRPr sz="1500" b="0" i="0" u="none" strike="noStrike" cap="none">
              <a:solidFill>
                <a:schemeClr val="dk1"/>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4400" b="0" i="0" u="none" strike="noStrike" cap="none">
                <a:solidFill>
                  <a:schemeClr val="dk1"/>
                </a:solidFill>
                <a:latin typeface="Open Sans"/>
                <a:ea typeface="Open Sans"/>
                <a:cs typeface="Open Sans"/>
                <a:sym typeface="Open Sans"/>
              </a:rPr>
              <a:t>साँस लेते समय थोरक्ष (Thorax) की मांसपेशियाँ सिकुड़ती हैं, जिससे पसलियाँ बाहर और ऊपर की ओर उठती हैं डायाफ्राम सिकुड़ता है और नीचे की ओर आता है</a:t>
            </a:r>
            <a:endParaRPr sz="44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998"/>
              </a:spcBef>
              <a:spcAft>
                <a:spcPts val="0"/>
              </a:spcAft>
              <a:buClr>
                <a:srgbClr val="000000"/>
              </a:buClr>
              <a:buSzPct val="100000"/>
              <a:buFont typeface="Arial"/>
              <a:buNone/>
            </a:pPr>
            <a:endParaRPr sz="200" b="0" i="0" u="none" strike="noStrike" cap="none">
              <a:solidFill>
                <a:schemeClr val="dk1"/>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ct val="100000"/>
              <a:buFont typeface="Arial"/>
              <a:buChar char="•"/>
            </a:pPr>
            <a:r>
              <a:rPr lang="en-US" sz="4400" b="0" i="0" u="none" strike="noStrike" cap="none">
                <a:solidFill>
                  <a:schemeClr val="dk1"/>
                </a:solidFill>
                <a:latin typeface="Open Sans"/>
                <a:ea typeface="Open Sans"/>
                <a:cs typeface="Open Sans"/>
                <a:sym typeface="Open Sans"/>
              </a:rPr>
              <a:t> इस प्रक्रिया में चेस्‍ट केविटि (Chest Cavity ) फैलती है और हवा फेफड़ों में प्रवाहित होती है यह प्रकिया साँस छोड़ते समय विपरीत होती है</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3779391" y="691990"/>
            <a:ext cx="3654360" cy="914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7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उद्देश्य</a:t>
            </a:r>
            <a:endParaRPr sz="3600" b="0" i="0" u="none" strike="noStrike" cap="none">
              <a:solidFill>
                <a:srgbClr val="000000"/>
              </a:solidFill>
              <a:latin typeface="Calibri"/>
              <a:ea typeface="Calibri"/>
              <a:cs typeface="Calibri"/>
              <a:sym typeface="Calibri"/>
            </a:endParaRPr>
          </a:p>
          <a:p>
            <a:pPr marL="228600" marR="0" lvl="0" indent="0" algn="l" rtl="0">
              <a:lnSpc>
                <a:spcPct val="70000"/>
              </a:lnSpc>
              <a:spcBef>
                <a:spcPts val="998"/>
              </a:spcBef>
              <a:spcAft>
                <a:spcPts val="0"/>
              </a:spcAft>
              <a:buClr>
                <a:srgbClr val="FF0000"/>
              </a:buClr>
              <a:buSzPts val="4000"/>
              <a:buFont typeface="Arial"/>
              <a:buNone/>
            </a:pPr>
            <a:endParaRPr sz="4000" b="0" i="0" u="none" strike="noStrike" cap="none">
              <a:solidFill>
                <a:srgbClr val="000000"/>
              </a:solidFill>
              <a:latin typeface="Calibri"/>
              <a:ea typeface="Calibri"/>
              <a:cs typeface="Calibri"/>
              <a:sym typeface="Calibri"/>
            </a:endParaRPr>
          </a:p>
        </p:txBody>
      </p:sp>
      <p:sp>
        <p:nvSpPr>
          <p:cNvPr id="147" name="Google Shape;147;p29"/>
          <p:cNvSpPr/>
          <p:nvPr/>
        </p:nvSpPr>
        <p:spPr>
          <a:xfrm>
            <a:off x="1693333" y="1508588"/>
            <a:ext cx="10435914" cy="4172425"/>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1</a:t>
            </a:r>
            <a:r>
              <a:rPr lang="en-US" sz="2000" b="0" i="0" u="none" strike="noStrike" cap="none">
                <a:solidFill>
                  <a:srgbClr val="000000"/>
                </a:solidFill>
                <a:latin typeface="Open Sans"/>
                <a:ea typeface="Open Sans"/>
                <a:cs typeface="Open Sans"/>
                <a:sym typeface="Open Sans"/>
              </a:rPr>
              <a:t>) </a:t>
            </a:r>
            <a:r>
              <a:rPr lang="en-US" sz="2400" b="0" i="0" u="none" strike="noStrike" cap="none">
                <a:solidFill>
                  <a:srgbClr val="000000"/>
                </a:solidFill>
                <a:latin typeface="Open Sans"/>
                <a:ea typeface="Open Sans"/>
                <a:cs typeface="Open Sans"/>
                <a:sym typeface="Open Sans"/>
              </a:rPr>
              <a:t>एनाटोमिक्‍ल पॉजिशन को परिभाषित करना।</a:t>
            </a:r>
            <a:endParaRPr sz="24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2) तीन एनाटोमिक्‍ल पलेनस की पहचान करना और उनका वर्णन करना।</a:t>
            </a:r>
            <a:endParaRPr sz="24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3) मानव शरीर के पाँच रिजन की पहचान करना।</a:t>
            </a:r>
            <a:endParaRPr sz="24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4) पाँच शरीर गुहाओं (</a:t>
            </a:r>
            <a:r>
              <a:rPr lang="en-US" sz="2400" b="0" i="0" u="none" strike="noStrike" cap="none">
                <a:solidFill>
                  <a:schemeClr val="dk1"/>
                </a:solidFill>
                <a:latin typeface="Open Sans"/>
                <a:ea typeface="Open Sans"/>
                <a:cs typeface="Open Sans"/>
                <a:sym typeface="Open Sans"/>
              </a:rPr>
              <a:t>cavities)</a:t>
            </a:r>
            <a:r>
              <a:rPr lang="en-US" sz="2400" b="0" i="0" u="none" strike="noStrike" cap="none">
                <a:solidFill>
                  <a:srgbClr val="000000"/>
                </a:solidFill>
                <a:latin typeface="Open Sans"/>
                <a:ea typeface="Open Sans"/>
                <a:cs typeface="Open Sans"/>
                <a:sym typeface="Open Sans"/>
              </a:rPr>
              <a:t> और उनमें उपस्थित अंगों की सूची बनाना।</a:t>
            </a:r>
            <a:endParaRPr sz="24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5) शारीरिक संदर्भ के आधार पर किसी रोगी के घाव के स्थान का वर्णन करना। </a:t>
            </a:r>
            <a:endParaRPr sz="24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6) चार उदर </a:t>
            </a:r>
            <a:r>
              <a:rPr lang="en-US" sz="2400" b="0" i="0" u="none" strike="noStrike" cap="none">
                <a:solidFill>
                  <a:schemeClr val="dk1"/>
                </a:solidFill>
                <a:latin typeface="Arial"/>
                <a:ea typeface="Arial"/>
                <a:cs typeface="Arial"/>
                <a:sym typeface="Arial"/>
              </a:rPr>
              <a:t>चतुर्थांश </a:t>
            </a:r>
            <a:r>
              <a:rPr lang="en-US" sz="2400" b="0" i="0" u="none" strike="noStrike" cap="none">
                <a:solidFill>
                  <a:srgbClr val="000000"/>
                </a:solidFill>
                <a:latin typeface="Open Sans"/>
                <a:ea typeface="Open Sans"/>
                <a:cs typeface="Open Sans"/>
                <a:sym typeface="Open Sans"/>
              </a:rPr>
              <a:t>(</a:t>
            </a:r>
            <a:r>
              <a:rPr lang="en-US" sz="2400" b="0" i="0" u="none" strike="noStrike" cap="none">
                <a:solidFill>
                  <a:schemeClr val="dk1"/>
                </a:solidFill>
                <a:latin typeface="Open Sans"/>
                <a:ea typeface="Open Sans"/>
                <a:cs typeface="Open Sans"/>
                <a:sym typeface="Open Sans"/>
              </a:rPr>
              <a:t>abdominal quadrants)</a:t>
            </a:r>
            <a:r>
              <a:rPr lang="en-US" sz="2400" b="0" i="0" u="none" strike="noStrike" cap="none">
                <a:solidFill>
                  <a:srgbClr val="000000"/>
                </a:solidFill>
                <a:latin typeface="Open Sans"/>
                <a:ea typeface="Open Sans"/>
                <a:cs typeface="Open Sans"/>
                <a:sym typeface="Open Sans"/>
              </a:rPr>
              <a:t> के नाम बताना। </a:t>
            </a:r>
            <a:endParaRPr sz="24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7) उदर चतुर्थांश में स्थित मुख्य आंतरिक अंगों की पहचान करना।</a:t>
            </a:r>
            <a:endParaRPr sz="2400" b="0" i="0" u="none" strike="noStrike" cap="none">
              <a:solidFill>
                <a:srgbClr val="000000"/>
              </a:solidFill>
              <a:latin typeface="Calibri"/>
              <a:ea typeface="Calibri"/>
              <a:cs typeface="Calibri"/>
              <a:sym typeface="Calibri"/>
            </a:endParaRPr>
          </a:p>
        </p:txBody>
      </p:sp>
      <p:sp>
        <p:nvSpPr>
          <p:cNvPr id="148" name="Google Shape;148;p29"/>
          <p:cNvSpPr/>
          <p:nvPr/>
        </p:nvSpPr>
        <p:spPr>
          <a:xfrm>
            <a:off x="1669571" y="1374467"/>
            <a:ext cx="8515829" cy="46384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इस पाठ के पूरा होने पर आप निम्नलिखित कार्य करने में सक्षम होंगे</a:t>
            </a:r>
            <a:r>
              <a:rPr lang="en-US" sz="2400" b="0" i="0" u="none" strike="noStrike" cap="none">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pic>
        <p:nvPicPr>
          <p:cNvPr id="149" name="Google Shape;149;p29"/>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p:nvPr/>
        </p:nvSpPr>
        <p:spPr>
          <a:xfrm>
            <a:off x="1104299" y="2040660"/>
            <a:ext cx="2965126" cy="792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श्वसन तंत्र</a:t>
            </a:r>
            <a:endParaRPr sz="3600" b="1" i="0" u="none" strike="noStrike" cap="none">
              <a:solidFill>
                <a:srgbClr val="000000"/>
              </a:solidFill>
              <a:latin typeface="Calibri"/>
              <a:ea typeface="Calibri"/>
              <a:cs typeface="Calibri"/>
              <a:sym typeface="Calibri"/>
            </a:endParaRPr>
          </a:p>
        </p:txBody>
      </p:sp>
      <p:sp>
        <p:nvSpPr>
          <p:cNvPr id="310" name="Google Shape;310;p47"/>
          <p:cNvSpPr txBox="1"/>
          <p:nvPr/>
        </p:nvSpPr>
        <p:spPr>
          <a:xfrm>
            <a:off x="5926347" y="837720"/>
            <a:ext cx="5396077" cy="5791320"/>
          </a:xfrm>
          <a:prstGeom prst="rect">
            <a:avLst/>
          </a:prstGeom>
          <a:noFill/>
          <a:ln>
            <a:noFill/>
          </a:ln>
        </p:spPr>
        <p:txBody>
          <a:bodyPr spcFirstLastPara="1" wrap="square" lIns="91425" tIns="45700" rIns="91425" bIns="45700" anchor="t" anchorCtr="0">
            <a:normAutofit/>
          </a:bodyPr>
          <a:lstStyle/>
          <a:p>
            <a:pPr marL="228600" marR="0" lvl="0" indent="-508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100000"/>
              </a:lnSpc>
              <a:spcBef>
                <a:spcPts val="998"/>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228600" algn="just" rtl="0">
              <a:lnSpc>
                <a:spcPct val="100000"/>
              </a:lnSpc>
              <a:spcBef>
                <a:spcPts val="998"/>
              </a:spcBef>
              <a:spcAft>
                <a:spcPts val="0"/>
              </a:spcAft>
              <a:buClr>
                <a:srgbClr val="000000"/>
              </a:buClr>
              <a:buSzPts val="2400"/>
              <a:buFont typeface="Arial"/>
              <a:buChar char="•"/>
            </a:pPr>
            <a:r>
              <a:rPr lang="en-US" sz="2400" b="1" i="0" u="sng" strike="noStrike" cap="none">
                <a:solidFill>
                  <a:srgbClr val="000000"/>
                </a:solidFill>
                <a:latin typeface="Open Sans"/>
                <a:ea typeface="Open Sans"/>
                <a:cs typeface="Open Sans"/>
                <a:sym typeface="Open Sans"/>
              </a:rPr>
              <a:t>अंग-</a:t>
            </a:r>
            <a:r>
              <a:rPr lang="en-US" sz="2400" b="0" i="0" u="none" strike="noStrike" cap="none">
                <a:solidFill>
                  <a:srgbClr val="000000"/>
                </a:solidFill>
                <a:latin typeface="Open Sans"/>
                <a:ea typeface="Open Sans"/>
                <a:cs typeface="Open Sans"/>
                <a:sym typeface="Open Sans"/>
              </a:rPr>
              <a:t>ग्रसनी, मुखग्रसनी, नासिका ग्रसनी, श्वासनली, कंठच्छद, श्वसनी, वायुकोष्ठिका</a:t>
            </a:r>
            <a:endParaRPr sz="2400" b="0" i="0" u="none" strike="noStrike" cap="none">
              <a:solidFill>
                <a:srgbClr val="000000"/>
              </a:solidFill>
              <a:latin typeface="Open Sans"/>
              <a:ea typeface="Open Sans"/>
              <a:cs typeface="Open Sans"/>
              <a:sym typeface="Open Sans"/>
            </a:endParaRPr>
          </a:p>
          <a:p>
            <a:pPr marL="228600" marR="0" lvl="0" indent="-228600" algn="just" rtl="0">
              <a:lnSpc>
                <a:spcPct val="100000"/>
              </a:lnSpc>
              <a:spcBef>
                <a:spcPts val="998"/>
              </a:spcBef>
              <a:spcAft>
                <a:spcPts val="0"/>
              </a:spcAft>
              <a:buClr>
                <a:srgbClr val="000000"/>
              </a:buClr>
              <a:buSzPts val="2500"/>
              <a:buFont typeface="Arial"/>
              <a:buChar char="•"/>
            </a:pPr>
            <a:r>
              <a:rPr lang="en-US" sz="2500" b="1" i="0" u="sng" strike="noStrike" cap="none">
                <a:solidFill>
                  <a:schemeClr val="dk1"/>
                </a:solidFill>
                <a:latin typeface="Open Sans"/>
                <a:ea typeface="Open Sans"/>
                <a:cs typeface="Open Sans"/>
                <a:sym typeface="Open Sans"/>
              </a:rPr>
              <a:t>Organs-</a:t>
            </a:r>
            <a:r>
              <a:rPr lang="en-US" sz="2500" b="0" i="0" u="none" strike="noStrike" cap="none">
                <a:solidFill>
                  <a:schemeClr val="dk1"/>
                </a:solidFill>
                <a:latin typeface="Open Sans"/>
                <a:ea typeface="Open Sans"/>
                <a:cs typeface="Open Sans"/>
                <a:sym typeface="Open Sans"/>
              </a:rPr>
              <a:t> Pharynx, Oropharynx, Nasopharynx, Trachea, Epiglottis, Bronchi, Alveoli.</a:t>
            </a:r>
            <a:endParaRPr sz="2500" b="0" i="0" u="none" strike="noStrike" cap="none">
              <a:solidFill>
                <a:schemeClr val="dk1"/>
              </a:solidFill>
              <a:latin typeface="Open Sans"/>
              <a:ea typeface="Open Sans"/>
              <a:cs typeface="Open Sans"/>
              <a:sym typeface="Open Sans"/>
            </a:endParaRPr>
          </a:p>
          <a:p>
            <a:pPr marL="228600" marR="0" lvl="0" indent="-76200" algn="l" rtl="0">
              <a:lnSpc>
                <a:spcPct val="15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p:nvPr/>
        </p:nvSpPr>
        <p:spPr>
          <a:xfrm>
            <a:off x="903591" y="1905120"/>
            <a:ext cx="2875791" cy="13255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श्वसन तंत्र</a:t>
            </a:r>
            <a:endParaRPr sz="3600" b="0" i="0" u="none" strike="noStrike" cap="none">
              <a:solidFill>
                <a:srgbClr val="000000"/>
              </a:solidFill>
              <a:latin typeface="Calibri"/>
              <a:ea typeface="Calibri"/>
              <a:cs typeface="Calibri"/>
              <a:sym typeface="Calibri"/>
            </a:endParaRPr>
          </a:p>
        </p:txBody>
      </p:sp>
      <p:pic>
        <p:nvPicPr>
          <p:cNvPr id="316" name="Google Shape;316;p48"/>
          <p:cNvPicPr preferRelativeResize="0"/>
          <p:nvPr/>
        </p:nvPicPr>
        <p:blipFill rotWithShape="1">
          <a:blip r:embed="rId3">
            <a:alphaModFix/>
          </a:blip>
          <a:srcRect/>
          <a:stretch/>
        </p:blipFill>
        <p:spPr>
          <a:xfrm>
            <a:off x="5742037" y="1320800"/>
            <a:ext cx="5747229" cy="4902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p:nvPr/>
        </p:nvSpPr>
        <p:spPr>
          <a:xfrm>
            <a:off x="1042478" y="1631687"/>
            <a:ext cx="2544785" cy="13255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श्वसन तंत्र</a:t>
            </a:r>
            <a:endParaRPr sz="3600" b="0" i="0" u="none" strike="noStrike" cap="none">
              <a:solidFill>
                <a:srgbClr val="000000"/>
              </a:solidFill>
              <a:latin typeface="Calibri"/>
              <a:ea typeface="Calibri"/>
              <a:cs typeface="Calibri"/>
              <a:sym typeface="Calibri"/>
            </a:endParaRPr>
          </a:p>
        </p:txBody>
      </p:sp>
      <p:pic>
        <p:nvPicPr>
          <p:cNvPr id="322" name="Google Shape;322;p49"/>
          <p:cNvPicPr preferRelativeResize="0"/>
          <p:nvPr/>
        </p:nvPicPr>
        <p:blipFill rotWithShape="1">
          <a:blip r:embed="rId3">
            <a:alphaModFix/>
          </a:blip>
          <a:srcRect/>
          <a:stretch/>
        </p:blipFill>
        <p:spPr>
          <a:xfrm>
            <a:off x="5238775" y="1211400"/>
            <a:ext cx="6690758" cy="51848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p:nvPr/>
        </p:nvSpPr>
        <p:spPr>
          <a:xfrm>
            <a:off x="909677" y="2126685"/>
            <a:ext cx="2100942" cy="715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पाचन तंत्र</a:t>
            </a:r>
            <a:endParaRPr sz="3600" b="1" i="0" u="none" strike="noStrike" cap="none">
              <a:solidFill>
                <a:srgbClr val="000000"/>
              </a:solidFill>
              <a:latin typeface="Calibri"/>
              <a:ea typeface="Calibri"/>
              <a:cs typeface="Calibri"/>
              <a:sym typeface="Calibri"/>
            </a:endParaRPr>
          </a:p>
        </p:txBody>
      </p:sp>
      <p:sp>
        <p:nvSpPr>
          <p:cNvPr id="328" name="Google Shape;328;p50"/>
          <p:cNvSpPr txBox="1"/>
          <p:nvPr/>
        </p:nvSpPr>
        <p:spPr>
          <a:xfrm>
            <a:off x="3614468" y="1676520"/>
            <a:ext cx="8425012" cy="3280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पाचन तंत्र का मुख्य कार्य भोजन को ग्रहण करना और अपशिष्ट को बाहर निकालना है, इसमें दो प्रक्रियाएँ होती हैं- यांत्रिक, रासायनिक</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अंग- मुंह, ग्रासनली, आमाशय, अग्न्याशय, यकृत, पित्ताशय, छोटी आंत और बड़ी आंत,  गुदा (</a:t>
            </a:r>
            <a:r>
              <a:rPr lang="en-US" sz="2400" b="0" i="0" u="none" strike="noStrike" cap="none">
                <a:solidFill>
                  <a:schemeClr val="dk1"/>
                </a:solidFill>
                <a:latin typeface="Open Sans"/>
                <a:ea typeface="Open Sans"/>
                <a:cs typeface="Open Sans"/>
                <a:sym typeface="Open Sans"/>
              </a:rPr>
              <a:t>Anus</a:t>
            </a:r>
            <a:r>
              <a:rPr lang="en-US" sz="2400" b="0" i="0" u="none" strike="noStrike" cap="none">
                <a:solidFill>
                  <a:srgbClr val="000000"/>
                </a:solidFill>
                <a:latin typeface="Open Sans"/>
                <a:ea typeface="Open Sans"/>
                <a:cs typeface="Open Sans"/>
                <a:sym typeface="Open Sans"/>
              </a:rPr>
              <a:t>) </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p:nvPr/>
        </p:nvSpPr>
        <p:spPr>
          <a:xfrm>
            <a:off x="1687422" y="1991633"/>
            <a:ext cx="3044880" cy="13255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मूत्र तंत्र</a:t>
            </a:r>
            <a:endParaRPr sz="3600" b="0" i="0" u="none" strike="noStrike" cap="none">
              <a:solidFill>
                <a:srgbClr val="000000"/>
              </a:solidFill>
              <a:latin typeface="Calibri"/>
              <a:ea typeface="Calibri"/>
              <a:cs typeface="Calibri"/>
              <a:sym typeface="Calibri"/>
            </a:endParaRPr>
          </a:p>
        </p:txBody>
      </p:sp>
      <p:sp>
        <p:nvSpPr>
          <p:cNvPr id="334" name="Google Shape;334;p51"/>
          <p:cNvSpPr txBox="1"/>
          <p:nvPr/>
        </p:nvSpPr>
        <p:spPr>
          <a:xfrm>
            <a:off x="6257365" y="1523520"/>
            <a:ext cx="5513293" cy="43513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मूत्र तंत्र शरीर से अपशिष्ट पदार्थों को छानकर बाहर निकालती है, इसमें दो गुर्दे, दो मूत्रवाहिनी, एक मूत्राशय और एक मूत्रमार्ग होता है।</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p:nvPr/>
        </p:nvSpPr>
        <p:spPr>
          <a:xfrm>
            <a:off x="806823" y="2306687"/>
            <a:ext cx="4258236" cy="898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मूत्र तंत्र</a:t>
            </a:r>
            <a:endParaRPr sz="3600" b="0" i="0" u="none" strike="noStrike" cap="none">
              <a:solidFill>
                <a:srgbClr val="000000"/>
              </a:solidFill>
              <a:latin typeface="Calibri"/>
              <a:ea typeface="Calibri"/>
              <a:cs typeface="Calibri"/>
              <a:sym typeface="Calibri"/>
            </a:endParaRPr>
          </a:p>
        </p:txBody>
      </p:sp>
      <p:pic>
        <p:nvPicPr>
          <p:cNvPr id="340" name="Google Shape;340;p52"/>
          <p:cNvPicPr preferRelativeResize="0"/>
          <p:nvPr/>
        </p:nvPicPr>
        <p:blipFill rotWithShape="1">
          <a:blip r:embed="rId3">
            <a:alphaModFix/>
          </a:blip>
          <a:srcRect/>
          <a:stretch/>
        </p:blipFill>
        <p:spPr>
          <a:xfrm>
            <a:off x="5486400" y="1295280"/>
            <a:ext cx="6299200" cy="502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p:nvPr/>
        </p:nvSpPr>
        <p:spPr>
          <a:xfrm>
            <a:off x="738660" y="2026167"/>
            <a:ext cx="4861385"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महिला प्रजनन तंत्र</a:t>
            </a:r>
            <a:endParaRPr sz="3600" b="0" i="0" u="none" strike="noStrike" cap="none">
              <a:solidFill>
                <a:srgbClr val="000000"/>
              </a:solidFill>
              <a:latin typeface="Calibri"/>
              <a:ea typeface="Calibri"/>
              <a:cs typeface="Calibri"/>
              <a:sym typeface="Calibri"/>
            </a:endParaRPr>
          </a:p>
        </p:txBody>
      </p:sp>
      <p:sp>
        <p:nvSpPr>
          <p:cNvPr id="346" name="Google Shape;346;p53"/>
          <p:cNvSpPr txBox="1"/>
          <p:nvPr/>
        </p:nvSpPr>
        <p:spPr>
          <a:xfrm>
            <a:off x="6096794" y="1748260"/>
            <a:ext cx="5358134" cy="4180833"/>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50000"/>
              </a:lnSpc>
              <a:spcBef>
                <a:spcPts val="0"/>
              </a:spcBef>
              <a:spcAft>
                <a:spcPts val="0"/>
              </a:spcAft>
              <a:buClr>
                <a:srgbClr val="000000"/>
              </a:buClr>
              <a:buSzPts val="2400"/>
              <a:buFont typeface="Arial"/>
              <a:buChar char="•"/>
            </a:pPr>
            <a:r>
              <a:rPr lang="en-US" sz="2400" b="0" i="0" u="none" strike="noStrike" cap="none">
                <a:solidFill>
                  <a:schemeClr val="dk1"/>
                </a:solidFill>
                <a:latin typeface="Open Sans"/>
                <a:ea typeface="Open Sans"/>
                <a:cs typeface="Open Sans"/>
                <a:sym typeface="Open Sans"/>
              </a:rPr>
              <a:t>महिला</a:t>
            </a:r>
            <a:r>
              <a:rPr lang="en-US" sz="2400" b="0" i="0" u="none" strike="noStrike" cap="none">
                <a:solidFill>
                  <a:srgbClr val="000000"/>
                </a:solidFill>
                <a:latin typeface="Open Sans"/>
                <a:ea typeface="Open Sans"/>
                <a:cs typeface="Open Sans"/>
                <a:sym typeface="Open Sans"/>
              </a:rPr>
              <a:t> की प्रजनन तंत्र में  दो अंडाशय, दो फैलोपियन ट्यूब, गर्भाशय, प्रजनन नलिका और बाहरी जननांग शामिल हैं। मादा प्रजनन तंत्र अंडाणु (ओवम) प्रदान करती है जिसे नर के शुक्राणु द्वारा निषेचित किया जाता है।</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4"/>
          <p:cNvSpPr txBox="1"/>
          <p:nvPr/>
        </p:nvSpPr>
        <p:spPr>
          <a:xfrm>
            <a:off x="672300" y="1686271"/>
            <a:ext cx="4391975"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पुरुष प्रजनन तंत्र</a:t>
            </a:r>
            <a:endParaRPr sz="3600" b="1" i="0" u="none" strike="noStrike" cap="none">
              <a:solidFill>
                <a:srgbClr val="000000"/>
              </a:solidFill>
              <a:latin typeface="Calibri"/>
              <a:ea typeface="Calibri"/>
              <a:cs typeface="Calibri"/>
              <a:sym typeface="Calibri"/>
            </a:endParaRPr>
          </a:p>
        </p:txBody>
      </p:sp>
      <p:sp>
        <p:nvSpPr>
          <p:cNvPr id="352" name="Google Shape;352;p54"/>
          <p:cNvSpPr txBox="1"/>
          <p:nvPr/>
        </p:nvSpPr>
        <p:spPr>
          <a:xfrm>
            <a:off x="5715000" y="1523880"/>
            <a:ext cx="6045200" cy="45259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इसमें दो वृषण, वीर्य वाहिनी, सहायक ग्रंथियाँ और लिंग शामिल हैं, पुरुष प्रजनन तंत्र शुक्राणु प्रदान करता है ,जो मादा के अंडाणु को निषेचित करता है।</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p:nvPr/>
        </p:nvSpPr>
        <p:spPr>
          <a:xfrm>
            <a:off x="448659" y="1909428"/>
            <a:ext cx="4356000" cy="127747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तंत्रिका तंत्र</a:t>
            </a:r>
            <a:endParaRPr sz="3600" b="0" i="0" u="none" strike="noStrike" cap="none">
              <a:solidFill>
                <a:srgbClr val="000000"/>
              </a:solidFill>
              <a:latin typeface="Calibri"/>
              <a:ea typeface="Calibri"/>
              <a:cs typeface="Calibri"/>
              <a:sym typeface="Calibri"/>
            </a:endParaRPr>
          </a:p>
        </p:txBody>
      </p:sp>
      <p:sp>
        <p:nvSpPr>
          <p:cNvPr id="358" name="Google Shape;358;p55"/>
          <p:cNvSpPr txBox="1"/>
          <p:nvPr/>
        </p:nvSpPr>
        <p:spPr>
          <a:xfrm>
            <a:off x="5867280" y="1825200"/>
            <a:ext cx="5486400" cy="43513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तंत्रिका तंत्र -दिमाग, मेरुदंड और तंत्रिकाओं से बना होता है।</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इसके दो प्रमुख कार्य हैं: संचार और नियंत्रण।</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यह तंत्र व्यक्ति को पर्यावरण के प्रति जागरूक होने और उस पर प्रतिक्रिया करने में सक्षम बनाती 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6"/>
          <p:cNvSpPr txBox="1"/>
          <p:nvPr/>
        </p:nvSpPr>
        <p:spPr>
          <a:xfrm>
            <a:off x="703473" y="1515534"/>
            <a:ext cx="4037068"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अंत: स्रावी तंत्र (</a:t>
            </a:r>
            <a:r>
              <a:rPr lang="en-US" sz="3200" b="1" i="0" u="none" strike="noStrike" cap="none">
                <a:solidFill>
                  <a:srgbClr val="FF0000"/>
                </a:solidFill>
                <a:latin typeface="Arial"/>
                <a:ea typeface="Arial"/>
                <a:cs typeface="Arial"/>
                <a:sym typeface="Arial"/>
              </a:rPr>
              <a:t>Endocrine System)</a:t>
            </a:r>
            <a:endParaRPr sz="3600" b="1" i="0" u="none" strike="noStrike" cap="none">
              <a:solidFill>
                <a:srgbClr val="FF0000"/>
              </a:solidFill>
              <a:latin typeface="Calibri"/>
              <a:ea typeface="Calibri"/>
              <a:cs typeface="Calibri"/>
              <a:sym typeface="Calibri"/>
            </a:endParaRPr>
          </a:p>
        </p:txBody>
      </p:sp>
      <p:sp>
        <p:nvSpPr>
          <p:cNvPr id="364" name="Google Shape;364;p56"/>
          <p:cNvSpPr txBox="1"/>
          <p:nvPr/>
        </p:nvSpPr>
        <p:spPr>
          <a:xfrm>
            <a:off x="5105519" y="1344706"/>
            <a:ext cx="6544613" cy="4831814"/>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अंतःस्रावी ग्रंथियाँ सीधे रक्तप्रवाह में हार्मोन स्रावित करके शरीर को नियंत्रित करती हैं।</a:t>
            </a:r>
            <a:endParaRPr sz="2400" b="0" i="0" u="none" strike="noStrike" cap="none">
              <a:solidFill>
                <a:srgbClr val="000000"/>
              </a:solidFill>
              <a:latin typeface="Open Sans"/>
              <a:ea typeface="Open Sans"/>
              <a:cs typeface="Open Sans"/>
              <a:sym typeface="Open Sans"/>
            </a:endParaRPr>
          </a:p>
          <a:p>
            <a:pPr marL="0" marR="0" lvl="0" indent="0" algn="just" rtl="0">
              <a:lnSpc>
                <a:spcPct val="150000"/>
              </a:lnSpc>
              <a:spcBef>
                <a:spcPts val="998"/>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a:p>
            <a:pPr marL="228600" marR="0" lvl="0" indent="-228600" algn="just"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 ये ग्रंथियाँ शारीरिक शक्ति, मानसिक क्षमता, प्रजनन, बालों के विकास, स्वर की तीव्रता और व्यवहार को प्रभावित करती हैं, इन सूक्ष्म ग्रंथियों से निकलने वाले स्राव लोगों के सोचने, कार्य करने और महसूस करने के तरीके को प्रभावित कर सकते हैं।</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p:nvPr/>
        </p:nvSpPr>
        <p:spPr>
          <a:xfrm>
            <a:off x="4477109" y="2001328"/>
            <a:ext cx="4299845" cy="2549171"/>
          </a:xfrm>
          <a:prstGeom prst="rect">
            <a:avLst/>
          </a:prstGeom>
          <a:no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परिभाषा</a:t>
            </a:r>
            <a:r>
              <a:rPr lang="en-US" sz="2400" b="0" i="0" u="none" strike="noStrike" cap="none">
                <a:solidFill>
                  <a:srgbClr val="000000"/>
                </a:solidFill>
                <a:latin typeface="Calibri"/>
                <a:ea typeface="Calibri"/>
                <a:cs typeface="Calibri"/>
                <a:sym typeface="Calibri"/>
              </a:rPr>
              <a:t>: रोगी सीधा खड़ा है, दोनों हाथ बगल में नीचे की ओर, हथेलियाँ आगे की ओर, "दाएँ" और "बाएँ" का अर्थ रोगी के दाएँ और बाएँ से हैं।</a:t>
            </a:r>
            <a:endParaRPr sz="2400" b="0" i="0" u="none" strike="noStrike" cap="none">
              <a:solidFill>
                <a:srgbClr val="000000"/>
              </a:solidFill>
              <a:latin typeface="Calibri"/>
              <a:ea typeface="Calibri"/>
              <a:cs typeface="Calibri"/>
              <a:sym typeface="Calibri"/>
            </a:endParaRPr>
          </a:p>
        </p:txBody>
      </p:sp>
      <p:pic>
        <p:nvPicPr>
          <p:cNvPr id="157" name="Google Shape;157;p30"/>
          <p:cNvPicPr preferRelativeResize="0"/>
          <p:nvPr/>
        </p:nvPicPr>
        <p:blipFill rotWithShape="1">
          <a:blip r:embed="rId3">
            <a:alphaModFix/>
          </a:blip>
          <a:srcRect/>
          <a:stretch/>
        </p:blipFill>
        <p:spPr>
          <a:xfrm>
            <a:off x="9086231" y="1600200"/>
            <a:ext cx="1968840" cy="4351320"/>
          </a:xfrm>
          <a:prstGeom prst="rect">
            <a:avLst/>
          </a:prstGeom>
          <a:noFill/>
          <a:ln>
            <a:noFill/>
          </a:ln>
        </p:spPr>
      </p:pic>
      <p:cxnSp>
        <p:nvCxnSpPr>
          <p:cNvPr id="158" name="Google Shape;158;p30"/>
          <p:cNvCxnSpPr/>
          <p:nvPr/>
        </p:nvCxnSpPr>
        <p:spPr>
          <a:xfrm>
            <a:off x="11207880" y="1600200"/>
            <a:ext cx="152280" cy="4191120"/>
          </a:xfrm>
          <a:prstGeom prst="straightConnector1">
            <a:avLst/>
          </a:prstGeom>
          <a:noFill/>
          <a:ln w="9525" cap="flat" cmpd="sng">
            <a:solidFill>
              <a:srgbClr val="FF6600"/>
            </a:solidFill>
            <a:prstDash val="solid"/>
            <a:miter lim="8000"/>
            <a:headEnd type="none" w="sm" len="sm"/>
            <a:tailEnd type="none" w="sm" len="sm"/>
          </a:ln>
        </p:spPr>
      </p:cxnSp>
      <p:sp>
        <p:nvSpPr>
          <p:cNvPr id="159" name="Google Shape;159;p30"/>
          <p:cNvSpPr txBox="1"/>
          <p:nvPr/>
        </p:nvSpPr>
        <p:spPr>
          <a:xfrm>
            <a:off x="211169" y="1938001"/>
            <a:ext cx="41131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Open Sans"/>
                <a:ea typeface="Open Sans"/>
                <a:cs typeface="Open Sans"/>
                <a:sym typeface="Open Sans"/>
              </a:rPr>
              <a:t>एनाटोमिक्‍ल पॉजिशन</a:t>
            </a:r>
            <a:endParaRPr sz="3600" b="1" i="0" u="none" strike="noStrike" cap="none">
              <a:solidFill>
                <a:srgbClr val="FF0000"/>
              </a:solidFill>
              <a:latin typeface="Calibri"/>
              <a:ea typeface="Calibri"/>
              <a:cs typeface="Calibri"/>
              <a:sym typeface="Calibri"/>
            </a:endParaRPr>
          </a:p>
        </p:txBody>
      </p:sp>
      <p:pic>
        <p:nvPicPr>
          <p:cNvPr id="160" name="Google Shape;160;p30"/>
          <p:cNvPicPr preferRelativeResize="0"/>
          <p:nvPr/>
        </p:nvPicPr>
        <p:blipFill rotWithShape="1">
          <a:blip r:embed="rId4">
            <a:alphaModFix/>
          </a:blip>
          <a:srcRect/>
          <a:stretch/>
        </p:blipFill>
        <p:spPr>
          <a:xfrm>
            <a:off x="6480" y="0"/>
            <a:ext cx="13446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p:nvPr/>
        </p:nvSpPr>
        <p:spPr>
          <a:xfrm>
            <a:off x="382708" y="1736063"/>
            <a:ext cx="4341692" cy="868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मस्कुलोस्केलेटल तंत्र</a:t>
            </a:r>
            <a:endParaRPr sz="3600" b="0" i="0" u="none" strike="noStrike" cap="none">
              <a:solidFill>
                <a:srgbClr val="000000"/>
              </a:solidFill>
              <a:latin typeface="Calibri"/>
              <a:ea typeface="Calibri"/>
              <a:cs typeface="Calibri"/>
              <a:sym typeface="Calibri"/>
            </a:endParaRPr>
          </a:p>
        </p:txBody>
      </p:sp>
      <p:sp>
        <p:nvSpPr>
          <p:cNvPr id="370" name="Google Shape;370;p57"/>
          <p:cNvSpPr txBox="1"/>
          <p:nvPr/>
        </p:nvSpPr>
        <p:spPr>
          <a:xfrm>
            <a:off x="4885267" y="1294920"/>
            <a:ext cx="7238999" cy="5225623"/>
          </a:xfrm>
          <a:prstGeom prst="rect">
            <a:avLst/>
          </a:prstGeom>
          <a:noFill/>
          <a:ln>
            <a:noFill/>
          </a:ln>
        </p:spPr>
        <p:txBody>
          <a:bodyPr spcFirstLastPara="1" wrap="square" lIns="91425" tIns="45700" rIns="91425" bIns="45700" anchor="t" anchorCtr="0">
            <a:normAutofit lnSpcReduction="10000"/>
          </a:bodyPr>
          <a:lstStyle/>
          <a:p>
            <a:pPr marL="228600" marR="0" lvl="0" indent="-22860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 </a:t>
            </a:r>
            <a:r>
              <a:rPr lang="en-US" sz="2400" b="0" i="0" u="none" strike="noStrike" cap="none">
                <a:solidFill>
                  <a:srgbClr val="000000"/>
                </a:solidFill>
                <a:latin typeface="Open Sans"/>
                <a:ea typeface="Open Sans"/>
                <a:cs typeface="Open Sans"/>
                <a:sym typeface="Open Sans"/>
              </a:rPr>
              <a:t>मस्कुलोस्केलेटल तंत्र कंकाल और मांसपेशियों से बनी होती है, यह तंत्र शरीर को आकार देने और आंतरिक अंगों की रक्षा करने में मदद करती है मांसपेशियां गति भी प्रदान करती हैं, हड्डियाँ जीवित कोशिकाओं और निर्जीव पदार्थों (कैल्शियम यौगिक जो हड्डी को कठोर और दृढ़ बनाने में मदद करते हैं) से बनी होती हैं।</a:t>
            </a:r>
            <a:endParaRPr sz="2400" b="0" i="0" u="none" strike="noStrike" cap="none">
              <a:solidFill>
                <a:srgbClr val="000000"/>
              </a:solidFill>
              <a:latin typeface="Calibri"/>
              <a:ea typeface="Calibri"/>
              <a:cs typeface="Calibri"/>
              <a:sym typeface="Calibri"/>
            </a:endParaRPr>
          </a:p>
          <a:p>
            <a:pPr marL="228600" marR="0" lvl="0" indent="-228600" algn="just"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कंकाल मुख्य रूप स्नायुबंधन (</a:t>
            </a:r>
            <a:r>
              <a:rPr lang="en-US" sz="2400" b="1" i="0" u="none" strike="noStrike" cap="none">
                <a:solidFill>
                  <a:schemeClr val="dk1"/>
                </a:solidFill>
                <a:latin typeface="Open Sans"/>
                <a:ea typeface="Open Sans"/>
                <a:cs typeface="Open Sans"/>
                <a:sym typeface="Open Sans"/>
              </a:rPr>
              <a:t>ligaments) </a:t>
            </a:r>
            <a:r>
              <a:rPr lang="en-US" sz="2400" b="0" i="0" u="none" strike="noStrike" cap="none">
                <a:solidFill>
                  <a:srgbClr val="000000"/>
                </a:solidFill>
                <a:latin typeface="Open Sans"/>
                <a:ea typeface="Open Sans"/>
                <a:cs typeface="Open Sans"/>
                <a:sym typeface="Open Sans"/>
              </a:rPr>
              <a:t>कंडरा </a:t>
            </a:r>
            <a:r>
              <a:rPr lang="en-US" sz="2400" b="0" i="0" u="none" strike="noStrike" cap="none">
                <a:solidFill>
                  <a:schemeClr val="dk1"/>
                </a:solidFill>
                <a:latin typeface="Open Sans"/>
                <a:ea typeface="Open Sans"/>
                <a:cs typeface="Open Sans"/>
                <a:sym typeface="Open Sans"/>
              </a:rPr>
              <a:t>(</a:t>
            </a:r>
            <a:r>
              <a:rPr lang="en-US" sz="2400" b="1" i="0" u="none" strike="noStrike" cap="none">
                <a:solidFill>
                  <a:schemeClr val="dk1"/>
                </a:solidFill>
                <a:latin typeface="Open Sans"/>
                <a:ea typeface="Open Sans"/>
                <a:cs typeface="Open Sans"/>
                <a:sym typeface="Open Sans"/>
              </a:rPr>
              <a:t>tendons</a:t>
            </a:r>
            <a:r>
              <a:rPr lang="en-US" sz="2400" b="0" i="0" u="none" strike="noStrike" cap="none">
                <a:solidFill>
                  <a:schemeClr val="dk1"/>
                </a:solidFill>
                <a:latin typeface="Open Sans"/>
                <a:ea typeface="Open Sans"/>
                <a:cs typeface="Open Sans"/>
                <a:sym typeface="Open Sans"/>
              </a:rPr>
              <a:t> </a:t>
            </a:r>
            <a:r>
              <a:rPr lang="en-US" sz="2400" b="0" i="0" u="none" strike="noStrike" cap="none">
                <a:solidFill>
                  <a:srgbClr val="000000"/>
                </a:solidFill>
                <a:latin typeface="Open Sans"/>
                <a:ea typeface="Open Sans"/>
                <a:cs typeface="Open Sans"/>
                <a:sym typeface="Open Sans"/>
              </a:rPr>
              <a:t>) और माँसपेशियो की परतो द्वारा एक साथ रखा जाता है।</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9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p:nvPr/>
        </p:nvSpPr>
        <p:spPr>
          <a:xfrm>
            <a:off x="1819217" y="1713393"/>
            <a:ext cx="1736783" cy="4748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कंकाल</a:t>
            </a:r>
            <a:endParaRPr sz="3600" b="0" i="0" u="none" strike="noStrike" cap="none">
              <a:solidFill>
                <a:srgbClr val="000000"/>
              </a:solidFill>
              <a:latin typeface="Calibri"/>
              <a:ea typeface="Calibri"/>
              <a:cs typeface="Calibri"/>
              <a:sym typeface="Calibri"/>
            </a:endParaRPr>
          </a:p>
        </p:txBody>
      </p:sp>
      <p:pic>
        <p:nvPicPr>
          <p:cNvPr id="376" name="Google Shape;376;p58"/>
          <p:cNvPicPr preferRelativeResize="0"/>
          <p:nvPr/>
        </p:nvPicPr>
        <p:blipFill rotWithShape="1">
          <a:blip r:embed="rId3">
            <a:alphaModFix/>
          </a:blip>
          <a:srcRect/>
          <a:stretch/>
        </p:blipFill>
        <p:spPr>
          <a:xfrm>
            <a:off x="5681134" y="1179176"/>
            <a:ext cx="4368800" cy="49845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2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p:nvPr/>
        </p:nvSpPr>
        <p:spPr>
          <a:xfrm>
            <a:off x="316319" y="1983787"/>
            <a:ext cx="5179046"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मानव कंकाल दो मुख्य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भागों से मिलकर बना है</a:t>
            </a:r>
            <a:endParaRPr sz="3600" b="0" i="0" u="none" strike="noStrike" cap="none">
              <a:solidFill>
                <a:srgbClr val="000000"/>
              </a:solidFill>
              <a:latin typeface="Calibri"/>
              <a:ea typeface="Calibri"/>
              <a:cs typeface="Calibri"/>
              <a:sym typeface="Calibri"/>
            </a:endParaRPr>
          </a:p>
        </p:txBody>
      </p:sp>
      <p:sp>
        <p:nvSpPr>
          <p:cNvPr id="382" name="Google Shape;382;p59"/>
          <p:cNvSpPr txBox="1"/>
          <p:nvPr/>
        </p:nvSpPr>
        <p:spPr>
          <a:xfrm>
            <a:off x="5226423" y="1412866"/>
            <a:ext cx="6650845" cy="4414193"/>
          </a:xfrm>
          <a:prstGeom prst="rect">
            <a:avLst/>
          </a:prstGeom>
          <a:noFill/>
          <a:ln>
            <a:noFill/>
          </a:ln>
        </p:spPr>
        <p:txBody>
          <a:bodyPr spcFirstLastPara="1" wrap="square" lIns="91425" tIns="45700" rIns="91425" bIns="45700" anchor="t" anchorCtr="0">
            <a:normAutofit fontScale="94000"/>
          </a:bodyPr>
          <a:lstStyle/>
          <a:p>
            <a:pPr marL="514080" marR="0" lvl="0" indent="-514080" algn="l" rtl="0">
              <a:lnSpc>
                <a:spcPct val="120000"/>
              </a:lnSpc>
              <a:spcBef>
                <a:spcPts val="0"/>
              </a:spcBef>
              <a:spcAft>
                <a:spcPts val="0"/>
              </a:spcAft>
              <a:buClr>
                <a:srgbClr val="000000"/>
              </a:buClr>
              <a:buSzPct val="100000"/>
              <a:buFont typeface="Open Sans"/>
              <a:buAutoNum type="arabicPeriod"/>
            </a:pPr>
            <a:r>
              <a:rPr lang="en-US" sz="2400" b="0" i="0" u="none" strike="noStrike" cap="none">
                <a:solidFill>
                  <a:schemeClr val="dk1"/>
                </a:solidFill>
                <a:latin typeface="Open Sans"/>
                <a:ea typeface="Open Sans"/>
                <a:cs typeface="Open Sans"/>
                <a:sym typeface="Open Sans"/>
              </a:rPr>
              <a:t>अक्षीय कंकाल: इसमें 80 हड्डियाँ शामिल हैं </a:t>
            </a:r>
            <a:endParaRPr sz="2400" b="0" i="0" u="none" strike="noStrike" cap="none">
              <a:solidFill>
                <a:schemeClr val="dk1"/>
              </a:solidFill>
              <a:latin typeface="Open Sans"/>
              <a:ea typeface="Open Sans"/>
              <a:cs typeface="Open Sans"/>
              <a:sym typeface="Open Sans"/>
            </a:endParaRPr>
          </a:p>
          <a:p>
            <a:pPr marL="514080" marR="0" lvl="0" indent="-370824" algn="l" rtl="0">
              <a:lnSpc>
                <a:spcPct val="120000"/>
              </a:lnSpc>
              <a:spcBef>
                <a:spcPts val="998"/>
              </a:spcBef>
              <a:spcAft>
                <a:spcPts val="0"/>
              </a:spcAft>
              <a:buClr>
                <a:srgbClr val="000000"/>
              </a:buClr>
              <a:buSzPct val="100000"/>
              <a:buFont typeface="Open Sans"/>
              <a:buNone/>
            </a:pPr>
            <a:endParaRPr sz="2400" b="0" i="0" u="none" strike="noStrike" cap="none">
              <a:solidFill>
                <a:schemeClr val="dk1"/>
              </a:solidFill>
              <a:latin typeface="Calibri"/>
              <a:ea typeface="Calibri"/>
              <a:cs typeface="Calibri"/>
              <a:sym typeface="Calibri"/>
            </a:endParaRPr>
          </a:p>
          <a:p>
            <a:pPr marL="514080" marR="0" lvl="0" indent="-514080" algn="l" rtl="0">
              <a:lnSpc>
                <a:spcPct val="90000"/>
              </a:lnSpc>
              <a:spcBef>
                <a:spcPts val="998"/>
              </a:spcBef>
              <a:spcAft>
                <a:spcPts val="0"/>
              </a:spcAft>
              <a:buClr>
                <a:srgbClr val="000000"/>
              </a:buClr>
              <a:buSzPct val="100000"/>
              <a:buFont typeface="Arial"/>
              <a:buChar char="•"/>
            </a:pPr>
            <a:r>
              <a:rPr lang="en-US" sz="2400" b="0" i="0" u="none" strike="noStrike" cap="none">
                <a:solidFill>
                  <a:schemeClr val="dk1"/>
                </a:solidFill>
                <a:latin typeface="Open Sans"/>
                <a:ea typeface="Open Sans"/>
                <a:cs typeface="Open Sans"/>
                <a:sym typeface="Open Sans"/>
              </a:rPr>
              <a:t>खोपड़ी-22 (सिर-08, चेहरा-14)</a:t>
            </a:r>
            <a:endParaRPr sz="1400" b="0" i="0" u="none" strike="noStrike" cap="none">
              <a:solidFill>
                <a:srgbClr val="000000"/>
              </a:solidFill>
              <a:latin typeface="Arial"/>
              <a:ea typeface="Arial"/>
              <a:cs typeface="Arial"/>
              <a:sym typeface="Arial"/>
            </a:endParaRPr>
          </a:p>
          <a:p>
            <a:pPr marL="514080" marR="0" lvl="0" indent="-370824" algn="l" rtl="0">
              <a:lnSpc>
                <a:spcPct val="90000"/>
              </a:lnSpc>
              <a:spcBef>
                <a:spcPts val="998"/>
              </a:spcBef>
              <a:spcAft>
                <a:spcPts val="0"/>
              </a:spcAft>
              <a:buClr>
                <a:srgbClr val="000000"/>
              </a:buClr>
              <a:buSzPct val="100000"/>
              <a:buFont typeface="Arial"/>
              <a:buNone/>
            </a:pPr>
            <a:endParaRPr sz="2400" b="0" i="0" u="none" strike="noStrike" cap="none">
              <a:solidFill>
                <a:schemeClr val="dk1"/>
              </a:solidFill>
              <a:latin typeface="Calibri"/>
              <a:ea typeface="Calibri"/>
              <a:cs typeface="Calibri"/>
              <a:sym typeface="Calibri"/>
            </a:endParaRPr>
          </a:p>
          <a:p>
            <a:pPr marL="514080" marR="0" lvl="0" indent="-514080" algn="l" rtl="0">
              <a:lnSpc>
                <a:spcPct val="90000"/>
              </a:lnSpc>
              <a:spcBef>
                <a:spcPts val="998"/>
              </a:spcBef>
              <a:spcAft>
                <a:spcPts val="0"/>
              </a:spcAft>
              <a:buClr>
                <a:srgbClr val="000000"/>
              </a:buClr>
              <a:buSzPct val="100000"/>
              <a:buFont typeface="Arial"/>
              <a:buChar char="•"/>
            </a:pPr>
            <a:r>
              <a:rPr lang="en-US" sz="2400" b="0" i="0" u="none" strike="noStrike" cap="none">
                <a:solidFill>
                  <a:schemeClr val="dk1"/>
                </a:solidFill>
                <a:latin typeface="Open Sans"/>
                <a:ea typeface="Open Sans"/>
                <a:cs typeface="Open Sans"/>
                <a:sym typeface="Open Sans"/>
              </a:rPr>
              <a:t>वक्ष (थोरक्ष)-25 (पसलियां-12 जोड़ी, उरोस्थि-1)</a:t>
            </a:r>
            <a:endParaRPr sz="1400" b="0" i="0" u="none" strike="noStrike" cap="none">
              <a:solidFill>
                <a:srgbClr val="000000"/>
              </a:solidFill>
              <a:latin typeface="Arial"/>
              <a:ea typeface="Arial"/>
              <a:cs typeface="Arial"/>
              <a:sym typeface="Arial"/>
            </a:endParaRPr>
          </a:p>
          <a:p>
            <a:pPr marL="514080" marR="0" lvl="0" indent="-370824" algn="l" rtl="0">
              <a:lnSpc>
                <a:spcPct val="90000"/>
              </a:lnSpc>
              <a:spcBef>
                <a:spcPts val="998"/>
              </a:spcBef>
              <a:spcAft>
                <a:spcPts val="0"/>
              </a:spcAft>
              <a:buClr>
                <a:srgbClr val="000000"/>
              </a:buClr>
              <a:buSzPct val="100000"/>
              <a:buFont typeface="Arial"/>
              <a:buNone/>
            </a:pPr>
            <a:endParaRPr sz="2400" b="0" i="0" u="none" strike="noStrike" cap="none">
              <a:solidFill>
                <a:schemeClr val="dk1"/>
              </a:solidFill>
              <a:latin typeface="Calibri"/>
              <a:ea typeface="Calibri"/>
              <a:cs typeface="Calibri"/>
              <a:sym typeface="Calibri"/>
            </a:endParaRPr>
          </a:p>
          <a:p>
            <a:pPr marL="514080" marR="0" lvl="0" indent="-514080" algn="l" rtl="0">
              <a:lnSpc>
                <a:spcPct val="150000"/>
              </a:lnSpc>
              <a:spcBef>
                <a:spcPts val="998"/>
              </a:spcBef>
              <a:spcAft>
                <a:spcPts val="0"/>
              </a:spcAft>
              <a:buClr>
                <a:srgbClr val="000000"/>
              </a:buClr>
              <a:buSzPct val="100000"/>
              <a:buFont typeface="Arial"/>
              <a:buChar char="•"/>
            </a:pPr>
            <a:r>
              <a:rPr lang="en-US" sz="2400" b="0" i="0" u="none" strike="noStrike" cap="none">
                <a:solidFill>
                  <a:schemeClr val="dk1"/>
                </a:solidFill>
                <a:latin typeface="Open Sans"/>
                <a:ea typeface="Open Sans"/>
                <a:cs typeface="Open Sans"/>
                <a:sym typeface="Open Sans"/>
              </a:rPr>
              <a:t>कशेरुका/मेरुदंड-33 (ग्रीवा-7, वक्ष-12, लम्बर-5, त्रिकास्थि-5, कोक्सी-4)</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60" descr="D:\IMPORT\Desktop\SPINE photo 3.jpg"/>
          <p:cNvPicPr preferRelativeResize="0"/>
          <p:nvPr/>
        </p:nvPicPr>
        <p:blipFill rotWithShape="1">
          <a:blip r:embed="rId3">
            <a:alphaModFix/>
          </a:blip>
          <a:srcRect l="21738" t="9854" r="4921" b="2957"/>
          <a:stretch/>
        </p:blipFill>
        <p:spPr>
          <a:xfrm>
            <a:off x="8305920" y="838080"/>
            <a:ext cx="1879560" cy="5419800"/>
          </a:xfrm>
          <a:prstGeom prst="rect">
            <a:avLst/>
          </a:prstGeom>
          <a:noFill/>
          <a:ln>
            <a:noFill/>
          </a:ln>
        </p:spPr>
      </p:pic>
      <p:sp>
        <p:nvSpPr>
          <p:cNvPr id="388" name="Google Shape;388;p60"/>
          <p:cNvSpPr/>
          <p:nvPr/>
        </p:nvSpPr>
        <p:spPr>
          <a:xfrm>
            <a:off x="6934320" y="1177920"/>
            <a:ext cx="1447560" cy="37151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nstantia"/>
                <a:ea typeface="Constantia"/>
                <a:cs typeface="Constantia"/>
                <a:sym typeface="Constantia"/>
              </a:rPr>
              <a:t>सरवाइकल-7</a:t>
            </a:r>
            <a:endParaRPr sz="1800" b="0" i="0" u="none" strike="noStrike" cap="none">
              <a:solidFill>
                <a:srgbClr val="000000"/>
              </a:solidFill>
              <a:latin typeface="Calibri"/>
              <a:ea typeface="Calibri"/>
              <a:cs typeface="Calibri"/>
              <a:sym typeface="Calibri"/>
            </a:endParaRPr>
          </a:p>
        </p:txBody>
      </p:sp>
      <p:sp>
        <p:nvSpPr>
          <p:cNvPr id="389" name="Google Shape;389;p60"/>
          <p:cNvSpPr/>
          <p:nvPr/>
        </p:nvSpPr>
        <p:spPr>
          <a:xfrm>
            <a:off x="6904080" y="4168800"/>
            <a:ext cx="1219320" cy="37151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nstantia"/>
                <a:ea typeface="Constantia"/>
                <a:cs typeface="Constantia"/>
                <a:sym typeface="Constantia"/>
              </a:rPr>
              <a:t>lumber-5</a:t>
            </a:r>
            <a:endParaRPr sz="1800" b="0" i="0" u="none" strike="noStrike" cap="none">
              <a:solidFill>
                <a:srgbClr val="000000"/>
              </a:solidFill>
              <a:latin typeface="Calibri"/>
              <a:ea typeface="Calibri"/>
              <a:cs typeface="Calibri"/>
              <a:sym typeface="Calibri"/>
            </a:endParaRPr>
          </a:p>
        </p:txBody>
      </p:sp>
      <p:sp>
        <p:nvSpPr>
          <p:cNvPr id="390" name="Google Shape;390;p60"/>
          <p:cNvSpPr/>
          <p:nvPr/>
        </p:nvSpPr>
        <p:spPr>
          <a:xfrm>
            <a:off x="6907320" y="5391000"/>
            <a:ext cx="1218960" cy="64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nstantia"/>
                <a:ea typeface="Constantia"/>
                <a:cs typeface="Constantia"/>
                <a:sym typeface="Constantia"/>
              </a:rPr>
              <a:t>सैक्रम-5</a:t>
            </a:r>
            <a:endParaRPr sz="1800" b="0" i="0" u="none" strike="noStrike" cap="none">
              <a:solidFill>
                <a:srgbClr val="000000"/>
              </a:solidFill>
              <a:latin typeface="Calibri"/>
              <a:ea typeface="Calibri"/>
              <a:cs typeface="Calibri"/>
              <a:sym typeface="Calibri"/>
            </a:endParaRPr>
          </a:p>
        </p:txBody>
      </p:sp>
      <p:sp>
        <p:nvSpPr>
          <p:cNvPr id="391" name="Google Shape;391;p60"/>
          <p:cNvSpPr/>
          <p:nvPr/>
        </p:nvSpPr>
        <p:spPr>
          <a:xfrm>
            <a:off x="6819840" y="2590920"/>
            <a:ext cx="1676520" cy="673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nstantia"/>
                <a:ea typeface="Constantia"/>
                <a:cs typeface="Constantia"/>
                <a:sym typeface="Constantia"/>
              </a:rPr>
              <a:t>वक्षीय -</a:t>
            </a:r>
            <a:r>
              <a:rPr lang="en-US" sz="2000" b="0" i="0" u="none" strike="noStrike" cap="none">
                <a:solidFill>
                  <a:srgbClr val="000000"/>
                </a:solidFill>
                <a:latin typeface="Constantia"/>
                <a:ea typeface="Constantia"/>
                <a:cs typeface="Constantia"/>
                <a:sym typeface="Constantia"/>
              </a:rPr>
              <a:t>12</a:t>
            </a:r>
            <a:endParaRPr sz="2000" b="0" i="0" u="none" strike="noStrike" cap="none">
              <a:solidFill>
                <a:srgbClr val="000000"/>
              </a:solidFill>
              <a:latin typeface="Calibri"/>
              <a:ea typeface="Calibri"/>
              <a:cs typeface="Calibri"/>
              <a:sym typeface="Calibri"/>
            </a:endParaRPr>
          </a:p>
        </p:txBody>
      </p:sp>
      <p:sp>
        <p:nvSpPr>
          <p:cNvPr id="392" name="Google Shape;392;p60"/>
          <p:cNvSpPr/>
          <p:nvPr/>
        </p:nvSpPr>
        <p:spPr>
          <a:xfrm>
            <a:off x="9829800" y="6257880"/>
            <a:ext cx="1219320" cy="64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nstantia"/>
                <a:ea typeface="Constantia"/>
                <a:cs typeface="Constantia"/>
                <a:sym typeface="Constantia"/>
              </a:rPr>
              <a:t>कोक्सीक्स-4</a:t>
            </a:r>
            <a:endParaRPr sz="1800" b="0" i="0" u="none" strike="noStrike" cap="none">
              <a:solidFill>
                <a:srgbClr val="000000"/>
              </a:solidFill>
              <a:latin typeface="Calibri"/>
              <a:ea typeface="Calibri"/>
              <a:cs typeface="Calibri"/>
              <a:sym typeface="Calibri"/>
            </a:endParaRPr>
          </a:p>
        </p:txBody>
      </p:sp>
      <p:sp>
        <p:nvSpPr>
          <p:cNvPr id="393" name="Google Shape;393;p60"/>
          <p:cNvSpPr/>
          <p:nvPr/>
        </p:nvSpPr>
        <p:spPr>
          <a:xfrm>
            <a:off x="600097" y="2250826"/>
            <a:ext cx="5005440" cy="120251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मानव कंकाल दो मुख्य भागों से मिलकर बना है</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1"/>
          <p:cNvSpPr txBox="1"/>
          <p:nvPr/>
        </p:nvSpPr>
        <p:spPr>
          <a:xfrm>
            <a:off x="5871882" y="1272988"/>
            <a:ext cx="5253198" cy="315812"/>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2500"/>
              <a:buFont typeface="Arial"/>
              <a:buNone/>
            </a:pPr>
            <a:endParaRPr sz="2500" b="0" i="0" u="none" strike="noStrike" cap="none">
              <a:solidFill>
                <a:srgbClr val="000000"/>
              </a:solidFill>
              <a:latin typeface="Cambria"/>
              <a:ea typeface="Cambria"/>
              <a:cs typeface="Cambria"/>
              <a:sym typeface="Cambria"/>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mbria"/>
                <a:ea typeface="Cambria"/>
                <a:cs typeface="Cambria"/>
                <a:sym typeface="Cambria"/>
              </a:rPr>
              <a:t>2. </a:t>
            </a:r>
            <a:r>
              <a:rPr lang="en-US" sz="2400" b="0" i="0" u="none" strike="noStrike" cap="none">
                <a:solidFill>
                  <a:schemeClr val="dk1"/>
                </a:solidFill>
                <a:latin typeface="Calibri"/>
                <a:ea typeface="Calibri"/>
                <a:cs typeface="Calibri"/>
                <a:sym typeface="Calibri"/>
              </a:rPr>
              <a:t>उपांगीय कंकाल</a:t>
            </a:r>
            <a:r>
              <a:rPr lang="en-US" sz="2400" b="0" i="0" u="none" strike="noStrike" cap="none">
                <a:solidFill>
                  <a:srgbClr val="000000"/>
                </a:solidFill>
                <a:latin typeface="Open Sans"/>
                <a:ea typeface="Open Sans"/>
                <a:cs typeface="Open Sans"/>
                <a:sym typeface="Open Sans"/>
              </a:rPr>
              <a:t> </a:t>
            </a:r>
            <a:r>
              <a:rPr lang="en-US" sz="2400" b="0" i="0" u="none" strike="noStrike" cap="none">
                <a:solidFill>
                  <a:srgbClr val="C00000"/>
                </a:solidFill>
                <a:latin typeface="Open Sans"/>
                <a:ea typeface="Open Sans"/>
                <a:cs typeface="Open Sans"/>
                <a:sym typeface="Open Sans"/>
              </a:rPr>
              <a:t>126 </a:t>
            </a:r>
            <a:r>
              <a:rPr lang="en-US" sz="2400" b="0" i="0" u="none" strike="noStrike" cap="none">
                <a:solidFill>
                  <a:srgbClr val="000000"/>
                </a:solidFill>
                <a:latin typeface="Open Sans"/>
                <a:ea typeface="Open Sans"/>
                <a:cs typeface="Open Sans"/>
                <a:sym typeface="Open Sans"/>
              </a:rPr>
              <a:t>हड्डियां से मिलकर बना होता है -</a:t>
            </a:r>
            <a:br>
              <a:rPr lang="en-US" sz="1600" b="0" i="0" u="none" strike="noStrike" cap="none">
                <a:solidFill>
                  <a:schemeClr val="dk1"/>
                </a:solidFill>
                <a:latin typeface="Arial"/>
                <a:ea typeface="Arial"/>
                <a:cs typeface="Arial"/>
                <a:sym typeface="Arial"/>
              </a:rPr>
            </a:br>
            <a:endParaRPr sz="2400" b="0" i="0" u="none" strike="noStrike" cap="none">
              <a:solidFill>
                <a:srgbClr val="000000"/>
              </a:solidFill>
              <a:latin typeface="Calibri"/>
              <a:ea typeface="Calibri"/>
              <a:cs typeface="Calibri"/>
              <a:sym typeface="Calibri"/>
            </a:endParaRPr>
          </a:p>
        </p:txBody>
      </p:sp>
      <p:sp>
        <p:nvSpPr>
          <p:cNvPr id="399" name="Google Shape;399;p61"/>
          <p:cNvSpPr txBox="1"/>
          <p:nvPr/>
        </p:nvSpPr>
        <p:spPr>
          <a:xfrm>
            <a:off x="5742038" y="2405742"/>
            <a:ext cx="5383042" cy="4147457"/>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rgbClr val="000000"/>
              </a:buClr>
              <a:buSzPts val="2400"/>
              <a:buFont typeface="Open Sans"/>
              <a:buChar char="-"/>
            </a:pPr>
            <a:r>
              <a:rPr lang="en-US" sz="2400" b="0" i="0" u="none" strike="noStrike" cap="none">
                <a:solidFill>
                  <a:srgbClr val="000000"/>
                </a:solidFill>
                <a:latin typeface="Open Sans"/>
                <a:ea typeface="Open Sans"/>
                <a:cs typeface="Open Sans"/>
                <a:sym typeface="Open Sans"/>
              </a:rPr>
              <a:t>कंधा -2+2(हंसली -1+1 और स्कैपुला-1+1)</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998"/>
              </a:spcBef>
              <a:spcAft>
                <a:spcPts val="0"/>
              </a:spcAft>
              <a:buClr>
                <a:srgbClr val="000000"/>
              </a:buClr>
              <a:buSzPts val="2400"/>
              <a:buFont typeface="Open Sans"/>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Open Sans"/>
              <a:buChar char="-"/>
            </a:pPr>
            <a:r>
              <a:rPr lang="en-US" sz="2400" b="0" i="0" u="none" strike="noStrike" cap="none">
                <a:solidFill>
                  <a:srgbClr val="000000"/>
                </a:solidFill>
                <a:latin typeface="Open Sans"/>
                <a:ea typeface="Open Sans"/>
                <a:cs typeface="Open Sans"/>
                <a:sym typeface="Open Sans"/>
              </a:rPr>
              <a:t>ऊपरी अंग-30X2 (ह्यूमरस-1, रेडियस-1, अल्ना-1, कार्पल-8, मेटाकार्पल-5, फालेंजेस-14)</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998"/>
              </a:spcBef>
              <a:spcAft>
                <a:spcPts val="0"/>
              </a:spcAft>
              <a:buClr>
                <a:srgbClr val="000000"/>
              </a:buClr>
              <a:buSzPts val="2400"/>
              <a:buFont typeface="Open Sans"/>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Open Sans"/>
              <a:buChar char="-"/>
            </a:pPr>
            <a:r>
              <a:rPr lang="en-US" sz="2400" b="0" i="0" u="none" strike="noStrike" cap="none">
                <a:solidFill>
                  <a:srgbClr val="000000"/>
                </a:solidFill>
                <a:latin typeface="Open Sans"/>
                <a:ea typeface="Open Sans"/>
                <a:cs typeface="Open Sans"/>
                <a:sym typeface="Open Sans"/>
              </a:rPr>
              <a:t>श्रोणि (कूल्हे)-2</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998"/>
              </a:spcBef>
              <a:spcAft>
                <a:spcPts val="0"/>
              </a:spcAft>
              <a:buClr>
                <a:srgbClr val="000000"/>
              </a:buClr>
              <a:buSzPts val="2400"/>
              <a:buFont typeface="Open Sans"/>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Open Sans"/>
              <a:buChar char="-"/>
            </a:pPr>
            <a:r>
              <a:rPr lang="en-US" sz="2400" b="0" i="0" u="none" strike="noStrike" cap="none">
                <a:solidFill>
                  <a:srgbClr val="000000"/>
                </a:solidFill>
                <a:latin typeface="Open Sans"/>
                <a:ea typeface="Open Sans"/>
                <a:cs typeface="Open Sans"/>
                <a:sym typeface="Open Sans"/>
              </a:rPr>
              <a:t>निचले अंग-30X2 (फीमर-1, पटेला-1, टिबिया-1, फिबुला-1, टर्सल-7, मेटाटार्सल-5, फालेंजेस-14)</a:t>
            </a:r>
            <a:endParaRPr sz="2400" b="0" i="0" u="none" strike="noStrike" cap="none">
              <a:solidFill>
                <a:srgbClr val="000000"/>
              </a:solidFill>
              <a:latin typeface="Calibri"/>
              <a:ea typeface="Calibri"/>
              <a:cs typeface="Calibri"/>
              <a:sym typeface="Calibri"/>
            </a:endParaRPr>
          </a:p>
        </p:txBody>
      </p:sp>
      <p:sp>
        <p:nvSpPr>
          <p:cNvPr id="400" name="Google Shape;400;p61"/>
          <p:cNvSpPr/>
          <p:nvPr/>
        </p:nvSpPr>
        <p:spPr>
          <a:xfrm>
            <a:off x="943456" y="1818785"/>
            <a:ext cx="4843227" cy="157184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Calibri"/>
                <a:ea typeface="Calibri"/>
                <a:cs typeface="Calibri"/>
                <a:sym typeface="Calibri"/>
              </a:rPr>
              <a:t>   </a:t>
            </a:r>
            <a:r>
              <a:rPr lang="en-US" sz="3600" b="1" i="0" u="none" strike="noStrike" cap="none">
                <a:solidFill>
                  <a:srgbClr val="FF0000"/>
                </a:solidFill>
                <a:latin typeface="Calibri"/>
                <a:ea typeface="Calibri"/>
                <a:cs typeface="Calibri"/>
                <a:sym typeface="Calibri"/>
              </a:rPr>
              <a:t>उपांगीय कंकाल</a:t>
            </a:r>
            <a:endParaRPr sz="32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Arial"/>
                <a:ea typeface="Arial"/>
                <a:cs typeface="Arial"/>
                <a:sym typeface="Arial"/>
              </a:rPr>
              <a:t>APENDICULAR SKELETON</a:t>
            </a:r>
            <a:endParaRPr sz="28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p:nvPr/>
        </p:nvSpPr>
        <p:spPr>
          <a:xfrm>
            <a:off x="1196380" y="1838602"/>
            <a:ext cx="2286000" cy="868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त्वचा</a:t>
            </a:r>
            <a:r>
              <a:rPr lang="en-US" sz="3200" b="1" i="0" u="sng" strike="noStrike" cap="none">
                <a:solidFill>
                  <a:srgbClr val="FF0000"/>
                </a:solidFill>
                <a:latin typeface="Open Sans"/>
                <a:ea typeface="Open Sans"/>
                <a:cs typeface="Open Sans"/>
                <a:sym typeface="Open Sans"/>
              </a:rPr>
              <a:t> </a:t>
            </a:r>
            <a:endParaRPr sz="3200" b="0" i="0" u="none" strike="noStrike" cap="none">
              <a:solidFill>
                <a:srgbClr val="000000"/>
              </a:solidFill>
              <a:latin typeface="Calibri"/>
              <a:ea typeface="Calibri"/>
              <a:cs typeface="Calibri"/>
              <a:sym typeface="Calibri"/>
            </a:endParaRPr>
          </a:p>
        </p:txBody>
      </p:sp>
      <p:sp>
        <p:nvSpPr>
          <p:cNvPr id="406" name="Google Shape;406;p62"/>
          <p:cNvSpPr txBox="1"/>
          <p:nvPr/>
        </p:nvSpPr>
        <p:spPr>
          <a:xfrm>
            <a:off x="4515593" y="1447267"/>
            <a:ext cx="7033846" cy="5135760"/>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त्वचा शरीर को बाहरी दुनिया से बचाती है, यह गहरे ऊतकों को चोट, रूखेपन और बैक्टीरिया व अन्य बाहरी तत्वों के आक्रमण से भी बचाती है, त्वचा शरीर के तापमान को नियंत्रित करने, पानी और विभिन्न लवणों से छुटकारा पाने और निर्जलीकरण को रोकने में भी मदद करती है, त्वचा स्पर्श, दर्द, गर्मी और ठंड के लिए ग्राही (Receptor) अंग के रूप में भी कार्य करती है।</a:t>
            </a: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3"/>
          <p:cNvSpPr txBox="1"/>
          <p:nvPr/>
        </p:nvSpPr>
        <p:spPr>
          <a:xfrm>
            <a:off x="1060560" y="1714320"/>
            <a:ext cx="2059865" cy="8384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त्वचा</a:t>
            </a:r>
            <a:endParaRPr sz="3600" b="0" i="0" u="none" strike="noStrike" cap="none">
              <a:solidFill>
                <a:srgbClr val="000000"/>
              </a:solidFill>
              <a:latin typeface="Calibri"/>
              <a:ea typeface="Calibri"/>
              <a:cs typeface="Calibri"/>
              <a:sym typeface="Calibri"/>
            </a:endParaRPr>
          </a:p>
        </p:txBody>
      </p:sp>
      <p:pic>
        <p:nvPicPr>
          <p:cNvPr id="412" name="Google Shape;412;p63"/>
          <p:cNvPicPr preferRelativeResize="0"/>
          <p:nvPr/>
        </p:nvPicPr>
        <p:blipFill rotWithShape="1">
          <a:blip r:embed="rId3">
            <a:alphaModFix/>
          </a:blip>
          <a:srcRect/>
          <a:stretch/>
        </p:blipFill>
        <p:spPr>
          <a:xfrm>
            <a:off x="8077320" y="1481040"/>
            <a:ext cx="3740040" cy="4353120"/>
          </a:xfrm>
          <a:prstGeom prst="rect">
            <a:avLst/>
          </a:prstGeom>
          <a:noFill/>
          <a:ln>
            <a:noFill/>
          </a:ln>
        </p:spPr>
      </p:pic>
      <p:sp>
        <p:nvSpPr>
          <p:cNvPr id="413" name="Google Shape;413;p63"/>
          <p:cNvSpPr/>
          <p:nvPr/>
        </p:nvSpPr>
        <p:spPr>
          <a:xfrm>
            <a:off x="4419720" y="1415880"/>
            <a:ext cx="2057400" cy="46384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त्वचा की सतह</a:t>
            </a:r>
            <a:endParaRPr sz="2400" b="0" i="0" u="none" strike="noStrike" cap="none">
              <a:solidFill>
                <a:srgbClr val="000000"/>
              </a:solidFill>
              <a:latin typeface="Calibri"/>
              <a:ea typeface="Calibri"/>
              <a:cs typeface="Calibri"/>
              <a:sym typeface="Calibri"/>
            </a:endParaRPr>
          </a:p>
        </p:txBody>
      </p:sp>
      <p:sp>
        <p:nvSpPr>
          <p:cNvPr id="414" name="Google Shape;414;p63"/>
          <p:cNvSpPr/>
          <p:nvPr/>
        </p:nvSpPr>
        <p:spPr>
          <a:xfrm>
            <a:off x="4227120" y="2552760"/>
            <a:ext cx="1359453" cy="463846"/>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एपिडर्मिस</a:t>
            </a:r>
            <a:endParaRPr sz="2800" b="0" i="0" u="none" strike="noStrike" cap="none">
              <a:solidFill>
                <a:srgbClr val="000000"/>
              </a:solidFill>
              <a:latin typeface="Calibri"/>
              <a:ea typeface="Calibri"/>
              <a:cs typeface="Calibri"/>
              <a:sym typeface="Calibri"/>
            </a:endParaRPr>
          </a:p>
        </p:txBody>
      </p:sp>
      <p:sp>
        <p:nvSpPr>
          <p:cNvPr id="415" name="Google Shape;415;p63"/>
          <p:cNvSpPr/>
          <p:nvPr/>
        </p:nvSpPr>
        <p:spPr>
          <a:xfrm>
            <a:off x="4290840" y="3932280"/>
            <a:ext cx="1524240" cy="45972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डर्मिस</a:t>
            </a:r>
            <a:endParaRPr sz="2400" b="0" i="0" u="none" strike="noStrike" cap="none">
              <a:solidFill>
                <a:srgbClr val="000000"/>
              </a:solidFill>
              <a:latin typeface="Calibri"/>
              <a:ea typeface="Calibri"/>
              <a:cs typeface="Calibri"/>
              <a:sym typeface="Calibri"/>
            </a:endParaRPr>
          </a:p>
        </p:txBody>
      </p:sp>
      <p:cxnSp>
        <p:nvCxnSpPr>
          <p:cNvPr id="416" name="Google Shape;416;p63"/>
          <p:cNvCxnSpPr/>
          <p:nvPr/>
        </p:nvCxnSpPr>
        <p:spPr>
          <a:xfrm>
            <a:off x="5791320" y="2070000"/>
            <a:ext cx="2666880" cy="609840"/>
          </a:xfrm>
          <a:prstGeom prst="straightConnector1">
            <a:avLst/>
          </a:prstGeom>
          <a:noFill/>
          <a:ln w="9525" cap="flat" cmpd="sng">
            <a:solidFill>
              <a:srgbClr val="000000"/>
            </a:solidFill>
            <a:prstDash val="solid"/>
            <a:miter lim="8000"/>
            <a:headEnd type="none" w="sm" len="sm"/>
            <a:tailEnd type="triangle" w="med" len="med"/>
          </a:ln>
        </p:spPr>
      </p:cxnSp>
      <p:cxnSp>
        <p:nvCxnSpPr>
          <p:cNvPr id="417" name="Google Shape;417;p63"/>
          <p:cNvCxnSpPr/>
          <p:nvPr/>
        </p:nvCxnSpPr>
        <p:spPr>
          <a:xfrm>
            <a:off x="5751360" y="3057480"/>
            <a:ext cx="2590920" cy="380880"/>
          </a:xfrm>
          <a:prstGeom prst="straightConnector1">
            <a:avLst/>
          </a:prstGeom>
          <a:noFill/>
          <a:ln w="9525" cap="flat" cmpd="sng">
            <a:solidFill>
              <a:srgbClr val="000000"/>
            </a:solidFill>
            <a:prstDash val="solid"/>
            <a:miter lim="8000"/>
            <a:headEnd type="none" w="sm" len="sm"/>
            <a:tailEnd type="triangle" w="med" len="med"/>
          </a:ln>
        </p:spPr>
      </p:cxnSp>
      <p:cxnSp>
        <p:nvCxnSpPr>
          <p:cNvPr id="418" name="Google Shape;418;p63"/>
          <p:cNvCxnSpPr/>
          <p:nvPr/>
        </p:nvCxnSpPr>
        <p:spPr>
          <a:xfrm>
            <a:off x="5373720" y="4211640"/>
            <a:ext cx="1905120" cy="0"/>
          </a:xfrm>
          <a:prstGeom prst="straightConnector1">
            <a:avLst/>
          </a:prstGeom>
          <a:noFill/>
          <a:ln w="9525" cap="flat" cmpd="sng">
            <a:solidFill>
              <a:srgbClr val="000000"/>
            </a:solidFill>
            <a:prstDash val="solid"/>
            <a:miter lim="8000"/>
            <a:headEnd type="none" w="sm" len="sm"/>
            <a:tailEnd type="triangle" w="med" len="med"/>
          </a:ln>
        </p:spPr>
      </p:cxnSp>
      <p:sp>
        <p:nvSpPr>
          <p:cNvPr id="419" name="Google Shape;419;p63"/>
          <p:cNvSpPr/>
          <p:nvPr/>
        </p:nvSpPr>
        <p:spPr>
          <a:xfrm>
            <a:off x="7467480" y="3564000"/>
            <a:ext cx="685800" cy="1295280"/>
          </a:xfrm>
          <a:custGeom>
            <a:avLst/>
            <a:gdLst/>
            <a:ahLst/>
            <a:cxnLst/>
            <a:rect l="l" t="t" r="r" b="b"/>
            <a:pathLst>
              <a:path w="1907" h="3600" extrusionOk="0">
                <a:moveTo>
                  <a:pt x="1906" y="0"/>
                </a:moveTo>
                <a:cubicBezTo>
                  <a:pt x="1429" y="0"/>
                  <a:pt x="953" y="149"/>
                  <a:pt x="953" y="299"/>
                </a:cubicBezTo>
                <a:lnTo>
                  <a:pt x="953" y="1499"/>
                </a:lnTo>
                <a:cubicBezTo>
                  <a:pt x="953" y="1649"/>
                  <a:pt x="476" y="1799"/>
                  <a:pt x="0" y="1799"/>
                </a:cubicBezTo>
                <a:cubicBezTo>
                  <a:pt x="476" y="1799"/>
                  <a:pt x="953" y="1949"/>
                  <a:pt x="953" y="2099"/>
                </a:cubicBezTo>
                <a:lnTo>
                  <a:pt x="953" y="3299"/>
                </a:lnTo>
                <a:cubicBezTo>
                  <a:pt x="953" y="3449"/>
                  <a:pt x="1429" y="3599"/>
                  <a:pt x="1906" y="3599"/>
                </a:cubicBezTo>
              </a:path>
            </a:pathLst>
          </a:custGeom>
          <a:no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1822"/>
                                        <p:tgtEl>
                                          <p:spTgt spid="413"/>
                                        </p:tgtEl>
                                      </p:cBhvr>
                                    </p:animEffect>
                                  </p:childTnLst>
                                </p:cTn>
                              </p:par>
                              <p:par>
                                <p:cTn id="13" presetID="10" presetClass="entr" presetSubtype="0" fill="hold" nodeType="withEffect">
                                  <p:stCondLst>
                                    <p:cond delay="0"/>
                                  </p:stCondLst>
                                  <p:childTnLst>
                                    <p:set>
                                      <p:cBhvr>
                                        <p:cTn id="14" dur="1" fill="hold">
                                          <p:stCondLst>
                                            <p:cond delay="0"/>
                                          </p:stCondLst>
                                        </p:cTn>
                                        <p:tgtEl>
                                          <p:spTgt spid="416"/>
                                        </p:tgtEl>
                                        <p:attrNameLst>
                                          <p:attrName>style.visibility</p:attrName>
                                        </p:attrNameLst>
                                      </p:cBhvr>
                                      <p:to>
                                        <p:strVal val="visible"/>
                                      </p:to>
                                    </p:set>
                                    <p:animEffect transition="in" filter="fade">
                                      <p:cBhvr>
                                        <p:cTn id="15" dur="1822"/>
                                        <p:tgtEl>
                                          <p:spTgt spid="4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4"/>
                                        </p:tgtEl>
                                        <p:attrNameLst>
                                          <p:attrName>style.visibility</p:attrName>
                                        </p:attrNameLst>
                                      </p:cBhvr>
                                      <p:to>
                                        <p:strVal val="visible"/>
                                      </p:to>
                                    </p:set>
                                    <p:animEffect transition="in" filter="fade">
                                      <p:cBhvr>
                                        <p:cTn id="20" dur="600"/>
                                        <p:tgtEl>
                                          <p:spTgt spid="414"/>
                                        </p:tgtEl>
                                      </p:cBhvr>
                                    </p:animEffect>
                                  </p:childTnLst>
                                </p:cTn>
                              </p:par>
                              <p:par>
                                <p:cTn id="21" presetID="10" presetClass="entr" presetSubtype="0" fill="hold" nodeType="withEffect">
                                  <p:stCondLst>
                                    <p:cond delay="0"/>
                                  </p:stCondLst>
                                  <p:childTnLst>
                                    <p:set>
                                      <p:cBhvr>
                                        <p:cTn id="22" dur="1" fill="hold">
                                          <p:stCondLst>
                                            <p:cond delay="0"/>
                                          </p:stCondLst>
                                        </p:cTn>
                                        <p:tgtEl>
                                          <p:spTgt spid="417"/>
                                        </p:tgtEl>
                                        <p:attrNameLst>
                                          <p:attrName>style.visibility</p:attrName>
                                        </p:attrNameLst>
                                      </p:cBhvr>
                                      <p:to>
                                        <p:strVal val="visible"/>
                                      </p:to>
                                    </p:set>
                                    <p:animEffect transition="in" filter="fade">
                                      <p:cBhvr>
                                        <p:cTn id="23" dur="600"/>
                                        <p:tgtEl>
                                          <p:spTgt spid="4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5"/>
                                        </p:tgtEl>
                                        <p:attrNameLst>
                                          <p:attrName>style.visibility</p:attrName>
                                        </p:attrNameLst>
                                      </p:cBhvr>
                                      <p:to>
                                        <p:strVal val="visible"/>
                                      </p:to>
                                    </p:set>
                                    <p:animEffect transition="in" filter="fade">
                                      <p:cBhvr>
                                        <p:cTn id="28" dur="1000"/>
                                        <p:tgtEl>
                                          <p:spTgt spid="415"/>
                                        </p:tgtEl>
                                      </p:cBhvr>
                                    </p:animEffect>
                                  </p:childTnLst>
                                </p:cTn>
                              </p:par>
                              <p:par>
                                <p:cTn id="29" presetID="10" presetClass="entr" presetSubtype="0" fill="hold" nodeType="withEffect">
                                  <p:stCondLst>
                                    <p:cond delay="0"/>
                                  </p:stCondLst>
                                  <p:childTnLst>
                                    <p:set>
                                      <p:cBhvr>
                                        <p:cTn id="30" dur="1" fill="hold">
                                          <p:stCondLst>
                                            <p:cond delay="0"/>
                                          </p:stCondLst>
                                        </p:cTn>
                                        <p:tgtEl>
                                          <p:spTgt spid="418"/>
                                        </p:tgtEl>
                                        <p:attrNameLst>
                                          <p:attrName>style.visibility</p:attrName>
                                        </p:attrNameLst>
                                      </p:cBhvr>
                                      <p:to>
                                        <p:strVal val="visible"/>
                                      </p:to>
                                    </p:set>
                                    <p:animEffect transition="in" filter="fade">
                                      <p:cBhvr>
                                        <p:cTn id="31" dur="1000"/>
                                        <p:tgtEl>
                                          <p:spTgt spid="418"/>
                                        </p:tgtEl>
                                      </p:cBhvr>
                                    </p:animEffect>
                                  </p:childTnLst>
                                </p:cTn>
                              </p:par>
                              <p:par>
                                <p:cTn id="32" presetID="10" presetClass="entr" presetSubtype="0" fill="hold" nodeType="withEffect">
                                  <p:stCondLst>
                                    <p:cond delay="0"/>
                                  </p:stCondLst>
                                  <p:childTnLst>
                                    <p:set>
                                      <p:cBhvr>
                                        <p:cTn id="33" dur="1" fill="hold">
                                          <p:stCondLst>
                                            <p:cond delay="0"/>
                                          </p:stCondLst>
                                        </p:cTn>
                                        <p:tgtEl>
                                          <p:spTgt spid="419"/>
                                        </p:tgtEl>
                                        <p:attrNameLst>
                                          <p:attrName>style.visibility</p:attrName>
                                        </p:attrNameLst>
                                      </p:cBhvr>
                                      <p:to>
                                        <p:strVal val="visible"/>
                                      </p:to>
                                    </p:set>
                                    <p:animEffect transition="in" filter="fade">
                                      <p:cBhvr>
                                        <p:cTn id="34"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4"/>
          <p:cNvSpPr txBox="1"/>
          <p:nvPr/>
        </p:nvSpPr>
        <p:spPr>
          <a:xfrm>
            <a:off x="4495680" y="109080"/>
            <a:ext cx="3200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Calibri"/>
                <a:ea typeface="Calibri"/>
                <a:cs typeface="Calibri"/>
                <a:sym typeface="Calibri"/>
              </a:rPr>
              <a:t> </a:t>
            </a:r>
            <a:endParaRPr sz="6000" b="0" i="0" u="none" strike="noStrike" cap="none">
              <a:solidFill>
                <a:srgbClr val="000000"/>
              </a:solidFill>
              <a:latin typeface="Calibri"/>
              <a:ea typeface="Calibri"/>
              <a:cs typeface="Calibri"/>
              <a:sym typeface="Calibri"/>
            </a:endParaRPr>
          </a:p>
        </p:txBody>
      </p:sp>
      <p:pic>
        <p:nvPicPr>
          <p:cNvPr id="425" name="Google Shape;425;p64"/>
          <p:cNvPicPr preferRelativeResize="0"/>
          <p:nvPr/>
        </p:nvPicPr>
        <p:blipFill rotWithShape="1">
          <a:blip r:embed="rId3">
            <a:alphaModFix/>
          </a:blip>
          <a:srcRect/>
          <a:stretch/>
        </p:blipFill>
        <p:spPr>
          <a:xfrm>
            <a:off x="4842304" y="1413184"/>
            <a:ext cx="6559560" cy="4351320"/>
          </a:xfrm>
          <a:prstGeom prst="rect">
            <a:avLst/>
          </a:prstGeom>
          <a:noFill/>
          <a:ln>
            <a:noFill/>
          </a:ln>
        </p:spPr>
      </p:pic>
      <p:sp>
        <p:nvSpPr>
          <p:cNvPr id="426" name="Google Shape;426;p64"/>
          <p:cNvSpPr txBox="1"/>
          <p:nvPr/>
        </p:nvSpPr>
        <p:spPr>
          <a:xfrm>
            <a:off x="876391" y="1967858"/>
            <a:ext cx="216662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Calibri"/>
                <a:ea typeface="Calibri"/>
                <a:cs typeface="Calibri"/>
                <a:sym typeface="Calibri"/>
              </a:rPr>
              <a:t>   </a:t>
            </a:r>
            <a:r>
              <a:rPr lang="en-US" sz="3600" b="1" i="0" u="none" strike="noStrike" cap="none">
                <a:solidFill>
                  <a:srgbClr val="FF0000"/>
                </a:solidFill>
                <a:latin typeface="Calibri"/>
                <a:ea typeface="Calibri"/>
                <a:cs typeface="Calibri"/>
                <a:sym typeface="Calibri"/>
              </a:rPr>
              <a:t>त्वचा</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5"/>
          <p:cNvSpPr txBox="1"/>
          <p:nvPr/>
        </p:nvSpPr>
        <p:spPr>
          <a:xfrm>
            <a:off x="5461000" y="1149480"/>
            <a:ext cx="6121400" cy="5029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Times New Roman"/>
                <a:ea typeface="Times New Roman"/>
                <a:cs typeface="Times New Roman"/>
                <a:sym typeface="Times New Roman"/>
              </a:rPr>
              <a:t>	</a:t>
            </a: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इस पाठ के पूरा होने पर हमने सिखा हैं:-</a:t>
            </a: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 शारीरिक स्थितियों को परिभाषित करना।</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तीन शारीरिक तलों की पहचान करें और उनका वर्णन करना।</a:t>
            </a:r>
            <a:endParaRPr sz="2400" b="0" i="0" u="none" strike="noStrike" cap="none">
              <a:solidFill>
                <a:srgbClr val="000000"/>
              </a:solidFill>
              <a:latin typeface="Open Sans"/>
              <a:ea typeface="Open Sans"/>
              <a:cs typeface="Open Sans"/>
              <a:sym typeface="Open Sans"/>
            </a:endParaRPr>
          </a:p>
          <a:p>
            <a:pPr marL="228600" marR="0" lvl="0" indent="-76200" algn="l" rtl="0">
              <a:lnSpc>
                <a:spcPct val="9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मानव शरीर के पाँच क्षेत्रों की पहचान करना।</a:t>
            </a:r>
            <a:endParaRPr sz="1400" b="0" i="0" u="none" strike="noStrike" cap="none">
              <a:solidFill>
                <a:srgbClr val="000000"/>
              </a:solidFill>
              <a:latin typeface="Arial"/>
              <a:ea typeface="Arial"/>
              <a:cs typeface="Arial"/>
              <a:sym typeface="Arial"/>
            </a:endParaRPr>
          </a:p>
        </p:txBody>
      </p:sp>
      <p:sp>
        <p:nvSpPr>
          <p:cNvPr id="432" name="Google Shape;432;p65"/>
          <p:cNvSpPr txBox="1"/>
          <p:nvPr/>
        </p:nvSpPr>
        <p:spPr>
          <a:xfrm>
            <a:off x="1909329" y="1883398"/>
            <a:ext cx="1765204" cy="13255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समीक्षा</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6"/>
          <p:cNvSpPr txBox="1"/>
          <p:nvPr/>
        </p:nvSpPr>
        <p:spPr>
          <a:xfrm>
            <a:off x="1484783" y="1506240"/>
            <a:ext cx="2895480" cy="13255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Times New Roman"/>
                <a:ea typeface="Times New Roman"/>
                <a:cs typeface="Times New Roman"/>
                <a:sym typeface="Times New Roman"/>
              </a:rPr>
              <a:t>समीक्षा</a:t>
            </a:r>
            <a:endParaRPr sz="4800" b="0" i="0" u="none" strike="noStrike" cap="none">
              <a:solidFill>
                <a:srgbClr val="000000"/>
              </a:solidFill>
              <a:latin typeface="Calibri"/>
              <a:ea typeface="Calibri"/>
              <a:cs typeface="Calibri"/>
              <a:sym typeface="Calibri"/>
            </a:endParaRPr>
          </a:p>
        </p:txBody>
      </p:sp>
      <p:sp>
        <p:nvSpPr>
          <p:cNvPr id="438" name="Google Shape;438;p66"/>
          <p:cNvSpPr txBox="1"/>
          <p:nvPr/>
        </p:nvSpPr>
        <p:spPr>
          <a:xfrm>
            <a:off x="4800600" y="1506240"/>
            <a:ext cx="6705600" cy="43513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 </a:t>
            </a:r>
            <a:r>
              <a:rPr lang="en-US" sz="2400" b="0" i="0" u="none" strike="noStrike" cap="none">
                <a:solidFill>
                  <a:srgbClr val="000000"/>
                </a:solidFill>
                <a:latin typeface="Open Sans"/>
                <a:ea typeface="Open Sans"/>
                <a:cs typeface="Open Sans"/>
                <a:sym typeface="Open Sans"/>
              </a:rPr>
              <a:t>पाँच शरीर गुहाओं और अंगों की सूची बनाना</a:t>
            </a: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    </a:t>
            </a: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शारीरिक संदर्भों का उपयोग करके रोगी पर घाव के स्थान का वर्णन करना</a:t>
            </a: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चार उदर चतुर्भुजों के नाम बताइए</a:t>
            </a:r>
            <a:endParaRPr sz="2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प्रत्येक उदर चतुर्थांश में स्थित मुख्य आंतरिक अंगों की पहचान करना</a:t>
            </a:r>
            <a:endParaRPr sz="2400" b="0" i="0" u="none" strike="noStrike" cap="none">
              <a:solidFill>
                <a:srgbClr val="000000"/>
              </a:solidFill>
              <a:latin typeface="Calibri"/>
              <a:ea typeface="Calibri"/>
              <a:cs typeface="Calibri"/>
              <a:sym typeface="Calibri"/>
            </a:endParaRPr>
          </a:p>
          <a:p>
            <a:pPr marL="228600" marR="0" lvl="0" indent="-76200" algn="l" rtl="0">
              <a:lnSpc>
                <a:spcPct val="9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76200" algn="l" rtl="0">
              <a:lnSpc>
                <a:spcPct val="9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p:nvPr/>
        </p:nvSpPr>
        <p:spPr>
          <a:xfrm>
            <a:off x="5495365" y="1066800"/>
            <a:ext cx="6267519" cy="449592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60000"/>
              </a:lnSpc>
              <a:spcBef>
                <a:spcPts val="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60000"/>
              </a:lnSpc>
              <a:spcBef>
                <a:spcPts val="998"/>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just" rtl="0">
              <a:lnSpc>
                <a:spcPct val="120000"/>
              </a:lnSpc>
              <a:spcBef>
                <a:spcPts val="998"/>
              </a:spcBef>
              <a:spcAft>
                <a:spcPts val="0"/>
              </a:spcAft>
              <a:buClr>
                <a:srgbClr val="000000"/>
              </a:buClr>
              <a:buSzPct val="100000"/>
              <a:buFont typeface="Arial"/>
              <a:buChar char="•"/>
            </a:pPr>
            <a:r>
              <a:rPr lang="en-US" sz="9600" b="0" i="0" u="none" strike="noStrike" cap="none">
                <a:solidFill>
                  <a:srgbClr val="000000"/>
                </a:solidFill>
                <a:latin typeface="Open Sans"/>
                <a:ea typeface="Open Sans"/>
                <a:cs typeface="Open Sans"/>
                <a:sym typeface="Open Sans"/>
              </a:rPr>
              <a:t> एनाटोमिक्‍ल पलेन का तात्पर्य वह</a:t>
            </a:r>
            <a:r>
              <a:rPr lang="en-US" sz="9600" b="0" i="0" u="none" strike="noStrike" cap="none">
                <a:solidFill>
                  <a:srgbClr val="000000"/>
                </a:solidFill>
                <a:latin typeface="Calibri"/>
                <a:ea typeface="Calibri"/>
                <a:cs typeface="Calibri"/>
                <a:sym typeface="Calibri"/>
              </a:rPr>
              <a:t> </a:t>
            </a:r>
            <a:r>
              <a:rPr lang="en-US" sz="9600" b="0" i="0" u="none" strike="noStrike" cap="none">
                <a:solidFill>
                  <a:srgbClr val="000000"/>
                </a:solidFill>
                <a:latin typeface="Open Sans"/>
                <a:ea typeface="Open Sans"/>
                <a:cs typeface="Open Sans"/>
                <a:sym typeface="Open Sans"/>
              </a:rPr>
              <a:t>काल्पनिक रेखा </a:t>
            </a:r>
            <a:endParaRPr sz="9600" b="0" i="0" u="none" strike="noStrike" cap="none">
              <a:solidFill>
                <a:srgbClr val="000000"/>
              </a:solidFill>
              <a:latin typeface="Open Sans"/>
              <a:ea typeface="Open Sans"/>
              <a:cs typeface="Open Sans"/>
              <a:sym typeface="Open Sans"/>
            </a:endParaRPr>
          </a:p>
          <a:p>
            <a:pPr marL="0" marR="0" lvl="0" indent="0" algn="just" rtl="0">
              <a:lnSpc>
                <a:spcPct val="120000"/>
              </a:lnSpc>
              <a:spcBef>
                <a:spcPts val="998"/>
              </a:spcBef>
              <a:spcAft>
                <a:spcPts val="0"/>
              </a:spcAft>
              <a:buClr>
                <a:srgbClr val="000000"/>
              </a:buClr>
              <a:buSzPct val="100000"/>
              <a:buFont typeface="Arial"/>
              <a:buNone/>
            </a:pPr>
            <a:r>
              <a:rPr lang="en-US" sz="9600" b="0" i="0" u="none" strike="noStrike" cap="none">
                <a:solidFill>
                  <a:srgbClr val="000000"/>
                </a:solidFill>
                <a:latin typeface="Open Sans"/>
                <a:ea typeface="Open Sans"/>
                <a:cs typeface="Open Sans"/>
                <a:sym typeface="Open Sans"/>
              </a:rPr>
              <a:t> जो शरीर को दो अलग-अलग हिस्सों में विभाजित</a:t>
            </a:r>
            <a:endParaRPr sz="9600" b="0" i="0" u="none" strike="noStrike" cap="none">
              <a:solidFill>
                <a:srgbClr val="000000"/>
              </a:solidFill>
              <a:latin typeface="Open Sans"/>
              <a:ea typeface="Open Sans"/>
              <a:cs typeface="Open Sans"/>
              <a:sym typeface="Open Sans"/>
            </a:endParaRPr>
          </a:p>
          <a:p>
            <a:pPr marL="0" marR="0" lvl="0" indent="0" algn="just" rtl="0">
              <a:lnSpc>
                <a:spcPct val="120000"/>
              </a:lnSpc>
              <a:spcBef>
                <a:spcPts val="998"/>
              </a:spcBef>
              <a:spcAft>
                <a:spcPts val="0"/>
              </a:spcAft>
              <a:buClr>
                <a:srgbClr val="000000"/>
              </a:buClr>
              <a:buSzPct val="100000"/>
              <a:buFont typeface="Arial"/>
              <a:buNone/>
            </a:pPr>
            <a:r>
              <a:rPr lang="en-US" sz="9600" b="0" i="0" u="none" strike="noStrike" cap="none">
                <a:solidFill>
                  <a:srgbClr val="000000"/>
                </a:solidFill>
                <a:latin typeface="Open Sans"/>
                <a:ea typeface="Open Sans"/>
                <a:cs typeface="Open Sans"/>
                <a:sym typeface="Open Sans"/>
              </a:rPr>
              <a:t> करती हैं।</a:t>
            </a:r>
            <a:endParaRPr sz="9600" b="0" i="0" u="none" strike="noStrike" cap="none">
              <a:solidFill>
                <a:srgbClr val="000000"/>
              </a:solidFill>
              <a:latin typeface="Calibri"/>
              <a:ea typeface="Calibri"/>
              <a:cs typeface="Calibri"/>
              <a:sym typeface="Calibri"/>
            </a:endParaRPr>
          </a:p>
          <a:p>
            <a:pPr marL="0" marR="0" lvl="0" indent="0" algn="just" rtl="0">
              <a:lnSpc>
                <a:spcPct val="120000"/>
              </a:lnSpc>
              <a:spcBef>
                <a:spcPts val="998"/>
              </a:spcBef>
              <a:spcAft>
                <a:spcPts val="0"/>
              </a:spcAft>
              <a:buClr>
                <a:srgbClr val="FF0000"/>
              </a:buClr>
              <a:buSzPct val="100000"/>
              <a:buFont typeface="Arial"/>
              <a:buChar char="•"/>
            </a:pPr>
            <a:r>
              <a:rPr lang="en-US" sz="9600" b="1" i="0" u="sng" strike="noStrike" cap="none">
                <a:solidFill>
                  <a:srgbClr val="FF0000"/>
                </a:solidFill>
                <a:latin typeface="Open Sans"/>
                <a:ea typeface="Open Sans"/>
                <a:cs typeface="Open Sans"/>
                <a:sym typeface="Open Sans"/>
              </a:rPr>
              <a:t>तीन प्रकार के पलेन </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998"/>
              </a:spcBef>
              <a:spcAft>
                <a:spcPts val="0"/>
              </a:spcAft>
              <a:buClr>
                <a:srgbClr val="FF0000"/>
              </a:buClr>
              <a:buSzPct val="100000"/>
              <a:buFont typeface="Arial"/>
              <a:buNone/>
            </a:pPr>
            <a:endParaRPr sz="9600" b="0" i="0" u="none" strike="noStrike" cap="none">
              <a:solidFill>
                <a:srgbClr val="000000"/>
              </a:solidFill>
              <a:latin typeface="Calibri"/>
              <a:ea typeface="Calibri"/>
              <a:cs typeface="Calibri"/>
              <a:sym typeface="Calibri"/>
            </a:endParaRPr>
          </a:p>
          <a:p>
            <a:pPr marL="0" marR="0" lvl="0" indent="0" algn="just" rtl="0">
              <a:lnSpc>
                <a:spcPct val="120000"/>
              </a:lnSpc>
              <a:spcBef>
                <a:spcPts val="998"/>
              </a:spcBef>
              <a:spcAft>
                <a:spcPts val="0"/>
              </a:spcAft>
              <a:buClr>
                <a:srgbClr val="FF0000"/>
              </a:buClr>
              <a:buSzPct val="100000"/>
              <a:buFont typeface="Arial"/>
              <a:buChar char="•"/>
            </a:pPr>
            <a:r>
              <a:rPr lang="en-US" sz="9600" b="1" i="0" u="sng" strike="noStrike" cap="none">
                <a:solidFill>
                  <a:srgbClr val="FF0000"/>
                </a:solidFill>
                <a:latin typeface="Open Sans"/>
                <a:ea typeface="Open Sans"/>
                <a:cs typeface="Open Sans"/>
                <a:sym typeface="Open Sans"/>
              </a:rPr>
              <a:t>मिडियल पलेन </a:t>
            </a:r>
            <a:endParaRPr sz="9600" b="0" i="0" u="none" strike="noStrike" cap="none">
              <a:solidFill>
                <a:srgbClr val="000000"/>
              </a:solidFill>
              <a:latin typeface="Calibri"/>
              <a:ea typeface="Calibri"/>
              <a:cs typeface="Calibri"/>
              <a:sym typeface="Calibri"/>
            </a:endParaRPr>
          </a:p>
          <a:p>
            <a:pPr marL="0" marR="0" lvl="0" indent="0" algn="just" rtl="0">
              <a:lnSpc>
                <a:spcPct val="120000"/>
              </a:lnSpc>
              <a:spcBef>
                <a:spcPts val="998"/>
              </a:spcBef>
              <a:spcAft>
                <a:spcPts val="0"/>
              </a:spcAft>
              <a:buClr>
                <a:srgbClr val="000000"/>
              </a:buClr>
              <a:buSzPct val="100000"/>
              <a:buFont typeface="Arial"/>
              <a:buNone/>
            </a:pPr>
            <a:r>
              <a:rPr lang="en-US" sz="7100" b="0" i="0" u="none" strike="noStrike" cap="none">
                <a:solidFill>
                  <a:srgbClr val="000000"/>
                </a:solidFill>
                <a:latin typeface="Open Sans"/>
                <a:ea typeface="Open Sans"/>
                <a:cs typeface="Open Sans"/>
                <a:sym typeface="Open Sans"/>
              </a:rPr>
              <a:t>  </a:t>
            </a:r>
            <a:r>
              <a:rPr lang="en-US" sz="9100" b="0" i="0" u="none" strike="noStrike" cap="none">
                <a:solidFill>
                  <a:srgbClr val="000000"/>
                </a:solidFill>
                <a:latin typeface="Open Sans"/>
                <a:ea typeface="Open Sans"/>
                <a:cs typeface="Open Sans"/>
                <a:sym typeface="Open Sans"/>
              </a:rPr>
              <a:t>यह काल्पनिक पलेन शरीर को दो हिस्सों में</a:t>
            </a:r>
            <a:endParaRPr sz="9100" b="0" i="0" u="none" strike="noStrike" cap="none">
              <a:solidFill>
                <a:srgbClr val="000000"/>
              </a:solidFill>
              <a:latin typeface="Open Sans"/>
              <a:ea typeface="Open Sans"/>
              <a:cs typeface="Open Sans"/>
              <a:sym typeface="Open Sans"/>
            </a:endParaRPr>
          </a:p>
          <a:p>
            <a:pPr marL="0" marR="0" lvl="0" indent="0" algn="just" rtl="0">
              <a:lnSpc>
                <a:spcPct val="120000"/>
              </a:lnSpc>
              <a:spcBef>
                <a:spcPts val="998"/>
              </a:spcBef>
              <a:spcAft>
                <a:spcPts val="0"/>
              </a:spcAft>
              <a:buClr>
                <a:srgbClr val="000000"/>
              </a:buClr>
              <a:buSzPct val="100000"/>
              <a:buFont typeface="Arial"/>
              <a:buNone/>
            </a:pPr>
            <a:r>
              <a:rPr lang="en-US" sz="9100" b="0" i="0" u="none" strike="noStrike" cap="none">
                <a:solidFill>
                  <a:srgbClr val="000000"/>
                </a:solidFill>
                <a:latin typeface="Open Sans"/>
                <a:ea typeface="Open Sans"/>
                <a:cs typeface="Open Sans"/>
                <a:sym typeface="Open Sans"/>
              </a:rPr>
              <a:t> विभाजित करता है -  </a:t>
            </a:r>
            <a:r>
              <a:rPr lang="en-US" sz="9100" b="0" i="0" u="none" strike="noStrike" cap="none">
                <a:solidFill>
                  <a:srgbClr val="000000"/>
                </a:solidFill>
                <a:latin typeface="Calibri"/>
                <a:ea typeface="Calibri"/>
                <a:cs typeface="Calibri"/>
                <a:sym typeface="Calibri"/>
              </a:rPr>
              <a:t>बायाँ भागऔर दायाँ भाग।</a:t>
            </a:r>
            <a:endParaRPr sz="9100" b="0" i="0" u="none" strike="noStrike" cap="none">
              <a:solidFill>
                <a:srgbClr val="000000"/>
              </a:solidFill>
              <a:latin typeface="Calibri"/>
              <a:ea typeface="Calibri"/>
              <a:cs typeface="Calibri"/>
              <a:sym typeface="Calibri"/>
            </a:endParaRPr>
          </a:p>
        </p:txBody>
      </p:sp>
      <p:sp>
        <p:nvSpPr>
          <p:cNvPr id="166" name="Google Shape;166;p31"/>
          <p:cNvSpPr/>
          <p:nvPr/>
        </p:nvSpPr>
        <p:spPr>
          <a:xfrm>
            <a:off x="430703" y="1951515"/>
            <a:ext cx="3470094" cy="55977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80000"/>
              </a:lnSpc>
              <a:spcBef>
                <a:spcPts val="0"/>
              </a:spcBef>
              <a:spcAft>
                <a:spcPts val="0"/>
              </a:spcAft>
              <a:buClr>
                <a:srgbClr val="000000"/>
              </a:buClr>
              <a:buSzPts val="3600"/>
              <a:buFont typeface="Arial"/>
              <a:buNone/>
            </a:pPr>
            <a:r>
              <a:rPr lang="en-US" sz="3600" b="0" i="0" u="none" strike="noStrike" cap="none">
                <a:solidFill>
                  <a:srgbClr val="FF0000"/>
                </a:solidFill>
                <a:latin typeface="Open Sans"/>
                <a:ea typeface="Open Sans"/>
                <a:cs typeface="Open Sans"/>
                <a:sym typeface="Open Sans"/>
              </a:rPr>
              <a:t>एनाटोमिक्‍ल पलेन</a:t>
            </a:r>
            <a:endParaRPr sz="4000" b="0" i="0" u="none" strike="noStrike" cap="none">
              <a:solidFill>
                <a:srgbClr val="FF0000"/>
              </a:solidFill>
              <a:latin typeface="Calibri"/>
              <a:ea typeface="Calibri"/>
              <a:cs typeface="Calibri"/>
              <a:sym typeface="Calibri"/>
            </a:endParaRPr>
          </a:p>
        </p:txBody>
      </p:sp>
      <p:pic>
        <p:nvPicPr>
          <p:cNvPr id="167" name="Google Shape;167;p31"/>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7"/>
          <p:cNvSpPr/>
          <p:nvPr/>
        </p:nvSpPr>
        <p:spPr>
          <a:xfrm>
            <a:off x="4661646" y="2666880"/>
            <a:ext cx="2501153" cy="6485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कोई प्रश्न ?</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8"/>
          <p:cNvSpPr/>
          <p:nvPr/>
        </p:nvSpPr>
        <p:spPr>
          <a:xfrm>
            <a:off x="4062240" y="2517840"/>
            <a:ext cx="3576960" cy="1209600"/>
          </a:xfrm>
          <a:prstGeom prst="rect">
            <a:avLst/>
          </a:prstGeom>
        </p:spPr>
        <p:txBody>
          <a:bodyPr>
            <a:prstTxWarp prst="textPlain">
              <a:avLst/>
            </a:prstTxWarp>
          </a:bodyPr>
          <a:lstStyle/>
          <a:p>
            <a:pPr lvl="0" algn="l"/>
            <a:r>
              <a:rPr b="0" i="0">
                <a:ln w="12600" cap="flat" cmpd="sng">
                  <a:solidFill>
                    <a:srgbClr val="EAEAEA"/>
                  </a:solidFill>
                  <a:prstDash val="solid"/>
                  <a:miter lim="8000"/>
                  <a:headEnd type="none" w="sm" len="sm"/>
                  <a:tailEnd type="none" w="sm" len="sm"/>
                </a:ln>
                <a:gradFill>
                  <a:gsLst>
                    <a:gs pos="0">
                      <a:srgbClr val="A603AB"/>
                    </a:gs>
                    <a:gs pos="100000">
                      <a:srgbClr val="A603AB"/>
                    </a:gs>
                  </a:gsLst>
                  <a:lin ang="0" scaled="0"/>
                </a:gradFill>
                <a:latin typeface="Arial Black"/>
              </a:rPr>
              <a:t> </a:t>
            </a:r>
          </a:p>
        </p:txBody>
      </p:sp>
      <p:sp>
        <p:nvSpPr>
          <p:cNvPr id="449" name="Google Shape;449;p68"/>
          <p:cNvSpPr/>
          <p:nvPr/>
        </p:nvSpPr>
        <p:spPr>
          <a:xfrm>
            <a:off x="1000906" y="2593221"/>
            <a:ext cx="1721731" cy="6485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धन्यवाद</a:t>
            </a:r>
            <a:endParaRPr sz="3600" b="1" i="0" u="none" strike="noStrike" cap="none">
              <a:solidFill>
                <a:srgbClr val="000000"/>
              </a:solidFill>
              <a:latin typeface="Calibri"/>
              <a:ea typeface="Calibri"/>
              <a:cs typeface="Calibri"/>
              <a:sym typeface="Calibri"/>
            </a:endParaRPr>
          </a:p>
        </p:txBody>
      </p:sp>
      <p:pic>
        <p:nvPicPr>
          <p:cNvPr id="450" name="Google Shape;450;p68"/>
          <p:cNvPicPr preferRelativeResize="0"/>
          <p:nvPr/>
        </p:nvPicPr>
        <p:blipFill rotWithShape="1">
          <a:blip r:embed="rId3">
            <a:alphaModFix/>
          </a:blip>
          <a:srcRect/>
          <a:stretch/>
        </p:blipFill>
        <p:spPr>
          <a:xfrm>
            <a:off x="5404104" y="0"/>
            <a:ext cx="6789484"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9"/>
          <p:cNvSpPr txBox="1"/>
          <p:nvPr/>
        </p:nvSpPr>
        <p:spPr>
          <a:xfrm>
            <a:off x="4732867" y="1864659"/>
            <a:ext cx="7221569" cy="4038480"/>
          </a:xfrm>
          <a:prstGeom prst="rect">
            <a:avLst/>
          </a:prstGeom>
          <a:noFill/>
          <a:ln>
            <a:noFill/>
          </a:ln>
        </p:spPr>
        <p:txBody>
          <a:bodyPr spcFirstLastPara="1" wrap="square" lIns="91425" tIns="45700" rIns="91425" bIns="45700" anchor="t" anchorCtr="0">
            <a:normAutofit/>
          </a:bodyPr>
          <a:lstStyle/>
          <a:p>
            <a:pPr marL="514080" marR="0" lvl="0" indent="-51408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एनाटोमिक्‍ल पलेन कितने प्रकार के होते हैं?</a:t>
            </a:r>
            <a:endParaRPr sz="2400" b="0" i="0" u="none" strike="noStrike" cap="none">
              <a:solidFill>
                <a:srgbClr val="000000"/>
              </a:solidFill>
              <a:latin typeface="Calibri"/>
              <a:ea typeface="Calibri"/>
              <a:cs typeface="Calibri"/>
              <a:sym typeface="Calibri"/>
            </a:endParaRPr>
          </a:p>
          <a:p>
            <a:pPr marL="514080" marR="0" lvl="0" indent="-514080" algn="l" rtl="0">
              <a:lnSpc>
                <a:spcPct val="90000"/>
              </a:lnSpc>
              <a:spcBef>
                <a:spcPts val="998"/>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        उत्तर :----------</a:t>
            </a:r>
            <a:endParaRPr sz="2400" b="0" i="0" u="none" strike="noStrike" cap="none">
              <a:solidFill>
                <a:srgbClr val="000000"/>
              </a:solidFill>
              <a:latin typeface="Calibri"/>
              <a:ea typeface="Calibri"/>
              <a:cs typeface="Calibri"/>
              <a:sym typeface="Calibri"/>
            </a:endParaRPr>
          </a:p>
          <a:p>
            <a:pPr marL="514080" marR="0" lvl="0" indent="-51408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तीन प्रकार के एनाटोमिक्‍ल पलेन लिखिए?</a:t>
            </a:r>
            <a:endParaRPr sz="2400" b="0" i="0" u="none" strike="noStrike" cap="none">
              <a:solidFill>
                <a:srgbClr val="000000"/>
              </a:solidFill>
              <a:latin typeface="Calibri"/>
              <a:ea typeface="Calibri"/>
              <a:cs typeface="Calibri"/>
              <a:sym typeface="Calibri"/>
            </a:endParaRPr>
          </a:p>
          <a:p>
            <a:pPr marL="514080" marR="0" lvl="0" indent="-51408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शरीर गुहा कितने प्रकार की होती है?</a:t>
            </a:r>
            <a:endParaRPr sz="2400" b="0" i="0" u="none" strike="noStrike" cap="none">
              <a:solidFill>
                <a:srgbClr val="000000"/>
              </a:solidFill>
              <a:latin typeface="Calibri"/>
              <a:ea typeface="Calibri"/>
              <a:cs typeface="Calibri"/>
              <a:sym typeface="Calibri"/>
            </a:endParaRPr>
          </a:p>
          <a:p>
            <a:pPr marL="514080" marR="0" lvl="0" indent="-51408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उदर चतुर्भुज ------- प्रकार के होते हैं?</a:t>
            </a:r>
            <a:endParaRPr sz="2400" b="0" i="0" u="none" strike="noStrike" cap="none">
              <a:solidFill>
                <a:srgbClr val="000000"/>
              </a:solidFill>
              <a:latin typeface="Calibri"/>
              <a:ea typeface="Calibri"/>
              <a:cs typeface="Calibri"/>
              <a:sym typeface="Calibri"/>
            </a:endParaRPr>
          </a:p>
          <a:p>
            <a:pPr marL="514080" marR="0" lvl="0" indent="-514080" algn="l" rtl="0">
              <a:lnSpc>
                <a:spcPct val="9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कोई तीन एनाटोमिक्‍ल प्रणालियाँ लिखिए?</a:t>
            </a:r>
            <a:endParaRPr sz="2400" b="0" i="0" u="none" strike="noStrike" cap="none">
              <a:solidFill>
                <a:srgbClr val="000000"/>
              </a:solidFill>
              <a:latin typeface="Calibri"/>
              <a:ea typeface="Calibri"/>
              <a:cs typeface="Calibri"/>
              <a:sym typeface="Calibri"/>
            </a:endParaRPr>
          </a:p>
          <a:p>
            <a:pPr marL="514080" marR="0" lvl="0" indent="-36168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514080" marR="0" lvl="0" indent="-51408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56" name="Google Shape;456;p69"/>
          <p:cNvSpPr/>
          <p:nvPr/>
        </p:nvSpPr>
        <p:spPr>
          <a:xfrm>
            <a:off x="1298082" y="2568268"/>
            <a:ext cx="1888700" cy="6485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मूल्यांकन</a:t>
            </a:r>
            <a:endParaRPr sz="4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p:nvPr/>
        </p:nvSpPr>
        <p:spPr>
          <a:xfrm>
            <a:off x="4140679" y="1154160"/>
            <a:ext cx="7365281" cy="51703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228600" algn="just" rtl="0">
              <a:lnSpc>
                <a:spcPct val="90000"/>
              </a:lnSpc>
              <a:spcBef>
                <a:spcPts val="998"/>
              </a:spcBef>
              <a:spcAft>
                <a:spcPts val="0"/>
              </a:spcAft>
              <a:buClr>
                <a:srgbClr val="FF0000"/>
              </a:buClr>
              <a:buSzPts val="2400"/>
              <a:buFont typeface="Arial"/>
              <a:buChar char="•"/>
            </a:pPr>
            <a:r>
              <a:rPr lang="en-US" sz="2400" b="1" i="0" u="sng" strike="noStrike" cap="none">
                <a:solidFill>
                  <a:srgbClr val="FF0000"/>
                </a:solidFill>
                <a:latin typeface="Open Sans"/>
                <a:ea typeface="Open Sans"/>
                <a:cs typeface="Open Sans"/>
                <a:sym typeface="Open Sans"/>
              </a:rPr>
              <a:t>फ्रन्‍टल पलेन</a:t>
            </a:r>
            <a:endParaRPr sz="2400" b="0" i="0" u="none" strike="noStrike" cap="none">
              <a:solidFill>
                <a:srgbClr val="000000"/>
              </a:solidFill>
              <a:latin typeface="Calibri"/>
              <a:ea typeface="Calibri"/>
              <a:cs typeface="Calibri"/>
              <a:sym typeface="Calibri"/>
            </a:endParaRPr>
          </a:p>
          <a:p>
            <a:pPr marL="228600" marR="0" lvl="0" indent="-228600" algn="just" rtl="0">
              <a:lnSpc>
                <a:spcPct val="90000"/>
              </a:lnSpc>
              <a:spcBef>
                <a:spcPts val="998"/>
              </a:spcBef>
              <a:spcAft>
                <a:spcPts val="0"/>
              </a:spcAft>
              <a:buClr>
                <a:srgbClr val="000000"/>
              </a:buClr>
              <a:buSzPts val="2400"/>
              <a:buFont typeface="Arial"/>
              <a:buNone/>
            </a:pPr>
            <a:r>
              <a:rPr lang="en-US" sz="2400" b="1" i="0" u="none" strike="noStrike" cap="none">
                <a:solidFill>
                  <a:srgbClr val="000000"/>
                </a:solidFill>
                <a:latin typeface="Open Sans"/>
                <a:ea typeface="Open Sans"/>
                <a:cs typeface="Open Sans"/>
                <a:sym typeface="Open Sans"/>
              </a:rPr>
              <a:t>		</a:t>
            </a:r>
            <a:r>
              <a:rPr lang="en-US" sz="2400" b="0" i="0" u="none" strike="noStrike" cap="none">
                <a:solidFill>
                  <a:srgbClr val="000000"/>
                </a:solidFill>
                <a:latin typeface="Open Sans"/>
                <a:ea typeface="Open Sans"/>
                <a:cs typeface="Open Sans"/>
                <a:sym typeface="Open Sans"/>
              </a:rPr>
              <a:t>काल्पनिक पलेन  जो शरीर को दो हिस्सों में विभाजित करता है अर्थात अग्र (</a:t>
            </a:r>
            <a:r>
              <a:rPr lang="en-US" sz="2400" b="0" i="0" u="none" strike="noStrike" cap="none">
                <a:solidFill>
                  <a:schemeClr val="dk1"/>
                </a:solidFill>
                <a:latin typeface="Arial"/>
                <a:ea typeface="Arial"/>
                <a:cs typeface="Arial"/>
                <a:sym typeface="Arial"/>
              </a:rPr>
              <a:t>Front</a:t>
            </a:r>
            <a:r>
              <a:rPr lang="en-US" sz="1800" b="0" i="0" u="none" strike="noStrike" cap="none">
                <a:solidFill>
                  <a:schemeClr val="dk1"/>
                </a:solidFill>
                <a:latin typeface="Arial"/>
                <a:ea typeface="Arial"/>
                <a:cs typeface="Arial"/>
                <a:sym typeface="Arial"/>
              </a:rPr>
              <a:t>)</a:t>
            </a:r>
            <a:r>
              <a:rPr lang="en-US" sz="2400" b="0" i="0" u="none" strike="noStrike" cap="none">
                <a:solidFill>
                  <a:srgbClr val="000000"/>
                </a:solidFill>
                <a:latin typeface="Open Sans"/>
                <a:ea typeface="Open Sans"/>
                <a:cs typeface="Open Sans"/>
                <a:sym typeface="Open Sans"/>
              </a:rPr>
              <a:t>भाग और पश्च (</a:t>
            </a:r>
            <a:r>
              <a:rPr lang="en-US" sz="2400" b="0" i="0" u="none" strike="noStrike" cap="none">
                <a:solidFill>
                  <a:schemeClr val="dk1"/>
                </a:solidFill>
                <a:latin typeface="Arial"/>
                <a:ea typeface="Arial"/>
                <a:cs typeface="Arial"/>
                <a:sym typeface="Arial"/>
              </a:rPr>
              <a:t>Back</a:t>
            </a:r>
            <a:r>
              <a:rPr lang="en-US" sz="2400" b="0" i="0" u="none" strike="noStrike" cap="none">
                <a:solidFill>
                  <a:srgbClr val="000000"/>
                </a:solidFill>
                <a:latin typeface="Open Sans"/>
                <a:ea typeface="Open Sans"/>
                <a:cs typeface="Open Sans"/>
                <a:sym typeface="Open Sans"/>
              </a:rPr>
              <a:t>) भाग।</a:t>
            </a:r>
            <a:endParaRPr sz="2400" b="0" i="0" u="none" strike="noStrike" cap="none">
              <a:solidFill>
                <a:srgbClr val="000000"/>
              </a:solidFill>
              <a:latin typeface="Calibri"/>
              <a:ea typeface="Calibri"/>
              <a:cs typeface="Calibri"/>
              <a:sym typeface="Calibri"/>
            </a:endParaRPr>
          </a:p>
          <a:p>
            <a:pPr marL="228600" marR="0" lvl="0" indent="-228600" algn="just" rtl="0">
              <a:lnSpc>
                <a:spcPct val="9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just" rtl="0">
              <a:lnSpc>
                <a:spcPct val="90000"/>
              </a:lnSpc>
              <a:spcBef>
                <a:spcPts val="998"/>
              </a:spcBef>
              <a:spcAft>
                <a:spcPts val="0"/>
              </a:spcAft>
              <a:buClr>
                <a:srgbClr val="FF0000"/>
              </a:buClr>
              <a:buSzPts val="2400"/>
              <a:buFont typeface="Arial"/>
              <a:buChar char="•"/>
            </a:pPr>
            <a:r>
              <a:rPr lang="en-US" sz="2400" b="1" i="0" u="none" strike="noStrike" cap="none">
                <a:solidFill>
                  <a:srgbClr val="FF0000"/>
                </a:solidFill>
                <a:latin typeface="Arial"/>
                <a:ea typeface="Arial"/>
                <a:cs typeface="Arial"/>
                <a:sym typeface="Arial"/>
              </a:rPr>
              <a:t>ट्रांसवर्स</a:t>
            </a:r>
            <a:r>
              <a:rPr lang="en-US" sz="2400" b="1" i="0" u="none" strike="noStrike" cap="none">
                <a:solidFill>
                  <a:srgbClr val="FF0000"/>
                </a:solidFill>
                <a:latin typeface="Open Sans"/>
                <a:ea typeface="Open Sans"/>
                <a:cs typeface="Open Sans"/>
                <a:sym typeface="Open Sans"/>
              </a:rPr>
              <a:t> पलेन </a:t>
            </a:r>
            <a:r>
              <a:rPr lang="en-US" sz="2400" b="1" i="0" u="sng" strike="noStrike" cap="none">
                <a:solidFill>
                  <a:srgbClr val="FF0000"/>
                </a:solidFill>
                <a:latin typeface="Open Sans"/>
                <a:ea typeface="Open Sans"/>
                <a:cs typeface="Open Sans"/>
                <a:sym typeface="Open Sans"/>
              </a:rPr>
              <a:t>:</a:t>
            </a:r>
            <a:endParaRPr sz="2400" b="0" i="0" u="none" strike="noStrike" cap="none">
              <a:solidFill>
                <a:srgbClr val="000000"/>
              </a:solidFill>
              <a:latin typeface="Calibri"/>
              <a:ea typeface="Calibri"/>
              <a:cs typeface="Calibri"/>
              <a:sym typeface="Calibri"/>
            </a:endParaRPr>
          </a:p>
          <a:p>
            <a:pPr marL="228600" marR="0" lvl="0" indent="-228600" algn="just" rtl="0">
              <a:lnSpc>
                <a:spcPct val="90000"/>
              </a:lnSpc>
              <a:spcBef>
                <a:spcPts val="998"/>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		काल्पनिक पलेन  जो नाभि से होकर गुजरता है और शरीर को दो हिस्सों में विभाजित करता है, अर्थात् ऊपरी आधा और निचला आधा भाग।</a:t>
            </a: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7620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5" name="Google Shape;175;p32"/>
          <p:cNvSpPr txBox="1"/>
          <p:nvPr/>
        </p:nvSpPr>
        <p:spPr>
          <a:xfrm>
            <a:off x="5742038" y="6396258"/>
            <a:ext cx="2084439" cy="373539"/>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7 NDRF</a:t>
            </a:r>
            <a:endParaRPr sz="2800" b="0" i="0" u="none" strike="noStrike" cap="none">
              <a:solidFill>
                <a:srgbClr val="000000"/>
              </a:solidFill>
              <a:latin typeface="Arial"/>
              <a:ea typeface="Arial"/>
              <a:cs typeface="Arial"/>
              <a:sym typeface="Arial"/>
            </a:endParaRPr>
          </a:p>
        </p:txBody>
      </p:sp>
      <p:sp>
        <p:nvSpPr>
          <p:cNvPr id="176" name="Google Shape;176;p32"/>
          <p:cNvSpPr txBox="1"/>
          <p:nvPr/>
        </p:nvSpPr>
        <p:spPr>
          <a:xfrm>
            <a:off x="558302" y="2063482"/>
            <a:ext cx="340409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शारीरिक</a:t>
            </a:r>
            <a:r>
              <a:rPr lang="en-US" sz="4000" b="1" i="0" u="none" strike="noStrike" cap="none">
                <a:solidFill>
                  <a:srgbClr val="FF0000"/>
                </a:solidFill>
                <a:latin typeface="Open Sans"/>
                <a:ea typeface="Open Sans"/>
                <a:cs typeface="Open Sans"/>
                <a:sym typeface="Open Sans"/>
              </a:rPr>
              <a:t> </a:t>
            </a:r>
            <a:r>
              <a:rPr lang="en-US" sz="3600" b="1" i="0" u="none" strike="noStrike" cap="none">
                <a:solidFill>
                  <a:srgbClr val="FF0000"/>
                </a:solidFill>
                <a:latin typeface="Open Sans"/>
                <a:ea typeface="Open Sans"/>
                <a:cs typeface="Open Sans"/>
                <a:sym typeface="Open Sans"/>
              </a:rPr>
              <a:t>स्थिति</a:t>
            </a:r>
            <a:endParaRPr sz="4000" b="1" i="0" u="none" strike="noStrike" cap="none">
              <a:solidFill>
                <a:srgbClr val="000000"/>
              </a:solidFill>
              <a:latin typeface="Calibri"/>
              <a:ea typeface="Calibri"/>
              <a:cs typeface="Calibri"/>
              <a:sym typeface="Calibri"/>
            </a:endParaRPr>
          </a:p>
        </p:txBody>
      </p:sp>
      <p:pic>
        <p:nvPicPr>
          <p:cNvPr id="177" name="Google Shape;177;p32"/>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p:nvPr/>
        </p:nvSpPr>
        <p:spPr>
          <a:xfrm>
            <a:off x="5030668" y="1259457"/>
            <a:ext cx="6899664" cy="451161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rgbClr val="FF0000"/>
              </a:buClr>
              <a:buSzPts val="2400"/>
              <a:buFont typeface="Arial"/>
              <a:buChar char="•"/>
            </a:pPr>
            <a:r>
              <a:rPr lang="en-US" sz="2400" b="0" i="0" u="sng" strike="noStrike" cap="none">
                <a:solidFill>
                  <a:srgbClr val="FF0000"/>
                </a:solidFill>
                <a:latin typeface="Open Sans"/>
                <a:ea typeface="Open Sans"/>
                <a:cs typeface="Open Sans"/>
                <a:sym typeface="Open Sans"/>
              </a:rPr>
              <a:t>अग्र अंग और उप भाग</a:t>
            </a:r>
            <a:endParaRPr sz="2400" b="0" i="0" u="sng" strike="noStrike" cap="none">
              <a:solidFill>
                <a:srgbClr val="FF0000"/>
              </a:solidFill>
              <a:latin typeface="Open Sans"/>
              <a:ea typeface="Open Sans"/>
              <a:cs typeface="Open Sans"/>
              <a:sym typeface="Open Sans"/>
            </a:endParaRPr>
          </a:p>
          <a:p>
            <a:pPr marL="0" marR="0" lvl="0" indent="0" algn="l" rtl="0">
              <a:lnSpc>
                <a:spcPct val="80000"/>
              </a:lnSpc>
              <a:spcBef>
                <a:spcPts val="998"/>
              </a:spcBef>
              <a:spcAft>
                <a:spcPts val="0"/>
              </a:spcAft>
              <a:buClr>
                <a:srgbClr val="000000"/>
              </a:buClr>
              <a:buSzPts val="2000"/>
              <a:buFont typeface="Arial"/>
              <a:buNone/>
            </a:pPr>
            <a:r>
              <a:rPr lang="en-US" sz="2000" b="0" i="0" u="sng" strike="noStrike" cap="none">
                <a:solidFill>
                  <a:srgbClr val="FF0000"/>
                </a:solidFill>
                <a:latin typeface="Open Sans"/>
                <a:ea typeface="Open Sans"/>
                <a:cs typeface="Open Sans"/>
                <a:sym typeface="Open Sans"/>
              </a:rPr>
              <a:t>(</a:t>
            </a:r>
            <a:r>
              <a:rPr lang="en-US" sz="2000" b="1" i="0" u="sng" strike="noStrike" cap="none">
                <a:solidFill>
                  <a:srgbClr val="FF0000"/>
                </a:solidFill>
                <a:latin typeface="Open Sans"/>
                <a:ea typeface="Open Sans"/>
                <a:cs typeface="Open Sans"/>
                <a:sym typeface="Open Sans"/>
              </a:rPr>
              <a:t>Extremities and Subdivisions)</a:t>
            </a:r>
            <a:endParaRPr sz="2000" b="0" i="0" u="sng"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समीपस्थ(Proximal):- इसका अर्थ है दिए गए संदर्भ बिंदु के करीब या अधिक निकट।</a:t>
            </a:r>
            <a:endParaRPr sz="2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दूरस्थ (Distal):- इसका अर्थ है दूर या दिए गए संदर्भ बिंदु से अधिक दूर।</a:t>
            </a:r>
            <a:endParaRPr sz="2400" b="0" i="0" u="none" strike="noStrike" cap="none">
              <a:solidFill>
                <a:srgbClr val="000000"/>
              </a:solidFill>
              <a:latin typeface="Calibri"/>
              <a:ea typeface="Calibri"/>
              <a:cs typeface="Calibri"/>
              <a:sym typeface="Calibri"/>
            </a:endParaRPr>
          </a:p>
          <a:p>
            <a:pPr marL="228600" marR="0" lvl="0" indent="-228600" algn="l" rtl="0">
              <a:lnSpc>
                <a:spcPct val="150000"/>
              </a:lnSpc>
              <a:spcBef>
                <a:spcPts val="998"/>
              </a:spcBef>
              <a:spcAft>
                <a:spcPts val="0"/>
              </a:spcAft>
              <a:buClr>
                <a:srgbClr val="FF0000"/>
              </a:buClr>
              <a:buSzPts val="2400"/>
              <a:buFont typeface="Arial"/>
              <a:buChar char="•"/>
            </a:pPr>
            <a:r>
              <a:rPr lang="en-US" sz="2400" b="0" i="0" u="sng" strike="noStrike" cap="none">
                <a:solidFill>
                  <a:srgbClr val="FF0000"/>
                </a:solidFill>
                <a:latin typeface="Open Sans"/>
                <a:ea typeface="Open Sans"/>
                <a:cs typeface="Open Sans"/>
                <a:sym typeface="Open Sans"/>
              </a:rPr>
              <a:t>पॉजिशनल टर्म</a:t>
            </a:r>
            <a:endParaRPr sz="2400" b="0" i="0" u="none" strike="noStrike" cap="none">
              <a:solidFill>
                <a:srgbClr val="000000"/>
              </a:solidFill>
              <a:latin typeface="Calibri"/>
              <a:ea typeface="Calibri"/>
              <a:cs typeface="Calibri"/>
              <a:sym typeface="Calibri"/>
            </a:endParaRPr>
          </a:p>
          <a:p>
            <a:pPr marL="228600" marR="0" lvl="0" indent="-228600" algn="l" rtl="0">
              <a:lnSpc>
                <a:spcPct val="8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प्रोन :- पेट के बल लेटकर।</a:t>
            </a:r>
            <a:endParaRPr sz="2400" b="0" i="0" u="none" strike="noStrike" cap="none">
              <a:solidFill>
                <a:srgbClr val="000000"/>
              </a:solidFill>
              <a:latin typeface="Calibri"/>
              <a:ea typeface="Calibri"/>
              <a:cs typeface="Calibri"/>
              <a:sym typeface="Calibri"/>
            </a:endParaRPr>
          </a:p>
          <a:p>
            <a:pPr marL="228600" marR="0" lvl="0" indent="-228600" algn="l" rtl="0">
              <a:lnSpc>
                <a:spcPct val="8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सुपाइन :- पीठ के बल लेटना।</a:t>
            </a:r>
            <a:endParaRPr sz="2400" b="0" i="0" u="none" strike="noStrike" cap="none">
              <a:solidFill>
                <a:srgbClr val="000000"/>
              </a:solidFill>
              <a:latin typeface="Calibri"/>
              <a:ea typeface="Calibri"/>
              <a:cs typeface="Calibri"/>
              <a:sym typeface="Calibri"/>
            </a:endParaRPr>
          </a:p>
          <a:p>
            <a:pPr marL="228600" marR="0" lvl="0" indent="-228600" algn="l" rtl="0">
              <a:lnSpc>
                <a:spcPct val="8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लेटरल रेकुम्बेंट या रिकवरी:- एक तरफ करवट लेटना</a:t>
            </a:r>
            <a:r>
              <a:rPr lang="en-US" sz="2800" b="0" i="0" u="none" strike="noStrike" cap="none">
                <a:solidFill>
                  <a:srgbClr val="000000"/>
                </a:solidFill>
                <a:latin typeface="Open Sans"/>
                <a:ea typeface="Open Sans"/>
                <a:cs typeface="Open Sans"/>
                <a:sym typeface="Open Sans"/>
              </a:rPr>
              <a:t>।</a:t>
            </a:r>
            <a:endParaRPr sz="2800" b="0" i="0" u="none" strike="noStrike" cap="none">
              <a:solidFill>
                <a:srgbClr val="000000"/>
              </a:solidFill>
              <a:latin typeface="Calibri"/>
              <a:ea typeface="Calibri"/>
              <a:cs typeface="Calibri"/>
              <a:sym typeface="Calibri"/>
            </a:endParaRPr>
          </a:p>
        </p:txBody>
      </p:sp>
      <p:sp>
        <p:nvSpPr>
          <p:cNvPr id="183" name="Google Shape;183;p33"/>
          <p:cNvSpPr txBox="1"/>
          <p:nvPr/>
        </p:nvSpPr>
        <p:spPr>
          <a:xfrm>
            <a:off x="388188" y="1800409"/>
            <a:ext cx="435633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कन्‍वेनशनल रेफरेन्‍स</a:t>
            </a:r>
            <a:endParaRPr sz="3600" b="1" i="0" u="none" strike="noStrike" cap="none">
              <a:solidFill>
                <a:srgbClr val="FF0000"/>
              </a:solidFill>
              <a:latin typeface="Calibri"/>
              <a:ea typeface="Calibri"/>
              <a:cs typeface="Calibri"/>
              <a:sym typeface="Calibri"/>
            </a:endParaRPr>
          </a:p>
        </p:txBody>
      </p:sp>
      <p:pic>
        <p:nvPicPr>
          <p:cNvPr id="184" name="Google Shape;184;p33"/>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p:nvPr/>
        </p:nvSpPr>
        <p:spPr>
          <a:xfrm>
            <a:off x="9761400" y="6431040"/>
            <a:ext cx="635040" cy="27648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44546A"/>
                </a:solidFill>
                <a:latin typeface="Verdana"/>
                <a:ea typeface="Verdana"/>
                <a:cs typeface="Verdana"/>
                <a:sym typeface="Verdana"/>
              </a:rPr>
              <a:t>ट्र 5-1</a:t>
            </a:r>
            <a:endParaRPr sz="1200" b="0" i="0" u="none" strike="noStrike" cap="none">
              <a:solidFill>
                <a:srgbClr val="000000"/>
              </a:solidFill>
              <a:latin typeface="Calibri"/>
              <a:ea typeface="Calibri"/>
              <a:cs typeface="Calibri"/>
              <a:sym typeface="Calibri"/>
            </a:endParaRPr>
          </a:p>
        </p:txBody>
      </p:sp>
      <p:pic>
        <p:nvPicPr>
          <p:cNvPr id="190" name="Google Shape;190;p34" descr="C:\Documents and Settings\Administrator\Desktop\101MSDCF\F.JPG"/>
          <p:cNvPicPr preferRelativeResize="0"/>
          <p:nvPr/>
        </p:nvPicPr>
        <p:blipFill rotWithShape="1">
          <a:blip r:embed="rId3">
            <a:alphaModFix/>
          </a:blip>
          <a:srcRect/>
          <a:stretch/>
        </p:blipFill>
        <p:spPr>
          <a:xfrm>
            <a:off x="5891040" y="1271230"/>
            <a:ext cx="5943600" cy="5518440"/>
          </a:xfrm>
          <a:prstGeom prst="rect">
            <a:avLst/>
          </a:prstGeom>
          <a:noFill/>
          <a:ln>
            <a:noFill/>
          </a:ln>
        </p:spPr>
      </p:pic>
      <p:sp>
        <p:nvSpPr>
          <p:cNvPr id="191" name="Google Shape;191;p34"/>
          <p:cNvSpPr/>
          <p:nvPr/>
        </p:nvSpPr>
        <p:spPr>
          <a:xfrm>
            <a:off x="8809200" y="2910600"/>
            <a:ext cx="2971800" cy="1036799"/>
          </a:xfrm>
          <a:prstGeom prst="rect">
            <a:avLst/>
          </a:prstGeom>
          <a:solidFill>
            <a:srgbClr val="4472C4"/>
          </a:solidFill>
          <a:ln w="9525" cap="flat" cmpd="sng">
            <a:solidFill>
              <a:srgbClr val="000000"/>
            </a:solidFill>
            <a:prstDash val="solid"/>
            <a:miter lim="8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Open Sans"/>
                <a:ea typeface="Open Sans"/>
                <a:cs typeface="Open Sans"/>
                <a:sym typeface="Open Sans"/>
              </a:rPr>
              <a:t>प्रोन पोजीशन </a:t>
            </a:r>
            <a:endParaRPr sz="2400" b="0" i="0" u="none" strike="noStrike" cap="none">
              <a:solidFill>
                <a:srgbClr val="000000"/>
              </a:solidFill>
              <a:latin typeface="Calibri"/>
              <a:ea typeface="Calibri"/>
              <a:cs typeface="Calibri"/>
              <a:sym typeface="Calibri"/>
            </a:endParaRPr>
          </a:p>
        </p:txBody>
      </p:sp>
      <p:sp>
        <p:nvSpPr>
          <p:cNvPr id="192" name="Google Shape;192;p34"/>
          <p:cNvSpPr/>
          <p:nvPr/>
        </p:nvSpPr>
        <p:spPr>
          <a:xfrm>
            <a:off x="5922974" y="2910601"/>
            <a:ext cx="2865600" cy="1036798"/>
          </a:xfrm>
          <a:prstGeom prst="rect">
            <a:avLst/>
          </a:prstGeom>
          <a:solidFill>
            <a:srgbClr val="4472C4"/>
          </a:solidFill>
          <a:ln w="9525" cap="flat" cmpd="sng">
            <a:solidFill>
              <a:srgbClr val="000000"/>
            </a:solidFill>
            <a:prstDash val="solid"/>
            <a:miter lim="8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Open Sans"/>
                <a:ea typeface="Open Sans"/>
                <a:cs typeface="Open Sans"/>
                <a:sym typeface="Open Sans"/>
              </a:rPr>
              <a:t>सुपाइन पोजीशन</a:t>
            </a:r>
            <a:endParaRPr sz="2800" b="0" i="0" u="none" strike="noStrike" cap="none">
              <a:solidFill>
                <a:srgbClr val="000000"/>
              </a:solidFill>
              <a:latin typeface="Calibri"/>
              <a:ea typeface="Calibri"/>
              <a:cs typeface="Calibri"/>
              <a:sym typeface="Calibri"/>
            </a:endParaRPr>
          </a:p>
        </p:txBody>
      </p:sp>
      <p:sp>
        <p:nvSpPr>
          <p:cNvPr id="193" name="Google Shape;193;p34"/>
          <p:cNvSpPr/>
          <p:nvPr/>
        </p:nvSpPr>
        <p:spPr>
          <a:xfrm>
            <a:off x="6024277" y="5556700"/>
            <a:ext cx="2738897" cy="1199349"/>
          </a:xfrm>
          <a:prstGeom prst="rect">
            <a:avLst/>
          </a:prstGeom>
          <a:solidFill>
            <a:srgbClr val="4472C4"/>
          </a:solidFill>
          <a:ln w="9525" cap="flat" cmpd="sng">
            <a:solidFill>
              <a:srgbClr val="000000"/>
            </a:solidFill>
            <a:prstDash val="solid"/>
            <a:miter lim="8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Open Sans"/>
                <a:ea typeface="Open Sans"/>
                <a:cs typeface="Open Sans"/>
                <a:sym typeface="Open Sans"/>
              </a:rPr>
              <a:t>राईट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Open Sans"/>
                <a:ea typeface="Open Sans"/>
                <a:cs typeface="Open Sans"/>
                <a:sym typeface="Open Sans"/>
              </a:rPr>
              <a:t>लेटरल रेकुम्बेंट</a:t>
            </a:r>
            <a:endParaRPr sz="2800" b="0" i="0" u="none" strike="noStrike" cap="none">
              <a:solidFill>
                <a:srgbClr val="000000"/>
              </a:solidFill>
              <a:latin typeface="Calibri"/>
              <a:ea typeface="Calibri"/>
              <a:cs typeface="Calibri"/>
              <a:sym typeface="Calibri"/>
            </a:endParaRPr>
          </a:p>
        </p:txBody>
      </p:sp>
      <p:sp>
        <p:nvSpPr>
          <p:cNvPr id="194" name="Google Shape;194;p34"/>
          <p:cNvSpPr/>
          <p:nvPr/>
        </p:nvSpPr>
        <p:spPr>
          <a:xfrm>
            <a:off x="9042103" y="5508171"/>
            <a:ext cx="2738897" cy="1097353"/>
          </a:xfrm>
          <a:prstGeom prst="rect">
            <a:avLst/>
          </a:prstGeom>
          <a:solidFill>
            <a:srgbClr val="4472C4"/>
          </a:solidFill>
          <a:ln w="9525" cap="flat" cmpd="sng">
            <a:solidFill>
              <a:srgbClr val="000000"/>
            </a:solidFill>
            <a:prstDash val="solid"/>
            <a:miter lim="8000"/>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Open Sans"/>
                <a:ea typeface="Open Sans"/>
                <a:cs typeface="Open Sans"/>
                <a:sym typeface="Open Sans"/>
              </a:rPr>
              <a:t>लेफ्ट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123"/>
              </a:spcBef>
              <a:spcAft>
                <a:spcPts val="0"/>
              </a:spcAft>
              <a:buClr>
                <a:srgbClr val="000000"/>
              </a:buClr>
              <a:buSzPts val="2800"/>
              <a:buFont typeface="Arial"/>
              <a:buNone/>
            </a:pPr>
            <a:r>
              <a:rPr lang="en-US" sz="2800" b="0" i="0" u="none" strike="noStrike" cap="none">
                <a:solidFill>
                  <a:srgbClr val="000000"/>
                </a:solidFill>
                <a:latin typeface="Open Sans"/>
                <a:ea typeface="Open Sans"/>
                <a:cs typeface="Open Sans"/>
                <a:sym typeface="Open Sans"/>
              </a:rPr>
              <a:t>लेटरल रेकुम्बेंट</a:t>
            </a:r>
            <a:endParaRPr sz="2800" b="0" i="0" u="none" strike="noStrike" cap="none">
              <a:solidFill>
                <a:srgbClr val="000000"/>
              </a:solidFill>
              <a:latin typeface="Open Sans"/>
              <a:ea typeface="Open Sans"/>
              <a:cs typeface="Open Sans"/>
              <a:sym typeface="Open Sans"/>
            </a:endParaRPr>
          </a:p>
        </p:txBody>
      </p:sp>
      <p:sp>
        <p:nvSpPr>
          <p:cNvPr id="195" name="Google Shape;195;p34"/>
          <p:cNvSpPr/>
          <p:nvPr/>
        </p:nvSpPr>
        <p:spPr>
          <a:xfrm>
            <a:off x="430311" y="1930154"/>
            <a:ext cx="4658155" cy="6485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एनाटोमिक्‍ल पॉजिशन</a:t>
            </a:r>
            <a:endParaRPr sz="3600" b="0" i="0" u="none" strike="noStrike" cap="none">
              <a:solidFill>
                <a:srgbClr val="000000"/>
              </a:solidFill>
              <a:latin typeface="Calibri"/>
              <a:ea typeface="Calibri"/>
              <a:cs typeface="Calibri"/>
              <a:sym typeface="Calibri"/>
            </a:endParaRPr>
          </a:p>
        </p:txBody>
      </p:sp>
      <p:pic>
        <p:nvPicPr>
          <p:cNvPr id="196" name="Google Shape;196;p34"/>
          <p:cNvPicPr preferRelativeResize="0"/>
          <p:nvPr/>
        </p:nvPicPr>
        <p:blipFill rotWithShape="1">
          <a:blip r:embed="rId4">
            <a:alphaModFix/>
          </a:blip>
          <a:srcRect/>
          <a:stretch/>
        </p:blipFill>
        <p:spPr>
          <a:xfrm>
            <a:off x="6480" y="0"/>
            <a:ext cx="13446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5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500"/>
                                        <p:tgtEl>
                                          <p:spTgt spid="1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p:nvPr/>
        </p:nvSpPr>
        <p:spPr>
          <a:xfrm>
            <a:off x="703981" y="1605379"/>
            <a:ext cx="2699620" cy="1309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   </a:t>
            </a:r>
            <a:r>
              <a:rPr lang="en-US" sz="3600" b="1" i="0" u="none" strike="noStrike" cap="none">
                <a:solidFill>
                  <a:srgbClr val="FF0000"/>
                </a:solidFill>
                <a:latin typeface="Calibri"/>
                <a:ea typeface="Calibri"/>
                <a:cs typeface="Calibri"/>
                <a:sym typeface="Calibri"/>
              </a:rPr>
              <a:t>बॉडी रिजन</a:t>
            </a:r>
            <a:endParaRPr sz="3200" b="1" i="0" u="none" strike="noStrike" cap="none">
              <a:solidFill>
                <a:srgbClr val="FF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rgbClr val="FF0000"/>
                </a:solidFill>
                <a:latin typeface="Calibri"/>
                <a:ea typeface="Calibri"/>
                <a:cs typeface="Calibri"/>
                <a:sym typeface="Calibri"/>
              </a:rPr>
              <a:t>(Body Regions)</a:t>
            </a:r>
            <a:endParaRPr sz="3200" b="1" i="0" u="none" strike="noStrike" cap="none">
              <a:solidFill>
                <a:srgbClr val="FF0000"/>
              </a:solidFill>
              <a:latin typeface="Calibri"/>
              <a:ea typeface="Calibri"/>
              <a:cs typeface="Calibri"/>
              <a:sym typeface="Calibri"/>
            </a:endParaRPr>
          </a:p>
        </p:txBody>
      </p:sp>
      <p:sp>
        <p:nvSpPr>
          <p:cNvPr id="202" name="Google Shape;202;p35"/>
          <p:cNvSpPr txBox="1"/>
          <p:nvPr/>
        </p:nvSpPr>
        <p:spPr>
          <a:xfrm>
            <a:off x="3962520" y="1447920"/>
            <a:ext cx="8051289" cy="4876560"/>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सिर: खोपड़ी, चेहरा, जबड़ा (मैंडिबल)।</a:t>
            </a:r>
            <a:endParaRPr sz="2400" b="0" i="0" u="none" strike="noStrike" cap="none">
              <a:solidFill>
                <a:srgbClr val="000000"/>
              </a:solidFill>
              <a:latin typeface="Calibri"/>
              <a:ea typeface="Calibri"/>
              <a:cs typeface="Calibri"/>
              <a:sym typeface="Calibri"/>
            </a:endParaRPr>
          </a:p>
          <a:p>
            <a:pPr marL="228600" marR="0" lvl="0" indent="-228600" algn="just"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गर्दन।</a:t>
            </a:r>
            <a:endParaRPr sz="2400" b="0" i="0" u="none" strike="noStrike" cap="none">
              <a:solidFill>
                <a:srgbClr val="000000"/>
              </a:solidFill>
              <a:latin typeface="Calibri"/>
              <a:ea typeface="Calibri"/>
              <a:cs typeface="Calibri"/>
              <a:sym typeface="Calibri"/>
            </a:endParaRPr>
          </a:p>
          <a:p>
            <a:pPr marL="228600" marR="0" lvl="0" indent="-228600" algn="just"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ट्रंक : वक्ष (</a:t>
            </a:r>
            <a:r>
              <a:rPr lang="en-US" sz="2400" b="0" i="0" u="none" strike="noStrike" cap="none">
                <a:solidFill>
                  <a:schemeClr val="dk1"/>
                </a:solidFill>
                <a:latin typeface="Open Sans"/>
                <a:ea typeface="Open Sans"/>
                <a:cs typeface="Open Sans"/>
                <a:sym typeface="Open Sans"/>
              </a:rPr>
              <a:t>Thorax)</a:t>
            </a:r>
            <a:r>
              <a:rPr lang="en-US" sz="2400" b="0" i="0" u="none" strike="noStrike" cap="none">
                <a:solidFill>
                  <a:srgbClr val="000000"/>
                </a:solidFill>
                <a:latin typeface="Open Sans"/>
                <a:ea typeface="Open Sans"/>
                <a:cs typeface="Open Sans"/>
                <a:sym typeface="Open Sans"/>
              </a:rPr>
              <a:t>, उदर (</a:t>
            </a:r>
            <a:r>
              <a:rPr lang="en-US" sz="2400" b="0" i="0" u="none" strike="noStrike" cap="none">
                <a:solidFill>
                  <a:schemeClr val="dk1"/>
                </a:solidFill>
                <a:latin typeface="Open Sans"/>
                <a:ea typeface="Open Sans"/>
                <a:cs typeface="Open Sans"/>
                <a:sym typeface="Open Sans"/>
              </a:rPr>
              <a:t>Abdomen)</a:t>
            </a:r>
            <a:r>
              <a:rPr lang="en-US" sz="2400" b="0" i="0" u="none" strike="noStrike" cap="none">
                <a:solidFill>
                  <a:srgbClr val="000000"/>
                </a:solidFill>
                <a:latin typeface="Open Sans"/>
                <a:ea typeface="Open Sans"/>
                <a:cs typeface="Open Sans"/>
                <a:sym typeface="Open Sans"/>
              </a:rPr>
              <a:t>, श्रोणि</a:t>
            </a:r>
            <a:r>
              <a:rPr lang="en-US" sz="2400" b="0" i="0" u="none" strike="noStrike" cap="none">
                <a:solidFill>
                  <a:schemeClr val="dk1"/>
                </a:solidFill>
                <a:latin typeface="Open Sans"/>
                <a:ea typeface="Open Sans"/>
                <a:cs typeface="Open Sans"/>
                <a:sym typeface="Open Sans"/>
              </a:rPr>
              <a:t> (Pelvis)</a:t>
            </a:r>
            <a:r>
              <a:rPr lang="en-US" sz="2400" b="0" i="0" u="none" strike="noStrike" cap="none">
                <a:solidFill>
                  <a:srgbClr val="000000"/>
                </a:solidFill>
                <a:latin typeface="Open Sans"/>
                <a:ea typeface="Open Sans"/>
                <a:cs typeface="Open Sans"/>
                <a:sym typeface="Open Sans"/>
              </a:rPr>
              <a:t>।</a:t>
            </a:r>
            <a:endParaRPr sz="2400" b="0" i="0" u="none" strike="noStrike" cap="none">
              <a:solidFill>
                <a:srgbClr val="000000"/>
              </a:solidFill>
              <a:latin typeface="Calibri"/>
              <a:ea typeface="Calibri"/>
              <a:cs typeface="Calibri"/>
              <a:sym typeface="Calibri"/>
            </a:endParaRPr>
          </a:p>
          <a:p>
            <a:pPr marL="228600" marR="0" lvl="0" indent="-228600" algn="just"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ऊपरी अंग : कंधे का जोड़ (स्कैपुला, क्लैविकल और ह्यूमरस), बांह, कोहनी, अग्रबाहु, कलाई, हाथ।</a:t>
            </a:r>
            <a:endParaRPr sz="2400" b="0" i="0" u="none" strike="noStrike" cap="none">
              <a:solidFill>
                <a:srgbClr val="000000"/>
              </a:solidFill>
              <a:latin typeface="Calibri"/>
              <a:ea typeface="Calibri"/>
              <a:cs typeface="Calibri"/>
              <a:sym typeface="Calibri"/>
            </a:endParaRPr>
          </a:p>
          <a:p>
            <a:pPr marL="228600" marR="0" lvl="0" indent="-228600" algn="just" rtl="0">
              <a:lnSpc>
                <a:spcPct val="150000"/>
              </a:lnSpc>
              <a:spcBef>
                <a:spcPts val="998"/>
              </a:spcBef>
              <a:spcAft>
                <a:spcPts val="0"/>
              </a:spcAft>
              <a:buClr>
                <a:srgbClr val="000000"/>
              </a:buClr>
              <a:buSzPts val="2400"/>
              <a:buFont typeface="Arial"/>
              <a:buChar char="•"/>
            </a:pPr>
            <a:r>
              <a:rPr lang="en-US" sz="2400" b="0" i="0" u="none" strike="noStrike" cap="none">
                <a:solidFill>
                  <a:srgbClr val="000000"/>
                </a:solidFill>
                <a:latin typeface="Open Sans"/>
                <a:ea typeface="Open Sans"/>
                <a:cs typeface="Open Sans"/>
                <a:sym typeface="Open Sans"/>
              </a:rPr>
              <a:t>निचले अंग:  कूल्हे का जोड़ (पेल्विक और फीमर), जांघ, घुटना, पैर, टखना और पैर।</a:t>
            </a:r>
            <a:endParaRPr sz="2400" b="0" i="0" u="none" strike="noStrike" cap="none">
              <a:solidFill>
                <a:srgbClr val="000000"/>
              </a:solidFill>
              <a:latin typeface="Calibri"/>
              <a:ea typeface="Calibri"/>
              <a:cs typeface="Calibri"/>
              <a:sym typeface="Calibri"/>
            </a:endParaRPr>
          </a:p>
        </p:txBody>
      </p:sp>
      <p:pic>
        <p:nvPicPr>
          <p:cNvPr id="203" name="Google Shape;203;p35"/>
          <p:cNvPicPr preferRelativeResize="0"/>
          <p:nvPr/>
        </p:nvPicPr>
        <p:blipFill rotWithShape="1">
          <a:blip r:embed="rId3">
            <a:alphaModFix/>
          </a:blip>
          <a:srcRect/>
          <a:stretch/>
        </p:blipFill>
        <p:spPr>
          <a:xfrm>
            <a:off x="6480" y="0"/>
            <a:ext cx="1344600" cy="114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6"/>
          <p:cNvPicPr preferRelativeResize="0"/>
          <p:nvPr/>
        </p:nvPicPr>
        <p:blipFill rotWithShape="1">
          <a:blip r:embed="rId3">
            <a:alphaModFix/>
          </a:blip>
          <a:srcRect/>
          <a:stretch/>
        </p:blipFill>
        <p:spPr>
          <a:xfrm>
            <a:off x="5943600" y="1371600"/>
            <a:ext cx="5410080" cy="4538520"/>
          </a:xfrm>
          <a:prstGeom prst="rect">
            <a:avLst/>
          </a:prstGeom>
          <a:noFill/>
          <a:ln>
            <a:noFill/>
          </a:ln>
        </p:spPr>
      </p:pic>
      <p:sp>
        <p:nvSpPr>
          <p:cNvPr id="209" name="Google Shape;209;p36"/>
          <p:cNvSpPr/>
          <p:nvPr/>
        </p:nvSpPr>
        <p:spPr>
          <a:xfrm>
            <a:off x="686700" y="1876239"/>
            <a:ext cx="2718286" cy="6485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सिर और गर्दन</a:t>
            </a:r>
            <a:endParaRPr sz="3600" b="1" i="0" u="none" strike="noStrike" cap="none">
              <a:solidFill>
                <a:srgbClr val="000000"/>
              </a:solidFill>
              <a:latin typeface="Calibri"/>
              <a:ea typeface="Calibri"/>
              <a:cs typeface="Calibri"/>
              <a:sym typeface="Calibri"/>
            </a:endParaRPr>
          </a:p>
        </p:txBody>
      </p:sp>
      <p:pic>
        <p:nvPicPr>
          <p:cNvPr id="210" name="Google Shape;210;p36"/>
          <p:cNvPicPr preferRelativeResize="0"/>
          <p:nvPr/>
        </p:nvPicPr>
        <p:blipFill rotWithShape="1">
          <a:blip r:embed="rId4">
            <a:alphaModFix/>
          </a:blip>
          <a:srcRect/>
          <a:stretch/>
        </p:blipFill>
        <p:spPr>
          <a:xfrm>
            <a:off x="6480" y="0"/>
            <a:ext cx="1344600" cy="1143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1611</Words>
  <Application>Microsoft Office PowerPoint</Application>
  <PresentationFormat>Custom</PresentationFormat>
  <Paragraphs>238</Paragraphs>
  <Slides>42</Slides>
  <Notes>42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Garamond</vt:lpstr>
      <vt:lpstr>Open Sans</vt:lpstr>
      <vt:lpstr>Verdana</vt:lpstr>
      <vt:lpstr>Times New Roman</vt:lpstr>
      <vt:lpstr>Cambria</vt:lpstr>
      <vt:lpstr>Arial Black</vt:lpstr>
      <vt:lpstr>Open Sans SemiBold</vt:lpstr>
      <vt:lpstr>Calibri</vt:lpstr>
      <vt:lpstr>Arial</vt:lpstr>
      <vt:lpstr>Constantia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उदर चतुर्थांश और अंग ABDOMINAL QUADRANTS AND ORGANS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2026-01-08T09:29:00Z</dcterms:modified>
</cp:coreProperties>
</file>