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Open Sans" panose="020B0606030504020204" pitchFamily="34" charset="0"/>
      <p:regular r:id="rId29"/>
      <p:bold r:id="rId30"/>
      <p:italic r:id="rId31"/>
      <p:boldItalic r:id="rId32"/>
    </p:embeddedFont>
    <p:embeddedFont>
      <p:font typeface="Open Sans SemiBold" panose="020B07060308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202259-B814-4043-BED5-9A69962279F4}">
  <a:tblStyle styleId="{89202259-B814-4043-BED5-9A69962279F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latin typeface="Arial"/>
                <a:ea typeface="Arial"/>
                <a:cs typeface="Arial"/>
                <a:sym typeface="Arial"/>
              </a:rPr>
              <a:t>17</a:t>
            </a:fld>
            <a:endParaRPr>
              <a:latin typeface="Arial"/>
              <a:ea typeface="Arial"/>
              <a:cs typeface="Arial"/>
              <a:sym typeface="Arial"/>
            </a:endParaRPr>
          </a:p>
        </p:txBody>
      </p:sp>
      <p:sp>
        <p:nvSpPr>
          <p:cNvPr id="235" name="Google Shape;2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7"/>
        <p:cNvGrpSpPr/>
        <p:nvPr/>
      </p:nvGrpSpPr>
      <p:grpSpPr>
        <a:xfrm>
          <a:off x="0" y="0"/>
          <a:ext cx="0" cy="0"/>
          <a:chOff x="0" y="0"/>
          <a:chExt cx="0" cy="0"/>
        </a:xfrm>
      </p:grpSpPr>
      <p:sp>
        <p:nvSpPr>
          <p:cNvPr id="18" name="Google Shape;18;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200"/>
              <a:buFont typeface="Open Sans SemiBold"/>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20" name="Google Shape;20;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en-US" sz="1500" b="1" i="0" u="none" strike="noStrike" cap="none">
                <a:solidFill>
                  <a:srgbClr val="535353"/>
                </a:solidFill>
                <a:latin typeface="Open Sans"/>
                <a:ea typeface="Open Sans"/>
                <a:cs typeface="Open Sans"/>
                <a:sym typeface="Open Sans"/>
              </a:rPr>
              <a:t>PPT 2 -</a:t>
            </a: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22" name="Google Shape;22;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23" name="Google Shape;23;p2"/>
          <p:cNvPicPr preferRelativeResize="0"/>
          <p:nvPr/>
        </p:nvPicPr>
        <p:blipFill rotWithShape="1">
          <a:blip r:embed="rId2">
            <a:alphaModFix/>
          </a:blip>
          <a:srcRect/>
          <a:stretch/>
        </p:blipFill>
        <p:spPr>
          <a:xfrm>
            <a:off x="401410" y="283029"/>
            <a:ext cx="1525361" cy="1039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a:spLocks noGrp="1"/>
          </p:cNvSpPr>
          <p:nvPr>
            <p:ph type="pic" idx="2"/>
          </p:nvPr>
        </p:nvSpPr>
        <p:spPr>
          <a:xfrm>
            <a:off x="5183188" y="987425"/>
            <a:ext cx="6172200" cy="4873625"/>
          </a:xfrm>
          <a:prstGeom prst="rect">
            <a:avLst/>
          </a:prstGeom>
          <a:noFill/>
          <a:ln>
            <a:noFill/>
          </a:ln>
        </p:spPr>
      </p:sp>
      <p:sp>
        <p:nvSpPr>
          <p:cNvPr id="77" name="Google Shape;7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4">
            <a:alphaModFix/>
          </a:blip>
          <a:srcRect/>
          <a:stretch/>
        </p:blipFill>
        <p:spPr>
          <a:xfrm>
            <a:off x="11066253" y="24113"/>
            <a:ext cx="1125747" cy="1003793"/>
          </a:xfrm>
          <a:prstGeom prst="rect">
            <a:avLst/>
          </a:prstGeom>
          <a:noFill/>
          <a:ln>
            <a:noFill/>
          </a:ln>
        </p:spPr>
      </p:pic>
      <p:pic>
        <p:nvPicPr>
          <p:cNvPr id="16" name="Google Shape;16;p1"/>
          <p:cNvPicPr preferRelativeResize="0"/>
          <p:nvPr/>
        </p:nvPicPr>
        <p:blipFill rotWithShape="1">
          <a:blip r:embed="rId15">
            <a:alphaModFix/>
          </a:blip>
          <a:srcRect/>
          <a:stretch/>
        </p:blipFill>
        <p:spPr>
          <a:xfrm>
            <a:off x="0" y="0"/>
            <a:ext cx="1252142" cy="904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descr="closeup-firefighter-holding-his-helmet-walking-towards-fire-truck.jpg"/>
          <p:cNvPicPr preferRelativeResize="0"/>
          <p:nvPr/>
        </p:nvPicPr>
        <p:blipFill rotWithShape="1">
          <a:blip r:embed="rId3">
            <a:alphaModFix/>
          </a:blip>
          <a:srcRect t="13432" b="1559"/>
          <a:stretch/>
        </p:blipFill>
        <p:spPr>
          <a:xfrm>
            <a:off x="6350" y="-64008"/>
            <a:ext cx="12217400" cy="6922008"/>
          </a:xfrm>
          <a:prstGeom prst="rect">
            <a:avLst/>
          </a:prstGeom>
          <a:noFill/>
          <a:ln>
            <a:noFill/>
          </a:ln>
        </p:spPr>
      </p:pic>
      <p:sp>
        <p:nvSpPr>
          <p:cNvPr id="98" name="Google Shape;98;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99" name="Google Shape;99;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100" name="Google Shape;100;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535353"/>
              </a:buClr>
              <a:buSzPts val="1500"/>
              <a:buFont typeface="Open Sans"/>
              <a:buNone/>
            </a:pPr>
            <a:fld id="{00000000-1234-1234-1234-123412341234}" type="slidenum">
              <a:rPr lang="en-US"/>
              <a:t>1</a:t>
            </a:fld>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972695"/>
          </a:xfrm>
          <a:prstGeom prst="rect">
            <a:avLst/>
          </a:prstGeom>
          <a:noFill/>
          <a:ln>
            <a:noFill/>
          </a:ln>
        </p:spPr>
      </p:pic>
      <p:pic>
        <p:nvPicPr>
          <p:cNvPr id="102" name="Google Shape;102;p14"/>
          <p:cNvPicPr preferRelativeResize="0"/>
          <p:nvPr/>
        </p:nvPicPr>
        <p:blipFill rotWithShape="1">
          <a:blip r:embed="rId5">
            <a:alphaModFix/>
          </a:blip>
          <a:srcRect/>
          <a:stretch/>
        </p:blipFill>
        <p:spPr>
          <a:xfrm>
            <a:off x="42828" y="0"/>
            <a:ext cx="1252142" cy="1114156"/>
          </a:xfrm>
          <a:prstGeom prst="rect">
            <a:avLst/>
          </a:prstGeom>
          <a:noFill/>
          <a:ln>
            <a:noFill/>
          </a:ln>
        </p:spPr>
      </p:pic>
      <p:pic>
        <p:nvPicPr>
          <p:cNvPr id="103" name="Google Shape;103;p14"/>
          <p:cNvPicPr preferRelativeResize="0"/>
          <p:nvPr/>
        </p:nvPicPr>
        <p:blipFill rotWithShape="1">
          <a:blip r:embed="rId6">
            <a:alphaModFix/>
          </a:blip>
          <a:srcRect/>
          <a:stretch/>
        </p:blipFill>
        <p:spPr>
          <a:xfrm>
            <a:off x="10829330" y="-28844"/>
            <a:ext cx="1356320" cy="1143000"/>
          </a:xfrm>
          <a:prstGeom prst="rect">
            <a:avLst/>
          </a:prstGeom>
          <a:noFill/>
          <a:ln>
            <a:noFill/>
          </a:ln>
        </p:spPr>
      </p:pic>
      <p:sp>
        <p:nvSpPr>
          <p:cNvPr id="104" name="Google Shape;104;p14"/>
          <p:cNvSpPr txBox="1"/>
          <p:nvPr/>
        </p:nvSpPr>
        <p:spPr>
          <a:xfrm>
            <a:off x="-1" y="2096583"/>
            <a:ext cx="11263745" cy="2308324"/>
          </a:xfrm>
          <a:prstGeom prst="rect">
            <a:avLst/>
          </a:prstGeom>
          <a:solidFill>
            <a:srgbClr val="C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Calibri"/>
                <a:ea typeface="Calibri"/>
                <a:cs typeface="Calibri"/>
                <a:sym typeface="Calibri"/>
              </a:rPr>
              <a:t>आपदा प्रबंधन का सामान्य रूप</a:t>
            </a:r>
            <a:endParaRPr sz="4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chemeClr val="dk1"/>
              </a:solidFill>
              <a:highlight>
                <a:srgbClr val="FFFF00"/>
              </a:highlight>
              <a:latin typeface="Calibri"/>
              <a:ea typeface="Calibri"/>
              <a:cs typeface="Calibri"/>
              <a:sym typeface="Calibri"/>
            </a:endParaRPr>
          </a:p>
        </p:txBody>
      </p:sp>
      <p:sp>
        <p:nvSpPr>
          <p:cNvPr id="105" name="Google Shape;105;p14"/>
          <p:cNvSpPr txBox="1"/>
          <p:nvPr/>
        </p:nvSpPr>
        <p:spPr>
          <a:xfrm>
            <a:off x="4526280" y="98390"/>
            <a:ext cx="2616740" cy="70784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LESSON-04</a:t>
            </a:r>
            <a:endParaRPr sz="4000" b="1" i="0" u="none" strike="noStrike" cap="none">
              <a:solidFill>
                <a:schemeClr val="dk1"/>
              </a:solidFill>
              <a:latin typeface="Calibri"/>
              <a:ea typeface="Calibri"/>
              <a:cs typeface="Calibri"/>
              <a:sym typeface="Calibri"/>
            </a:endParaRPr>
          </a:p>
        </p:txBody>
      </p:sp>
      <p:sp>
        <p:nvSpPr>
          <p:cNvPr id="106" name="Google Shape;106;p14"/>
          <p:cNvSpPr/>
          <p:nvPr/>
        </p:nvSpPr>
        <p:spPr>
          <a:xfrm flipH="1">
            <a:off x="3570997" y="6293447"/>
            <a:ext cx="5569236" cy="451857"/>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By:-INSP/GD- RAJENDRA KUMAR SAROJ</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3" descr="C:\Users\Priji r\Desktop\DISASTERIN GENERAL ROLE &amp; TASK\safety_eq3.jpg"/>
          <p:cNvPicPr preferRelativeResize="0">
            <a:picLocks noGrp="1"/>
          </p:cNvPicPr>
          <p:nvPr>
            <p:ph type="body" idx="1"/>
          </p:nvPr>
        </p:nvPicPr>
        <p:blipFill rotWithShape="1">
          <a:blip r:embed="rId3">
            <a:alphaModFix/>
          </a:blip>
          <a:srcRect/>
          <a:stretch/>
        </p:blipFill>
        <p:spPr>
          <a:xfrm>
            <a:off x="3084119" y="58101"/>
            <a:ext cx="9072758" cy="6635859"/>
          </a:xfrm>
          <a:prstGeom prst="rect">
            <a:avLst/>
          </a:prstGeom>
          <a:noFill/>
          <a:ln>
            <a:noFill/>
          </a:ln>
        </p:spPr>
      </p:pic>
      <p:sp>
        <p:nvSpPr>
          <p:cNvPr id="190" name="Google Shape;190;p23"/>
          <p:cNvSpPr txBox="1"/>
          <p:nvPr/>
        </p:nvSpPr>
        <p:spPr>
          <a:xfrm>
            <a:off x="176460" y="2423604"/>
            <a:ext cx="3188223"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 भारत का </a:t>
            </a:r>
            <a:endParaRPr sz="36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भूकंपीय क्षेत्र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मानचित्र -2002</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p:nvPr/>
        </p:nvSpPr>
        <p:spPr>
          <a:xfrm>
            <a:off x="4360542" y="1411512"/>
            <a:ext cx="7767168" cy="4031873"/>
          </a:xfrm>
          <a:prstGeom prst="rect">
            <a:avLst/>
          </a:prstGeom>
          <a:noFill/>
          <a:ln>
            <a:noFill/>
          </a:ln>
        </p:spPr>
        <p:txBody>
          <a:bodyPr spcFirstLastPara="1" wrap="square" lIns="91425" tIns="45700" rIns="91425" bIns="45700" anchor="ctr" anchorCtr="0">
            <a:noAutofit/>
          </a:bodyPr>
          <a:lstStyle/>
          <a:p>
            <a:pPr marL="457200" marR="0" lvl="0" indent="-457200" algn="just"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Open Sans"/>
                <a:ea typeface="Open Sans"/>
                <a:cs typeface="Open Sans"/>
                <a:sym typeface="Open Sans"/>
              </a:rPr>
              <a:t>1993</a:t>
            </a:r>
            <a:r>
              <a:rPr lang="en-US" sz="3200" b="0" i="0" u="none" strike="noStrike" cap="none">
                <a:solidFill>
                  <a:srgbClr val="000000"/>
                </a:solidFill>
                <a:latin typeface="Open Sans"/>
                <a:ea typeface="Open Sans"/>
                <a:cs typeface="Open Sans"/>
                <a:sym typeface="Open Sans"/>
              </a:rPr>
              <a:t> का लातूर भूकंप आधुनिक भारत की सबसे विनाशकारी प्राकृतिक आपदाओं में से एक था।</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Open Sans"/>
                <a:ea typeface="Open Sans"/>
                <a:cs typeface="Open Sans"/>
                <a:sym typeface="Open Sans"/>
              </a:rPr>
              <a:t>रिक्टर पैमाने पर इसकी तीव्रता </a:t>
            </a:r>
            <a:r>
              <a:rPr lang="en-US" sz="2800" b="0" i="0" u="none" strike="noStrike" cap="none">
                <a:solidFill>
                  <a:srgbClr val="000000"/>
                </a:solidFill>
                <a:latin typeface="Open Sans"/>
                <a:ea typeface="Open Sans"/>
                <a:cs typeface="Open Sans"/>
                <a:sym typeface="Open Sans"/>
              </a:rPr>
              <a:t>7.4</a:t>
            </a:r>
            <a:r>
              <a:rPr lang="en-US" sz="3200" b="0" i="0" u="none" strike="noStrike" cap="none">
                <a:solidFill>
                  <a:srgbClr val="000000"/>
                </a:solidFill>
                <a:latin typeface="Open Sans"/>
                <a:ea typeface="Open Sans"/>
                <a:cs typeface="Open Sans"/>
                <a:sym typeface="Open Sans"/>
              </a:rPr>
              <a:t> दर्ज की गई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Open Sans"/>
                <a:ea typeface="Open Sans"/>
                <a:cs typeface="Open Sans"/>
                <a:sym typeface="Open Sans"/>
              </a:rPr>
              <a:t>इस आपदा में </a:t>
            </a:r>
            <a:r>
              <a:rPr lang="en-US" sz="2800" b="0" i="0" u="none" strike="noStrike" cap="none">
                <a:solidFill>
                  <a:srgbClr val="000000"/>
                </a:solidFill>
                <a:latin typeface="Open Sans"/>
                <a:ea typeface="Open Sans"/>
                <a:cs typeface="Open Sans"/>
                <a:sym typeface="Open Sans"/>
              </a:rPr>
              <a:t>20,000</a:t>
            </a:r>
            <a:r>
              <a:rPr lang="en-US" sz="3200" b="0" i="0" u="none" strike="noStrike" cap="none">
                <a:solidFill>
                  <a:srgbClr val="000000"/>
                </a:solidFill>
                <a:latin typeface="Open Sans"/>
                <a:ea typeface="Open Sans"/>
                <a:cs typeface="Open Sans"/>
                <a:sym typeface="Open Sans"/>
              </a:rPr>
              <a:t> से अधिक लोगों की मृत्यु हुई  और लगभग </a:t>
            </a:r>
            <a:r>
              <a:rPr lang="en-US" sz="2800" b="0" i="0" u="none" strike="noStrike" cap="none">
                <a:solidFill>
                  <a:srgbClr val="000000"/>
                </a:solidFill>
                <a:latin typeface="Open Sans"/>
                <a:ea typeface="Open Sans"/>
                <a:cs typeface="Open Sans"/>
                <a:sym typeface="Open Sans"/>
              </a:rPr>
              <a:t>30,000</a:t>
            </a:r>
            <a:r>
              <a:rPr lang="en-US" sz="3200" b="0" i="0" u="none" strike="noStrike" cap="none">
                <a:solidFill>
                  <a:srgbClr val="000000"/>
                </a:solidFill>
                <a:latin typeface="Open Sans"/>
                <a:ea typeface="Open Sans"/>
                <a:cs typeface="Open Sans"/>
                <a:sym typeface="Open Sans"/>
              </a:rPr>
              <a:t> लोग घायल हुए।</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Open Sans"/>
                <a:ea typeface="Open Sans"/>
                <a:cs typeface="Open Sans"/>
                <a:sym typeface="Open Sans"/>
              </a:rPr>
              <a:t>13</a:t>
            </a:r>
            <a:r>
              <a:rPr lang="en-US" sz="3200" b="0" i="0" u="none" strike="noStrike" cap="none">
                <a:solidFill>
                  <a:srgbClr val="000000"/>
                </a:solidFill>
                <a:latin typeface="Open Sans"/>
                <a:ea typeface="Open Sans"/>
                <a:cs typeface="Open Sans"/>
                <a:sym typeface="Open Sans"/>
              </a:rPr>
              <a:t> पड़ोसी जिलों में </a:t>
            </a:r>
            <a:r>
              <a:rPr lang="en-US" sz="2800" b="0" i="0" u="none" strike="noStrike" cap="none">
                <a:solidFill>
                  <a:srgbClr val="000000"/>
                </a:solidFill>
                <a:latin typeface="Open Sans"/>
                <a:ea typeface="Open Sans"/>
                <a:cs typeface="Open Sans"/>
                <a:sym typeface="Open Sans"/>
              </a:rPr>
              <a:t>2</a:t>
            </a:r>
            <a:r>
              <a:rPr lang="en-US" sz="3200" b="0" i="0" u="none" strike="noStrike" cap="none">
                <a:solidFill>
                  <a:srgbClr val="000000"/>
                </a:solidFill>
                <a:latin typeface="Open Sans"/>
                <a:ea typeface="Open Sans"/>
                <a:cs typeface="Open Sans"/>
                <a:sym typeface="Open Sans"/>
              </a:rPr>
              <a:t> लाख से अधिक घर बुरी तरह क्षतिग्रस्त हो गए।</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Open Sans"/>
                <a:ea typeface="Open Sans"/>
                <a:cs typeface="Open Sans"/>
                <a:sym typeface="Open Sans"/>
              </a:rPr>
              <a:t>महाराष्ट्र में इस त्रासदी से लगभग </a:t>
            </a:r>
            <a:r>
              <a:rPr lang="en-US" sz="2800" b="0" i="0" u="none" strike="noStrike" cap="none">
                <a:solidFill>
                  <a:srgbClr val="000000"/>
                </a:solidFill>
                <a:latin typeface="Open Sans"/>
                <a:ea typeface="Open Sans"/>
                <a:cs typeface="Open Sans"/>
                <a:sym typeface="Open Sans"/>
              </a:rPr>
              <a:t>1,27,000 </a:t>
            </a:r>
            <a:r>
              <a:rPr lang="en-US" sz="3200" b="0" i="0" u="none" strike="noStrike" cap="none">
                <a:solidFill>
                  <a:srgbClr val="000000"/>
                </a:solidFill>
                <a:latin typeface="Open Sans"/>
                <a:ea typeface="Open Sans"/>
                <a:cs typeface="Open Sans"/>
                <a:sym typeface="Open Sans"/>
              </a:rPr>
              <a:t>परिवार प्रभावित हुए</a:t>
            </a:r>
            <a:endParaRPr sz="3200" b="0" i="0" u="none" strike="noStrike" cap="none">
              <a:solidFill>
                <a:srgbClr val="000000"/>
              </a:solidFill>
              <a:latin typeface="Open Sans"/>
              <a:ea typeface="Open Sans"/>
              <a:cs typeface="Open Sans"/>
              <a:sym typeface="Open Sans"/>
            </a:endParaRPr>
          </a:p>
        </p:txBody>
      </p:sp>
      <p:sp>
        <p:nvSpPr>
          <p:cNvPr id="196" name="Google Shape;196;p24"/>
          <p:cNvSpPr txBox="1"/>
          <p:nvPr/>
        </p:nvSpPr>
        <p:spPr>
          <a:xfrm>
            <a:off x="157312" y="2822193"/>
            <a:ext cx="435569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Open Sans"/>
                <a:ea typeface="Open Sans"/>
                <a:cs typeface="Open Sans"/>
                <a:sym typeface="Open Sans"/>
              </a:rPr>
              <a:t>लातूर भूकंप,</a:t>
            </a:r>
            <a:r>
              <a:rPr lang="en-US" sz="4000" b="1" i="0" u="none" strike="noStrike" cap="none">
                <a:solidFill>
                  <a:srgbClr val="FF0000"/>
                </a:solidFill>
                <a:latin typeface="Open Sans"/>
                <a:ea typeface="Open Sans"/>
                <a:cs typeface="Open Sans"/>
                <a:sym typeface="Open Sans"/>
              </a:rPr>
              <a:t> 1993</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p:nvPr/>
        </p:nvSpPr>
        <p:spPr>
          <a:xfrm>
            <a:off x="4415089" y="1126172"/>
            <a:ext cx="7644201" cy="5032147"/>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26 जनवरी 2001 को गुजरात के कच्छ जिले में सुबह लगभग 08:46 बजे </a:t>
            </a:r>
            <a:r>
              <a:rPr lang="en-US" sz="2400" b="0" i="0" u="none" strike="noStrike" cap="none">
                <a:solidFill>
                  <a:schemeClr val="dk1"/>
                </a:solidFill>
                <a:latin typeface="Open Sans"/>
                <a:ea typeface="Open Sans"/>
                <a:cs typeface="Open Sans"/>
                <a:sym typeface="Open Sans"/>
              </a:rPr>
              <a:t>रिक्टर पैमाने पर, </a:t>
            </a:r>
            <a:r>
              <a:rPr lang="en-US" sz="2400" b="0" i="0" u="none" strike="noStrike" cap="none">
                <a:solidFill>
                  <a:schemeClr val="dk1"/>
                </a:solidFill>
                <a:latin typeface="Calibri"/>
                <a:ea typeface="Calibri"/>
                <a:cs typeface="Calibri"/>
                <a:sym typeface="Calibri"/>
              </a:rPr>
              <a:t>7.7 तीव्रता का भूकंप आया।</a:t>
            </a:r>
            <a:endParaRPr sz="14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इस विनाशकारी आपदा में लगभग 20,000 लोगों की मृत्यु हुई।</a:t>
            </a:r>
            <a:endParaRPr sz="14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करीब 1,67,000 लोग घायल हुए।</a:t>
            </a:r>
            <a:endParaRPr sz="14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लगभग 6,00,000 लोग बेघर हो गए।</a:t>
            </a:r>
            <a:endParaRPr sz="14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भुज शहर, जो भूकंप के केंद्र से केवल 20 किलोमीटर दूर था, पूरी तरह तबाह हो गया</a:t>
            </a:r>
            <a:endParaRPr sz="1400" b="0" i="0" u="none" strike="noStrike" cap="none">
              <a:solidFill>
                <a:srgbClr val="000000"/>
              </a:solidFill>
              <a:latin typeface="Arial"/>
              <a:ea typeface="Arial"/>
              <a:cs typeface="Arial"/>
              <a:sym typeface="Arial"/>
            </a:endParaRPr>
          </a:p>
        </p:txBody>
      </p:sp>
      <p:sp>
        <p:nvSpPr>
          <p:cNvPr id="202" name="Google Shape;202;p25"/>
          <p:cNvSpPr/>
          <p:nvPr/>
        </p:nvSpPr>
        <p:spPr>
          <a:xfrm>
            <a:off x="28923" y="3292621"/>
            <a:ext cx="4514858"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गुजरात भूकंप, 2001</a:t>
            </a:r>
            <a:endParaRPr sz="4000" b="0" i="0" u="none" strike="noStrike" cap="none">
              <a:solidFill>
                <a:srgbClr val="FF0000"/>
              </a:solidFill>
              <a:latin typeface="Open Sans"/>
              <a:ea typeface="Open Sans"/>
              <a:cs typeface="Open Sans"/>
              <a:sym typeface="Open Sans"/>
            </a:endParaRPr>
          </a:p>
        </p:txBody>
      </p:sp>
      <p:sp>
        <p:nvSpPr>
          <p:cNvPr id="203" name="Google Shape;20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04" name="Google Shape;20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p:nvPr/>
        </p:nvSpPr>
        <p:spPr>
          <a:xfrm>
            <a:off x="4607883" y="1240361"/>
            <a:ext cx="7040110" cy="526297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2004 में हिंद महासागर में रिक्टर पैमाने पर, 9.0 तीव्रता का एक शक्तिशाली भूकंप आया, जिसके कारण एक विनाशकारी सुनामी उत्पन्न हुई।</a:t>
            </a:r>
            <a:endParaRPr sz="1400" b="0" i="0" u="none" strike="noStrike" cap="none">
              <a:solidFill>
                <a:srgbClr val="000000"/>
              </a:solidFill>
              <a:latin typeface="Arial"/>
              <a:ea typeface="Arial"/>
              <a:cs typeface="Arial"/>
              <a:sym typeface="Arial"/>
            </a:endParaRPr>
          </a:p>
          <a:p>
            <a:pPr marL="342900" marR="0" lvl="0" indent="-165100" algn="just"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Open Sans"/>
              <a:ea typeface="Open Sans"/>
              <a:cs typeface="Open Sans"/>
              <a:sym typeface="Open Sans"/>
            </a:endParaRPr>
          </a:p>
          <a:p>
            <a:pPr marL="342900" marR="0" lvl="0" indent="-3429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इस घटना ने पूरी दुनिया का ध्यान आकर्षित किया क्योंकि केवल भारत में ही 10,000 से अधिक लोगों की मृत्यु हुई।</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यह संभवतः इतिहास की सबसे शक्तिशाली सुनामियों में से एक थी, जिसने 11 देशों में लगभग 1,50,000 लोगों को गंभीर रूप से प्रभावित किया ।</a:t>
            </a:r>
            <a:endParaRPr sz="2800" b="0" i="0" u="none" strike="noStrike" cap="none">
              <a:solidFill>
                <a:schemeClr val="dk1"/>
              </a:solidFill>
              <a:latin typeface="Open Sans"/>
              <a:ea typeface="Open Sans"/>
              <a:cs typeface="Open Sans"/>
              <a:sym typeface="Open Sans"/>
            </a:endParaRPr>
          </a:p>
        </p:txBody>
      </p:sp>
      <p:sp>
        <p:nvSpPr>
          <p:cNvPr id="210" name="Google Shape;210;p26"/>
          <p:cNvSpPr txBox="1"/>
          <p:nvPr/>
        </p:nvSpPr>
        <p:spPr>
          <a:xfrm>
            <a:off x="486055" y="2723873"/>
            <a:ext cx="3317423" cy="1323439"/>
          </a:xfrm>
          <a:prstGeom prst="rect">
            <a:avLst/>
          </a:prstGeom>
          <a:no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हिंद महासागर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सुनामी, 2004</a:t>
            </a:r>
            <a:endParaRPr sz="40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p:nvPr/>
        </p:nvSpPr>
        <p:spPr>
          <a:xfrm>
            <a:off x="277091" y="2743538"/>
            <a:ext cx="4655127" cy="11430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आपदा से होने वाले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 सामान्य परिणाम</a:t>
            </a:r>
            <a:endParaRPr sz="4000" b="1" i="0" u="none" strike="noStrike" cap="none">
              <a:solidFill>
                <a:srgbClr val="FF0000"/>
              </a:solidFill>
              <a:latin typeface="Open Sans"/>
              <a:ea typeface="Open Sans"/>
              <a:cs typeface="Open Sans"/>
              <a:sym typeface="Open Sans"/>
            </a:endParaRPr>
          </a:p>
        </p:txBody>
      </p:sp>
      <p:sp>
        <p:nvSpPr>
          <p:cNvPr id="216" name="Google Shape;216;p27"/>
          <p:cNvSpPr/>
          <p:nvPr/>
        </p:nvSpPr>
        <p:spPr>
          <a:xfrm>
            <a:off x="4748495" y="950342"/>
            <a:ext cx="7316087" cy="4983423"/>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जीवन की हानि</a:t>
            </a:r>
            <a:endParaRPr sz="1400" b="0" i="0" u="none" strike="noStrike" cap="none">
              <a:solidFill>
                <a:srgbClr val="000000"/>
              </a:solidFill>
              <a:latin typeface="Arial"/>
              <a:ea typeface="Arial"/>
              <a:cs typeface="Arial"/>
              <a:sym typeface="Arial"/>
            </a:endParaRPr>
          </a:p>
          <a:p>
            <a:pPr marL="457200" marR="0" lvl="0" indent="-457200" algn="just"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लोगों को चोट लगना</a:t>
            </a:r>
            <a:endParaRPr sz="1400" b="0" i="0" u="none" strike="noStrike" cap="none">
              <a:solidFill>
                <a:srgbClr val="000000"/>
              </a:solidFill>
              <a:latin typeface="Arial"/>
              <a:ea typeface="Arial"/>
              <a:cs typeface="Arial"/>
              <a:sym typeface="Arial"/>
            </a:endParaRPr>
          </a:p>
          <a:p>
            <a:pPr marL="457200" marR="0" lvl="0" indent="-457200" algn="just"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संपत्ति को क्षति और विनाश</a:t>
            </a:r>
            <a:endParaRPr sz="1400" b="0" i="0" u="none" strike="noStrike" cap="none">
              <a:solidFill>
                <a:srgbClr val="000000"/>
              </a:solidFill>
              <a:latin typeface="Arial"/>
              <a:ea typeface="Arial"/>
              <a:cs typeface="Arial"/>
              <a:sym typeface="Arial"/>
            </a:endParaRPr>
          </a:p>
          <a:p>
            <a:pPr marL="457200" marR="0" lvl="0" indent="-457200" algn="just"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आजीविका का नुकसान</a:t>
            </a:r>
            <a:endParaRPr sz="1400" b="0" i="0" u="none" strike="noStrike" cap="none">
              <a:solidFill>
                <a:srgbClr val="000000"/>
              </a:solidFill>
              <a:latin typeface="Arial"/>
              <a:ea typeface="Arial"/>
              <a:cs typeface="Arial"/>
              <a:sym typeface="Arial"/>
            </a:endParaRPr>
          </a:p>
          <a:p>
            <a:pPr marL="457200" marR="0" lvl="0" indent="-457200" algn="just"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आवश्यक सेवाओं में व्यवधान (जैसे बिजली,</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560"/>
              </a:spcBef>
              <a:spcAft>
                <a:spcPts val="0"/>
              </a:spcAft>
              <a:buClr>
                <a:srgbClr val="000000"/>
              </a:buClr>
              <a:buSzPts val="2800"/>
              <a:buFont typeface="Arial"/>
              <a:buNone/>
            </a:pPr>
            <a:r>
              <a:rPr lang="en-US" sz="2800" b="0" i="0" u="none" strike="noStrike" cap="none">
                <a:solidFill>
                  <a:schemeClr val="dk1"/>
                </a:solidFill>
                <a:latin typeface="Open Sans"/>
                <a:ea typeface="Open Sans"/>
                <a:cs typeface="Open Sans"/>
                <a:sym typeface="Open Sans"/>
              </a:rPr>
              <a:t>   पानी, संचार)</a:t>
            </a:r>
            <a:endParaRPr sz="1400" b="0" i="0" u="none" strike="noStrike" cap="none">
              <a:solidFill>
                <a:srgbClr val="000000"/>
              </a:solidFill>
              <a:latin typeface="Arial"/>
              <a:ea typeface="Arial"/>
              <a:cs typeface="Arial"/>
              <a:sym typeface="Arial"/>
            </a:endParaRPr>
          </a:p>
          <a:p>
            <a:pPr marL="457200" marR="0" lvl="0" indent="-457200" algn="just"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राष्ट्रीय बुनियादी ढांचे को नुकसान (सड़कें,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560"/>
              </a:spcBef>
              <a:spcAft>
                <a:spcPts val="0"/>
              </a:spcAft>
              <a:buClr>
                <a:srgbClr val="000000"/>
              </a:buClr>
              <a:buSzPts val="2800"/>
              <a:buFont typeface="Arial"/>
              <a:buNone/>
            </a:pPr>
            <a:r>
              <a:rPr lang="en-US" sz="2800" b="0" i="0" u="none" strike="noStrike" cap="none">
                <a:solidFill>
                  <a:schemeClr val="dk1"/>
                </a:solidFill>
                <a:latin typeface="Open Sans"/>
                <a:ea typeface="Open Sans"/>
                <a:cs typeface="Open Sans"/>
                <a:sym typeface="Open Sans"/>
              </a:rPr>
              <a:t>   पुल, भवन आदि)</a:t>
            </a:r>
            <a:endParaRPr sz="1400" b="0" i="0" u="none" strike="noStrike" cap="none">
              <a:solidFill>
                <a:srgbClr val="000000"/>
              </a:solidFill>
              <a:latin typeface="Arial"/>
              <a:ea typeface="Arial"/>
              <a:cs typeface="Arial"/>
              <a:sym typeface="Arial"/>
            </a:endParaRPr>
          </a:p>
          <a:p>
            <a:pPr marL="457200" marR="0" lvl="0" indent="-457200" algn="just"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सरकारी प्रणालियों में व्यवधान</a:t>
            </a:r>
            <a:endParaRPr sz="1400" b="0" i="0" u="none" strike="noStrike" cap="none">
              <a:solidFill>
                <a:srgbClr val="000000"/>
              </a:solidFill>
              <a:latin typeface="Arial"/>
              <a:ea typeface="Arial"/>
              <a:cs typeface="Arial"/>
              <a:sym typeface="Arial"/>
            </a:endParaRPr>
          </a:p>
          <a:p>
            <a:pPr marL="457200" marR="0" lvl="0" indent="-457200" algn="just"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राष्ट्रीय आर्थिक नुकसान</a:t>
            </a:r>
            <a:endParaRPr sz="1400" b="0" i="0" u="none" strike="noStrike" cap="none">
              <a:solidFill>
                <a:srgbClr val="000000"/>
              </a:solidFill>
              <a:latin typeface="Arial"/>
              <a:ea typeface="Arial"/>
              <a:cs typeface="Arial"/>
              <a:sym typeface="Arial"/>
            </a:endParaRPr>
          </a:p>
          <a:p>
            <a:pPr marL="457200" marR="0" lvl="0" indent="-457200" algn="just"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सामाजिक और मनोवैज्ञानिक प्रभाव (तनाव, भय, असुरक्षा</a:t>
            </a:r>
            <a:endParaRPr sz="1400" b="0" i="0" u="none" strike="noStrike" cap="none">
              <a:solidFill>
                <a:srgbClr val="000000"/>
              </a:solidFill>
              <a:latin typeface="Arial"/>
              <a:ea typeface="Arial"/>
              <a:cs typeface="Arial"/>
              <a:sym typeface="Arial"/>
            </a:endParaRPr>
          </a:p>
        </p:txBody>
      </p:sp>
      <p:sp>
        <p:nvSpPr>
          <p:cNvPr id="217" name="Google Shape;21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p:nvPr/>
        </p:nvSpPr>
        <p:spPr>
          <a:xfrm>
            <a:off x="185821" y="2562762"/>
            <a:ext cx="3464318"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Open Sans"/>
                <a:ea typeface="Open Sans"/>
                <a:cs typeface="Open Sans"/>
                <a:sym typeface="Open Sans"/>
              </a:rPr>
              <a:t>आपदा प्रबंधन</a:t>
            </a:r>
            <a:endParaRPr sz="1400" b="0" i="0" u="none" strike="noStrike" cap="none">
              <a:solidFill>
                <a:srgbClr val="000000"/>
              </a:solidFill>
              <a:latin typeface="Arial"/>
              <a:ea typeface="Arial"/>
              <a:cs typeface="Arial"/>
              <a:sym typeface="Arial"/>
            </a:endParaRPr>
          </a:p>
        </p:txBody>
      </p:sp>
      <p:sp>
        <p:nvSpPr>
          <p:cNvPr id="224" name="Google Shape;224;p28"/>
          <p:cNvSpPr/>
          <p:nvPr/>
        </p:nvSpPr>
        <p:spPr>
          <a:xfrm>
            <a:off x="3822453" y="1246141"/>
            <a:ext cx="7955664" cy="4919241"/>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यह एक व्यावहारिक विज्ञान है, जो आपदाओं के व्यवस्थित अवलोकन और विश्लेषण के माध्यम से उनसे निपटने के उपायों में सुधार करता है। इसमें </a:t>
            </a:r>
            <a:endParaRPr sz="2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560"/>
              </a:spcBef>
              <a:spcAft>
                <a:spcPts val="0"/>
              </a:spcAft>
              <a:buClr>
                <a:schemeClr val="folHlink"/>
              </a:buClr>
              <a:buSzPts val="2100"/>
              <a:buFont typeface="Noto Sans Symbols"/>
              <a:buChar char="✔"/>
            </a:pPr>
            <a:r>
              <a:rPr lang="en-US" sz="2800" b="0" i="0" u="none" strike="noStrike" cap="none">
                <a:solidFill>
                  <a:schemeClr val="dk1"/>
                </a:solidFill>
                <a:latin typeface="Calibri"/>
                <a:ea typeface="Calibri"/>
                <a:cs typeface="Calibri"/>
                <a:sym typeface="Calibri"/>
              </a:rPr>
              <a:t>रोकथाम, </a:t>
            </a:r>
            <a:endParaRPr sz="2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560"/>
              </a:spcBef>
              <a:spcAft>
                <a:spcPts val="0"/>
              </a:spcAft>
              <a:buClr>
                <a:schemeClr val="folHlink"/>
              </a:buClr>
              <a:buSzPts val="2100"/>
              <a:buFont typeface="Noto Sans Symbols"/>
              <a:buChar char="✔"/>
            </a:pPr>
            <a:r>
              <a:rPr lang="en-US" sz="2800" b="0" i="0" u="none" strike="noStrike" cap="none">
                <a:solidFill>
                  <a:schemeClr val="dk1"/>
                </a:solidFill>
                <a:latin typeface="Calibri"/>
                <a:ea typeface="Calibri"/>
                <a:cs typeface="Calibri"/>
                <a:sym typeface="Calibri"/>
              </a:rPr>
              <a:t>न्यूनीकरण, </a:t>
            </a:r>
            <a:endParaRPr sz="2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560"/>
              </a:spcBef>
              <a:spcAft>
                <a:spcPts val="0"/>
              </a:spcAft>
              <a:buClr>
                <a:schemeClr val="folHlink"/>
              </a:buClr>
              <a:buSzPts val="2100"/>
              <a:buFont typeface="Noto Sans Symbols"/>
              <a:buChar char="✔"/>
            </a:pPr>
            <a:r>
              <a:rPr lang="en-US" sz="2800" b="0" i="0" u="none" strike="noStrike" cap="none">
                <a:solidFill>
                  <a:schemeClr val="dk1"/>
                </a:solidFill>
                <a:latin typeface="Calibri"/>
                <a:ea typeface="Calibri"/>
                <a:cs typeface="Calibri"/>
                <a:sym typeface="Calibri"/>
              </a:rPr>
              <a:t>तैयारी, </a:t>
            </a:r>
            <a:endParaRPr sz="2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560"/>
              </a:spcBef>
              <a:spcAft>
                <a:spcPts val="0"/>
              </a:spcAft>
              <a:buClr>
                <a:schemeClr val="folHlink"/>
              </a:buClr>
              <a:buSzPts val="2100"/>
              <a:buFont typeface="Noto Sans Symbols"/>
              <a:buChar char="✔"/>
            </a:pPr>
            <a:r>
              <a:rPr lang="en-US" sz="2800" b="0" i="0" u="none" strike="noStrike" cap="none">
                <a:solidFill>
                  <a:schemeClr val="dk1"/>
                </a:solidFill>
                <a:latin typeface="Calibri"/>
                <a:ea typeface="Calibri"/>
                <a:cs typeface="Calibri"/>
                <a:sym typeface="Calibri"/>
              </a:rPr>
              <a:t>प्रतिक्रिया और </a:t>
            </a:r>
            <a:endParaRPr sz="2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560"/>
              </a:spcBef>
              <a:spcAft>
                <a:spcPts val="0"/>
              </a:spcAft>
              <a:buClr>
                <a:schemeClr val="folHlink"/>
              </a:buClr>
              <a:buSzPts val="2100"/>
              <a:buFont typeface="Noto Sans Symbols"/>
              <a:buChar char="✔"/>
            </a:pPr>
            <a:r>
              <a:rPr lang="en-US" sz="2800" b="0" i="0" u="none" strike="noStrike" cap="none">
                <a:solidFill>
                  <a:schemeClr val="dk1"/>
                </a:solidFill>
                <a:latin typeface="Calibri"/>
                <a:ea typeface="Calibri"/>
                <a:cs typeface="Calibri"/>
                <a:sym typeface="Calibri"/>
              </a:rPr>
              <a:t>पुनर्वास (रिकवरी)  जैसे चरण शामिल होते हैं।</a:t>
            </a:r>
            <a:endParaRPr sz="28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3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245672" y="2574721"/>
            <a:ext cx="5120958"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11111"/>
              <a:buFont typeface="Open Sans"/>
              <a:buNone/>
            </a:pPr>
            <a:r>
              <a:rPr lang="en-US" sz="4800" b="1">
                <a:solidFill>
                  <a:srgbClr val="FF0000"/>
                </a:solidFill>
                <a:latin typeface="Open Sans"/>
                <a:ea typeface="Open Sans"/>
                <a:cs typeface="Open Sans"/>
                <a:sym typeface="Open Sans"/>
              </a:rPr>
              <a:t>आपदा प्रबंधन के सिद्धांत</a:t>
            </a:r>
            <a:endParaRPr/>
          </a:p>
        </p:txBody>
      </p:sp>
      <p:sp>
        <p:nvSpPr>
          <p:cNvPr id="230" name="Google Shape;230;p29"/>
          <p:cNvSpPr txBox="1">
            <a:spLocks noGrp="1"/>
          </p:cNvSpPr>
          <p:nvPr>
            <p:ph type="body" idx="4294967295"/>
          </p:nvPr>
        </p:nvSpPr>
        <p:spPr>
          <a:xfrm>
            <a:off x="5223563" y="976500"/>
            <a:ext cx="6471325" cy="4909456"/>
          </a:xfrm>
          <a:prstGeom prst="rect">
            <a:avLst/>
          </a:prstGeom>
          <a:noFill/>
          <a:ln>
            <a:noFill/>
          </a:ln>
        </p:spPr>
        <p:txBody>
          <a:bodyPr spcFirstLastPara="1" wrap="square" lIns="91425" tIns="45700" rIns="91425" bIns="45700" anchor="t" anchorCtr="0">
            <a:noAutofit/>
          </a:bodyPr>
          <a:lstStyle/>
          <a:p>
            <a:pPr marL="2057400" lvl="4" indent="-228600" algn="l" rtl="0">
              <a:lnSpc>
                <a:spcPct val="150000"/>
              </a:lnSpc>
              <a:spcBef>
                <a:spcPts val="0"/>
              </a:spcBef>
              <a:spcAft>
                <a:spcPts val="0"/>
              </a:spcAft>
              <a:buClr>
                <a:schemeClr val="dk1"/>
              </a:buClr>
              <a:buSzPts val="3200"/>
              <a:buFont typeface="Noto Sans Symbols"/>
              <a:buChar char="⮚"/>
            </a:pPr>
            <a:r>
              <a:rPr lang="en-US" sz="3200">
                <a:latin typeface="Open Sans"/>
                <a:ea typeface="Open Sans"/>
                <a:cs typeface="Open Sans"/>
                <a:sym typeface="Open Sans"/>
              </a:rPr>
              <a:t>खतरों का आकलन</a:t>
            </a:r>
            <a:endParaRPr sz="3200">
              <a:latin typeface="Open Sans"/>
              <a:ea typeface="Open Sans"/>
              <a:cs typeface="Open Sans"/>
              <a:sym typeface="Open Sans"/>
            </a:endParaRPr>
          </a:p>
          <a:p>
            <a:pPr marL="2057400" lvl="4" indent="-228600" algn="l" rtl="0">
              <a:lnSpc>
                <a:spcPct val="150000"/>
              </a:lnSpc>
              <a:spcBef>
                <a:spcPts val="500"/>
              </a:spcBef>
              <a:spcAft>
                <a:spcPts val="0"/>
              </a:spcAft>
              <a:buClr>
                <a:schemeClr val="dk1"/>
              </a:buClr>
              <a:buSzPts val="3200"/>
              <a:buFont typeface="Noto Sans Symbols"/>
              <a:buChar char="⮚"/>
            </a:pPr>
            <a:r>
              <a:rPr lang="en-US" sz="3200">
                <a:latin typeface="Open Sans"/>
                <a:ea typeface="Open Sans"/>
                <a:cs typeface="Open Sans"/>
                <a:sym typeface="Open Sans"/>
              </a:rPr>
              <a:t>योजना</a:t>
            </a:r>
            <a:endParaRPr/>
          </a:p>
          <a:p>
            <a:pPr marL="2057400" lvl="4" indent="-228600" algn="l" rtl="0">
              <a:lnSpc>
                <a:spcPct val="150000"/>
              </a:lnSpc>
              <a:spcBef>
                <a:spcPts val="500"/>
              </a:spcBef>
              <a:spcAft>
                <a:spcPts val="0"/>
              </a:spcAft>
              <a:buClr>
                <a:schemeClr val="dk1"/>
              </a:buClr>
              <a:buSzPts val="3200"/>
              <a:buFont typeface="Noto Sans Symbols"/>
              <a:buChar char="⮚"/>
            </a:pPr>
            <a:r>
              <a:rPr lang="en-US" sz="3200">
                <a:latin typeface="Open Sans"/>
                <a:ea typeface="Open Sans"/>
                <a:cs typeface="Open Sans"/>
                <a:sym typeface="Open Sans"/>
              </a:rPr>
              <a:t>संगठन</a:t>
            </a:r>
            <a:endParaRPr/>
          </a:p>
          <a:p>
            <a:pPr marL="2057400" lvl="4" indent="-228600" algn="l" rtl="0">
              <a:lnSpc>
                <a:spcPct val="150000"/>
              </a:lnSpc>
              <a:spcBef>
                <a:spcPts val="500"/>
              </a:spcBef>
              <a:spcAft>
                <a:spcPts val="0"/>
              </a:spcAft>
              <a:buClr>
                <a:schemeClr val="dk1"/>
              </a:buClr>
              <a:buSzPts val="3200"/>
              <a:buFont typeface="Noto Sans Symbols"/>
              <a:buChar char="⮚"/>
            </a:pPr>
            <a:r>
              <a:rPr lang="en-US" sz="3200">
                <a:latin typeface="Open Sans"/>
                <a:ea typeface="Open Sans"/>
                <a:cs typeface="Open Sans"/>
                <a:sym typeface="Open Sans"/>
              </a:rPr>
              <a:t>संसाधनों का उपयोग</a:t>
            </a:r>
            <a:endParaRPr/>
          </a:p>
          <a:p>
            <a:pPr marL="2057400" lvl="4" indent="-228600" algn="l" rtl="0">
              <a:lnSpc>
                <a:spcPct val="150000"/>
              </a:lnSpc>
              <a:spcBef>
                <a:spcPts val="500"/>
              </a:spcBef>
              <a:spcAft>
                <a:spcPts val="0"/>
              </a:spcAft>
              <a:buClr>
                <a:schemeClr val="dk1"/>
              </a:buClr>
              <a:buSzPts val="3200"/>
              <a:buFont typeface="Noto Sans Symbols"/>
              <a:buChar char="⮚"/>
            </a:pPr>
            <a:r>
              <a:rPr lang="en-US" sz="3200">
                <a:latin typeface="Open Sans"/>
                <a:ea typeface="Open Sans"/>
                <a:cs typeface="Open Sans"/>
                <a:sym typeface="Open Sans"/>
              </a:rPr>
              <a:t>विशेषज्ञों की आवश्यकता</a:t>
            </a:r>
            <a:endParaRPr/>
          </a:p>
          <a:p>
            <a:pPr marL="2057400" lvl="4" indent="-228600" algn="l" rtl="0">
              <a:lnSpc>
                <a:spcPct val="150000"/>
              </a:lnSpc>
              <a:spcBef>
                <a:spcPts val="500"/>
              </a:spcBef>
              <a:spcAft>
                <a:spcPts val="0"/>
              </a:spcAft>
              <a:buClr>
                <a:schemeClr val="dk1"/>
              </a:buClr>
              <a:buSzPts val="3200"/>
              <a:buFont typeface="Noto Sans Symbols"/>
              <a:buChar char="⮚"/>
            </a:pPr>
            <a:r>
              <a:rPr lang="en-US" sz="3200">
                <a:latin typeface="Open Sans"/>
                <a:ea typeface="Open Sans"/>
                <a:cs typeface="Open Sans"/>
                <a:sym typeface="Open Sans"/>
              </a:rPr>
              <a:t>प्रशिक्षण</a:t>
            </a:r>
            <a:endParaRPr/>
          </a:p>
        </p:txBody>
      </p:sp>
      <p:sp>
        <p:nvSpPr>
          <p:cNvPr id="231" name="Google Shape;23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32" name="Google Shape;23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body" idx="4294967295"/>
          </p:nvPr>
        </p:nvSpPr>
        <p:spPr>
          <a:xfrm>
            <a:off x="4446190" y="1116037"/>
            <a:ext cx="7452072" cy="536988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Font typeface="Noto Sans Symbols"/>
              <a:buChar char="⮚"/>
            </a:pPr>
            <a:r>
              <a:rPr lang="en-US"/>
              <a:t>आपदाएँ अनिवार्य रूप से घटित होती हैं।</a:t>
            </a:r>
            <a:endParaRPr/>
          </a:p>
          <a:p>
            <a:pPr marL="228600" lvl="0" indent="-228600" algn="just" rtl="0">
              <a:lnSpc>
                <a:spcPct val="90000"/>
              </a:lnSpc>
              <a:spcBef>
                <a:spcPts val="1000"/>
              </a:spcBef>
              <a:spcAft>
                <a:spcPts val="0"/>
              </a:spcAft>
              <a:buClr>
                <a:schemeClr val="dk1"/>
              </a:buClr>
              <a:buSzPts val="2800"/>
              <a:buFont typeface="Noto Sans Symbols"/>
              <a:buChar char="⮚"/>
            </a:pPr>
            <a:r>
              <a:rPr lang="en-US"/>
              <a:t>आपदाएँ सीमाओं को नहीं मानतीं।</a:t>
            </a:r>
            <a:endParaRPr/>
          </a:p>
          <a:p>
            <a:pPr marL="228600" lvl="0" indent="-228600" algn="just" rtl="0">
              <a:lnSpc>
                <a:spcPct val="90000"/>
              </a:lnSpc>
              <a:spcBef>
                <a:spcPts val="1000"/>
              </a:spcBef>
              <a:spcAft>
                <a:spcPts val="0"/>
              </a:spcAft>
              <a:buClr>
                <a:schemeClr val="dk1"/>
              </a:buClr>
              <a:buSzPts val="2800"/>
              <a:buFont typeface="Noto Sans Symbols"/>
              <a:buChar char="⮚"/>
            </a:pPr>
            <a:r>
              <a:rPr lang="en-US"/>
              <a:t>आपदाएँ मनुष्यों और पशुओं की जान ले सकती हैं।</a:t>
            </a:r>
            <a:endParaRPr/>
          </a:p>
          <a:p>
            <a:pPr marL="228600" lvl="0" indent="-228600" algn="just" rtl="0">
              <a:lnSpc>
                <a:spcPct val="90000"/>
              </a:lnSpc>
              <a:spcBef>
                <a:spcPts val="1000"/>
              </a:spcBef>
              <a:spcAft>
                <a:spcPts val="0"/>
              </a:spcAft>
              <a:buClr>
                <a:schemeClr val="dk1"/>
              </a:buClr>
              <a:buSzPts val="2800"/>
              <a:buFont typeface="Noto Sans Symbols"/>
              <a:buChar char="⮚"/>
            </a:pPr>
            <a:r>
              <a:rPr lang="en-US"/>
              <a:t>आपदाएँ समाज में नकारात्मक छवि और असुरक्षा का वातावरण पैदा करती हैं।</a:t>
            </a:r>
            <a:endParaRPr/>
          </a:p>
          <a:p>
            <a:pPr marL="228600" lvl="0" indent="-228600" algn="just" rtl="0">
              <a:lnSpc>
                <a:spcPct val="90000"/>
              </a:lnSpc>
              <a:spcBef>
                <a:spcPts val="1000"/>
              </a:spcBef>
              <a:spcAft>
                <a:spcPts val="0"/>
              </a:spcAft>
              <a:buClr>
                <a:schemeClr val="dk1"/>
              </a:buClr>
              <a:buSzPts val="2800"/>
              <a:buFont typeface="Noto Sans Symbols"/>
              <a:buChar char="⮚"/>
            </a:pPr>
            <a:r>
              <a:rPr lang="en-US"/>
              <a:t>आपदाएँ अर्थव्यवस्था को गंभीर रूप से प्रभावित करती हैं।</a:t>
            </a:r>
            <a:endParaRPr/>
          </a:p>
          <a:p>
            <a:pPr marL="228600" lvl="0" indent="-228600" algn="just" rtl="0">
              <a:lnSpc>
                <a:spcPct val="90000"/>
              </a:lnSpc>
              <a:spcBef>
                <a:spcPts val="1000"/>
              </a:spcBef>
              <a:spcAft>
                <a:spcPts val="0"/>
              </a:spcAft>
              <a:buClr>
                <a:schemeClr val="dk1"/>
              </a:buClr>
              <a:buSzPts val="2800"/>
              <a:buFont typeface="Noto Sans Symbols"/>
              <a:buChar char="⮚"/>
            </a:pPr>
            <a:r>
              <a:rPr lang="en-US"/>
              <a:t>आपदाओ से गहरा मनोवैज्ञानिक प्रभाव पड़ता है।</a:t>
            </a:r>
            <a:br>
              <a:rPr lang="en-US"/>
            </a:br>
            <a:r>
              <a:rPr lang="en-US"/>
              <a:t>आपदाएँ पर्यावरण के लिए भी हानिकारक होती हैं।</a:t>
            </a:r>
            <a:endParaRPr/>
          </a:p>
          <a:p>
            <a:pPr marL="0" lvl="0" indent="0" algn="l" rtl="0">
              <a:lnSpc>
                <a:spcPct val="90000"/>
              </a:lnSpc>
              <a:spcBef>
                <a:spcPts val="1000"/>
              </a:spcBef>
              <a:spcAft>
                <a:spcPts val="0"/>
              </a:spcAft>
              <a:buClr>
                <a:schemeClr val="dk1"/>
              </a:buClr>
              <a:buSzPts val="2800"/>
              <a:buNone/>
            </a:pPr>
            <a:endParaRPr>
              <a:latin typeface="Open Sans"/>
              <a:ea typeface="Open Sans"/>
              <a:cs typeface="Open Sans"/>
              <a:sym typeface="Open Sans"/>
            </a:endParaRPr>
          </a:p>
        </p:txBody>
      </p:sp>
      <p:sp>
        <p:nvSpPr>
          <p:cNvPr id="239" name="Google Shape;239;p30"/>
          <p:cNvSpPr/>
          <p:nvPr/>
        </p:nvSpPr>
        <p:spPr>
          <a:xfrm>
            <a:off x="209817" y="2646781"/>
            <a:ext cx="3900256" cy="707886"/>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आपदाओं के तथ्य</a:t>
            </a:r>
            <a:endParaRPr sz="4000" b="1" i="0" u="none" strike="noStrike" cap="none">
              <a:solidFill>
                <a:srgbClr val="FF0000"/>
              </a:solidFill>
              <a:latin typeface="Open Sans"/>
              <a:ea typeface="Open Sans"/>
              <a:cs typeface="Open Sans"/>
              <a:sym typeface="Open Sans"/>
            </a:endParaRPr>
          </a:p>
        </p:txBody>
      </p:sp>
      <p:sp>
        <p:nvSpPr>
          <p:cNvPr id="240" name="Google Shape;24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41" name="Google Shape;24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 calcmode="lin" valueType="num">
                                      <p:cBhvr additive="base">
                                        <p:cTn id="7" dur="500"/>
                                        <p:tgtEl>
                                          <p:spTgt spid="2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 calcmode="lin" valueType="num">
                                      <p:cBhvr additive="base">
                                        <p:cTn id="12" dur="500"/>
                                        <p:tgtEl>
                                          <p:spTgt spid="2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8">
                                            <p:txEl>
                                              <p:pRg st="2" end="2"/>
                                            </p:txEl>
                                          </p:spTgt>
                                        </p:tgtEl>
                                        <p:attrNameLst>
                                          <p:attrName>style.visibility</p:attrName>
                                        </p:attrNameLst>
                                      </p:cBhvr>
                                      <p:to>
                                        <p:strVal val="visible"/>
                                      </p:to>
                                    </p:set>
                                    <p:anim calcmode="lin" valueType="num">
                                      <p:cBhvr additive="base">
                                        <p:cTn id="17" dur="500"/>
                                        <p:tgtEl>
                                          <p:spTgt spid="2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8">
                                            <p:txEl>
                                              <p:pRg st="3" end="3"/>
                                            </p:txEl>
                                          </p:spTgt>
                                        </p:tgtEl>
                                        <p:attrNameLst>
                                          <p:attrName>style.visibility</p:attrName>
                                        </p:attrNameLst>
                                      </p:cBhvr>
                                      <p:to>
                                        <p:strVal val="visible"/>
                                      </p:to>
                                    </p:set>
                                    <p:anim calcmode="lin" valueType="num">
                                      <p:cBhvr additive="base">
                                        <p:cTn id="22" dur="500"/>
                                        <p:tgtEl>
                                          <p:spTgt spid="2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8">
                                            <p:txEl>
                                              <p:pRg st="4" end="4"/>
                                            </p:txEl>
                                          </p:spTgt>
                                        </p:tgtEl>
                                        <p:attrNameLst>
                                          <p:attrName>style.visibility</p:attrName>
                                        </p:attrNameLst>
                                      </p:cBhvr>
                                      <p:to>
                                        <p:strVal val="visible"/>
                                      </p:to>
                                    </p:set>
                                    <p:anim calcmode="lin" valueType="num">
                                      <p:cBhvr additive="base">
                                        <p:cTn id="27" dur="500"/>
                                        <p:tgtEl>
                                          <p:spTgt spid="2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8">
                                            <p:txEl>
                                              <p:pRg st="5" end="5"/>
                                            </p:txEl>
                                          </p:spTgt>
                                        </p:tgtEl>
                                        <p:attrNameLst>
                                          <p:attrName>style.visibility</p:attrName>
                                        </p:attrNameLst>
                                      </p:cBhvr>
                                      <p:to>
                                        <p:strVal val="visible"/>
                                      </p:to>
                                    </p:set>
                                    <p:anim calcmode="lin" valueType="num">
                                      <p:cBhvr additive="base">
                                        <p:cTn id="32" dur="500"/>
                                        <p:tgtEl>
                                          <p:spTgt spid="2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8">
                                            <p:txEl>
                                              <p:pRg st="6" end="6"/>
                                            </p:txEl>
                                          </p:spTgt>
                                        </p:tgtEl>
                                        <p:attrNameLst>
                                          <p:attrName>style.visibility</p:attrName>
                                        </p:attrNameLst>
                                      </p:cBhvr>
                                      <p:to>
                                        <p:strVal val="visible"/>
                                      </p:to>
                                    </p:set>
                                    <p:anim calcmode="lin" valueType="num">
                                      <p:cBhvr additive="base">
                                        <p:cTn id="37" dur="500"/>
                                        <p:tgtEl>
                                          <p:spTgt spid="23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p:nvPr/>
        </p:nvSpPr>
        <p:spPr>
          <a:xfrm>
            <a:off x="227389" y="1238261"/>
            <a:ext cx="2909950" cy="1323439"/>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आपदा प्रबंधन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   चक्र</a:t>
            </a:r>
            <a:endParaRPr sz="4000" b="1" i="0" u="none" strike="noStrike" cap="none">
              <a:solidFill>
                <a:srgbClr val="FF0000"/>
              </a:solidFill>
              <a:latin typeface="Open Sans"/>
              <a:ea typeface="Open Sans"/>
              <a:cs typeface="Open Sans"/>
              <a:sym typeface="Open Sans"/>
            </a:endParaRPr>
          </a:p>
        </p:txBody>
      </p:sp>
      <p:sp>
        <p:nvSpPr>
          <p:cNvPr id="247" name="Google Shape;2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48" name="Google Shape;2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sp>
        <p:nvSpPr>
          <p:cNvPr id="249" name="Google Shape;249;p31"/>
          <p:cNvSpPr txBox="1"/>
          <p:nvPr/>
        </p:nvSpPr>
        <p:spPr>
          <a:xfrm>
            <a:off x="3279919" y="117693"/>
            <a:ext cx="8644327" cy="67403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आपदा प्रबंधन चक्र</a:t>
            </a:r>
            <a:endParaRPr sz="2800" b="1" i="0" u="none" strike="noStrike" cap="none">
              <a:solidFill>
                <a:srgbClr val="002060"/>
              </a:solidFill>
              <a:latin typeface="Calibri"/>
              <a:ea typeface="Calibri"/>
              <a:cs typeface="Calibri"/>
              <a:sym typeface="Calibri"/>
            </a:endParaRPr>
          </a:p>
          <a:p>
            <a:pPr marL="342900" marR="0" lvl="0" indent="-342900" algn="just" rtl="0">
              <a:lnSpc>
                <a:spcPct val="100000"/>
              </a:lnSpc>
              <a:spcBef>
                <a:spcPts val="0"/>
              </a:spcBef>
              <a:spcAft>
                <a:spcPts val="0"/>
              </a:spcAft>
              <a:buClr>
                <a:srgbClr val="FF0000"/>
              </a:buClr>
              <a:buSzPts val="2800"/>
              <a:buFont typeface="Noto Sans Symbols"/>
              <a:buChar char="⮚"/>
            </a:pPr>
            <a:r>
              <a:rPr lang="en-US" sz="2800" b="0" i="0" u="none" strike="noStrike" cap="none">
                <a:solidFill>
                  <a:srgbClr val="FF0000"/>
                </a:solidFill>
                <a:latin typeface="Calibri"/>
                <a:ea typeface="Calibri"/>
                <a:cs typeface="Calibri"/>
                <a:sym typeface="Calibri"/>
              </a:rPr>
              <a:t>तैयारी(Preparedness)</a:t>
            </a:r>
            <a:r>
              <a:rPr lang="en-US" sz="2800" b="0" i="0" u="none" strike="noStrike" cap="none">
                <a:solidFill>
                  <a:schemeClr val="dk1"/>
                </a:solidFill>
                <a:latin typeface="Calibri"/>
                <a:ea typeface="Calibri"/>
                <a:cs typeface="Calibri"/>
                <a:sym typeface="Calibri"/>
              </a:rPr>
              <a:t>-</a:t>
            </a:r>
            <a:r>
              <a:rPr lang="en-US" sz="2400" b="0" i="0" u="none" strike="noStrike" cap="none">
                <a:solidFill>
                  <a:schemeClr val="dk1"/>
                </a:solidFill>
                <a:latin typeface="Calibri"/>
                <a:ea typeface="Calibri"/>
                <a:cs typeface="Calibri"/>
                <a:sym typeface="Calibri"/>
              </a:rPr>
              <a:t> आपदा से पहले की गतिविधियाँ।</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Calibri"/>
                <a:ea typeface="Calibri"/>
                <a:cs typeface="Calibri"/>
                <a:sym typeface="Calibri"/>
              </a:rPr>
              <a:t>उदाहरण</a:t>
            </a:r>
            <a:r>
              <a:rPr lang="en-US" sz="2400" b="0" i="0" u="none" strike="noStrike" cap="none">
                <a:solidFill>
                  <a:schemeClr val="dk1"/>
                </a:solidFill>
                <a:latin typeface="Calibri"/>
                <a:ea typeface="Calibri"/>
                <a:cs typeface="Calibri"/>
                <a:sym typeface="Calibri"/>
              </a:rPr>
              <a:t>: तैयारी योजनाएँ; आपातकालीन अभ्यास/प्रशिक्षण; चेतावनी प्रणालियाँ।</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FF0000"/>
              </a:buClr>
              <a:buSzPts val="2800"/>
              <a:buFont typeface="Noto Sans Symbols"/>
              <a:buChar char="⮚"/>
            </a:pPr>
            <a:r>
              <a:rPr lang="en-US" sz="2800" b="0" i="0" u="none" strike="noStrike" cap="none">
                <a:solidFill>
                  <a:srgbClr val="FF0000"/>
                </a:solidFill>
                <a:latin typeface="Calibri"/>
                <a:ea typeface="Calibri"/>
                <a:cs typeface="Calibri"/>
                <a:sym typeface="Calibri"/>
              </a:rPr>
              <a:t> प्रतिक्रिया (Response)</a:t>
            </a:r>
            <a:r>
              <a:rPr lang="en-US" sz="2400" b="0" i="0" u="none" strike="noStrike" cap="none">
                <a:solidFill>
                  <a:schemeClr val="dk1"/>
                </a:solidFill>
                <a:latin typeface="Calibri"/>
                <a:ea typeface="Calibri"/>
                <a:cs typeface="Calibri"/>
                <a:sym typeface="Calibri"/>
              </a:rPr>
              <a:t>- आपदा के दौरान की गतिविधियाँ।</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Calibri"/>
                <a:ea typeface="Calibri"/>
                <a:cs typeface="Calibri"/>
                <a:sym typeface="Calibri"/>
              </a:rPr>
              <a:t>उदाहरण</a:t>
            </a:r>
            <a:r>
              <a:rPr lang="en-US" sz="2400" b="0" i="0" u="none" strike="noStrike" cap="none">
                <a:solidFill>
                  <a:schemeClr val="dk1"/>
                </a:solidFill>
                <a:latin typeface="Calibri"/>
                <a:ea typeface="Calibri"/>
                <a:cs typeface="Calibri"/>
                <a:sym typeface="Calibri"/>
              </a:rPr>
              <a:t>: सार्वजनिक चेतावनी प्रणालियाँ; आपातकालीन ऑपरेशन; खोज और बचाव।</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FF0000"/>
              </a:buClr>
              <a:buSzPts val="2800"/>
              <a:buFont typeface="Noto Sans Symbols"/>
              <a:buChar char="⮚"/>
            </a:pPr>
            <a:r>
              <a:rPr lang="en-US" sz="2800" b="0" i="0" u="none" strike="noStrike" cap="none">
                <a:solidFill>
                  <a:srgbClr val="FF0000"/>
                </a:solidFill>
                <a:latin typeface="Calibri"/>
                <a:ea typeface="Calibri"/>
                <a:cs typeface="Calibri"/>
                <a:sym typeface="Calibri"/>
              </a:rPr>
              <a:t> रिकवरी(Recovery)-</a:t>
            </a:r>
            <a:r>
              <a:rPr lang="en-US" sz="2400" b="0" i="0" u="none" strike="noStrike" cap="none">
                <a:solidFill>
                  <a:srgbClr val="FF0000"/>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आपदा के बाद की गतिविधियाँ।</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Calibri"/>
                <a:ea typeface="Calibri"/>
                <a:cs typeface="Calibri"/>
                <a:sym typeface="Calibri"/>
              </a:rPr>
              <a:t>उदाहरण: </a:t>
            </a:r>
            <a:r>
              <a:rPr lang="en-US" sz="2400" b="0" i="0" u="none" strike="noStrike" cap="none">
                <a:solidFill>
                  <a:schemeClr val="dk1"/>
                </a:solidFill>
                <a:latin typeface="Calibri"/>
                <a:ea typeface="Calibri"/>
                <a:cs typeface="Calibri"/>
                <a:sym typeface="Calibri"/>
              </a:rPr>
              <a:t>अस्थायी आवास; दावों का निपटान और अनुदान; दीर्घकालिक चिकित्सा देखभाल और परामर्श।</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FF0000"/>
              </a:buClr>
              <a:buSzPts val="2800"/>
              <a:buFont typeface="Noto Sans Symbols"/>
              <a:buChar char="⮚"/>
            </a:pPr>
            <a:r>
              <a:rPr lang="en-US" sz="2800" b="0" i="0" u="none" strike="noStrike" cap="none">
                <a:solidFill>
                  <a:srgbClr val="FF0000"/>
                </a:solidFill>
                <a:latin typeface="Calibri"/>
                <a:ea typeface="Calibri"/>
                <a:cs typeface="Calibri"/>
                <a:sym typeface="Calibri"/>
              </a:rPr>
              <a:t>मिटिगेशन(Mitigation)</a:t>
            </a:r>
            <a:r>
              <a:rPr lang="en-US" sz="2400" b="0" i="0" u="none" strike="noStrike" cap="none">
                <a:solidFill>
                  <a:schemeClr val="dk1"/>
                </a:solidFill>
                <a:latin typeface="Calibri"/>
                <a:ea typeface="Calibri"/>
                <a:cs typeface="Calibri"/>
                <a:sym typeface="Calibri"/>
              </a:rPr>
              <a:t>- आपदाओं के प्रभावों को कम करने वाली गतिविधियाँ।</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Calibri"/>
                <a:ea typeface="Calibri"/>
                <a:cs typeface="Calibri"/>
                <a:sym typeface="Calibri"/>
              </a:rPr>
              <a:t>उदाहरण </a:t>
            </a:r>
            <a:r>
              <a:rPr lang="en-US" sz="2400" b="0" i="0" u="none" strike="noStrike" cap="none">
                <a:solidFill>
                  <a:schemeClr val="dk1"/>
                </a:solidFill>
                <a:latin typeface="Calibri"/>
                <a:ea typeface="Calibri"/>
                <a:cs typeface="Calibri"/>
                <a:sym typeface="Calibri"/>
              </a:rPr>
              <a:t>: बिल्डिंग कोड और ज़ोनिंग; असुरक्षा विश्लेषण; सार्वजनिक शिक्षा।</a:t>
            </a:r>
            <a:endParaRPr sz="2400" b="0" i="0" u="none" strike="noStrike" cap="none">
              <a:solidFill>
                <a:schemeClr val="dk1"/>
              </a:solidFill>
              <a:latin typeface="Calibri"/>
              <a:ea typeface="Calibri"/>
              <a:cs typeface="Calibri"/>
              <a:sym typeface="Calibri"/>
            </a:endParaRPr>
          </a:p>
        </p:txBody>
      </p:sp>
      <p:pic>
        <p:nvPicPr>
          <p:cNvPr id="250" name="Google Shape;250;p31"/>
          <p:cNvPicPr preferRelativeResize="0"/>
          <p:nvPr/>
        </p:nvPicPr>
        <p:blipFill rotWithShape="1">
          <a:blip r:embed="rId3">
            <a:alphaModFix/>
          </a:blip>
          <a:srcRect/>
          <a:stretch/>
        </p:blipFill>
        <p:spPr>
          <a:xfrm>
            <a:off x="375797" y="2699585"/>
            <a:ext cx="2904122" cy="310749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p:nvPr/>
        </p:nvSpPr>
        <p:spPr>
          <a:xfrm>
            <a:off x="5026881" y="1215212"/>
            <a:ext cx="6868974" cy="5139869"/>
          </a:xfrm>
          <a:prstGeom prst="rect">
            <a:avLst/>
          </a:prstGeom>
          <a:solidFill>
            <a:schemeClr val="lt1"/>
          </a:solid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अगस्त 1999 में उच्चाधिकार प्राप्त, समिति का गठन किया गया ।</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140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2001 तक – कृषि मंत्रालय की जिम्मेदारी ।</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140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जून 2002 में गृह मंत्रालय में स्थानांतरित ।</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60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डी.एम. अधिनियम 12 दिसंबर 2005 को संसद द्वारा पारित किया गया था।</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1800"/>
              </a:spcBef>
              <a:spcAft>
                <a:spcPts val="0"/>
              </a:spcAft>
              <a:buClr>
                <a:srgbClr val="171616"/>
              </a:buClr>
              <a:buSzPts val="2800"/>
              <a:buFont typeface="Noto Sans Symbols"/>
              <a:buChar char="⮚"/>
            </a:pPr>
            <a:r>
              <a:rPr lang="en-US" sz="2800" b="0" i="0" u="none" strike="noStrike" cap="none">
                <a:solidFill>
                  <a:srgbClr val="171616"/>
                </a:solidFill>
                <a:latin typeface="Open Sans"/>
                <a:ea typeface="Open Sans"/>
                <a:cs typeface="Open Sans"/>
                <a:sym typeface="Open Sans"/>
              </a:rPr>
              <a:t>देश की आपदा प्रबंधन योजना की निगरानी के लिए वर्ष 2005 में  </a:t>
            </a:r>
            <a:r>
              <a:rPr lang="en-US" sz="2800" b="1" i="0" u="none" strike="noStrike" cap="none">
                <a:solidFill>
                  <a:srgbClr val="171616"/>
                </a:solidFill>
                <a:latin typeface="Open Sans"/>
                <a:ea typeface="Open Sans"/>
                <a:cs typeface="Open Sans"/>
                <a:sym typeface="Open Sans"/>
              </a:rPr>
              <a:t>एन.डी.एम.ए.</a:t>
            </a:r>
            <a:r>
              <a:rPr lang="en-US" sz="2800" b="0" i="0" u="none" strike="noStrike" cap="none">
                <a:solidFill>
                  <a:srgbClr val="171616"/>
                </a:solidFill>
                <a:latin typeface="Open Sans"/>
                <a:ea typeface="Open Sans"/>
                <a:cs typeface="Open Sans"/>
                <a:sym typeface="Open Sans"/>
              </a:rPr>
              <a:t> का  गठन </a:t>
            </a:r>
            <a:r>
              <a:rPr lang="en-US" sz="2800" b="0" i="0" u="none" strike="noStrike" cap="none">
                <a:solidFill>
                  <a:schemeClr val="dk1"/>
                </a:solidFill>
                <a:latin typeface="Open Sans"/>
                <a:ea typeface="Open Sans"/>
                <a:cs typeface="Open Sans"/>
                <a:sym typeface="Open Sans"/>
              </a:rPr>
              <a:t>किया गया ।</a:t>
            </a:r>
            <a:endParaRPr sz="2800" b="0" i="0" u="none" strike="noStrike" cap="none">
              <a:solidFill>
                <a:srgbClr val="171616"/>
              </a:solidFill>
              <a:latin typeface="Open Sans"/>
              <a:ea typeface="Open Sans"/>
              <a:cs typeface="Open Sans"/>
              <a:sym typeface="Open Sans"/>
            </a:endParaRPr>
          </a:p>
        </p:txBody>
      </p:sp>
      <p:sp>
        <p:nvSpPr>
          <p:cNvPr id="256" name="Google Shape;256;p32"/>
          <p:cNvSpPr txBox="1"/>
          <p:nvPr/>
        </p:nvSpPr>
        <p:spPr>
          <a:xfrm>
            <a:off x="84101" y="1527412"/>
            <a:ext cx="5152008" cy="1323439"/>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      विकास: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भारत में आपदा प्रबंधन</a:t>
            </a:r>
            <a:endParaRPr sz="1400" b="0" i="0" u="none" strike="noStrike" cap="none">
              <a:solidFill>
                <a:srgbClr val="000000"/>
              </a:solidFill>
              <a:latin typeface="Arial"/>
              <a:ea typeface="Arial"/>
              <a:cs typeface="Arial"/>
              <a:sym typeface="Arial"/>
            </a:endParaRPr>
          </a:p>
        </p:txBody>
      </p:sp>
      <p:sp>
        <p:nvSpPr>
          <p:cNvPr id="257" name="Google Shape;25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58" name="Google Shape;2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p:nvPr/>
        </p:nvSpPr>
        <p:spPr>
          <a:xfrm>
            <a:off x="1264231" y="973422"/>
            <a:ext cx="2864529" cy="1100658"/>
          </a:xfrm>
          <a:prstGeom prst="rect">
            <a:avLst/>
          </a:prstGeom>
          <a:noFill/>
          <a:ln w="28575" cap="flat" cmpd="sng">
            <a:solidFill>
              <a:srgbClr val="00B050"/>
            </a:solidFill>
            <a:prstDash val="solid"/>
            <a:round/>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0000"/>
                </a:solidFill>
                <a:latin typeface="Open Sans"/>
                <a:ea typeface="Open Sans"/>
                <a:cs typeface="Open Sans"/>
                <a:sym typeface="Open Sans"/>
              </a:rPr>
              <a:t>उद्देश्य </a:t>
            </a:r>
            <a:endParaRPr sz="1400" b="0" i="0" u="none" strike="noStrike" cap="none">
              <a:solidFill>
                <a:srgbClr val="000000"/>
              </a:solidFill>
              <a:latin typeface="Arial"/>
              <a:ea typeface="Arial"/>
              <a:cs typeface="Arial"/>
              <a:sym typeface="Arial"/>
            </a:endParaRPr>
          </a:p>
        </p:txBody>
      </p:sp>
      <p:sp>
        <p:nvSpPr>
          <p:cNvPr id="113" name="Google Shape;11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114" name="Google Shape;1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sp>
        <p:nvSpPr>
          <p:cNvPr id="115" name="Google Shape;115;p15"/>
          <p:cNvSpPr txBox="1"/>
          <p:nvPr/>
        </p:nvSpPr>
        <p:spPr>
          <a:xfrm>
            <a:off x="223944" y="2234346"/>
            <a:ext cx="5035833" cy="133867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इस पाठ को पूरा करने के बाद, आप इससे परिचित हो जाएंगे।</a:t>
            </a:r>
            <a:r>
              <a:rPr lang="en-US" sz="2800" b="1" i="0" u="none" strike="noStrike" cap="none">
                <a:solidFill>
                  <a:schemeClr val="dk1"/>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116" name="Google Shape;116;p15"/>
          <p:cNvSpPr/>
          <p:nvPr/>
        </p:nvSpPr>
        <p:spPr>
          <a:xfrm>
            <a:off x="5388077" y="3266466"/>
            <a:ext cx="6705600" cy="3170099"/>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भारत की आपदा प्रोफ़ाइल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  आपदा प्रबंधन चक्र का वर्णन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  आपदा के प्रकारों का विवरण</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  घटना प्रतिक्रिया प्रणाली का वर्णन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  आपदा प्रबंधन अधिनियम, 2005  का</a:t>
            </a:r>
            <a:endParaRPr sz="2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    अवलोकन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  निष्कर्ष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p:nvPr/>
        </p:nvSpPr>
        <p:spPr>
          <a:xfrm>
            <a:off x="0" y="1953245"/>
            <a:ext cx="3676543" cy="769441"/>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 </a:t>
            </a:r>
            <a:r>
              <a:rPr lang="en-US" sz="4400" b="1" i="0" u="none" strike="noStrike" cap="none">
                <a:solidFill>
                  <a:srgbClr val="FF0000"/>
                </a:solidFill>
                <a:latin typeface="Open Sans"/>
                <a:ea typeface="Open Sans"/>
                <a:cs typeface="Open Sans"/>
                <a:sym typeface="Open Sans"/>
              </a:rPr>
              <a:t>एन.डी.आर.एफ</a:t>
            </a:r>
            <a:endParaRPr sz="4400" b="1" i="0" u="sng" strike="noStrike" cap="none">
              <a:solidFill>
                <a:schemeClr val="lt1"/>
              </a:solidFill>
              <a:latin typeface="Calibri"/>
              <a:ea typeface="Calibri"/>
              <a:cs typeface="Calibri"/>
              <a:sym typeface="Calibri"/>
            </a:endParaRPr>
          </a:p>
        </p:txBody>
      </p:sp>
      <p:sp>
        <p:nvSpPr>
          <p:cNvPr id="264" name="Google Shape;264;p33"/>
          <p:cNvSpPr txBox="1"/>
          <p:nvPr/>
        </p:nvSpPr>
        <p:spPr>
          <a:xfrm>
            <a:off x="3964260" y="1032751"/>
            <a:ext cx="7816403" cy="5688724"/>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2800"/>
              <a:buFont typeface="Arial"/>
              <a:buNone/>
            </a:pPr>
            <a:r>
              <a:rPr lang="en-US" sz="2800" b="1" i="0" u="sng" strike="noStrike" cap="none">
                <a:solidFill>
                  <a:srgbClr val="002060"/>
                </a:solidFill>
                <a:latin typeface="Open Sans"/>
                <a:ea typeface="Open Sans"/>
                <a:cs typeface="Open Sans"/>
                <a:sym typeface="Open Sans"/>
              </a:rPr>
              <a:t>अध्याय VIII, डीएम अधिनियम – 2005</a:t>
            </a:r>
            <a:endParaRPr sz="2800" b="1" i="0" u="none" strike="noStrike" cap="none">
              <a:solidFill>
                <a:srgbClr val="002060"/>
              </a:solidFill>
              <a:latin typeface="Open Sans"/>
              <a:ea typeface="Open Sans"/>
              <a:cs typeface="Open Sans"/>
              <a:sym typeface="Open Sans"/>
            </a:endParaRPr>
          </a:p>
          <a:p>
            <a:pPr marL="342900" marR="0" lvl="0" indent="-342900" algn="just" rtl="0">
              <a:lnSpc>
                <a:spcPct val="100000"/>
              </a:lnSpc>
              <a:spcBef>
                <a:spcPts val="1280"/>
              </a:spcBef>
              <a:spcAft>
                <a:spcPts val="0"/>
              </a:spcAft>
              <a:buClr>
                <a:schemeClr val="dk1"/>
              </a:buClr>
              <a:buSzPts val="2400"/>
              <a:buFont typeface="Noto Sans Symbols"/>
              <a:buChar char="⮚"/>
            </a:pPr>
            <a:r>
              <a:rPr lang="en-US" sz="2400" b="0" i="0" u="none" strike="noStrike" cap="none">
                <a:solidFill>
                  <a:schemeClr val="dk1"/>
                </a:solidFill>
                <a:latin typeface="Open Sans"/>
                <a:ea typeface="Open Sans"/>
                <a:cs typeface="Open Sans"/>
                <a:sym typeface="Open Sans"/>
              </a:rPr>
              <a:t>अधिनियम की धारा 44(i)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2280"/>
              </a:spcBef>
              <a:spcAft>
                <a:spcPts val="0"/>
              </a:spcAft>
              <a:buClr>
                <a:schemeClr val="dk1"/>
              </a:buClr>
              <a:buSzPts val="2400"/>
              <a:buFont typeface="Noto Sans Symbols"/>
              <a:buChar char="⮚"/>
            </a:pPr>
            <a:r>
              <a:rPr lang="en-US" sz="2400" b="0" i="0" u="none" strike="noStrike" cap="none">
                <a:solidFill>
                  <a:schemeClr val="dk1"/>
                </a:solidFill>
                <a:latin typeface="Open Sans"/>
                <a:ea typeface="Open Sans"/>
                <a:cs typeface="Open Sans"/>
                <a:sym typeface="Open Sans"/>
              </a:rPr>
              <a:t>एनडीआरएफ: आपदाओं/आपदा की आशंका से निपटने के लिए एक 'विशेषज्ञ बल'।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3000"/>
              </a:spcBef>
              <a:spcAft>
                <a:spcPts val="0"/>
              </a:spcAft>
              <a:buClr>
                <a:schemeClr val="dk1"/>
              </a:buClr>
              <a:buSzPts val="2400"/>
              <a:buFont typeface="Noto Sans Symbols"/>
              <a:buChar char="⮚"/>
            </a:pPr>
            <a:r>
              <a:rPr lang="en-US" sz="2400" b="0" i="0" u="none" strike="noStrike" cap="none">
                <a:solidFill>
                  <a:schemeClr val="dk1"/>
                </a:solidFill>
                <a:latin typeface="Open Sans"/>
                <a:ea typeface="Open Sans"/>
                <a:cs typeface="Open Sans"/>
                <a:sym typeface="Open Sans"/>
              </a:rPr>
              <a:t>गृह मंत्रालय के 19 जनवरी, 2006 के आदेश के तहत, CAPFs की 8 बटालियन को NDRF में परिवर्तित करने की स्वीकृति दी गई (BSF, CISF, CRPF और ITBP से प्रत्येक 2 बटा.)।</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2400"/>
              </a:spcBef>
              <a:spcAft>
                <a:spcPts val="0"/>
              </a:spcAft>
              <a:buClr>
                <a:schemeClr val="dk1"/>
              </a:buClr>
              <a:buSzPts val="2400"/>
              <a:buFont typeface="Noto Sans Symbols"/>
              <a:buChar char="⮚"/>
            </a:pPr>
            <a:r>
              <a:rPr lang="en-US" sz="2400" b="0" i="0" u="none" strike="noStrike" cap="none">
                <a:solidFill>
                  <a:schemeClr val="dk1"/>
                </a:solidFill>
                <a:latin typeface="Open Sans"/>
                <a:ea typeface="Open Sans"/>
                <a:cs typeface="Open Sans"/>
                <a:sym typeface="Open Sans"/>
              </a:rPr>
              <a:t>बहु-कौशल, हाई-टेक विशेषज्ञ बल, जो अंतर्राष्ट्रीय मानकों के अनुसार प्रशिक्षित और सुसज्जित है तथा प्राकृतिक </a:t>
            </a:r>
            <a:r>
              <a:rPr lang="en-US" sz="2400" b="0" i="0" u="none" strike="noStrike" cap="none">
                <a:solidFill>
                  <a:schemeClr val="dk1"/>
                </a:solidFill>
                <a:latin typeface="Calibri"/>
                <a:ea typeface="Calibri"/>
                <a:cs typeface="Calibri"/>
                <a:sym typeface="Calibri"/>
              </a:rPr>
              <a:t>एवं</a:t>
            </a:r>
            <a:r>
              <a:rPr lang="en-US" sz="2400" b="0" i="0" u="none" strike="noStrike" cap="none">
                <a:solidFill>
                  <a:schemeClr val="dk1"/>
                </a:solidFill>
                <a:latin typeface="Open Sans"/>
                <a:ea typeface="Open Sans"/>
                <a:cs typeface="Open Sans"/>
                <a:sym typeface="Open Sans"/>
              </a:rPr>
              <a:t> मानवीय आपदाओं का सामना करने में सक्षम है।</a:t>
            </a:r>
            <a:endParaRPr sz="2400" b="0" i="0" u="none" strike="noStrike" cap="none">
              <a:solidFill>
                <a:schemeClr val="dk1"/>
              </a:solidFill>
              <a:latin typeface="Open Sans"/>
              <a:ea typeface="Open Sans"/>
              <a:cs typeface="Open Sans"/>
              <a:sym typeface="Open Sans"/>
            </a:endParaRPr>
          </a:p>
        </p:txBody>
      </p:sp>
      <p:sp>
        <p:nvSpPr>
          <p:cNvPr id="265" name="Google Shape;2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66" name="Google Shape;26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72" name="Google Shape;272;p34"/>
          <p:cNvSpPr txBox="1">
            <a:spLocks noGrp="1"/>
          </p:cNvSpPr>
          <p:nvPr>
            <p:ph type="sldNum" idx="12"/>
          </p:nvPr>
        </p:nvSpPr>
        <p:spPr>
          <a:xfrm>
            <a:off x="10563497" y="6530530"/>
            <a:ext cx="1635076"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sp>
        <p:nvSpPr>
          <p:cNvPr id="273" name="Google Shape;273;p34"/>
          <p:cNvSpPr txBox="1"/>
          <p:nvPr/>
        </p:nvSpPr>
        <p:spPr>
          <a:xfrm>
            <a:off x="136754" y="1090893"/>
            <a:ext cx="361728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0000"/>
                </a:solidFill>
                <a:latin typeface="Open Sans"/>
                <a:ea typeface="Open Sans"/>
                <a:cs typeface="Open Sans"/>
                <a:sym typeface="Open Sans"/>
              </a:rPr>
              <a:t>एन.डी.आर.एफ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0000"/>
                </a:solidFill>
                <a:latin typeface="Open Sans"/>
                <a:ea typeface="Open Sans"/>
                <a:cs typeface="Open Sans"/>
                <a:sym typeface="Open Sans"/>
              </a:rPr>
              <a:t>  की तैनाती</a:t>
            </a:r>
            <a:endParaRPr sz="4400" b="1" i="0" u="none" strike="noStrike" cap="none">
              <a:solidFill>
                <a:srgbClr val="FF0000"/>
              </a:solidFill>
              <a:latin typeface="Open Sans"/>
              <a:ea typeface="Open Sans"/>
              <a:cs typeface="Open Sans"/>
              <a:sym typeface="Open Sans"/>
            </a:endParaRPr>
          </a:p>
        </p:txBody>
      </p:sp>
      <p:pic>
        <p:nvPicPr>
          <p:cNvPr id="274" name="Google Shape;274;p34"/>
          <p:cNvPicPr preferRelativeResize="0"/>
          <p:nvPr/>
        </p:nvPicPr>
        <p:blipFill rotWithShape="1">
          <a:blip r:embed="rId3">
            <a:alphaModFix/>
          </a:blip>
          <a:srcRect/>
          <a:stretch/>
        </p:blipFill>
        <p:spPr>
          <a:xfrm>
            <a:off x="3830138" y="50745"/>
            <a:ext cx="8303657" cy="67587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aphicFrame>
        <p:nvGraphicFramePr>
          <p:cNvPr id="279" name="Google Shape;279;p35"/>
          <p:cNvGraphicFramePr/>
          <p:nvPr/>
        </p:nvGraphicFramePr>
        <p:xfrm>
          <a:off x="4050392" y="1155265"/>
          <a:ext cx="3000000" cy="3000000"/>
        </p:xfrm>
        <a:graphic>
          <a:graphicData uri="http://schemas.openxmlformats.org/drawingml/2006/table">
            <a:tbl>
              <a:tblPr firstRow="1" bandRow="1">
                <a:noFill/>
                <a:tableStyleId>{89202259-B814-4043-BED5-9A69962279F4}</a:tableStyleId>
              </a:tblPr>
              <a:tblGrid>
                <a:gridCol w="1912000">
                  <a:extLst>
                    <a:ext uri="{9D8B030D-6E8A-4147-A177-3AD203B41FA5}">
                      <a16:colId xmlns:a16="http://schemas.microsoft.com/office/drawing/2014/main" val="20000"/>
                    </a:ext>
                  </a:extLst>
                </a:gridCol>
                <a:gridCol w="6019225">
                  <a:extLst>
                    <a:ext uri="{9D8B030D-6E8A-4147-A177-3AD203B41FA5}">
                      <a16:colId xmlns:a16="http://schemas.microsoft.com/office/drawing/2014/main" val="20001"/>
                    </a:ext>
                  </a:extLst>
                </a:gridCol>
              </a:tblGrid>
              <a:tr h="1382875">
                <a:tc>
                  <a:txBody>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एल-0</a:t>
                      </a:r>
                      <a:endParaRPr sz="2800" b="1" i="0" u="none" strike="noStrike" cap="none">
                        <a:solidFill>
                          <a:srgbClr val="002060"/>
                        </a:solidFill>
                        <a:latin typeface="Open Sans"/>
                        <a:ea typeface="Open Sans"/>
                        <a:cs typeface="Open Sans"/>
                        <a:sym typeface="Open Sans"/>
                      </a:endParaRPr>
                    </a:p>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(L-O) स्तर</a:t>
                      </a:r>
                      <a:endParaRPr sz="1400" u="none" strike="noStrike" cap="none"/>
                    </a:p>
                  </a:txBody>
                  <a:tcPr marL="110650" marR="110650" marT="55325" marB="55325" anchor="ctr">
                    <a:solidFill>
                      <a:schemeClr val="lt1"/>
                    </a:solidFill>
                  </a:tcPr>
                </a:tc>
                <a:tc>
                  <a:txBody>
                    <a:bodyPr/>
                    <a:lstStyle/>
                    <a:p>
                      <a:pPr marL="0" marR="0" lvl="0" indent="0" algn="just" rtl="0">
                        <a:lnSpc>
                          <a:spcPct val="150000"/>
                        </a:lnSpc>
                        <a:spcBef>
                          <a:spcPts val="0"/>
                        </a:spcBef>
                        <a:spcAft>
                          <a:spcPts val="0"/>
                        </a:spcAft>
                        <a:buClr>
                          <a:srgbClr val="000000"/>
                        </a:buClr>
                        <a:buSzPts val="2800"/>
                        <a:buFont typeface="Arial"/>
                        <a:buNone/>
                      </a:pPr>
                      <a:r>
                        <a:rPr lang="en-US" sz="2800" b="1" u="none" strike="noStrike" cap="none">
                          <a:solidFill>
                            <a:schemeClr val="dk1"/>
                          </a:solidFill>
                          <a:latin typeface="Open Sans"/>
                          <a:ea typeface="Open Sans"/>
                          <a:cs typeface="Open Sans"/>
                          <a:sym typeface="Open Sans"/>
                        </a:rPr>
                        <a:t>प्रारंभिक </a:t>
                      </a:r>
                      <a:r>
                        <a:rPr lang="en-US" sz="2800" b="0" u="none" strike="noStrike" cap="none">
                          <a:solidFill>
                            <a:schemeClr val="dk1"/>
                          </a:solidFill>
                          <a:latin typeface="Open Sans"/>
                          <a:ea typeface="Open Sans"/>
                          <a:cs typeface="Open Sans"/>
                          <a:sym typeface="Open Sans"/>
                        </a:rPr>
                        <a:t>गतिविधियाँ – तैयारी, जागरूकता इत्यादि।</a:t>
                      </a:r>
                      <a:endParaRPr sz="1400" u="none" strike="noStrike" cap="none"/>
                    </a:p>
                  </a:txBody>
                  <a:tcPr marL="110650" marR="110650" marT="55325" marB="55325">
                    <a:solidFill>
                      <a:schemeClr val="lt1"/>
                    </a:solidFill>
                  </a:tcPr>
                </a:tc>
                <a:extLst>
                  <a:ext uri="{0D108BD9-81ED-4DB2-BD59-A6C34878D82A}">
                    <a16:rowId xmlns:a16="http://schemas.microsoft.com/office/drawing/2014/main" val="10000"/>
                  </a:ext>
                </a:extLst>
              </a:tr>
              <a:tr h="1382875">
                <a:tc>
                  <a:txBody>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एल-1</a:t>
                      </a:r>
                      <a:endParaRPr sz="1400" u="none" strike="noStrike" cap="none"/>
                    </a:p>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(L-1) स्तर </a:t>
                      </a:r>
                      <a:endParaRPr sz="1400" u="none" strike="noStrike" cap="none"/>
                    </a:p>
                  </a:txBody>
                  <a:tcPr marL="110650" marR="110650" marT="55325" marB="55325" anchor="ctr">
                    <a:solidFill>
                      <a:schemeClr val="lt1"/>
                    </a:solidFill>
                  </a:tcPr>
                </a:tc>
                <a:tc>
                  <a:txBody>
                    <a:bodyPr/>
                    <a:lstStyle/>
                    <a:p>
                      <a:pPr marL="0" marR="0" lvl="0" indent="0" algn="just" rtl="0">
                        <a:lnSpc>
                          <a:spcPct val="150000"/>
                        </a:lnSpc>
                        <a:spcBef>
                          <a:spcPts val="0"/>
                        </a:spcBef>
                        <a:spcAft>
                          <a:spcPts val="0"/>
                        </a:spcAft>
                        <a:buClr>
                          <a:srgbClr val="000000"/>
                        </a:buClr>
                        <a:buSzPts val="2800"/>
                        <a:buFont typeface="Arial"/>
                        <a:buNone/>
                      </a:pPr>
                      <a:r>
                        <a:rPr lang="en-US" sz="2800" b="0" u="none" strike="noStrike" cap="none">
                          <a:solidFill>
                            <a:schemeClr val="dk1"/>
                          </a:solidFill>
                          <a:latin typeface="Open Sans"/>
                          <a:ea typeface="Open Sans"/>
                          <a:cs typeface="Open Sans"/>
                          <a:sym typeface="Open Sans"/>
                        </a:rPr>
                        <a:t>आपदा, जिसका प्रबंधन </a:t>
                      </a:r>
                      <a:r>
                        <a:rPr lang="en-US" sz="2800" b="1" u="none" strike="noStrike" cap="none">
                          <a:solidFill>
                            <a:schemeClr val="dk1"/>
                          </a:solidFill>
                          <a:latin typeface="Open Sans"/>
                          <a:ea typeface="Open Sans"/>
                          <a:cs typeface="Open Sans"/>
                          <a:sym typeface="Open Sans"/>
                        </a:rPr>
                        <a:t>जिला/ स्थानीय स्तर पर</a:t>
                      </a:r>
                      <a:r>
                        <a:rPr lang="en-US" sz="2800" b="0" u="none" strike="noStrike" cap="none">
                          <a:solidFill>
                            <a:schemeClr val="dk1"/>
                          </a:solidFill>
                          <a:latin typeface="Open Sans"/>
                          <a:ea typeface="Open Sans"/>
                          <a:cs typeface="Open Sans"/>
                          <a:sym typeface="Open Sans"/>
                        </a:rPr>
                        <a:t> किया जा सकता है</a:t>
                      </a:r>
                      <a:r>
                        <a:rPr lang="en-US" sz="2800" b="1" u="none" strike="noStrike" cap="none">
                          <a:solidFill>
                            <a:schemeClr val="dk1"/>
                          </a:solidFill>
                          <a:latin typeface="Open Sans"/>
                          <a:ea typeface="Open Sans"/>
                          <a:cs typeface="Open Sans"/>
                          <a:sym typeface="Open Sans"/>
                        </a:rPr>
                        <a:t>।</a:t>
                      </a:r>
                      <a:endParaRPr sz="1400" u="none" strike="noStrike" cap="none"/>
                    </a:p>
                  </a:txBody>
                  <a:tcPr marL="110650" marR="110650" marT="55325" marB="55325">
                    <a:solidFill>
                      <a:schemeClr val="lt1"/>
                    </a:solidFill>
                  </a:tcPr>
                </a:tc>
                <a:extLst>
                  <a:ext uri="{0D108BD9-81ED-4DB2-BD59-A6C34878D82A}">
                    <a16:rowId xmlns:a16="http://schemas.microsoft.com/office/drawing/2014/main" val="10001"/>
                  </a:ext>
                </a:extLst>
              </a:tr>
              <a:tr h="1382875">
                <a:tc>
                  <a:txBody>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एल-2</a:t>
                      </a:r>
                      <a:endParaRPr sz="1400" u="none" strike="noStrike" cap="none"/>
                    </a:p>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(L-2) स्तर</a:t>
                      </a:r>
                      <a:endParaRPr sz="1400" u="none" strike="noStrike" cap="none"/>
                    </a:p>
                  </a:txBody>
                  <a:tcPr marL="110650" marR="110650" marT="55325" marB="55325" anchor="ctr">
                    <a:solidFill>
                      <a:schemeClr val="lt1"/>
                    </a:solidFill>
                  </a:tcPr>
                </a:tc>
                <a:tc>
                  <a:txBody>
                    <a:bodyPr/>
                    <a:lstStyle/>
                    <a:p>
                      <a:pPr marL="0" marR="0" lvl="0" indent="0" algn="just" rtl="0">
                        <a:lnSpc>
                          <a:spcPct val="150000"/>
                        </a:lnSpc>
                        <a:spcBef>
                          <a:spcPts val="0"/>
                        </a:spcBef>
                        <a:spcAft>
                          <a:spcPts val="0"/>
                        </a:spcAft>
                        <a:buClr>
                          <a:srgbClr val="000000"/>
                        </a:buClr>
                        <a:buSzPts val="2800"/>
                        <a:buFont typeface="Arial"/>
                        <a:buNone/>
                      </a:pPr>
                      <a:r>
                        <a:rPr lang="en-US" sz="2800" b="1" u="none" strike="noStrike" cap="none">
                          <a:solidFill>
                            <a:schemeClr val="dk1"/>
                          </a:solidFill>
                          <a:latin typeface="Open Sans"/>
                          <a:ea typeface="Open Sans"/>
                          <a:cs typeface="Open Sans"/>
                          <a:sym typeface="Open Sans"/>
                        </a:rPr>
                        <a:t>राज्य के संसाधनों की </a:t>
                      </a:r>
                      <a:r>
                        <a:rPr lang="en-US" sz="2800" b="0" u="none" strike="noStrike" cap="none">
                          <a:solidFill>
                            <a:schemeClr val="dk1"/>
                          </a:solidFill>
                          <a:latin typeface="Open Sans"/>
                          <a:ea typeface="Open Sans"/>
                          <a:cs typeface="Open Sans"/>
                          <a:sym typeface="Open Sans"/>
                        </a:rPr>
                        <a:t>आवश्यक, सहायता, आपदाओं के प्रबंधन के लिए।</a:t>
                      </a:r>
                      <a:endParaRPr sz="1400" u="none" strike="noStrike" cap="none"/>
                    </a:p>
                  </a:txBody>
                  <a:tcPr marL="110650" marR="110650" marT="55325" marB="55325">
                    <a:solidFill>
                      <a:schemeClr val="lt1"/>
                    </a:solidFill>
                  </a:tcPr>
                </a:tc>
                <a:extLst>
                  <a:ext uri="{0D108BD9-81ED-4DB2-BD59-A6C34878D82A}">
                    <a16:rowId xmlns:a16="http://schemas.microsoft.com/office/drawing/2014/main" val="10002"/>
                  </a:ext>
                </a:extLst>
              </a:tr>
              <a:tr h="1382875">
                <a:tc>
                  <a:txBody>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एल-3</a:t>
                      </a:r>
                      <a:endParaRPr sz="1400" u="none" strike="noStrike" cap="none"/>
                    </a:p>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rgbClr val="002060"/>
                          </a:solidFill>
                          <a:latin typeface="Open Sans"/>
                          <a:ea typeface="Open Sans"/>
                          <a:cs typeface="Open Sans"/>
                          <a:sym typeface="Open Sans"/>
                        </a:rPr>
                        <a:t>(L-3) स्तर</a:t>
                      </a:r>
                      <a:endParaRPr sz="1400" u="none" strike="noStrike" cap="none"/>
                    </a:p>
                  </a:txBody>
                  <a:tcPr marL="110650" marR="110650" marT="55325" marB="55325" anchor="ctr">
                    <a:solidFill>
                      <a:schemeClr val="lt1"/>
                    </a:solidFill>
                  </a:tcPr>
                </a:tc>
                <a:tc>
                  <a:txBody>
                    <a:bodyPr/>
                    <a:lstStyle/>
                    <a:p>
                      <a:pPr marL="0" marR="0" lvl="0" indent="0" algn="just" rtl="0">
                        <a:lnSpc>
                          <a:spcPct val="150000"/>
                        </a:lnSpc>
                        <a:spcBef>
                          <a:spcPts val="0"/>
                        </a:spcBef>
                        <a:spcAft>
                          <a:spcPts val="0"/>
                        </a:spcAft>
                        <a:buClr>
                          <a:srgbClr val="000000"/>
                        </a:buClr>
                        <a:buSzPts val="2800"/>
                        <a:buFont typeface="Arial"/>
                        <a:buNone/>
                      </a:pPr>
                      <a:r>
                        <a:rPr lang="en-US" sz="2800" b="1" u="none" strike="noStrike" cap="none">
                          <a:solidFill>
                            <a:schemeClr val="dk1"/>
                          </a:solidFill>
                          <a:latin typeface="Open Sans"/>
                          <a:ea typeface="Open Sans"/>
                          <a:cs typeface="Open Sans"/>
                          <a:sym typeface="Open Sans"/>
                        </a:rPr>
                        <a:t>केंद्र</a:t>
                      </a:r>
                      <a:r>
                        <a:rPr lang="en-US" sz="2800" b="0" u="none" strike="noStrike" cap="none">
                          <a:solidFill>
                            <a:schemeClr val="dk1"/>
                          </a:solidFill>
                          <a:latin typeface="Open Sans"/>
                          <a:ea typeface="Open Sans"/>
                          <a:cs typeface="Open Sans"/>
                          <a:sym typeface="Open Sans"/>
                        </a:rPr>
                        <a:t> से सहायता की आवश्यकता होती है </a:t>
                      </a:r>
                      <a:r>
                        <a:rPr lang="en-US" sz="2800" b="1" u="none" strike="noStrike" cap="none">
                          <a:solidFill>
                            <a:schemeClr val="dk1"/>
                          </a:solidFill>
                          <a:latin typeface="Open Sans"/>
                          <a:ea typeface="Open Sans"/>
                          <a:cs typeface="Open Sans"/>
                          <a:sym typeface="Open Sans"/>
                        </a:rPr>
                        <a:t>।</a:t>
                      </a:r>
                      <a:endParaRPr sz="2800" b="0" u="none" strike="noStrike" cap="none">
                        <a:solidFill>
                          <a:schemeClr val="dk1"/>
                        </a:solidFill>
                        <a:latin typeface="Open Sans"/>
                        <a:ea typeface="Open Sans"/>
                        <a:cs typeface="Open Sans"/>
                        <a:sym typeface="Open Sans"/>
                      </a:endParaRPr>
                    </a:p>
                  </a:txBody>
                  <a:tcPr marL="110650" marR="110650" marT="55325" marB="55325">
                    <a:solidFill>
                      <a:schemeClr val="lt1"/>
                    </a:solidFill>
                  </a:tcPr>
                </a:tc>
                <a:extLst>
                  <a:ext uri="{0D108BD9-81ED-4DB2-BD59-A6C34878D82A}">
                    <a16:rowId xmlns:a16="http://schemas.microsoft.com/office/drawing/2014/main" val="10003"/>
                  </a:ext>
                </a:extLst>
              </a:tr>
            </a:tbl>
          </a:graphicData>
        </a:graphic>
      </p:graphicFrame>
      <p:sp>
        <p:nvSpPr>
          <p:cNvPr id="280" name="Google Shape;280;p35"/>
          <p:cNvSpPr/>
          <p:nvPr/>
        </p:nvSpPr>
        <p:spPr>
          <a:xfrm>
            <a:off x="176693" y="1785366"/>
            <a:ext cx="3607293" cy="1323439"/>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एल – अवधारणा</a:t>
            </a:r>
            <a:endParaRPr sz="4000" b="1" i="0" u="none" strike="noStrike" cap="none">
              <a:solidFill>
                <a:srgbClr val="FF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(L-CONCEPT)</a:t>
            </a:r>
            <a:endParaRPr sz="4000" b="1" i="0" u="none" strike="noStrike" cap="none">
              <a:solidFill>
                <a:srgbClr val="FF0000"/>
              </a:solidFill>
              <a:latin typeface="Open Sans"/>
              <a:ea typeface="Open Sans"/>
              <a:cs typeface="Open Sans"/>
              <a:sym typeface="Open Sans"/>
            </a:endParaRPr>
          </a:p>
        </p:txBody>
      </p:sp>
      <p:sp>
        <p:nvSpPr>
          <p:cNvPr id="281" name="Google Shape;2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82" name="Google Shape;28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2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p:nvPr/>
        </p:nvSpPr>
        <p:spPr>
          <a:xfrm>
            <a:off x="661386" y="1895428"/>
            <a:ext cx="2968101" cy="1100658"/>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FF0000"/>
                </a:solidFill>
                <a:latin typeface="Open Sans"/>
                <a:ea typeface="Open Sans"/>
                <a:cs typeface="Open Sans"/>
                <a:sym typeface="Open Sans"/>
              </a:rPr>
              <a:t>समीक्षा</a:t>
            </a:r>
            <a:endParaRPr sz="1400" b="0" i="0" u="none" strike="noStrike" cap="none">
              <a:solidFill>
                <a:srgbClr val="000000"/>
              </a:solidFill>
              <a:latin typeface="Arial"/>
              <a:ea typeface="Arial"/>
              <a:cs typeface="Arial"/>
              <a:sym typeface="Arial"/>
            </a:endParaRPr>
          </a:p>
        </p:txBody>
      </p:sp>
      <p:sp>
        <p:nvSpPr>
          <p:cNvPr id="288" name="Google Shape;288;p36"/>
          <p:cNvSpPr/>
          <p:nvPr/>
        </p:nvSpPr>
        <p:spPr>
          <a:xfrm>
            <a:off x="4172505" y="1545733"/>
            <a:ext cx="7213960" cy="4431854"/>
          </a:xfrm>
          <a:prstGeom prst="rect">
            <a:avLst/>
          </a:prstGeom>
          <a:solidFill>
            <a:schemeClr val="lt1"/>
          </a:solidFill>
          <a:ln>
            <a:noFill/>
          </a:ln>
          <a:effectLst>
            <a:outerShdw blurRad="44450" dist="27940" dir="5400000" algn="ctr">
              <a:srgbClr val="000000">
                <a:alpha val="31372"/>
              </a:srgbClr>
            </a:outerShdw>
          </a:effectLst>
        </p:spPr>
        <p:txBody>
          <a:bodyPr spcFirstLastPara="1" wrap="square" lIns="91425" tIns="45700" rIns="91425" bIns="45700" anchor="t" anchorCtr="0">
            <a:noAutofit/>
          </a:bodyPr>
          <a:lstStyle/>
          <a:p>
            <a:pPr marL="342900" marR="0" lvl="0" indent="-342900" algn="l" rtl="0">
              <a:lnSpc>
                <a:spcPct val="2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 भारत की आपदा प्रोफ़ाइल | </a:t>
            </a:r>
            <a:endParaRPr sz="1400" b="0" i="0" u="none" strike="noStrike" cap="none">
              <a:solidFill>
                <a:srgbClr val="000000"/>
              </a:solidFill>
              <a:latin typeface="Arial"/>
              <a:ea typeface="Arial"/>
              <a:cs typeface="Arial"/>
              <a:sym typeface="Arial"/>
            </a:endParaRPr>
          </a:p>
          <a:p>
            <a:pPr marL="342900" marR="0" lvl="0" indent="-342900" algn="l" rtl="0">
              <a:lnSpc>
                <a:spcPct val="2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आपदा प्रबंधन चक्र का वर्णन |</a:t>
            </a:r>
            <a:endParaRPr sz="1400" b="0" i="0" u="none" strike="noStrike" cap="none">
              <a:solidFill>
                <a:srgbClr val="000000"/>
              </a:solidFill>
              <a:latin typeface="Arial"/>
              <a:ea typeface="Arial"/>
              <a:cs typeface="Arial"/>
              <a:sym typeface="Arial"/>
            </a:endParaRPr>
          </a:p>
          <a:p>
            <a:pPr marL="342900" marR="0" lvl="0" indent="-342900" algn="l" rtl="0">
              <a:lnSpc>
                <a:spcPct val="2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आपदा के प्रकारों का विवरण |</a:t>
            </a:r>
            <a:endParaRPr sz="1400" b="0" i="0" u="none" strike="noStrike" cap="none">
              <a:solidFill>
                <a:srgbClr val="000000"/>
              </a:solidFill>
              <a:latin typeface="Arial"/>
              <a:ea typeface="Arial"/>
              <a:cs typeface="Arial"/>
              <a:sym typeface="Arial"/>
            </a:endParaRPr>
          </a:p>
          <a:p>
            <a:pPr marL="342900" marR="0" lvl="0" indent="-342900" algn="l" rtl="0">
              <a:lnSpc>
                <a:spcPct val="2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घटना प्रतिक्रिया प्रणाली का वर्णन | </a:t>
            </a:r>
            <a:endParaRPr sz="2400" b="0" i="0" u="none" strike="noStrike" cap="none">
              <a:solidFill>
                <a:schemeClr val="dk1"/>
              </a:solidFill>
              <a:latin typeface="Calibri"/>
              <a:ea typeface="Calibri"/>
              <a:cs typeface="Calibri"/>
              <a:sym typeface="Calibri"/>
            </a:endParaRPr>
          </a:p>
          <a:p>
            <a:pPr marL="342900" marR="0" lvl="0" indent="-342900" algn="l" rtl="0">
              <a:lnSpc>
                <a:spcPct val="2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डीएम अधिनियम 2005 का अवलोकन |</a:t>
            </a:r>
            <a:endParaRPr sz="1400" b="0" i="0" u="none" strike="noStrike" cap="none">
              <a:solidFill>
                <a:srgbClr val="000000"/>
              </a:solidFill>
              <a:latin typeface="Arial"/>
              <a:ea typeface="Arial"/>
              <a:cs typeface="Arial"/>
              <a:sym typeface="Arial"/>
            </a:endParaRPr>
          </a:p>
          <a:p>
            <a:pPr marL="342900" marR="0" lvl="0" indent="-342900" algn="l" rtl="0">
              <a:lnSpc>
                <a:spcPct val="2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 निष्कर्ष</a:t>
            </a:r>
            <a:endParaRPr sz="2400" b="0" i="0" u="none" strike="noStrike" cap="none">
              <a:solidFill>
                <a:schemeClr val="dk1"/>
              </a:solidFill>
              <a:latin typeface="Open Sans"/>
              <a:ea typeface="Open Sans"/>
              <a:cs typeface="Open Sans"/>
              <a:sym typeface="Open Sans"/>
            </a:endParaRPr>
          </a:p>
        </p:txBody>
      </p:sp>
      <p:sp>
        <p:nvSpPr>
          <p:cNvPr id="289" name="Google Shape;28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290" name="Google Shape;29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96" name="Google Shape;296;p3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37"/>
          <p:cNvSpPr txBox="1">
            <a:spLocks noGrp="1"/>
          </p:cNvSpPr>
          <p:nvPr>
            <p:ph type="body" idx="1"/>
          </p:nvPr>
        </p:nvSpPr>
        <p:spPr>
          <a:xfrm>
            <a:off x="2514600" y="2562667"/>
            <a:ext cx="7612380" cy="156459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9600"/>
              <a:buNone/>
            </a:pPr>
            <a:r>
              <a:rPr lang="en-US" sz="9600" b="1">
                <a:solidFill>
                  <a:srgbClr val="FF0000"/>
                </a:solidFill>
                <a:latin typeface="Open Sans"/>
                <a:ea typeface="Open Sans"/>
                <a:cs typeface="Open Sans"/>
                <a:sym typeface="Open Sans"/>
              </a:rPr>
              <a:t>कोई प्रश्न ?</a:t>
            </a:r>
            <a:endParaRPr/>
          </a:p>
        </p:txBody>
      </p:sp>
      <p:pic>
        <p:nvPicPr>
          <p:cNvPr id="298" name="Google Shape;298;p37"/>
          <p:cNvPicPr preferRelativeResize="0"/>
          <p:nvPr/>
        </p:nvPicPr>
        <p:blipFill rotWithShape="1">
          <a:blip r:embed="rId3">
            <a:alphaModFix/>
          </a:blip>
          <a:srcRect/>
          <a:stretch/>
        </p:blipFill>
        <p:spPr>
          <a:xfrm>
            <a:off x="102134" y="66887"/>
            <a:ext cx="1185892" cy="847066"/>
          </a:xfrm>
          <a:prstGeom prst="rect">
            <a:avLst/>
          </a:prstGeom>
          <a:noFill/>
          <a:ln>
            <a:noFill/>
          </a:ln>
        </p:spPr>
      </p:pic>
      <p:pic>
        <p:nvPicPr>
          <p:cNvPr id="299" name="Google Shape;299;p37"/>
          <p:cNvPicPr preferRelativeResize="0"/>
          <p:nvPr/>
        </p:nvPicPr>
        <p:blipFill rotWithShape="1">
          <a:blip r:embed="rId4">
            <a:alphaModFix/>
          </a:blip>
          <a:srcRect/>
          <a:stretch/>
        </p:blipFill>
        <p:spPr>
          <a:xfrm>
            <a:off x="10896600" y="0"/>
            <a:ext cx="1268994" cy="990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p:nvPr/>
        </p:nvSpPr>
        <p:spPr>
          <a:xfrm>
            <a:off x="4062269" y="2517327"/>
            <a:ext cx="3576562" cy="1209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38"/>
          <p:cNvSpPr txBox="1"/>
          <p:nvPr/>
        </p:nvSpPr>
        <p:spPr>
          <a:xfrm>
            <a:off x="918148" y="3033433"/>
            <a:ext cx="249619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Open Sans"/>
                <a:ea typeface="Open Sans"/>
                <a:cs typeface="Open Sans"/>
                <a:sym typeface="Open Sans"/>
              </a:rPr>
              <a:t>धन्यवाद</a:t>
            </a:r>
            <a:endParaRPr sz="5400" b="1" i="0" u="none" strike="noStrike" cap="none">
              <a:solidFill>
                <a:srgbClr val="FF0000"/>
              </a:solidFill>
              <a:latin typeface="Open Sans"/>
              <a:ea typeface="Open Sans"/>
              <a:cs typeface="Open Sans"/>
              <a:sym typeface="Open Sans"/>
            </a:endParaRPr>
          </a:p>
        </p:txBody>
      </p:sp>
      <p:pic>
        <p:nvPicPr>
          <p:cNvPr id="306" name="Google Shape;306;p38"/>
          <p:cNvPicPr preferRelativeResize="0"/>
          <p:nvPr/>
        </p:nvPicPr>
        <p:blipFill rotWithShape="1">
          <a:blip r:embed="rId3">
            <a:alphaModFix/>
          </a:blip>
          <a:srcRect/>
          <a:stretch/>
        </p:blipFill>
        <p:spPr>
          <a:xfrm>
            <a:off x="4062269" y="-28844"/>
            <a:ext cx="8123381" cy="65942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title"/>
          </p:nvPr>
        </p:nvSpPr>
        <p:spPr>
          <a:xfrm>
            <a:off x="471762" y="1746731"/>
            <a:ext cx="2446145" cy="1039091"/>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11111"/>
              <a:buFont typeface="Open Sans"/>
              <a:buNone/>
            </a:pPr>
            <a:r>
              <a:rPr lang="en-US" sz="6000" b="1">
                <a:solidFill>
                  <a:srgbClr val="FF0000"/>
                </a:solidFill>
                <a:latin typeface="Open Sans"/>
                <a:ea typeface="Open Sans"/>
                <a:cs typeface="Open Sans"/>
                <a:sym typeface="Open Sans"/>
              </a:rPr>
              <a:t>मूल्यांकन</a:t>
            </a:r>
            <a:endParaRPr/>
          </a:p>
        </p:txBody>
      </p:sp>
      <p:pic>
        <p:nvPicPr>
          <p:cNvPr id="313" name="Google Shape;313;p39"/>
          <p:cNvPicPr preferRelativeResize="0"/>
          <p:nvPr/>
        </p:nvPicPr>
        <p:blipFill rotWithShape="1">
          <a:blip r:embed="rId3">
            <a:alphaModFix/>
          </a:blip>
          <a:srcRect/>
          <a:stretch/>
        </p:blipFill>
        <p:spPr>
          <a:xfrm>
            <a:off x="102134" y="66887"/>
            <a:ext cx="1185892" cy="847066"/>
          </a:xfrm>
          <a:prstGeom prst="rect">
            <a:avLst/>
          </a:prstGeom>
          <a:noFill/>
          <a:ln>
            <a:noFill/>
          </a:ln>
        </p:spPr>
      </p:pic>
      <p:pic>
        <p:nvPicPr>
          <p:cNvPr id="314" name="Google Shape;314;p39"/>
          <p:cNvPicPr preferRelativeResize="0"/>
          <p:nvPr/>
        </p:nvPicPr>
        <p:blipFill rotWithShape="1">
          <a:blip r:embed="rId4">
            <a:alphaModFix/>
          </a:blip>
          <a:srcRect/>
          <a:stretch/>
        </p:blipFill>
        <p:spPr>
          <a:xfrm>
            <a:off x="10896600" y="0"/>
            <a:ext cx="1268994" cy="990600"/>
          </a:xfrm>
          <a:prstGeom prst="rect">
            <a:avLst/>
          </a:prstGeom>
          <a:noFill/>
          <a:ln>
            <a:noFill/>
          </a:ln>
        </p:spPr>
      </p:pic>
      <p:sp>
        <p:nvSpPr>
          <p:cNvPr id="315" name="Google Shape;315;p39"/>
          <p:cNvSpPr/>
          <p:nvPr/>
        </p:nvSpPr>
        <p:spPr>
          <a:xfrm>
            <a:off x="3452816" y="1535212"/>
            <a:ext cx="8113776" cy="4341573"/>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प्रश्न:-</a:t>
            </a:r>
            <a:r>
              <a:rPr lang="en-US" sz="2800" b="0" i="0" u="none" strike="noStrike" cap="none">
                <a:solidFill>
                  <a:schemeClr val="dk1"/>
                </a:solidFill>
                <a:latin typeface="Calibri"/>
                <a:ea typeface="Calibri"/>
                <a:cs typeface="Calibri"/>
                <a:sym typeface="Calibri"/>
              </a:rPr>
              <a:t>ऐसी घटनाएं बड़े पैमाने पर जन-धन की हानि करती हैं और समाज के सामान्य कामकाज को बाधित करती हैं। ये घटनाएं स्थानीय आपदा-नियंत्रण क्षमता से परे होती हैं और बाहरी मदद की आवश्यकता उत्पन्न करती हैं।</a:t>
            </a:r>
            <a:endParaRPr sz="2800" b="0" i="0" u="none" strike="noStrike" cap="none">
              <a:solidFill>
                <a:schemeClr val="dk1"/>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उत्तर:-</a:t>
            </a:r>
            <a:r>
              <a:rPr lang="en-US" sz="2800" b="0" i="0" u="none" strike="noStrike" cap="none">
                <a:solidFill>
                  <a:schemeClr val="dk1"/>
                </a:solidFill>
                <a:latin typeface="Open Sans"/>
                <a:ea typeface="Open Sans"/>
                <a:cs typeface="Open Sans"/>
                <a:sym typeface="Open Sans"/>
              </a:rPr>
              <a:t>_____________________</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6"/>
          <p:cNvGrpSpPr/>
          <p:nvPr/>
        </p:nvGrpSpPr>
        <p:grpSpPr>
          <a:xfrm>
            <a:off x="1701798" y="785531"/>
            <a:ext cx="10185106" cy="4484254"/>
            <a:chOff x="152401" y="1676400"/>
            <a:chExt cx="9059145" cy="3699047"/>
          </a:xfrm>
        </p:grpSpPr>
        <p:sp>
          <p:nvSpPr>
            <p:cNvPr id="123" name="Google Shape;123;p16"/>
            <p:cNvSpPr/>
            <p:nvPr/>
          </p:nvSpPr>
          <p:spPr>
            <a:xfrm>
              <a:off x="2940682" y="2481170"/>
              <a:ext cx="6270864" cy="2894277"/>
            </a:xfrm>
            <a:prstGeom prst="rect">
              <a:avLst/>
            </a:prstGeom>
            <a:noFill/>
            <a:ln>
              <a:noFill/>
            </a:ln>
          </p:spPr>
          <p:txBody>
            <a:bodyPr spcFirstLastPara="1" wrap="square" lIns="91425" tIns="45700" rIns="91425" bIns="45700" anchor="t" anchorCtr="0">
              <a:noAutofit/>
            </a:bodyPr>
            <a:lstStyle/>
            <a:p>
              <a:pPr marL="457200" marR="0" lvl="1" indent="-4572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देश का 58.6% भूभाग मध्यम से लेकर बहुत उच्च तीव्रता वाले भूकंपों के लिए संवेदनशील है। इनमें से 12% भू भाग गंभीर भूकंप के प्रति संवेदनशील है।</a:t>
              </a:r>
              <a:endParaRPr sz="2800" b="0" i="0" u="none" strike="noStrike" cap="none">
                <a:solidFill>
                  <a:schemeClr val="dk1"/>
                </a:solidFill>
                <a:latin typeface="Open Sans"/>
                <a:ea typeface="Open Sans"/>
                <a:cs typeface="Open Sans"/>
                <a:sym typeface="Open Sans"/>
              </a:endParaRPr>
            </a:p>
            <a:p>
              <a:pPr marL="0" marR="0" lvl="1" indent="0" algn="just" rtl="0">
                <a:lnSpc>
                  <a:spcPct val="100000"/>
                </a:lnSpc>
                <a:spcBef>
                  <a:spcPts val="120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a:p>
              <a:pPr marL="457200" marR="0" lvl="1" indent="-457200" algn="just" rtl="0">
                <a:lnSpc>
                  <a:spcPct val="100000"/>
                </a:lnSpc>
                <a:spcBef>
                  <a:spcPts val="120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68% कृषि योग्य क्षेत्र सूखे की चपेट में है।</a:t>
              </a:r>
              <a:endParaRPr sz="1400" b="0" i="0" u="none" strike="noStrike" cap="none">
                <a:solidFill>
                  <a:srgbClr val="000000"/>
                </a:solidFill>
                <a:latin typeface="Arial"/>
                <a:ea typeface="Arial"/>
                <a:cs typeface="Arial"/>
                <a:sym typeface="Arial"/>
              </a:endParaRPr>
            </a:p>
            <a:p>
              <a:pPr marL="457200" marR="0" lvl="1" indent="-304800" algn="just" rtl="0">
                <a:lnSpc>
                  <a:spcPct val="100000"/>
                </a:lnSpc>
                <a:spcBef>
                  <a:spcPts val="1200"/>
                </a:spcBef>
                <a:spcAft>
                  <a:spcPts val="0"/>
                </a:spcAft>
                <a:buClr>
                  <a:schemeClr val="dk1"/>
                </a:buClr>
                <a:buSzPts val="2400"/>
                <a:buFont typeface="Noto Sans Symbols"/>
                <a:buNone/>
              </a:pPr>
              <a:endParaRPr sz="2400" b="0" i="0" u="none" strike="noStrike" cap="none">
                <a:solidFill>
                  <a:schemeClr val="dk1"/>
                </a:solidFill>
                <a:latin typeface="Open Sans"/>
                <a:ea typeface="Open Sans"/>
                <a:cs typeface="Open Sans"/>
                <a:sym typeface="Open Sans"/>
              </a:endParaRPr>
            </a:p>
          </p:txBody>
        </p:sp>
        <p:sp>
          <p:nvSpPr>
            <p:cNvPr id="124" name="Google Shape;124;p16"/>
            <p:cNvSpPr/>
            <p:nvPr/>
          </p:nvSpPr>
          <p:spPr>
            <a:xfrm>
              <a:off x="152401" y="1676400"/>
              <a:ext cx="8763000" cy="990600"/>
            </a:xfrm>
            <a:prstGeom prst="roundRect">
              <a:avLst>
                <a:gd name="adj" fmla="val 24573"/>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25" name="Google Shape;125;p16"/>
          <p:cNvSpPr/>
          <p:nvPr/>
        </p:nvSpPr>
        <p:spPr>
          <a:xfrm>
            <a:off x="1701798" y="3097567"/>
            <a:ext cx="9755359" cy="1600200"/>
          </a:xfrm>
          <a:prstGeom prst="roundRect">
            <a:avLst>
              <a:gd name="adj" fmla="val 24573"/>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126" name="Google Shape;1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127" name="Google Shape;1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
        <p:nvSpPr>
          <p:cNvPr id="128" name="Google Shape;128;p16"/>
          <p:cNvSpPr/>
          <p:nvPr/>
        </p:nvSpPr>
        <p:spPr>
          <a:xfrm>
            <a:off x="1614588" y="2394031"/>
            <a:ext cx="3309257"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Calibri"/>
                <a:ea typeface="Calibri"/>
                <a:cs typeface="Calibri"/>
                <a:sym typeface="Calibri"/>
              </a:rPr>
              <a:t>भारत में आपदाओं    का विवरण</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822"/>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7"/>
          <p:cNvGrpSpPr/>
          <p:nvPr/>
        </p:nvGrpSpPr>
        <p:grpSpPr>
          <a:xfrm>
            <a:off x="1714499" y="1477684"/>
            <a:ext cx="10065693" cy="4319602"/>
            <a:chOff x="152401" y="1676400"/>
            <a:chExt cx="10065693" cy="4319602"/>
          </a:xfrm>
        </p:grpSpPr>
        <p:sp>
          <p:nvSpPr>
            <p:cNvPr id="135" name="Google Shape;135;p17"/>
            <p:cNvSpPr/>
            <p:nvPr/>
          </p:nvSpPr>
          <p:spPr>
            <a:xfrm>
              <a:off x="3340473" y="1862255"/>
              <a:ext cx="6877621" cy="4133747"/>
            </a:xfrm>
            <a:prstGeom prst="rect">
              <a:avLst/>
            </a:prstGeom>
            <a:noFill/>
            <a:ln>
              <a:noFill/>
            </a:ln>
          </p:spPr>
          <p:txBody>
            <a:bodyPr spcFirstLastPara="1" wrap="square" lIns="91425" tIns="45700" rIns="91425" bIns="45700" anchor="t" anchorCtr="0">
              <a:noAutofit/>
            </a:bodyPr>
            <a:lstStyle/>
            <a:p>
              <a:pPr marL="457200" marR="0" lvl="1" indent="-457200" algn="just"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भारत की लगभग 8% भूमि चक्रवातों के प्रति संवेदनशील है।</a:t>
              </a:r>
              <a:endParaRPr sz="1400" b="0" i="0" u="none" strike="noStrike" cap="none">
                <a:solidFill>
                  <a:srgbClr val="000000"/>
                </a:solidFill>
                <a:latin typeface="Arial"/>
                <a:ea typeface="Arial"/>
                <a:cs typeface="Arial"/>
                <a:sym typeface="Arial"/>
              </a:endParaRPr>
            </a:p>
            <a:p>
              <a:pPr marL="0" marR="0" lvl="1" indent="0" algn="just" rtl="0">
                <a:lnSpc>
                  <a:spcPct val="100000"/>
                </a:lnSpc>
                <a:spcBef>
                  <a:spcPts val="120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457200" algn="l" rtl="0">
                <a:lnSpc>
                  <a:spcPct val="100000"/>
                </a:lnSpc>
                <a:spcBef>
                  <a:spcPts val="120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इसके अलावा, देश रासायनिक, जैविक, रेडियोलॉजिकल और परमाणु (सी.बी.आर.एन.) आपात स्थितियों के प्रति अधिक संवेदनशील हो गया है।</a:t>
              </a:r>
              <a:endParaRPr sz="2800" b="0" i="0" u="none" strike="noStrike" cap="none">
                <a:solidFill>
                  <a:schemeClr val="dk1"/>
                </a:solidFill>
                <a:latin typeface="Open Sans"/>
                <a:ea typeface="Open Sans"/>
                <a:cs typeface="Open Sans"/>
                <a:sym typeface="Open Sans"/>
              </a:endParaRPr>
            </a:p>
            <a:p>
              <a:pPr marL="457200" marR="0" lvl="1" indent="-279400" algn="just" rtl="0">
                <a:lnSpc>
                  <a:spcPct val="100000"/>
                </a:lnSpc>
                <a:spcBef>
                  <a:spcPts val="1200"/>
                </a:spcBef>
                <a:spcAft>
                  <a:spcPts val="0"/>
                </a:spcAft>
                <a:buClr>
                  <a:schemeClr val="dk1"/>
                </a:buClr>
                <a:buSzPts val="2800"/>
                <a:buFont typeface="Noto Sans Symbols"/>
                <a:buNone/>
              </a:pPr>
              <a:endParaRPr sz="2800" b="0" i="0" u="none" strike="noStrike" cap="none">
                <a:solidFill>
                  <a:schemeClr val="dk1"/>
                </a:solidFill>
                <a:latin typeface="Open Sans"/>
                <a:ea typeface="Open Sans"/>
                <a:cs typeface="Open Sans"/>
                <a:sym typeface="Open Sans"/>
              </a:endParaRPr>
            </a:p>
          </p:txBody>
        </p:sp>
        <p:sp>
          <p:nvSpPr>
            <p:cNvPr id="136" name="Google Shape;136;p17"/>
            <p:cNvSpPr/>
            <p:nvPr/>
          </p:nvSpPr>
          <p:spPr>
            <a:xfrm>
              <a:off x="152401" y="1676400"/>
              <a:ext cx="8763000" cy="990600"/>
            </a:xfrm>
            <a:prstGeom prst="roundRect">
              <a:avLst>
                <a:gd name="adj" fmla="val 24573"/>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37" name="Google Shape;1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138" name="Google Shape;1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
        <p:nvSpPr>
          <p:cNvPr id="139" name="Google Shape;139;p17"/>
          <p:cNvSpPr/>
          <p:nvPr/>
        </p:nvSpPr>
        <p:spPr>
          <a:xfrm>
            <a:off x="1714499" y="2654139"/>
            <a:ext cx="2979422"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Calibri"/>
                <a:ea typeface="Calibri"/>
                <a:cs typeface="Calibri"/>
                <a:sym typeface="Calibri"/>
              </a:rPr>
              <a:t>भारत में होने वाली आपदाओं का विवरण</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822"/>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p:nvPr/>
        </p:nvSpPr>
        <p:spPr>
          <a:xfrm>
            <a:off x="3421082" y="1092638"/>
            <a:ext cx="8472358" cy="5208926"/>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ऐसी घटनाएं बड़े पैमाने पर जन-धन को क्षति पहुँचाती हैं और समाज के सामान्य कामकाज को बाधित करती हैं। इनसे निपटना स्थानीय क्षमता से बाहर होता है और बाहरी मदद की आवश्यकता पड़ती है |</a:t>
            </a:r>
            <a:endParaRPr sz="1400" b="0" i="0" u="none" strike="noStrike" cap="none">
              <a:solidFill>
                <a:srgbClr val="000000"/>
              </a:solidFill>
              <a:latin typeface="Arial"/>
              <a:ea typeface="Arial"/>
              <a:cs typeface="Arial"/>
              <a:sym typeface="Arial"/>
            </a:endParaRPr>
          </a:p>
          <a:p>
            <a:pPr marL="342900" marR="0" lvl="0" indent="-165100" algn="just" rtl="0">
              <a:lnSpc>
                <a:spcPct val="150000"/>
              </a:lnSpc>
              <a:spcBef>
                <a:spcPts val="0"/>
              </a:spcBef>
              <a:spcAft>
                <a:spcPts val="0"/>
              </a:spcAft>
              <a:buClr>
                <a:schemeClr val="dk1"/>
              </a:buClr>
              <a:buSzPts val="2800"/>
              <a:buFont typeface="Noto Sans Symbols"/>
              <a:buNone/>
            </a:pPr>
            <a:endParaRPr sz="2800" b="1" i="0" u="sng" strike="noStrike" cap="none">
              <a:solidFill>
                <a:srgbClr val="C00000"/>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800"/>
              <a:buFont typeface="Arial"/>
              <a:buNone/>
            </a:pPr>
            <a:r>
              <a:rPr lang="en-US" sz="2800" b="1" i="0" u="sng" strike="noStrike" cap="none">
                <a:solidFill>
                  <a:srgbClr val="C00000"/>
                </a:solidFill>
                <a:latin typeface="Open Sans"/>
                <a:ea typeface="Open Sans"/>
                <a:cs typeface="Open Sans"/>
                <a:sym typeface="Open Sans"/>
              </a:rPr>
              <a:t>आपदाओं की श्रेणियाँ</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Open Sans"/>
              <a:buAutoNum type="arabicPeriod"/>
            </a:pPr>
            <a:r>
              <a:rPr lang="en-US" sz="2800" b="0" i="0" u="none" strike="noStrike" cap="none">
                <a:solidFill>
                  <a:schemeClr val="dk1"/>
                </a:solidFill>
                <a:latin typeface="Open Sans"/>
                <a:ea typeface="Open Sans"/>
                <a:cs typeface="Open Sans"/>
                <a:sym typeface="Open Sans"/>
              </a:rPr>
              <a:t>प्राकृतिक आपदाएँ </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Open Sans"/>
              <a:buAutoNum type="arabicPeriod"/>
            </a:pPr>
            <a:r>
              <a:rPr lang="en-US" sz="2800" b="0" i="0" u="none" strike="noStrike" cap="none">
                <a:solidFill>
                  <a:schemeClr val="dk1"/>
                </a:solidFill>
                <a:latin typeface="Open Sans"/>
                <a:ea typeface="Open Sans"/>
                <a:cs typeface="Open Sans"/>
                <a:sym typeface="Open Sans"/>
              </a:rPr>
              <a:t>मानव-निर्मित आपदाएँ</a:t>
            </a:r>
            <a:endParaRPr sz="2800" b="0" i="0" u="none" strike="noStrike" cap="none">
              <a:solidFill>
                <a:schemeClr val="dk1"/>
              </a:solidFill>
              <a:latin typeface="Open Sans"/>
              <a:ea typeface="Open Sans"/>
              <a:cs typeface="Open Sans"/>
              <a:sym typeface="Open Sans"/>
            </a:endParaRPr>
          </a:p>
        </p:txBody>
      </p:sp>
      <p:sp>
        <p:nvSpPr>
          <p:cNvPr id="146" name="Google Shape;146;p18"/>
          <p:cNvSpPr/>
          <p:nvPr/>
        </p:nvSpPr>
        <p:spPr>
          <a:xfrm>
            <a:off x="259685" y="1626012"/>
            <a:ext cx="2936670" cy="923330"/>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Open Sans"/>
                <a:ea typeface="Open Sans"/>
                <a:cs typeface="Open Sans"/>
                <a:sym typeface="Open Sans"/>
              </a:rPr>
              <a:t>आपदाएँ</a:t>
            </a:r>
            <a:endParaRPr sz="5400" b="1" i="0" u="none" strike="noStrike" cap="none">
              <a:solidFill>
                <a:srgbClr val="FF0000"/>
              </a:solidFill>
              <a:latin typeface="Open Sans"/>
              <a:ea typeface="Open Sans"/>
              <a:cs typeface="Open Sans"/>
              <a:sym typeface="Open Sans"/>
            </a:endParaRPr>
          </a:p>
        </p:txBody>
      </p:sp>
      <p:sp>
        <p:nvSpPr>
          <p:cNvPr id="147" name="Google Shape;1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148" name="Google Shape;1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5</a:t>
            </a:fld>
            <a:endParaRPr/>
          </a:p>
        </p:txBody>
      </p:sp>
      <p:sp>
        <p:nvSpPr>
          <p:cNvPr id="149" name="Google Shape;149;p18"/>
          <p:cNvSpPr/>
          <p:nvPr/>
        </p:nvSpPr>
        <p:spPr>
          <a:xfrm>
            <a:off x="0" y="-323165"/>
            <a:ext cx="506870" cy="6463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Effect transition="in" filter="fade">
                                      <p:cBhvr>
                                        <p:cTn id="12" dur="500"/>
                                        <p:tgtEl>
                                          <p:spTgt spid="1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1" end="1"/>
                                            </p:txEl>
                                          </p:spTgt>
                                        </p:tgtEl>
                                        <p:attrNameLst>
                                          <p:attrName>style.visibility</p:attrName>
                                        </p:attrNameLst>
                                      </p:cBhvr>
                                      <p:to>
                                        <p:strVal val="visible"/>
                                      </p:to>
                                    </p:set>
                                    <p:animEffect transition="in" filter="fade">
                                      <p:cBhvr>
                                        <p:cTn id="17" dur="500"/>
                                        <p:tgtEl>
                                          <p:spTgt spid="1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2" end="2"/>
                                            </p:txEl>
                                          </p:spTgt>
                                        </p:tgtEl>
                                        <p:attrNameLst>
                                          <p:attrName>style.visibility</p:attrName>
                                        </p:attrNameLst>
                                      </p:cBhvr>
                                      <p:to>
                                        <p:strVal val="visible"/>
                                      </p:to>
                                    </p:set>
                                    <p:animEffect transition="in" filter="fade">
                                      <p:cBhvr>
                                        <p:cTn id="22" dur="500"/>
                                        <p:tgtEl>
                                          <p:spTgt spid="1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xEl>
                                              <p:pRg st="3" end="3"/>
                                            </p:txEl>
                                          </p:spTgt>
                                        </p:tgtEl>
                                        <p:attrNameLst>
                                          <p:attrName>style.visibility</p:attrName>
                                        </p:attrNameLst>
                                      </p:cBhvr>
                                      <p:to>
                                        <p:strVal val="visible"/>
                                      </p:to>
                                    </p:set>
                                    <p:animEffect transition="in" filter="fade">
                                      <p:cBhvr>
                                        <p:cTn id="27" dur="500"/>
                                        <p:tgtEl>
                                          <p:spTgt spid="1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xEl>
                                              <p:pRg st="4" end="4"/>
                                            </p:txEl>
                                          </p:spTgt>
                                        </p:tgtEl>
                                        <p:attrNameLst>
                                          <p:attrName>style.visibility</p:attrName>
                                        </p:attrNameLst>
                                      </p:cBhvr>
                                      <p:to>
                                        <p:strVal val="visible"/>
                                      </p:to>
                                    </p:set>
                                    <p:animEffect transition="in" filter="fade">
                                      <p:cBhvr>
                                        <p:cTn id="32" dur="500"/>
                                        <p:tgtEl>
                                          <p:spTgt spid="1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p:nvPr/>
        </p:nvSpPr>
        <p:spPr>
          <a:xfrm>
            <a:off x="1586095" y="4567987"/>
            <a:ext cx="2189270" cy="461665"/>
          </a:xfrm>
          <a:prstGeom prst="rect">
            <a:avLst/>
          </a:prstGeom>
          <a:noFill/>
          <a:ln>
            <a:noFill/>
          </a:ln>
        </p:spPr>
        <p:txBody>
          <a:bodyPr spcFirstLastPara="1" wrap="square" lIns="91425" tIns="45700" rIns="91425" bIns="45700" anchor="t" anchorCtr="0">
            <a:spAutoFit/>
          </a:bodyPr>
          <a:lstStyle/>
          <a:p>
            <a:pPr marL="285750" marR="0" lvl="0" indent="-133350" algn="l" rtl="0">
              <a:lnSpc>
                <a:spcPct val="100000"/>
              </a:lnSpc>
              <a:spcBef>
                <a:spcPts val="0"/>
              </a:spcBef>
              <a:spcAft>
                <a:spcPts val="0"/>
              </a:spcAft>
              <a:buClr>
                <a:schemeClr val="dk1"/>
              </a:buClr>
              <a:buSzPts val="2400"/>
              <a:buFont typeface="Noto Sans Symbols"/>
              <a:buNone/>
            </a:pPr>
            <a:endParaRPr sz="2400" b="1" i="0" u="none" strike="noStrike" cap="none">
              <a:solidFill>
                <a:schemeClr val="dk1"/>
              </a:solidFill>
              <a:latin typeface="Open Sans"/>
              <a:ea typeface="Open Sans"/>
              <a:cs typeface="Open Sans"/>
              <a:sym typeface="Open Sans"/>
            </a:endParaRPr>
          </a:p>
        </p:txBody>
      </p:sp>
      <p:sp>
        <p:nvSpPr>
          <p:cNvPr id="156" name="Google Shape;156;p19"/>
          <p:cNvSpPr txBox="1"/>
          <p:nvPr/>
        </p:nvSpPr>
        <p:spPr>
          <a:xfrm>
            <a:off x="2374753" y="5366881"/>
            <a:ext cx="2190196" cy="461665"/>
          </a:xfrm>
          <a:prstGeom prst="rect">
            <a:avLst/>
          </a:prstGeom>
          <a:noFill/>
          <a:ln>
            <a:noFill/>
          </a:ln>
        </p:spPr>
        <p:txBody>
          <a:bodyPr spcFirstLastPara="1" wrap="square" lIns="91425" tIns="45700" rIns="91425" bIns="45700" anchor="t" anchorCtr="0">
            <a:spAutoFit/>
          </a:bodyPr>
          <a:lstStyle/>
          <a:p>
            <a:pPr marL="342900" marR="0" lvl="0" indent="-190500" algn="l" rtl="0">
              <a:lnSpc>
                <a:spcPct val="100000"/>
              </a:lnSpc>
              <a:spcBef>
                <a:spcPts val="0"/>
              </a:spcBef>
              <a:spcAft>
                <a:spcPts val="0"/>
              </a:spcAft>
              <a:buClr>
                <a:schemeClr val="dk1"/>
              </a:buClr>
              <a:buSzPts val="2400"/>
              <a:buFont typeface="Noto Sans Symbols"/>
              <a:buNone/>
            </a:pPr>
            <a:endParaRPr sz="2400" b="1" i="0" u="none" strike="noStrike" cap="none">
              <a:solidFill>
                <a:schemeClr val="dk1"/>
              </a:solidFill>
              <a:latin typeface="Open Sans"/>
              <a:ea typeface="Open Sans"/>
              <a:cs typeface="Open Sans"/>
              <a:sym typeface="Open Sans"/>
            </a:endParaRPr>
          </a:p>
        </p:txBody>
      </p:sp>
      <p:sp>
        <p:nvSpPr>
          <p:cNvPr id="157" name="Google Shape;157;p19"/>
          <p:cNvSpPr txBox="1"/>
          <p:nvPr/>
        </p:nvSpPr>
        <p:spPr>
          <a:xfrm>
            <a:off x="7017425" y="416185"/>
            <a:ext cx="4052096" cy="627864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बाढ़</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ज्वालामुखी</a:t>
            </a:r>
            <a:r>
              <a:rPr lang="en-US" sz="2800" b="0" i="0" u="sng" strike="noStrike" cap="none">
                <a:solidFill>
                  <a:schemeClr val="dk1"/>
                </a:solidFill>
                <a:latin typeface="Open Sans"/>
                <a:ea typeface="Open Sans"/>
                <a:cs typeface="Open Sans"/>
                <a:sym typeface="Open Sans"/>
              </a:rPr>
              <a:t> </a:t>
            </a:r>
            <a:r>
              <a:rPr lang="en-US" sz="2800" b="0" i="0" u="none" strike="noStrike" cap="none">
                <a:solidFill>
                  <a:schemeClr val="dk1"/>
                </a:solidFill>
                <a:latin typeface="Open Sans"/>
                <a:ea typeface="Open Sans"/>
                <a:cs typeface="Open Sans"/>
                <a:sym typeface="Open Sans"/>
              </a:rPr>
              <a:t>विस्फोट</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भूस्खलन</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चक्रवात</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सुनामी</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बादल का  फटना</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भूकंप</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सूखा</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बिजली चमकना</a:t>
            </a:r>
            <a:endParaRPr sz="2800" b="0" i="0" u="none" strike="noStrike" cap="none">
              <a:solidFill>
                <a:schemeClr val="dk1"/>
              </a:solidFill>
              <a:latin typeface="Open Sans"/>
              <a:ea typeface="Open Sans"/>
              <a:cs typeface="Open Sans"/>
              <a:sym typeface="Open Sans"/>
            </a:endParaRPr>
          </a:p>
          <a:p>
            <a:pPr marL="285750" marR="0" lvl="0" indent="-133350" algn="l" rtl="0">
              <a:lnSpc>
                <a:spcPct val="100000"/>
              </a:lnSpc>
              <a:spcBef>
                <a:spcPts val="0"/>
              </a:spcBef>
              <a:spcAft>
                <a:spcPts val="0"/>
              </a:spcAft>
              <a:buClr>
                <a:schemeClr val="dk1"/>
              </a:buClr>
              <a:buSzPts val="2400"/>
              <a:buFont typeface="Noto Sans Symbols"/>
              <a:buNone/>
            </a:pPr>
            <a:endParaRPr sz="2400" b="1" i="0" u="none" strike="noStrike" cap="none">
              <a:solidFill>
                <a:schemeClr val="dk1"/>
              </a:solidFill>
              <a:latin typeface="Open Sans"/>
              <a:ea typeface="Open Sans"/>
              <a:cs typeface="Open Sans"/>
              <a:sym typeface="Open Sans"/>
            </a:endParaRPr>
          </a:p>
        </p:txBody>
      </p:sp>
      <p:sp>
        <p:nvSpPr>
          <p:cNvPr id="158" name="Google Shape;158;p19"/>
          <p:cNvSpPr/>
          <p:nvPr/>
        </p:nvSpPr>
        <p:spPr>
          <a:xfrm>
            <a:off x="305783" y="2768437"/>
            <a:ext cx="4619348" cy="1244570"/>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rgbClr val="FF0000"/>
              </a:buClr>
              <a:buSzPts val="4000"/>
              <a:buFont typeface="Open Sans"/>
              <a:buAutoNum type="arabicPeriod"/>
            </a:pPr>
            <a:r>
              <a:rPr lang="en-US" sz="4000" b="1" i="0" u="none" strike="noStrike" cap="none">
                <a:solidFill>
                  <a:srgbClr val="FF0000"/>
                </a:solidFill>
                <a:latin typeface="Open Sans"/>
                <a:ea typeface="Open Sans"/>
                <a:cs typeface="Open Sans"/>
                <a:sym typeface="Open Sans"/>
              </a:rPr>
              <a:t>प्राकृतिक आपदाएँ </a:t>
            </a:r>
            <a:endParaRPr sz="4000" b="1" i="0" u="none" strike="noStrike" cap="none">
              <a:solidFill>
                <a:srgbClr val="FF0000"/>
              </a:solidFill>
              <a:latin typeface="Open Sans"/>
              <a:ea typeface="Open Sans"/>
              <a:cs typeface="Open Sans"/>
              <a:sym typeface="Open Sans"/>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p:nvPr/>
        </p:nvSpPr>
        <p:spPr>
          <a:xfrm>
            <a:off x="5920524" y="1109700"/>
            <a:ext cx="4170785"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(i) सड़क दुर्घटना</a:t>
            </a:r>
            <a:endParaRPr sz="1400" b="0" i="0" u="none" strike="noStrike" cap="none">
              <a:solidFill>
                <a:srgbClr val="000000"/>
              </a:solidFill>
              <a:latin typeface="Arial"/>
              <a:ea typeface="Arial"/>
              <a:cs typeface="Arial"/>
              <a:sym typeface="Arial"/>
            </a:endParaRPr>
          </a:p>
        </p:txBody>
      </p:sp>
      <p:sp>
        <p:nvSpPr>
          <p:cNvPr id="165" name="Google Shape;165;p20"/>
          <p:cNvSpPr txBox="1"/>
          <p:nvPr/>
        </p:nvSpPr>
        <p:spPr>
          <a:xfrm>
            <a:off x="5931471" y="1632920"/>
            <a:ext cx="6124594" cy="447814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रिपोर्ट के अनुसार, वर्ष 2023 में प्रतिदिन औसतन 1,264 सड़क दुर्घटनाएँ हुईं, जिनमें कम से कम 462 लोगों की मृत्यु हुई।</a:t>
            </a:r>
            <a:endParaRPr sz="1400" b="0" i="0" u="none" strike="noStrike" cap="none">
              <a:solidFill>
                <a:srgbClr val="000000"/>
              </a:solidFill>
              <a:latin typeface="Arial"/>
              <a:ea typeface="Arial"/>
              <a:cs typeface="Arial"/>
              <a:sym typeface="Arial"/>
            </a:endParaRPr>
          </a:p>
          <a:p>
            <a:pPr marL="342900" marR="0" lvl="0" indent="-190500" algn="just" rtl="0">
              <a:lnSpc>
                <a:spcPct val="15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आंकड़ों को और विस्तार से देखें तो पता चलता है कि हमारे देश में हर घंटे लगभग 55 सड़क दुर्घटनाएँ होती हैं, जिनमें कम से कम 17 लोगों की जान जाती है।</a:t>
            </a:r>
            <a:endParaRPr sz="1400" b="0" i="0" u="none" strike="noStrike" cap="none">
              <a:solidFill>
                <a:srgbClr val="000000"/>
              </a:solidFill>
              <a:latin typeface="Arial"/>
              <a:ea typeface="Arial"/>
              <a:cs typeface="Arial"/>
              <a:sym typeface="Arial"/>
            </a:endParaRPr>
          </a:p>
        </p:txBody>
      </p:sp>
      <p:sp>
        <p:nvSpPr>
          <p:cNvPr id="166" name="Google Shape;166;p20"/>
          <p:cNvSpPr/>
          <p:nvPr/>
        </p:nvSpPr>
        <p:spPr>
          <a:xfrm>
            <a:off x="72981" y="2770418"/>
            <a:ext cx="5286357" cy="707886"/>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2.मानव निर्मित आपदाएँ</a:t>
            </a:r>
            <a:endParaRPr sz="4000" b="1" i="0" u="none" strike="noStrike" cap="none">
              <a:solidFill>
                <a:srgbClr val="FF0000"/>
              </a:solidFill>
              <a:latin typeface="Open Sans"/>
              <a:ea typeface="Open Sans"/>
              <a:cs typeface="Open Sans"/>
              <a:sym typeface="Open Sans"/>
            </a:endParaRPr>
          </a:p>
        </p:txBody>
      </p:sp>
      <p:sp>
        <p:nvSpPr>
          <p:cNvPr id="167" name="Google Shape;16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168" name="Google Shape;16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p:tgtEl>
                                          <p:spTgt spid="16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6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5"/>
                                        </p:tgtEl>
                                        <p:attrNameLst>
                                          <p:attrName>style.visibility</p:attrName>
                                        </p:attrNameLst>
                                      </p:cBhvr>
                                      <p:to>
                                        <p:strVal val="visible"/>
                                      </p:to>
                                    </p:set>
                                    <p:animEffect transition="in" filter="fade">
                                      <p:cBhvr>
                                        <p:cTn id="13" dur="1822"/>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p:nvPr/>
        </p:nvSpPr>
        <p:spPr>
          <a:xfrm>
            <a:off x="6621327" y="1928945"/>
            <a:ext cx="4781550" cy="4185761"/>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आग</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ट्रेन दुर्घटना</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हवाई जहाज़ की दुर्घटना</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Open Sans"/>
                <a:ea typeface="Open Sans"/>
                <a:cs typeface="Open Sans"/>
                <a:sym typeface="Open Sans"/>
              </a:rPr>
              <a:t>नाव का पलटना या डूबना</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a:p>
            <a:pPr marL="457200" marR="0" lvl="0" indent="-279400" algn="ctr"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Open Sans"/>
              <a:ea typeface="Open Sans"/>
              <a:cs typeface="Open Sans"/>
              <a:sym typeface="Open Sans"/>
            </a:endParaRPr>
          </a:p>
        </p:txBody>
      </p:sp>
      <p:sp>
        <p:nvSpPr>
          <p:cNvPr id="174" name="Google Shape;17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175" name="Google Shape;17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sp>
        <p:nvSpPr>
          <p:cNvPr id="176" name="Google Shape;176;p21"/>
          <p:cNvSpPr/>
          <p:nvPr/>
        </p:nvSpPr>
        <p:spPr>
          <a:xfrm>
            <a:off x="234210" y="2648038"/>
            <a:ext cx="5286357" cy="1323439"/>
          </a:xfrm>
          <a:prstGeom prst="rect">
            <a:avLst/>
          </a:prstGeom>
          <a:no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2.मानव निर्मित आपदाएँ</a:t>
            </a:r>
            <a:endParaRPr sz="4000" b="1" i="0" u="none" strike="noStrike" cap="none">
              <a:solidFill>
                <a:srgbClr val="FF0000"/>
              </a:solidFill>
              <a:latin typeface="Open Sans"/>
              <a:ea typeface="Open Sans"/>
              <a:cs typeface="Open Sans"/>
              <a:sym typeface="Open Sans"/>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05-12-2025</a:t>
            </a:r>
            <a:endParaRPr/>
          </a:p>
        </p:txBody>
      </p:sp>
      <p:sp>
        <p:nvSpPr>
          <p:cNvPr id="182" name="Google Shape;18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sp>
        <p:nvSpPr>
          <p:cNvPr id="183" name="Google Shape;183;p22"/>
          <p:cNvSpPr/>
          <p:nvPr/>
        </p:nvSpPr>
        <p:spPr>
          <a:xfrm>
            <a:off x="154619" y="2292124"/>
            <a:ext cx="3426781" cy="21328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Calibri"/>
                <a:ea typeface="Calibri"/>
                <a:cs typeface="Calibri"/>
                <a:sym typeface="Calibri"/>
              </a:rPr>
              <a:t>1980 के बाद भारत में हुई प्रमुख आपदाएँ</a:t>
            </a:r>
            <a:endParaRPr sz="1400" b="0" i="0" u="none" strike="noStrike" cap="none">
              <a:solidFill>
                <a:srgbClr val="000000"/>
              </a:solidFill>
              <a:latin typeface="Arial"/>
              <a:ea typeface="Arial"/>
              <a:cs typeface="Arial"/>
              <a:sym typeface="Arial"/>
            </a:endParaRPr>
          </a:p>
        </p:txBody>
      </p:sp>
      <p:sp>
        <p:nvSpPr>
          <p:cNvPr id="184" name="Google Shape;184;p22"/>
          <p:cNvSpPr/>
          <p:nvPr/>
        </p:nvSpPr>
        <p:spPr>
          <a:xfrm>
            <a:off x="3581400" y="1275933"/>
            <a:ext cx="8208818" cy="5632311"/>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2060"/>
              </a:buClr>
              <a:buSzPts val="2800"/>
              <a:buFont typeface="Noto Sans Symbols"/>
              <a:buChar char="⮚"/>
            </a:pPr>
            <a:r>
              <a:rPr lang="en-US" sz="2800" b="1" i="0" u="none" strike="noStrike" cap="none">
                <a:solidFill>
                  <a:srgbClr val="002060"/>
                </a:solidFill>
                <a:latin typeface="Arial"/>
                <a:ea typeface="Arial"/>
                <a:cs typeface="Arial"/>
                <a:sym typeface="Arial"/>
              </a:rPr>
              <a:t>भोपाल गैस त्रासदी, 1984</a:t>
            </a:r>
            <a:r>
              <a:rPr lang="en-US" sz="2800" b="0" i="0" u="none" strike="noStrike" cap="none">
                <a:solidFill>
                  <a:schemeClr val="dk1"/>
                </a:solidFill>
                <a:latin typeface="Arial"/>
                <a:ea typeface="Arial"/>
                <a:cs typeface="Arial"/>
                <a:sym typeface="Arial"/>
              </a:rPr>
              <a:t> – लगभग 3,800 लोगों की मृत्यु </a:t>
            </a:r>
            <a:endParaRPr sz="28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800"/>
              <a:buFont typeface="Noto Sans Symbols"/>
              <a:buChar char="⮚"/>
            </a:pPr>
            <a:r>
              <a:rPr lang="en-US" sz="2800" b="1" i="0" u="none" strike="noStrike" cap="none">
                <a:solidFill>
                  <a:srgbClr val="002060"/>
                </a:solidFill>
                <a:latin typeface="Arial"/>
                <a:ea typeface="Arial"/>
                <a:cs typeface="Arial"/>
                <a:sym typeface="Arial"/>
              </a:rPr>
              <a:t>लातूर भूकंप, 1993</a:t>
            </a:r>
            <a:r>
              <a:rPr lang="en-US" sz="2800" b="0" i="0" u="none" strike="noStrike" cap="none">
                <a:solidFill>
                  <a:schemeClr val="dk1"/>
                </a:solidFill>
                <a:latin typeface="Arial"/>
                <a:ea typeface="Arial"/>
                <a:cs typeface="Arial"/>
                <a:sym typeface="Arial"/>
              </a:rPr>
              <a:t> – लगभग 22,000 लोगों की मृत्यु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800"/>
              <a:buFont typeface="Noto Sans Symbols"/>
              <a:buChar char="⮚"/>
            </a:pPr>
            <a:r>
              <a:rPr lang="en-US" sz="2800" b="1" i="0" u="none" strike="noStrike" cap="none">
                <a:solidFill>
                  <a:srgbClr val="002060"/>
                </a:solidFill>
                <a:latin typeface="Arial"/>
                <a:ea typeface="Arial"/>
                <a:cs typeface="Arial"/>
                <a:sym typeface="Arial"/>
              </a:rPr>
              <a:t>उड़ीसा सुपर चक्रवात, 1999</a:t>
            </a:r>
            <a:r>
              <a:rPr lang="en-US" sz="2800" b="0" i="0" u="none" strike="noStrike" cap="none">
                <a:solidFill>
                  <a:schemeClr val="dk1"/>
                </a:solidFill>
                <a:latin typeface="Arial"/>
                <a:ea typeface="Arial"/>
                <a:cs typeface="Arial"/>
                <a:sym typeface="Arial"/>
              </a:rPr>
              <a:t> – लगभग 7,600 लोगों की मृत्यु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800"/>
              <a:buFont typeface="Noto Sans Symbols"/>
              <a:buChar char="⮚"/>
            </a:pPr>
            <a:r>
              <a:rPr lang="en-US" sz="2800" b="1" i="0" u="none" strike="noStrike" cap="none">
                <a:solidFill>
                  <a:srgbClr val="002060"/>
                </a:solidFill>
                <a:latin typeface="Arial"/>
                <a:ea typeface="Arial"/>
                <a:cs typeface="Arial"/>
                <a:sym typeface="Arial"/>
              </a:rPr>
              <a:t>गुजरात भूकंप, 2001</a:t>
            </a:r>
            <a:r>
              <a:rPr lang="en-US" sz="2800" b="0" i="0" u="none" strike="noStrike" cap="none">
                <a:solidFill>
                  <a:schemeClr val="dk1"/>
                </a:solidFill>
                <a:latin typeface="Arial"/>
                <a:ea typeface="Arial"/>
                <a:cs typeface="Arial"/>
                <a:sym typeface="Arial"/>
              </a:rPr>
              <a:t> – लगभग 20,000 लोगों की मृत्यु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800"/>
              <a:buFont typeface="Noto Sans Symbols"/>
              <a:buChar char="⮚"/>
            </a:pPr>
            <a:r>
              <a:rPr lang="en-US" sz="2800" b="1" i="0" u="none" strike="noStrike" cap="none">
                <a:solidFill>
                  <a:srgbClr val="002060"/>
                </a:solidFill>
                <a:latin typeface="Arial"/>
                <a:ea typeface="Arial"/>
                <a:cs typeface="Arial"/>
                <a:sym typeface="Arial"/>
              </a:rPr>
              <a:t>हिंद महासागर सुनामी, 2004</a:t>
            </a:r>
            <a:r>
              <a:rPr lang="en-US" sz="2800" b="0" i="0" u="none" strike="noStrike" cap="none">
                <a:solidFill>
                  <a:schemeClr val="dk1"/>
                </a:solidFill>
                <a:latin typeface="Arial"/>
                <a:ea typeface="Arial"/>
                <a:cs typeface="Arial"/>
                <a:sym typeface="Arial"/>
              </a:rPr>
              <a:t> – लगभग 10,700 लोगों की मृत्यु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800"/>
              <a:buFont typeface="Noto Sans Symbols"/>
              <a:buChar char="⮚"/>
            </a:pPr>
            <a:r>
              <a:rPr lang="en-US" sz="2800" b="1" i="0" u="none" strike="noStrike" cap="none">
                <a:solidFill>
                  <a:srgbClr val="002060"/>
                </a:solidFill>
                <a:latin typeface="Arial"/>
                <a:ea typeface="Arial"/>
                <a:cs typeface="Arial"/>
                <a:sym typeface="Arial"/>
              </a:rPr>
              <a:t>मुंबई बाढ़/मानसून, 2005</a:t>
            </a:r>
            <a:r>
              <a:rPr lang="en-US" sz="2800" b="0" i="0" u="none" strike="noStrike" cap="none">
                <a:solidFill>
                  <a:schemeClr val="dk1"/>
                </a:solidFill>
                <a:latin typeface="Arial"/>
                <a:ea typeface="Arial"/>
                <a:cs typeface="Arial"/>
                <a:sym typeface="Arial"/>
              </a:rPr>
              <a:t> – लगभग 1,000 लोगों की मृत्यु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1296</Words>
  <Application>Microsoft Office PowerPoint</Application>
  <PresentationFormat>Widescreen</PresentationFormat>
  <Paragraphs>208</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Open Sans</vt:lpstr>
      <vt:lpstr>Times New Roman</vt:lpstr>
      <vt:lpstr>Open Sans SemiBold</vt:lpstr>
      <vt:lpstr>Calibri</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आपदा प्रबंधन के सिद्धांत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मूल्यांकन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2026-01-08T10:37:08Z</dcterms:modified>
</cp:coreProperties>
</file>