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12192000" cy="6858000"/>
  <p:embeddedFontLst>
    <p:embeddedFont>
      <p:font typeface="Open Sans"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148">
          <p15:clr>
            <a:srgbClr val="A4A3A4"/>
          </p15:clr>
        </p15:guide>
        <p15:guide id="4"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2880"/>
        <p:guide pos="2160"/>
        <p:guide orient="horz" pos="2148"/>
        <p:guide pos="16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0: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1: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2: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3: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282" name="Google Shape;282;p14: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समग्र मार्गदर्शन यह है कि यदि गृह मंत्रालय</a:t>
            </a:r>
            <a:endParaRPr/>
          </a:p>
        </p:txBody>
      </p:sp>
      <p:sp>
        <p:nvSpPr>
          <p:cNvPr id="289" name="Google Shape;289;p15: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6: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6: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7: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8: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p:txBody>
      </p:sp>
      <p:sp>
        <p:nvSpPr>
          <p:cNvPr id="310" name="Google Shape;310;p18: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0: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0: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1: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1: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2: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3: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4: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5: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6: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7: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7: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8: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0: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0: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0: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3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2: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2: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3: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3: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US"/>
            </a:br>
            <a:endParaRPr/>
          </a:p>
        </p:txBody>
      </p:sp>
      <p:sp>
        <p:nvSpPr>
          <p:cNvPr id="406" name="Google Shape;406;p33: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4: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3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5: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35: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6: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36: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7: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37: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3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9: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40: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1: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41: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2: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42: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3: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43: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6: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7: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8:notes"/>
          <p:cNvSpPr txBox="1">
            <a:spLocks noGrp="1"/>
          </p:cNvSpPr>
          <p:nvPr>
            <p:ph type="sldNum" idx="12"/>
          </p:nvPr>
        </p:nvSpPr>
        <p:spPr>
          <a:xfrm>
            <a:off x="6905625" y="6513513"/>
            <a:ext cx="5283200" cy="342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sldNum" idx="12"/>
          </p:nvPr>
        </p:nvSpPr>
        <p:spPr>
          <a:xfrm>
            <a:off x="8538424" y="4805002"/>
            <a:ext cx="226583" cy="253976"/>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a:spLocks noGrp="1"/>
          </p:cNvSpPr>
          <p:nvPr>
            <p:ph type="pic" idx="2"/>
          </p:nvPr>
        </p:nvSpPr>
        <p:spPr>
          <a:xfrm>
            <a:off x="3887391" y="740569"/>
            <a:ext cx="4629150" cy="3655219"/>
          </a:xfrm>
          <a:prstGeom prst="rect">
            <a:avLst/>
          </a:prstGeom>
          <a:noFill/>
          <a:ln>
            <a:noFill/>
          </a:ln>
        </p:spPr>
      </p:sp>
      <p:sp>
        <p:nvSpPr>
          <p:cNvPr id="72" name="Google Shape;72;p11"/>
          <p:cNvSpPr txBox="1">
            <a:spLocks noGrp="1"/>
          </p:cNvSpPr>
          <p:nvPr>
            <p:ph type="body" idx="1"/>
          </p:nvPr>
        </p:nvSpPr>
        <p:spPr>
          <a:xfrm>
            <a:off x="629841" y="1543051"/>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3" name="Google Shape;73;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5350074" y="1467447"/>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349575" y="-447078"/>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2" name="Google Shape;32;p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8" name="Google Shape;38;p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8"/>
          <p:cNvSpPr txBox="1">
            <a:spLocks noGrp="1"/>
          </p:cNvSpPr>
          <p:nvPr>
            <p:ph type="body" idx="2"/>
          </p:nvPr>
        </p:nvSpPr>
        <p:spPr>
          <a:xfrm>
            <a:off x="629842" y="1878807"/>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8"/>
          <p:cNvSpPr txBox="1">
            <a:spLocks noGrp="1"/>
          </p:cNvSpPr>
          <p:nvPr>
            <p:ph type="body" idx="3"/>
          </p:nvPr>
        </p:nvSpPr>
        <p:spPr>
          <a:xfrm>
            <a:off x="4629152"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8"/>
          <p:cNvSpPr txBox="1">
            <a:spLocks noGrp="1"/>
          </p:cNvSpPr>
          <p:nvPr>
            <p:ph type="body" idx="4"/>
          </p:nvPr>
        </p:nvSpPr>
        <p:spPr>
          <a:xfrm>
            <a:off x="4629152" y="1878807"/>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5" name="Google Shape;65;p10"/>
          <p:cNvSpPr txBox="1">
            <a:spLocks noGrp="1"/>
          </p:cNvSpPr>
          <p:nvPr>
            <p:ph type="body" idx="2"/>
          </p:nvPr>
        </p:nvSpPr>
        <p:spPr>
          <a:xfrm>
            <a:off x="629841" y="1543051"/>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4">
            <a:alphaModFix/>
          </a:blip>
          <a:srcRect/>
          <a:stretch/>
        </p:blipFill>
        <p:spPr>
          <a:xfrm>
            <a:off x="8229601" y="41675"/>
            <a:ext cx="870348" cy="701277"/>
          </a:xfrm>
          <a:prstGeom prst="rect">
            <a:avLst/>
          </a:prstGeom>
          <a:noFill/>
          <a:ln>
            <a:noFill/>
          </a:ln>
        </p:spPr>
      </p:pic>
      <p:pic>
        <p:nvPicPr>
          <p:cNvPr id="16" name="Google Shape;16;p1"/>
          <p:cNvPicPr preferRelativeResize="0"/>
          <p:nvPr/>
        </p:nvPicPr>
        <p:blipFill rotWithShape="1">
          <a:blip r:embed="rId15">
            <a:alphaModFix/>
          </a:blip>
          <a:srcRect/>
          <a:stretch/>
        </p:blipFill>
        <p:spPr>
          <a:xfrm>
            <a:off x="15587" y="0"/>
            <a:ext cx="1051214" cy="742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a:stretch/>
        </p:blipFill>
        <p:spPr>
          <a:xfrm>
            <a:off x="1" y="0"/>
            <a:ext cx="9108784" cy="5143500"/>
          </a:xfrm>
          <a:prstGeom prst="rect">
            <a:avLst/>
          </a:prstGeom>
          <a:noFill/>
          <a:ln>
            <a:noFill/>
          </a:ln>
        </p:spPr>
      </p:pic>
      <p:pic>
        <p:nvPicPr>
          <p:cNvPr id="93" name="Google Shape;93;p14"/>
          <p:cNvPicPr preferRelativeResize="0"/>
          <p:nvPr/>
        </p:nvPicPr>
        <p:blipFill rotWithShape="1">
          <a:blip r:embed="rId4">
            <a:alphaModFix/>
          </a:blip>
          <a:srcRect/>
          <a:stretch/>
        </p:blipFill>
        <p:spPr>
          <a:xfrm>
            <a:off x="4876800" y="-19051"/>
            <a:ext cx="2411018" cy="1676400"/>
          </a:xfrm>
          <a:prstGeom prst="rect">
            <a:avLst/>
          </a:prstGeom>
          <a:noFill/>
          <a:ln>
            <a:noFill/>
          </a:ln>
        </p:spPr>
      </p:pic>
      <p:pic>
        <p:nvPicPr>
          <p:cNvPr id="94" name="Google Shape;94;p14"/>
          <p:cNvPicPr preferRelativeResize="0"/>
          <p:nvPr/>
        </p:nvPicPr>
        <p:blipFill rotWithShape="1">
          <a:blip r:embed="rId5">
            <a:alphaModFix/>
          </a:blip>
          <a:srcRect/>
          <a:stretch/>
        </p:blipFill>
        <p:spPr>
          <a:xfrm>
            <a:off x="0" y="1821365"/>
            <a:ext cx="9144000" cy="1500769"/>
          </a:xfrm>
          <a:prstGeom prst="rect">
            <a:avLst/>
          </a:prstGeom>
          <a:noFill/>
          <a:ln>
            <a:noFill/>
          </a:ln>
        </p:spPr>
      </p:pic>
      <p:pic>
        <p:nvPicPr>
          <p:cNvPr id="95" name="Google Shape;95;p14"/>
          <p:cNvPicPr preferRelativeResize="0"/>
          <p:nvPr/>
        </p:nvPicPr>
        <p:blipFill rotWithShape="1">
          <a:blip r:embed="rId6">
            <a:alphaModFix/>
          </a:blip>
          <a:srcRect/>
          <a:stretch/>
        </p:blipFill>
        <p:spPr>
          <a:xfrm>
            <a:off x="403115" y="1931570"/>
            <a:ext cx="7597885" cy="1554580"/>
          </a:xfrm>
          <a:prstGeom prst="rect">
            <a:avLst/>
          </a:prstGeom>
          <a:noFill/>
          <a:ln>
            <a:noFill/>
          </a:ln>
        </p:spPr>
      </p:pic>
      <p:pic>
        <p:nvPicPr>
          <p:cNvPr id="96" name="Google Shape;96;p14"/>
          <p:cNvPicPr preferRelativeResize="0"/>
          <p:nvPr/>
        </p:nvPicPr>
        <p:blipFill rotWithShape="1">
          <a:blip r:embed="rId7">
            <a:alphaModFix/>
          </a:blip>
          <a:srcRect/>
          <a:stretch/>
        </p:blipFill>
        <p:spPr>
          <a:xfrm>
            <a:off x="-35214" y="-1297"/>
            <a:ext cx="1258894" cy="856814"/>
          </a:xfrm>
          <a:prstGeom prst="rect">
            <a:avLst/>
          </a:prstGeom>
          <a:noFill/>
          <a:ln>
            <a:noFill/>
          </a:ln>
        </p:spPr>
      </p:pic>
      <p:pic>
        <p:nvPicPr>
          <p:cNvPr id="97" name="Google Shape;97;p14"/>
          <p:cNvPicPr preferRelativeResize="0"/>
          <p:nvPr/>
        </p:nvPicPr>
        <p:blipFill rotWithShape="1">
          <a:blip r:embed="rId8">
            <a:alphaModFix/>
          </a:blip>
          <a:srcRect/>
          <a:stretch/>
        </p:blipFill>
        <p:spPr>
          <a:xfrm>
            <a:off x="7848600" y="-7853"/>
            <a:ext cx="1260185" cy="918535"/>
          </a:xfrm>
          <a:prstGeom prst="rect">
            <a:avLst/>
          </a:prstGeom>
          <a:noFill/>
          <a:ln>
            <a:noFill/>
          </a:ln>
        </p:spPr>
      </p:pic>
      <p:sp>
        <p:nvSpPr>
          <p:cNvPr id="98" name="Google Shape;98;p14"/>
          <p:cNvSpPr txBox="1"/>
          <p:nvPr/>
        </p:nvSpPr>
        <p:spPr>
          <a:xfrm>
            <a:off x="3110345" y="189824"/>
            <a:ext cx="1843656"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LESSON-03</a:t>
            </a:r>
            <a:endParaRPr sz="2800" b="1" i="0" u="none" strike="noStrike" cap="none">
              <a:solidFill>
                <a:schemeClr val="dk1"/>
              </a:solidFill>
              <a:latin typeface="Calibri"/>
              <a:ea typeface="Calibri"/>
              <a:cs typeface="Calibri"/>
              <a:sym typeface="Calibri"/>
            </a:endParaRPr>
          </a:p>
        </p:txBody>
      </p:sp>
      <p:sp>
        <p:nvSpPr>
          <p:cNvPr id="99" name="Google Shape;99;p14"/>
          <p:cNvSpPr/>
          <p:nvPr/>
        </p:nvSpPr>
        <p:spPr>
          <a:xfrm flipH="1">
            <a:off x="1787382" y="4501819"/>
            <a:ext cx="4364036" cy="354199"/>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By:-INSP/GD- RAJENDRA KUMAR SAROJ</a:t>
            </a: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0" y="2350893"/>
            <a:ext cx="3429000" cy="525657"/>
          </a:xfrm>
          <a:prstGeom prst="rect">
            <a:avLst/>
          </a:prstGeom>
          <a:noFill/>
          <a:ln>
            <a:noFill/>
          </a:ln>
        </p:spPr>
        <p:txBody>
          <a:bodyPr spcFirstLastPara="1" wrap="square" lIns="0" tIns="13325" rIns="0" bIns="0" anchor="ctr" anchorCtr="0">
            <a:spAutoFit/>
          </a:bodyPr>
          <a:lstStyle/>
          <a:p>
            <a:pPr marL="1270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फ्रेमवर्क के खंड</a:t>
            </a:r>
            <a:endParaRPr sz="3600" b="1">
              <a:solidFill>
                <a:srgbClr val="FF0000"/>
              </a:solidFill>
              <a:latin typeface="Open Sans"/>
              <a:ea typeface="Open Sans"/>
              <a:cs typeface="Open Sans"/>
              <a:sym typeface="Open Sans"/>
            </a:endParaRPr>
          </a:p>
        </p:txBody>
      </p:sp>
      <p:sp>
        <p:nvSpPr>
          <p:cNvPr id="226" name="Google Shape;226;p23"/>
          <p:cNvSpPr txBox="1"/>
          <p:nvPr/>
        </p:nvSpPr>
        <p:spPr>
          <a:xfrm>
            <a:off x="3810000" y="1094245"/>
            <a:ext cx="5181599" cy="3499035"/>
          </a:xfrm>
          <a:prstGeom prst="rect">
            <a:avLst/>
          </a:prstGeom>
          <a:solidFill>
            <a:schemeClr val="lt1"/>
          </a:solidFill>
          <a:ln>
            <a:noFill/>
          </a:ln>
        </p:spPr>
        <p:txBody>
          <a:bodyPr spcFirstLastPara="1" wrap="square" lIns="0" tIns="13325" rIns="0" bIns="0" anchor="t" anchorCtr="0">
            <a:spAutoFit/>
          </a:bodyPr>
          <a:lstStyle/>
          <a:p>
            <a:pPr marL="469898" marR="0" lvl="0" indent="-457200" algn="l" rtl="0">
              <a:lnSpc>
                <a:spcPct val="150000"/>
              </a:lnSpc>
              <a:spcBef>
                <a:spcPts val="0"/>
              </a:spcBef>
              <a:spcAft>
                <a:spcPts val="0"/>
              </a:spcAft>
              <a:buClr>
                <a:srgbClr val="B71E42"/>
              </a:buClr>
              <a:buSzPts val="2800"/>
              <a:buFont typeface="Noto Sans Symbols"/>
              <a:buChar char="⮚"/>
            </a:pPr>
            <a:r>
              <a:rPr lang="en-US" sz="2800" b="1" i="0" u="none" strike="noStrike" cap="none">
                <a:solidFill>
                  <a:srgbClr val="002060"/>
                </a:solidFill>
                <a:latin typeface="Open Sans"/>
                <a:ea typeface="Open Sans"/>
                <a:cs typeface="Open Sans"/>
                <a:sym typeface="Open Sans"/>
              </a:rPr>
              <a:t>राष्ट्रीय आपदा प्रबंधन ढांचा-</a:t>
            </a:r>
            <a:r>
              <a:rPr lang="en-US" sz="2400" b="1" i="0" u="none" strike="noStrike" cap="none">
                <a:solidFill>
                  <a:srgbClr val="002060"/>
                </a:solidFill>
                <a:latin typeface="Open Sans"/>
                <a:ea typeface="Open Sans"/>
                <a:cs typeface="Open Sans"/>
                <a:sym typeface="Open Sans"/>
              </a:rPr>
              <a:t>2005</a:t>
            </a:r>
            <a:r>
              <a:rPr lang="en-US" sz="2800" b="1" i="0" u="none" strike="noStrike" cap="none">
                <a:solidFill>
                  <a:srgbClr val="002060"/>
                </a:solidFill>
                <a:latin typeface="Open Sans"/>
                <a:ea typeface="Open Sans"/>
                <a:cs typeface="Open Sans"/>
                <a:sym typeface="Open Sans"/>
              </a:rPr>
              <a:t> में शामिल अनुभाग:</a:t>
            </a:r>
            <a:endParaRPr sz="1400" b="0" i="0" u="none" strike="noStrike" cap="none">
              <a:solidFill>
                <a:srgbClr val="000000"/>
              </a:solidFill>
              <a:latin typeface="Arial"/>
              <a:ea typeface="Arial"/>
              <a:cs typeface="Arial"/>
              <a:sym typeface="Arial"/>
            </a:endParaRPr>
          </a:p>
          <a:p>
            <a:pPr marL="1269944" marR="0" lvl="1" indent="-342900" algn="l" rtl="0">
              <a:lnSpc>
                <a:spcPct val="150000"/>
              </a:lnSpc>
              <a:spcBef>
                <a:spcPts val="1475"/>
              </a:spcBef>
              <a:spcAft>
                <a:spcPts val="0"/>
              </a:spcAft>
              <a:buClr>
                <a:schemeClr val="dk1"/>
              </a:buClr>
              <a:buSzPts val="2400"/>
              <a:buFont typeface="Noto Sans Symbols"/>
              <a:buChar char="✔"/>
            </a:pPr>
            <a:r>
              <a:rPr lang="en-US" sz="2400" b="1" i="0" u="none" strike="noStrike" cap="none">
                <a:solidFill>
                  <a:schemeClr val="dk1"/>
                </a:solidFill>
                <a:latin typeface="Open Sans"/>
                <a:ea typeface="Open Sans"/>
                <a:cs typeface="Open Sans"/>
                <a:sym typeface="Open Sans"/>
              </a:rPr>
              <a:t>संस्थागत रूपरेखा</a:t>
            </a:r>
            <a:endParaRPr sz="2400" b="0" i="0" u="none" strike="noStrike" cap="none">
              <a:solidFill>
                <a:schemeClr val="dk1"/>
              </a:solidFill>
              <a:latin typeface="Open Sans"/>
              <a:ea typeface="Open Sans"/>
              <a:cs typeface="Open Sans"/>
              <a:sym typeface="Open Sans"/>
            </a:endParaRPr>
          </a:p>
          <a:p>
            <a:pPr marL="1269944" marR="0" lvl="1" indent="-342900" algn="l" rtl="0">
              <a:lnSpc>
                <a:spcPct val="150000"/>
              </a:lnSpc>
              <a:spcBef>
                <a:spcPts val="1485"/>
              </a:spcBef>
              <a:spcAft>
                <a:spcPts val="0"/>
              </a:spcAft>
              <a:buClr>
                <a:schemeClr val="dk1"/>
              </a:buClr>
              <a:buSzPts val="2400"/>
              <a:buFont typeface="Noto Sans Symbols"/>
              <a:buChar char="✔"/>
            </a:pPr>
            <a:r>
              <a:rPr lang="en-US" sz="2400" b="1" i="0" u="none" strike="noStrike" cap="none">
                <a:solidFill>
                  <a:schemeClr val="dk1"/>
                </a:solidFill>
                <a:latin typeface="Open Sans"/>
                <a:ea typeface="Open Sans"/>
                <a:cs typeface="Open Sans"/>
                <a:sym typeface="Open Sans"/>
              </a:rPr>
              <a:t>कानूनी रूपरेखा</a:t>
            </a:r>
            <a:endParaRPr sz="1400" b="0" i="0" u="none" strike="noStrike" cap="none">
              <a:solidFill>
                <a:srgbClr val="000000"/>
              </a:solidFill>
              <a:latin typeface="Arial"/>
              <a:ea typeface="Arial"/>
              <a:cs typeface="Arial"/>
              <a:sym typeface="Arial"/>
            </a:endParaRPr>
          </a:p>
          <a:p>
            <a:pPr marL="1269944" marR="0" lvl="1" indent="-342900" algn="l" rtl="0">
              <a:lnSpc>
                <a:spcPct val="150000"/>
              </a:lnSpc>
              <a:spcBef>
                <a:spcPts val="1480"/>
              </a:spcBef>
              <a:spcAft>
                <a:spcPts val="0"/>
              </a:spcAft>
              <a:buClr>
                <a:schemeClr val="dk1"/>
              </a:buClr>
              <a:buSzPts val="2400"/>
              <a:buFont typeface="Noto Sans Symbols"/>
              <a:buChar char="✔"/>
            </a:pPr>
            <a:r>
              <a:rPr lang="en-US" sz="2400" b="1" i="0" u="none" strike="noStrike" cap="none">
                <a:solidFill>
                  <a:schemeClr val="dk1"/>
                </a:solidFill>
                <a:latin typeface="Open Sans"/>
                <a:ea typeface="Open Sans"/>
                <a:cs typeface="Open Sans"/>
                <a:sym typeface="Open Sans"/>
              </a:rPr>
              <a:t>वित्तीय रूपरेखा</a:t>
            </a: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4"/>
          <p:cNvPicPr preferRelativeResize="0"/>
          <p:nvPr/>
        </p:nvPicPr>
        <p:blipFill rotWithShape="1">
          <a:blip r:embed="rId3">
            <a:alphaModFix/>
          </a:blip>
          <a:srcRect/>
          <a:stretch/>
        </p:blipFill>
        <p:spPr>
          <a:xfrm>
            <a:off x="-1523999" y="-491488"/>
            <a:ext cx="464819" cy="458724"/>
          </a:xfrm>
          <a:prstGeom prst="rect">
            <a:avLst/>
          </a:prstGeom>
          <a:noFill/>
          <a:ln>
            <a:noFill/>
          </a:ln>
        </p:spPr>
      </p:pic>
      <p:pic>
        <p:nvPicPr>
          <p:cNvPr id="233" name="Google Shape;233;p24"/>
          <p:cNvPicPr preferRelativeResize="0"/>
          <p:nvPr/>
        </p:nvPicPr>
        <p:blipFill rotWithShape="1">
          <a:blip r:embed="rId4">
            <a:alphaModFix/>
          </a:blip>
          <a:srcRect/>
          <a:stretch/>
        </p:blipFill>
        <p:spPr>
          <a:xfrm>
            <a:off x="-1385316" y="-288797"/>
            <a:ext cx="469392" cy="458724"/>
          </a:xfrm>
          <a:prstGeom prst="rect">
            <a:avLst/>
          </a:prstGeom>
          <a:noFill/>
          <a:ln>
            <a:noFill/>
          </a:ln>
        </p:spPr>
      </p:pic>
      <p:pic>
        <p:nvPicPr>
          <p:cNvPr id="234" name="Google Shape;234;p24"/>
          <p:cNvPicPr preferRelativeResize="0"/>
          <p:nvPr/>
        </p:nvPicPr>
        <p:blipFill rotWithShape="1">
          <a:blip r:embed="rId5">
            <a:alphaModFix/>
          </a:blip>
          <a:srcRect/>
          <a:stretch/>
        </p:blipFill>
        <p:spPr>
          <a:xfrm>
            <a:off x="-1284732" y="-747522"/>
            <a:ext cx="585216" cy="627888"/>
          </a:xfrm>
          <a:prstGeom prst="rect">
            <a:avLst/>
          </a:prstGeom>
          <a:noFill/>
          <a:ln>
            <a:noFill/>
          </a:ln>
        </p:spPr>
      </p:pic>
      <p:pic>
        <p:nvPicPr>
          <p:cNvPr id="235" name="Google Shape;235;p24"/>
          <p:cNvPicPr preferRelativeResize="0"/>
          <p:nvPr/>
        </p:nvPicPr>
        <p:blipFill rotWithShape="1">
          <a:blip r:embed="rId6">
            <a:alphaModFix/>
          </a:blip>
          <a:srcRect/>
          <a:stretch/>
        </p:blipFill>
        <p:spPr>
          <a:xfrm>
            <a:off x="-1290828" y="-753615"/>
            <a:ext cx="597408" cy="640079"/>
          </a:xfrm>
          <a:prstGeom prst="rect">
            <a:avLst/>
          </a:prstGeom>
          <a:noFill/>
          <a:ln>
            <a:noFill/>
          </a:ln>
        </p:spPr>
      </p:pic>
      <p:grpSp>
        <p:nvGrpSpPr>
          <p:cNvPr id="236" name="Google Shape;236;p24"/>
          <p:cNvGrpSpPr/>
          <p:nvPr/>
        </p:nvGrpSpPr>
        <p:grpSpPr>
          <a:xfrm>
            <a:off x="-1133855" y="-734617"/>
            <a:ext cx="5943175" cy="615553"/>
            <a:chOff x="390144" y="122633"/>
            <a:chExt cx="3178105" cy="333978"/>
          </a:xfrm>
        </p:grpSpPr>
        <p:sp>
          <p:nvSpPr>
            <p:cNvPr id="237" name="Google Shape;237;p24"/>
            <p:cNvSpPr txBox="1"/>
            <p:nvPr/>
          </p:nvSpPr>
          <p:spPr>
            <a:xfrm>
              <a:off x="929639" y="122633"/>
              <a:ext cx="2638610" cy="3005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संस्थागत ढांचा</a:t>
              </a:r>
              <a:endParaRPr sz="3600" b="1" i="0" u="none" strike="noStrike" cap="none">
                <a:solidFill>
                  <a:srgbClr val="FF0000"/>
                </a:solidFill>
                <a:latin typeface="Open Sans"/>
                <a:ea typeface="Open Sans"/>
                <a:cs typeface="Open Sans"/>
                <a:sym typeface="Open Sans"/>
              </a:endParaRPr>
            </a:p>
          </p:txBody>
        </p:sp>
        <p:sp>
          <p:nvSpPr>
            <p:cNvPr id="238" name="Google Shape;238;p24"/>
            <p:cNvSpPr txBox="1"/>
            <p:nvPr/>
          </p:nvSpPr>
          <p:spPr>
            <a:xfrm>
              <a:off x="390144" y="287576"/>
              <a:ext cx="160206" cy="1690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D3D3D"/>
                  </a:solidFill>
                  <a:latin typeface="Arial"/>
                  <a:ea typeface="Arial"/>
                  <a:cs typeface="Arial"/>
                  <a:sym typeface="Arial"/>
                </a:rPr>
                <a:t>09</a:t>
              </a:r>
              <a:endParaRPr sz="2000" b="0" i="0" u="none" strike="noStrike" cap="none">
                <a:solidFill>
                  <a:schemeClr val="dk1"/>
                </a:solidFill>
                <a:latin typeface="Arial"/>
                <a:ea typeface="Arial"/>
                <a:cs typeface="Arial"/>
                <a:sym typeface="Arial"/>
              </a:endParaRPr>
            </a:p>
          </p:txBody>
        </p:sp>
      </p:grpSp>
      <p:grpSp>
        <p:nvGrpSpPr>
          <p:cNvPr id="239" name="Google Shape;239;p24"/>
          <p:cNvGrpSpPr/>
          <p:nvPr/>
        </p:nvGrpSpPr>
        <p:grpSpPr>
          <a:xfrm>
            <a:off x="4953000" y="935661"/>
            <a:ext cx="4062945" cy="983208"/>
            <a:chOff x="7245096" y="1426464"/>
            <a:chExt cx="4108704" cy="1508760"/>
          </a:xfrm>
        </p:grpSpPr>
        <p:sp>
          <p:nvSpPr>
            <p:cNvPr id="240" name="Google Shape;240;p24"/>
            <p:cNvSpPr/>
            <p:nvPr/>
          </p:nvSpPr>
          <p:spPr>
            <a:xfrm>
              <a:off x="7245096" y="2206752"/>
              <a:ext cx="428244" cy="728472"/>
            </a:xfrm>
            <a:custGeom>
              <a:avLst/>
              <a:gdLst/>
              <a:ahLst/>
              <a:cxnLst/>
              <a:rect l="l" t="t" r="r" b="b"/>
              <a:pathLst>
                <a:path w="428244" h="728472" extrusionOk="0">
                  <a:moveTo>
                    <a:pt x="0" y="0"/>
                  </a:moveTo>
                  <a:lnTo>
                    <a:pt x="0" y="728472"/>
                  </a:lnTo>
                  <a:lnTo>
                    <a:pt x="428244" y="0"/>
                  </a:lnTo>
                  <a:close/>
                </a:path>
              </a:pathLst>
            </a:custGeom>
            <a:solidFill>
              <a:srgbClr val="35E0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1" name="Google Shape;241;p24"/>
            <p:cNvSpPr/>
            <p:nvPr/>
          </p:nvSpPr>
          <p:spPr>
            <a:xfrm>
              <a:off x="7245096" y="1426464"/>
              <a:ext cx="4108704" cy="979932"/>
            </a:xfrm>
            <a:custGeom>
              <a:avLst/>
              <a:gdLst/>
              <a:ahLst/>
              <a:cxnLst/>
              <a:rect l="l" t="t" r="r" b="b"/>
              <a:pathLst>
                <a:path w="4108704" h="979932" extrusionOk="0">
                  <a:moveTo>
                    <a:pt x="0" y="42926"/>
                  </a:moveTo>
                  <a:cubicBezTo>
                    <a:pt x="0" y="19304"/>
                    <a:pt x="19304" y="0"/>
                    <a:pt x="42926" y="0"/>
                  </a:cubicBezTo>
                  <a:lnTo>
                    <a:pt x="4065778" y="0"/>
                  </a:lnTo>
                  <a:cubicBezTo>
                    <a:pt x="4089400" y="0"/>
                    <a:pt x="4108704" y="19304"/>
                    <a:pt x="4108704" y="42926"/>
                  </a:cubicBezTo>
                  <a:lnTo>
                    <a:pt x="4108704" y="937006"/>
                  </a:lnTo>
                  <a:cubicBezTo>
                    <a:pt x="4108704" y="960628"/>
                    <a:pt x="4089400" y="979932"/>
                    <a:pt x="4065778" y="979932"/>
                  </a:cubicBezTo>
                  <a:lnTo>
                    <a:pt x="42926" y="979932"/>
                  </a:lnTo>
                  <a:cubicBezTo>
                    <a:pt x="19304" y="979932"/>
                    <a:pt x="0" y="960628"/>
                    <a:pt x="0" y="937006"/>
                  </a:cubicBezTo>
                  <a:close/>
                </a:path>
              </a:pathLst>
            </a:custGeom>
            <a:solidFill>
              <a:srgbClr val="35E0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2" name="Google Shape;242;p24"/>
            <p:cNvSpPr/>
            <p:nvPr/>
          </p:nvSpPr>
          <p:spPr>
            <a:xfrm>
              <a:off x="10396728" y="1481328"/>
              <a:ext cx="915924" cy="870204"/>
            </a:xfrm>
            <a:custGeom>
              <a:avLst/>
              <a:gdLst/>
              <a:ahLst/>
              <a:cxnLst/>
              <a:rect l="l" t="t" r="r" b="b"/>
              <a:pathLst>
                <a:path w="915924" h="870204" extrusionOk="0">
                  <a:moveTo>
                    <a:pt x="0" y="38227"/>
                  </a:moveTo>
                  <a:cubicBezTo>
                    <a:pt x="0" y="17145"/>
                    <a:pt x="17145" y="0"/>
                    <a:pt x="38227" y="0"/>
                  </a:cubicBezTo>
                  <a:lnTo>
                    <a:pt x="877697" y="0"/>
                  </a:lnTo>
                  <a:cubicBezTo>
                    <a:pt x="898779" y="0"/>
                    <a:pt x="915924" y="17145"/>
                    <a:pt x="915924" y="38227"/>
                  </a:cubicBezTo>
                  <a:lnTo>
                    <a:pt x="915924" y="831977"/>
                  </a:lnTo>
                  <a:cubicBezTo>
                    <a:pt x="915924" y="853059"/>
                    <a:pt x="898779" y="870204"/>
                    <a:pt x="877697" y="870204"/>
                  </a:cubicBezTo>
                  <a:lnTo>
                    <a:pt x="38227" y="870204"/>
                  </a:lnTo>
                  <a:cubicBezTo>
                    <a:pt x="17145" y="870204"/>
                    <a:pt x="0" y="853059"/>
                    <a:pt x="0" y="831977"/>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3" name="Google Shape;243;p24"/>
            <p:cNvSpPr txBox="1"/>
            <p:nvPr/>
          </p:nvSpPr>
          <p:spPr>
            <a:xfrm>
              <a:off x="10658859" y="1610102"/>
              <a:ext cx="493822" cy="6612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82828"/>
                  </a:solidFill>
                  <a:latin typeface="Arial"/>
                  <a:ea typeface="Arial"/>
                  <a:cs typeface="Arial"/>
                  <a:sym typeface="Arial"/>
                </a:rPr>
                <a:t>02</a:t>
              </a:r>
              <a:endParaRPr sz="2800" b="0" i="0" u="none" strike="noStrike" cap="none">
                <a:solidFill>
                  <a:schemeClr val="dk1"/>
                </a:solidFill>
                <a:latin typeface="Arial"/>
                <a:ea typeface="Arial"/>
                <a:cs typeface="Arial"/>
                <a:sym typeface="Arial"/>
              </a:endParaRPr>
            </a:p>
          </p:txBody>
        </p:sp>
        <p:sp>
          <p:nvSpPr>
            <p:cNvPr id="244" name="Google Shape;244;p24"/>
            <p:cNvSpPr txBox="1"/>
            <p:nvPr/>
          </p:nvSpPr>
          <p:spPr>
            <a:xfrm>
              <a:off x="8181781" y="1511911"/>
              <a:ext cx="1914469" cy="132241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एन.ई.सी(एस.ई.सी-8) ,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2060"/>
                  </a:solidFill>
                  <a:latin typeface="Arial"/>
                  <a:ea typeface="Arial"/>
                  <a:cs typeface="Arial"/>
                  <a:sym typeface="Arial"/>
                </a:rPr>
                <a:t>एस.ई.सी(एस.ई.सी-20)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82828"/>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grpSp>
      <p:grpSp>
        <p:nvGrpSpPr>
          <p:cNvPr id="245" name="Google Shape;245;p24"/>
          <p:cNvGrpSpPr/>
          <p:nvPr/>
        </p:nvGrpSpPr>
        <p:grpSpPr>
          <a:xfrm>
            <a:off x="4953000" y="3151728"/>
            <a:ext cx="4108704" cy="1222397"/>
            <a:chOff x="7245096" y="4634484"/>
            <a:chExt cx="4108704" cy="1807745"/>
          </a:xfrm>
        </p:grpSpPr>
        <p:sp>
          <p:nvSpPr>
            <p:cNvPr id="246" name="Google Shape;246;p24"/>
            <p:cNvSpPr/>
            <p:nvPr/>
          </p:nvSpPr>
          <p:spPr>
            <a:xfrm>
              <a:off x="7245096" y="4634484"/>
              <a:ext cx="428244" cy="728472"/>
            </a:xfrm>
            <a:custGeom>
              <a:avLst/>
              <a:gdLst/>
              <a:ahLst/>
              <a:cxnLst/>
              <a:rect l="l" t="t" r="r" b="b"/>
              <a:pathLst>
                <a:path w="428244" h="728472" extrusionOk="0">
                  <a:moveTo>
                    <a:pt x="0" y="728472"/>
                  </a:moveTo>
                  <a:lnTo>
                    <a:pt x="0" y="0"/>
                  </a:lnTo>
                  <a:lnTo>
                    <a:pt x="428244" y="728472"/>
                  </a:ln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7" name="Google Shape;247;p24"/>
            <p:cNvSpPr/>
            <p:nvPr/>
          </p:nvSpPr>
          <p:spPr>
            <a:xfrm>
              <a:off x="7245096" y="5163312"/>
              <a:ext cx="4108704" cy="979932"/>
            </a:xfrm>
            <a:custGeom>
              <a:avLst/>
              <a:gdLst/>
              <a:ahLst/>
              <a:cxnLst/>
              <a:rect l="l" t="t" r="r" b="b"/>
              <a:pathLst>
                <a:path w="4108704" h="979932" extrusionOk="0">
                  <a:moveTo>
                    <a:pt x="0" y="42926"/>
                  </a:moveTo>
                  <a:cubicBezTo>
                    <a:pt x="0" y="19304"/>
                    <a:pt x="19304" y="0"/>
                    <a:pt x="42926" y="0"/>
                  </a:cubicBezTo>
                  <a:lnTo>
                    <a:pt x="4065778" y="0"/>
                  </a:lnTo>
                  <a:cubicBezTo>
                    <a:pt x="4089400" y="0"/>
                    <a:pt x="4108704" y="19304"/>
                    <a:pt x="4108704" y="42926"/>
                  </a:cubicBezTo>
                  <a:lnTo>
                    <a:pt x="4108704" y="936955"/>
                  </a:lnTo>
                  <a:cubicBezTo>
                    <a:pt x="4108704" y="960691"/>
                    <a:pt x="4089400" y="979932"/>
                    <a:pt x="4065778" y="979932"/>
                  </a:cubicBezTo>
                  <a:lnTo>
                    <a:pt x="42926" y="979932"/>
                  </a:lnTo>
                  <a:cubicBezTo>
                    <a:pt x="19304" y="979932"/>
                    <a:pt x="0" y="960691"/>
                    <a:pt x="0" y="936955"/>
                  </a:cubicBez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8" name="Google Shape;248;p24"/>
            <p:cNvSpPr/>
            <p:nvPr/>
          </p:nvSpPr>
          <p:spPr>
            <a:xfrm>
              <a:off x="10396728" y="5218176"/>
              <a:ext cx="915924" cy="870204"/>
            </a:xfrm>
            <a:custGeom>
              <a:avLst/>
              <a:gdLst/>
              <a:ahLst/>
              <a:cxnLst/>
              <a:rect l="l" t="t" r="r" b="b"/>
              <a:pathLst>
                <a:path w="915924" h="870204" extrusionOk="0">
                  <a:moveTo>
                    <a:pt x="0" y="38227"/>
                  </a:moveTo>
                  <a:cubicBezTo>
                    <a:pt x="0" y="17145"/>
                    <a:pt x="17145" y="0"/>
                    <a:pt x="38227" y="0"/>
                  </a:cubicBezTo>
                  <a:lnTo>
                    <a:pt x="877697" y="0"/>
                  </a:lnTo>
                  <a:cubicBezTo>
                    <a:pt x="898779" y="0"/>
                    <a:pt x="915924" y="17145"/>
                    <a:pt x="915924" y="38227"/>
                  </a:cubicBezTo>
                  <a:lnTo>
                    <a:pt x="915924" y="832040"/>
                  </a:lnTo>
                  <a:cubicBezTo>
                    <a:pt x="915924" y="853110"/>
                    <a:pt x="898779" y="870204"/>
                    <a:pt x="877697" y="870204"/>
                  </a:cubicBezTo>
                  <a:lnTo>
                    <a:pt x="38227" y="870204"/>
                  </a:lnTo>
                  <a:cubicBezTo>
                    <a:pt x="17145" y="870204"/>
                    <a:pt x="0" y="853110"/>
                    <a:pt x="0" y="832040"/>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9" name="Google Shape;249;p24"/>
            <p:cNvSpPr txBox="1"/>
            <p:nvPr/>
          </p:nvSpPr>
          <p:spPr>
            <a:xfrm>
              <a:off x="10629265" y="5434531"/>
              <a:ext cx="259302"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82828"/>
                  </a:solidFill>
                  <a:latin typeface="Arial"/>
                  <a:ea typeface="Arial"/>
                  <a:cs typeface="Arial"/>
                  <a:sym typeface="Arial"/>
                </a:rPr>
                <a:t>04</a:t>
              </a:r>
              <a:endParaRPr sz="1800" b="0" i="0" u="none" strike="noStrike" cap="none">
                <a:solidFill>
                  <a:schemeClr val="dk1"/>
                </a:solidFill>
                <a:latin typeface="Arial"/>
                <a:ea typeface="Arial"/>
                <a:cs typeface="Arial"/>
                <a:sym typeface="Arial"/>
              </a:endParaRPr>
            </a:p>
          </p:txBody>
        </p:sp>
        <p:sp>
          <p:nvSpPr>
            <p:cNvPr id="250" name="Google Shape;250;p24"/>
            <p:cNvSpPr txBox="1"/>
            <p:nvPr/>
          </p:nvSpPr>
          <p:spPr>
            <a:xfrm>
              <a:off x="7574879" y="5486401"/>
              <a:ext cx="2541721" cy="9558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एन.डी.आर.एफ (44 और 45)</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FFFFFF"/>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grpSp>
      <p:grpSp>
        <p:nvGrpSpPr>
          <p:cNvPr id="251" name="Google Shape;251;p24"/>
          <p:cNvGrpSpPr/>
          <p:nvPr/>
        </p:nvGrpSpPr>
        <p:grpSpPr>
          <a:xfrm>
            <a:off x="533400" y="3162925"/>
            <a:ext cx="4239448" cy="1132486"/>
            <a:chOff x="848867" y="4634484"/>
            <a:chExt cx="4107181" cy="1936535"/>
          </a:xfrm>
        </p:grpSpPr>
        <p:sp>
          <p:nvSpPr>
            <p:cNvPr id="252" name="Google Shape;252;p24"/>
            <p:cNvSpPr/>
            <p:nvPr/>
          </p:nvSpPr>
          <p:spPr>
            <a:xfrm>
              <a:off x="4529328" y="4634484"/>
              <a:ext cx="426720" cy="728472"/>
            </a:xfrm>
            <a:custGeom>
              <a:avLst/>
              <a:gdLst/>
              <a:ahLst/>
              <a:cxnLst/>
              <a:rect l="l" t="t" r="r" b="b"/>
              <a:pathLst>
                <a:path w="426720" h="728472" extrusionOk="0">
                  <a:moveTo>
                    <a:pt x="426720" y="728472"/>
                  </a:moveTo>
                  <a:lnTo>
                    <a:pt x="426720" y="0"/>
                  </a:lnTo>
                  <a:lnTo>
                    <a:pt x="0" y="728472"/>
                  </a:lnTo>
                  <a:close/>
                </a:path>
              </a:pathLst>
            </a:custGeom>
            <a:solidFill>
              <a:srgbClr val="35E0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3" name="Google Shape;253;p24"/>
            <p:cNvSpPr/>
            <p:nvPr/>
          </p:nvSpPr>
          <p:spPr>
            <a:xfrm>
              <a:off x="848867" y="5177028"/>
              <a:ext cx="4107180" cy="979932"/>
            </a:xfrm>
            <a:custGeom>
              <a:avLst/>
              <a:gdLst/>
              <a:ahLst/>
              <a:cxnLst/>
              <a:rect l="l" t="t" r="r" b="b"/>
              <a:pathLst>
                <a:path w="4107180" h="979932" extrusionOk="0">
                  <a:moveTo>
                    <a:pt x="4107181" y="42926"/>
                  </a:moveTo>
                  <a:cubicBezTo>
                    <a:pt x="4107181" y="19304"/>
                    <a:pt x="4087877" y="0"/>
                    <a:pt x="4064255" y="0"/>
                  </a:cubicBezTo>
                  <a:lnTo>
                    <a:pt x="42977" y="0"/>
                  </a:lnTo>
                  <a:cubicBezTo>
                    <a:pt x="19241" y="0"/>
                    <a:pt x="0" y="19304"/>
                    <a:pt x="0" y="42926"/>
                  </a:cubicBezTo>
                  <a:lnTo>
                    <a:pt x="0" y="936955"/>
                  </a:lnTo>
                  <a:cubicBezTo>
                    <a:pt x="0" y="960691"/>
                    <a:pt x="19241" y="979932"/>
                    <a:pt x="42977" y="979932"/>
                  </a:cubicBezTo>
                  <a:lnTo>
                    <a:pt x="4064255" y="979932"/>
                  </a:lnTo>
                  <a:cubicBezTo>
                    <a:pt x="4087877" y="979932"/>
                    <a:pt x="4107181" y="960691"/>
                    <a:pt x="4107181" y="936955"/>
                  </a:cubicBezTo>
                  <a:close/>
                </a:path>
              </a:pathLst>
            </a:custGeom>
            <a:solidFill>
              <a:srgbClr val="35E0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4" name="Google Shape;254;p24"/>
            <p:cNvSpPr/>
            <p:nvPr/>
          </p:nvSpPr>
          <p:spPr>
            <a:xfrm>
              <a:off x="896112" y="5231892"/>
              <a:ext cx="915923" cy="870204"/>
            </a:xfrm>
            <a:custGeom>
              <a:avLst/>
              <a:gdLst/>
              <a:ahLst/>
              <a:cxnLst/>
              <a:rect l="l" t="t" r="r" b="b"/>
              <a:pathLst>
                <a:path w="915923" h="870204" extrusionOk="0">
                  <a:moveTo>
                    <a:pt x="0" y="38227"/>
                  </a:moveTo>
                  <a:cubicBezTo>
                    <a:pt x="0" y="17145"/>
                    <a:pt x="17094" y="0"/>
                    <a:pt x="38163" y="0"/>
                  </a:cubicBezTo>
                  <a:lnTo>
                    <a:pt x="877697" y="0"/>
                  </a:lnTo>
                  <a:cubicBezTo>
                    <a:pt x="898779" y="0"/>
                    <a:pt x="915923" y="17145"/>
                    <a:pt x="915923" y="38227"/>
                  </a:cubicBezTo>
                  <a:lnTo>
                    <a:pt x="915923" y="832040"/>
                  </a:lnTo>
                  <a:cubicBezTo>
                    <a:pt x="915923" y="853110"/>
                    <a:pt x="898779" y="870204"/>
                    <a:pt x="877697" y="870204"/>
                  </a:cubicBezTo>
                  <a:lnTo>
                    <a:pt x="38163" y="870204"/>
                  </a:lnTo>
                  <a:cubicBezTo>
                    <a:pt x="17094" y="870204"/>
                    <a:pt x="0" y="853110"/>
                    <a:pt x="0" y="832040"/>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5" name="Google Shape;255;p24"/>
            <p:cNvSpPr txBox="1"/>
            <p:nvPr/>
          </p:nvSpPr>
          <p:spPr>
            <a:xfrm>
              <a:off x="1127760" y="5447362"/>
              <a:ext cx="288156" cy="28361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82828"/>
                  </a:solidFill>
                  <a:latin typeface="Arial"/>
                  <a:ea typeface="Arial"/>
                  <a:cs typeface="Arial"/>
                  <a:sym typeface="Arial"/>
                </a:rPr>
                <a:t>03</a:t>
              </a:r>
              <a:endParaRPr sz="2000" b="0" i="0" u="none" strike="noStrike" cap="none">
                <a:solidFill>
                  <a:schemeClr val="dk1"/>
                </a:solidFill>
                <a:latin typeface="Arial"/>
                <a:ea typeface="Arial"/>
                <a:cs typeface="Arial"/>
                <a:sym typeface="Arial"/>
              </a:endParaRPr>
            </a:p>
          </p:txBody>
        </p:sp>
        <p:sp>
          <p:nvSpPr>
            <p:cNvPr id="256" name="Google Shape;256;p24"/>
            <p:cNvSpPr txBox="1"/>
            <p:nvPr/>
          </p:nvSpPr>
          <p:spPr>
            <a:xfrm>
              <a:off x="1923289" y="5465802"/>
              <a:ext cx="2724912" cy="110521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एन.आई.डी.एम ( 42 और 43)</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82828"/>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grpSp>
      <p:grpSp>
        <p:nvGrpSpPr>
          <p:cNvPr id="257" name="Google Shape;257;p24"/>
          <p:cNvGrpSpPr/>
          <p:nvPr/>
        </p:nvGrpSpPr>
        <p:grpSpPr>
          <a:xfrm>
            <a:off x="838200" y="1011057"/>
            <a:ext cx="3974824" cy="954024"/>
            <a:chOff x="848867" y="1426464"/>
            <a:chExt cx="4107181" cy="1508760"/>
          </a:xfrm>
        </p:grpSpPr>
        <p:sp>
          <p:nvSpPr>
            <p:cNvPr id="258" name="Google Shape;258;p24"/>
            <p:cNvSpPr/>
            <p:nvPr/>
          </p:nvSpPr>
          <p:spPr>
            <a:xfrm>
              <a:off x="4529328" y="2206752"/>
              <a:ext cx="426720" cy="728472"/>
            </a:xfrm>
            <a:custGeom>
              <a:avLst/>
              <a:gdLst/>
              <a:ahLst/>
              <a:cxnLst/>
              <a:rect l="l" t="t" r="r" b="b"/>
              <a:pathLst>
                <a:path w="426720" h="728472" extrusionOk="0">
                  <a:moveTo>
                    <a:pt x="426720" y="0"/>
                  </a:moveTo>
                  <a:lnTo>
                    <a:pt x="426720" y="728472"/>
                  </a:lnTo>
                  <a:lnTo>
                    <a:pt x="0" y="0"/>
                  </a:ln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9" name="Google Shape;259;p24"/>
            <p:cNvSpPr/>
            <p:nvPr/>
          </p:nvSpPr>
          <p:spPr>
            <a:xfrm>
              <a:off x="848867" y="1426464"/>
              <a:ext cx="4107180" cy="979932"/>
            </a:xfrm>
            <a:custGeom>
              <a:avLst/>
              <a:gdLst/>
              <a:ahLst/>
              <a:cxnLst/>
              <a:rect l="l" t="t" r="r" b="b"/>
              <a:pathLst>
                <a:path w="4107180" h="979932" extrusionOk="0">
                  <a:moveTo>
                    <a:pt x="4107181" y="42926"/>
                  </a:moveTo>
                  <a:cubicBezTo>
                    <a:pt x="4107181" y="19304"/>
                    <a:pt x="4087877" y="0"/>
                    <a:pt x="4064255" y="0"/>
                  </a:cubicBezTo>
                  <a:lnTo>
                    <a:pt x="42977" y="0"/>
                  </a:lnTo>
                  <a:cubicBezTo>
                    <a:pt x="19241" y="0"/>
                    <a:pt x="0" y="19304"/>
                    <a:pt x="0" y="42926"/>
                  </a:cubicBezTo>
                  <a:lnTo>
                    <a:pt x="0" y="937006"/>
                  </a:lnTo>
                  <a:cubicBezTo>
                    <a:pt x="0" y="960628"/>
                    <a:pt x="19241" y="979932"/>
                    <a:pt x="42977" y="979932"/>
                  </a:cubicBezTo>
                  <a:lnTo>
                    <a:pt x="4064255" y="979932"/>
                  </a:lnTo>
                  <a:cubicBezTo>
                    <a:pt x="4087877" y="979932"/>
                    <a:pt x="4107181" y="960628"/>
                    <a:pt x="4107181" y="937006"/>
                  </a:cubicBez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0" name="Google Shape;260;p24"/>
            <p:cNvSpPr/>
            <p:nvPr/>
          </p:nvSpPr>
          <p:spPr>
            <a:xfrm>
              <a:off x="896112" y="1481328"/>
              <a:ext cx="915923" cy="870204"/>
            </a:xfrm>
            <a:custGeom>
              <a:avLst/>
              <a:gdLst/>
              <a:ahLst/>
              <a:cxnLst/>
              <a:rect l="l" t="t" r="r" b="b"/>
              <a:pathLst>
                <a:path w="915923" h="870204" extrusionOk="0">
                  <a:moveTo>
                    <a:pt x="0" y="38227"/>
                  </a:moveTo>
                  <a:cubicBezTo>
                    <a:pt x="0" y="17145"/>
                    <a:pt x="17094" y="0"/>
                    <a:pt x="38163" y="0"/>
                  </a:cubicBezTo>
                  <a:lnTo>
                    <a:pt x="877697" y="0"/>
                  </a:lnTo>
                  <a:cubicBezTo>
                    <a:pt x="898779" y="0"/>
                    <a:pt x="915923" y="17145"/>
                    <a:pt x="915923" y="38227"/>
                  </a:cubicBezTo>
                  <a:lnTo>
                    <a:pt x="915923" y="831977"/>
                  </a:lnTo>
                  <a:cubicBezTo>
                    <a:pt x="915923" y="853059"/>
                    <a:pt x="898779" y="870204"/>
                    <a:pt x="877697" y="870204"/>
                  </a:cubicBezTo>
                  <a:lnTo>
                    <a:pt x="38163" y="870204"/>
                  </a:lnTo>
                  <a:cubicBezTo>
                    <a:pt x="17094" y="870204"/>
                    <a:pt x="0" y="853059"/>
                    <a:pt x="0" y="831977"/>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1" name="Google Shape;261;p24"/>
            <p:cNvSpPr txBox="1"/>
            <p:nvPr/>
          </p:nvSpPr>
          <p:spPr>
            <a:xfrm>
              <a:off x="1127760" y="1696133"/>
              <a:ext cx="3443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82828"/>
                  </a:solidFill>
                  <a:latin typeface="Arial"/>
                  <a:ea typeface="Arial"/>
                  <a:cs typeface="Arial"/>
                  <a:sym typeface="Arial"/>
                </a:rPr>
                <a:t>01</a:t>
              </a:r>
              <a:endParaRPr sz="3200" b="0" i="0" u="none" strike="noStrike" cap="none">
                <a:solidFill>
                  <a:schemeClr val="dk1"/>
                </a:solidFill>
                <a:latin typeface="Arial"/>
                <a:ea typeface="Arial"/>
                <a:cs typeface="Arial"/>
                <a:sym typeface="Arial"/>
              </a:endParaRPr>
            </a:p>
          </p:txBody>
        </p:sp>
        <p:sp>
          <p:nvSpPr>
            <p:cNvPr id="262" name="Google Shape;262;p24"/>
            <p:cNvSpPr txBox="1"/>
            <p:nvPr/>
          </p:nvSpPr>
          <p:spPr>
            <a:xfrm>
              <a:off x="1923289" y="1607403"/>
              <a:ext cx="2961941" cy="10708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एन.डी.एम.ए (एस.ई.सी-03), एस.डी.एम.ए</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(एस.ई.सी-14), डी.डी.एम.ए (एस.ई.सी-25)</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FFFFFF"/>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grpSp>
      <p:grpSp>
        <p:nvGrpSpPr>
          <p:cNvPr id="263" name="Google Shape;263;p24"/>
          <p:cNvGrpSpPr/>
          <p:nvPr/>
        </p:nvGrpSpPr>
        <p:grpSpPr>
          <a:xfrm>
            <a:off x="4038600" y="1715073"/>
            <a:ext cx="1728219" cy="1596802"/>
            <a:chOff x="4166616" y="1856232"/>
            <a:chExt cx="3870959" cy="3870960"/>
          </a:xfrm>
        </p:grpSpPr>
        <p:pic>
          <p:nvPicPr>
            <p:cNvPr id="264" name="Google Shape;264;p24"/>
            <p:cNvPicPr preferRelativeResize="0"/>
            <p:nvPr/>
          </p:nvPicPr>
          <p:blipFill rotWithShape="1">
            <a:blip r:embed="rId7">
              <a:alphaModFix/>
            </a:blip>
            <a:srcRect/>
            <a:stretch/>
          </p:blipFill>
          <p:spPr>
            <a:xfrm>
              <a:off x="4386072" y="2077212"/>
              <a:ext cx="3429000" cy="3429000"/>
            </a:xfrm>
            <a:prstGeom prst="rect">
              <a:avLst/>
            </a:prstGeom>
            <a:noFill/>
            <a:ln>
              <a:noFill/>
            </a:ln>
          </p:spPr>
        </p:pic>
        <p:sp>
          <p:nvSpPr>
            <p:cNvPr id="265" name="Google Shape;265;p24"/>
            <p:cNvSpPr/>
            <p:nvPr/>
          </p:nvSpPr>
          <p:spPr>
            <a:xfrm>
              <a:off x="4166616" y="1856232"/>
              <a:ext cx="3870959" cy="3870960"/>
            </a:xfrm>
            <a:custGeom>
              <a:avLst/>
              <a:gdLst/>
              <a:ahLst/>
              <a:cxnLst/>
              <a:rect l="l" t="t" r="r" b="b"/>
              <a:pathLst>
                <a:path w="3870959" h="3870960" extrusionOk="0">
                  <a:moveTo>
                    <a:pt x="12954" y="1935480"/>
                  </a:moveTo>
                  <a:lnTo>
                    <a:pt x="1935480" y="12954"/>
                  </a:lnTo>
                  <a:lnTo>
                    <a:pt x="3858006" y="1935480"/>
                  </a:lnTo>
                  <a:lnTo>
                    <a:pt x="1935480" y="3858006"/>
                  </a:lnTo>
                  <a:close/>
                </a:path>
              </a:pathLst>
            </a:custGeom>
            <a:noFill/>
            <a:ln w="25900" cap="flat" cmpd="sng">
              <a:solidFill>
                <a:srgbClr val="35E0C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sp>
        <p:nvSpPr>
          <p:cNvPr id="266" name="Google Shape;266;p24"/>
          <p:cNvSpPr txBox="1"/>
          <p:nvPr/>
        </p:nvSpPr>
        <p:spPr>
          <a:xfrm>
            <a:off x="76200" y="2274981"/>
            <a:ext cx="3248336" cy="525657"/>
          </a:xfrm>
          <a:prstGeom prst="rect">
            <a:avLst/>
          </a:prstGeom>
          <a:noFill/>
          <a:ln w="12700" cap="flat" cmpd="sng">
            <a:solidFill>
              <a:schemeClr val="accent2"/>
            </a:solidFill>
            <a:prstDash val="solid"/>
            <a:miter lim="800000"/>
            <a:headEnd type="none" w="sm" len="sm"/>
            <a:tailEnd type="none" w="sm" len="sm"/>
          </a:ln>
        </p:spPr>
        <p:txBody>
          <a:bodyPr spcFirstLastPara="1" wrap="square" lIns="0" tIns="13325" rIns="0" bIns="0" anchor="ctr" anchorCtr="0">
            <a:spAutoFit/>
          </a:bodyPr>
          <a:lstStyle/>
          <a:p>
            <a:pPr marL="12700" marR="0" lvl="0" indent="0" algn="ctr" rtl="0">
              <a:lnSpc>
                <a:spcPct val="9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फ्रेमवर्क के खंड</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5"/>
          <p:cNvPicPr preferRelativeResize="0"/>
          <p:nvPr/>
        </p:nvPicPr>
        <p:blipFill rotWithShape="1">
          <a:blip r:embed="rId3">
            <a:alphaModFix/>
          </a:blip>
          <a:srcRect/>
          <a:stretch/>
        </p:blipFill>
        <p:spPr>
          <a:xfrm>
            <a:off x="3090671" y="155450"/>
            <a:ext cx="5900929" cy="4702300"/>
          </a:xfrm>
          <a:prstGeom prst="rect">
            <a:avLst/>
          </a:prstGeom>
          <a:noFill/>
          <a:ln w="127000" cap="sq" cmpd="sng">
            <a:solidFill>
              <a:srgbClr val="C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272" name="Google Shape;272;p25"/>
          <p:cNvSpPr txBox="1"/>
          <p:nvPr/>
        </p:nvSpPr>
        <p:spPr>
          <a:xfrm>
            <a:off x="52041" y="1428750"/>
            <a:ext cx="2919759"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कानूनी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संस्थागत ढांचा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डी.एम.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अधिनियम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2005</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6"/>
          <p:cNvPicPr preferRelativeResize="0"/>
          <p:nvPr/>
        </p:nvPicPr>
        <p:blipFill rotWithShape="1">
          <a:blip r:embed="rId3">
            <a:alphaModFix/>
          </a:blip>
          <a:srcRect/>
          <a:stretch/>
        </p:blipFill>
        <p:spPr>
          <a:xfrm>
            <a:off x="3277904" y="209550"/>
            <a:ext cx="5637496" cy="4702302"/>
          </a:xfrm>
          <a:prstGeom prst="rect">
            <a:avLst/>
          </a:prstGeom>
          <a:noFill/>
          <a:ln w="228600" cap="sq" cmpd="thickThin">
            <a:solidFill>
              <a:srgbClr val="C00000"/>
            </a:solidFill>
            <a:prstDash val="solid"/>
            <a:miter lim="800000"/>
            <a:headEnd type="none" w="sm" len="sm"/>
            <a:tailEnd type="none" w="sm" len="sm"/>
          </a:ln>
        </p:spPr>
      </p:pic>
      <p:sp>
        <p:nvSpPr>
          <p:cNvPr id="278" name="Google Shape;278;p26"/>
          <p:cNvSpPr txBox="1"/>
          <p:nvPr/>
        </p:nvSpPr>
        <p:spPr>
          <a:xfrm>
            <a:off x="64719" y="1733550"/>
            <a:ext cx="2602281"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 राष्ट्रीय स्तर </a:t>
            </a:r>
            <a:endParaRPr sz="32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 आपदा प्रबंधन </a:t>
            </a:r>
            <a:endParaRPr sz="32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 समन्वय तंत्र</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7"/>
          <p:cNvPicPr preferRelativeResize="0"/>
          <p:nvPr/>
        </p:nvPicPr>
        <p:blipFill rotWithShape="1">
          <a:blip r:embed="rId3">
            <a:alphaModFix/>
          </a:blip>
          <a:srcRect/>
          <a:stretch/>
        </p:blipFill>
        <p:spPr>
          <a:xfrm>
            <a:off x="3048000" y="263652"/>
            <a:ext cx="5808726" cy="4517898"/>
          </a:xfrm>
          <a:prstGeom prst="rect">
            <a:avLst/>
          </a:prstGeom>
          <a:noFill/>
          <a:ln w="228600" cap="sq" cmpd="thickThin">
            <a:solidFill>
              <a:srgbClr val="C00000"/>
            </a:solidFill>
            <a:prstDash val="solid"/>
            <a:miter lim="800000"/>
            <a:headEnd type="none" w="sm" len="sm"/>
            <a:tailEnd type="none" w="sm" len="sm"/>
          </a:ln>
        </p:spPr>
      </p:pic>
      <p:sp>
        <p:nvSpPr>
          <p:cNvPr id="285" name="Google Shape;285;p27"/>
          <p:cNvSpPr txBox="1"/>
          <p:nvPr/>
        </p:nvSpPr>
        <p:spPr>
          <a:xfrm>
            <a:off x="76200" y="1733550"/>
            <a:ext cx="2602281"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राज्य स्तरीय </a:t>
            </a:r>
            <a:endParaRPr sz="32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आपदा प्रबंधन </a:t>
            </a:r>
            <a:endParaRPr sz="32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pen Sans"/>
                <a:ea typeface="Open Sans"/>
                <a:cs typeface="Open Sans"/>
                <a:sym typeface="Open Sans"/>
              </a:rPr>
              <a:t>समन्वय तंत्र</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8" descr="C:\Users\abc\Desktop\dm act\dm act\role-of-government-in-disaster-management-at-central-tam-201320-2-638.jpg"/>
          <p:cNvPicPr preferRelativeResize="0"/>
          <p:nvPr/>
        </p:nvPicPr>
        <p:blipFill rotWithShape="1">
          <a:blip r:embed="rId3">
            <a:alphaModFix/>
          </a:blip>
          <a:srcRect/>
          <a:stretch/>
        </p:blipFill>
        <p:spPr>
          <a:xfrm>
            <a:off x="2069668" y="57150"/>
            <a:ext cx="6998132" cy="4969688"/>
          </a:xfrm>
          <a:prstGeom prst="rect">
            <a:avLst/>
          </a:prstGeom>
          <a:noFill/>
          <a:ln>
            <a:noFill/>
          </a:ln>
        </p:spPr>
      </p:pic>
      <p:sp>
        <p:nvSpPr>
          <p:cNvPr id="292" name="Google Shape;292;p28"/>
          <p:cNvSpPr txBox="1"/>
          <p:nvPr/>
        </p:nvSpPr>
        <p:spPr>
          <a:xfrm>
            <a:off x="152400" y="1600021"/>
            <a:ext cx="2602281"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डी.एम.में</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नोडल एजेंसियां</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a:spLocks noGrp="1"/>
          </p:cNvSpPr>
          <p:nvPr>
            <p:ph type="title"/>
          </p:nvPr>
        </p:nvSpPr>
        <p:spPr>
          <a:xfrm>
            <a:off x="13855" y="1431235"/>
            <a:ext cx="3186545" cy="31217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राष्ट्रीय आपदा प्रबंधन प्राधिकरण (एनडीएमए)</a:t>
            </a:r>
            <a:br>
              <a:rPr lang="en-US" sz="3600" b="1">
                <a:solidFill>
                  <a:srgbClr val="FF0000"/>
                </a:solidFill>
                <a:latin typeface="Open Sans"/>
                <a:ea typeface="Open Sans"/>
                <a:cs typeface="Open Sans"/>
                <a:sym typeface="Open Sans"/>
              </a:rPr>
            </a:br>
            <a:r>
              <a:rPr lang="en-US" sz="3600" b="1">
                <a:solidFill>
                  <a:srgbClr val="FF0000"/>
                </a:solidFill>
                <a:latin typeface="Open Sans"/>
                <a:ea typeface="Open Sans"/>
                <a:cs typeface="Open Sans"/>
                <a:sym typeface="Open Sans"/>
              </a:rPr>
              <a:t>अध्याय II (</a:t>
            </a:r>
            <a:r>
              <a:rPr lang="en-US" sz="3200" b="1">
                <a:solidFill>
                  <a:srgbClr val="FF0000"/>
                </a:solidFill>
                <a:latin typeface="Open Sans"/>
                <a:ea typeface="Open Sans"/>
                <a:cs typeface="Open Sans"/>
                <a:sym typeface="Open Sans"/>
              </a:rPr>
              <a:t>अनुभाग 03-13)</a:t>
            </a:r>
            <a:endParaRPr/>
          </a:p>
        </p:txBody>
      </p:sp>
      <p:sp>
        <p:nvSpPr>
          <p:cNvPr id="299" name="Google Shape;299;p29"/>
          <p:cNvSpPr txBox="1">
            <a:spLocks noGrp="1"/>
          </p:cNvSpPr>
          <p:nvPr>
            <p:ph type="body" idx="1"/>
          </p:nvPr>
        </p:nvSpPr>
        <p:spPr>
          <a:xfrm>
            <a:off x="3048000" y="803910"/>
            <a:ext cx="5993130" cy="43586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71448" lvl="0" indent="-171448" algn="just" rtl="0">
              <a:lnSpc>
                <a:spcPct val="90000"/>
              </a:lnSpc>
              <a:spcBef>
                <a:spcPts val="0"/>
              </a:spcBef>
              <a:spcAft>
                <a:spcPts val="0"/>
              </a:spcAft>
              <a:buClr>
                <a:schemeClr val="dk1"/>
              </a:buClr>
              <a:buSzPts val="2400"/>
              <a:buFont typeface="Noto Sans Symbols"/>
              <a:buChar char="⮚"/>
            </a:pPr>
            <a:r>
              <a:rPr lang="en-US" sz="2400">
                <a:solidFill>
                  <a:schemeClr val="dk1"/>
                </a:solidFill>
                <a:latin typeface="Open Sans"/>
                <a:ea typeface="Open Sans"/>
                <a:cs typeface="Open Sans"/>
                <a:sym typeface="Open Sans"/>
              </a:rPr>
              <a:t>मई 2005 में कार्यकारी आदेश द्वारा स्थापित किया गया लेकिन डी.एम. अधिनियम 2005 की धारा 3(1) के तहत 27 सितंबर 2006 को गठित किया गया।</a:t>
            </a:r>
            <a:endParaRPr/>
          </a:p>
          <a:p>
            <a:pPr marL="0" lvl="0" indent="0" algn="just" rtl="0">
              <a:lnSpc>
                <a:spcPct val="90000"/>
              </a:lnSpc>
              <a:spcBef>
                <a:spcPts val="750"/>
              </a:spcBef>
              <a:spcAft>
                <a:spcPts val="0"/>
              </a:spcAft>
              <a:buClr>
                <a:schemeClr val="dk1"/>
              </a:buClr>
              <a:buSzPts val="2400"/>
              <a:buNone/>
            </a:pPr>
            <a:endParaRPr sz="2400">
              <a:latin typeface="Open Sans"/>
              <a:ea typeface="Open Sans"/>
              <a:cs typeface="Open Sans"/>
              <a:sym typeface="Open Sans"/>
            </a:endParaRPr>
          </a:p>
          <a:p>
            <a:pPr marL="171448" lvl="0" indent="-171448" algn="just" rtl="0">
              <a:lnSpc>
                <a:spcPct val="90000"/>
              </a:lnSpc>
              <a:spcBef>
                <a:spcPts val="750"/>
              </a:spcBef>
              <a:spcAft>
                <a:spcPts val="0"/>
              </a:spcAft>
              <a:buClr>
                <a:schemeClr val="dk1"/>
              </a:buClr>
              <a:buSzPts val="2400"/>
              <a:buFont typeface="Noto Sans Symbols"/>
              <a:buChar char="⮚"/>
            </a:pPr>
            <a:r>
              <a:rPr lang="en-US" sz="2400">
                <a:solidFill>
                  <a:schemeClr val="dk1"/>
                </a:solidFill>
                <a:latin typeface="Open Sans"/>
                <a:ea typeface="Open Sans"/>
                <a:cs typeface="Open Sans"/>
                <a:sym typeface="Open Sans"/>
              </a:rPr>
              <a:t>राष्ट्रीय आपदा प्रबंधन प्राधिकरण (एन.डी.एम.ए) प्रधानमंत्री के तहत नौ अन्य सदस्यों और एक उपाध्यक्ष के साथ आपदा प्रबंधन के लिए नीतियाँ, योजनाएँ और दिशानिर्देश तैयार करने के लिए।</a:t>
            </a:r>
            <a:endParaRPr sz="2400">
              <a:latin typeface="Open Sans"/>
              <a:ea typeface="Open Sans"/>
              <a:cs typeface="Open Sans"/>
              <a:sym typeface="Open Sans"/>
            </a:endParaRPr>
          </a:p>
          <a:p>
            <a:pPr marL="0" lvl="0" indent="0" algn="just" rtl="0">
              <a:lnSpc>
                <a:spcPct val="90000"/>
              </a:lnSpc>
              <a:spcBef>
                <a:spcPts val="750"/>
              </a:spcBef>
              <a:spcAft>
                <a:spcPts val="0"/>
              </a:spcAft>
              <a:buClr>
                <a:schemeClr val="dk1"/>
              </a:buClr>
              <a:buSzPts val="2400"/>
              <a:buNone/>
            </a:pPr>
            <a:endParaRPr sz="24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txBox="1">
            <a:spLocks noGrp="1"/>
          </p:cNvSpPr>
          <p:nvPr>
            <p:ph type="title"/>
          </p:nvPr>
        </p:nvSpPr>
        <p:spPr>
          <a:xfrm>
            <a:off x="13855" y="1431235"/>
            <a:ext cx="3186545" cy="31217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राष्ट्रीय आपदा प्रबंधन प्राधिकरण (एनडीएमए)</a:t>
            </a:r>
            <a:br>
              <a:rPr lang="en-US" sz="3600" b="1">
                <a:solidFill>
                  <a:srgbClr val="FF0000"/>
                </a:solidFill>
                <a:latin typeface="Open Sans"/>
                <a:ea typeface="Open Sans"/>
                <a:cs typeface="Open Sans"/>
                <a:sym typeface="Open Sans"/>
              </a:rPr>
            </a:br>
            <a:r>
              <a:rPr lang="en-US" sz="3600" b="1">
                <a:solidFill>
                  <a:srgbClr val="FF0000"/>
                </a:solidFill>
                <a:latin typeface="Open Sans"/>
                <a:ea typeface="Open Sans"/>
                <a:cs typeface="Open Sans"/>
                <a:sym typeface="Open Sans"/>
              </a:rPr>
              <a:t>अध्याय II (</a:t>
            </a:r>
            <a:r>
              <a:rPr lang="en-US" sz="3200" b="1">
                <a:solidFill>
                  <a:srgbClr val="FF0000"/>
                </a:solidFill>
                <a:latin typeface="Open Sans"/>
                <a:ea typeface="Open Sans"/>
                <a:cs typeface="Open Sans"/>
                <a:sym typeface="Open Sans"/>
              </a:rPr>
              <a:t>अनुभाग 03-13)</a:t>
            </a:r>
            <a:endParaRPr/>
          </a:p>
        </p:txBody>
      </p:sp>
      <p:sp>
        <p:nvSpPr>
          <p:cNvPr id="306" name="Google Shape;306;p30"/>
          <p:cNvSpPr txBox="1">
            <a:spLocks noGrp="1"/>
          </p:cNvSpPr>
          <p:nvPr>
            <p:ph type="body" idx="1"/>
          </p:nvPr>
        </p:nvSpPr>
        <p:spPr>
          <a:xfrm>
            <a:off x="3048000" y="1276350"/>
            <a:ext cx="5993130" cy="360218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71448" lvl="0" indent="-171448" algn="just" rtl="0">
              <a:lnSpc>
                <a:spcPct val="90000"/>
              </a:lnSpc>
              <a:spcBef>
                <a:spcPts val="0"/>
              </a:spcBef>
              <a:spcAft>
                <a:spcPts val="0"/>
              </a:spcAft>
              <a:buClr>
                <a:schemeClr val="dk1"/>
              </a:buClr>
              <a:buSzPts val="2400"/>
              <a:buFont typeface="Noto Sans Symbols"/>
              <a:buChar char="⮚"/>
            </a:pPr>
            <a:r>
              <a:rPr lang="en-US" sz="2400">
                <a:solidFill>
                  <a:schemeClr val="dk1"/>
                </a:solidFill>
                <a:latin typeface="Open Sans"/>
                <a:ea typeface="Open Sans"/>
                <a:cs typeface="Open Sans"/>
                <a:sym typeface="Open Sans"/>
              </a:rPr>
              <a:t>प्राधिकरण को केंद्रीय सरकार के सचिवों की एक राष्ट्रीय कार्यकारी समिति (NEC) द्वारा सहायता प्रदान की जाएगी।</a:t>
            </a:r>
            <a:endParaRPr sz="2400">
              <a:latin typeface="Open Sans"/>
              <a:ea typeface="Open Sans"/>
              <a:cs typeface="Open Sans"/>
              <a:sym typeface="Open Sans"/>
            </a:endParaRPr>
          </a:p>
          <a:p>
            <a:pPr marL="171448" lvl="0" indent="-19048" algn="just" rtl="0">
              <a:lnSpc>
                <a:spcPct val="90000"/>
              </a:lnSpc>
              <a:spcBef>
                <a:spcPts val="750"/>
              </a:spcBef>
              <a:spcAft>
                <a:spcPts val="0"/>
              </a:spcAft>
              <a:buClr>
                <a:schemeClr val="dk1"/>
              </a:buClr>
              <a:buSzPts val="2400"/>
              <a:buFont typeface="Noto Sans Symbols"/>
              <a:buNone/>
            </a:pPr>
            <a:endParaRPr sz="2400">
              <a:latin typeface="Open Sans"/>
              <a:ea typeface="Open Sans"/>
              <a:cs typeface="Open Sans"/>
              <a:sym typeface="Open Sans"/>
            </a:endParaRPr>
          </a:p>
          <a:p>
            <a:pPr marL="171448" lvl="0" indent="-171448" algn="just" rtl="0">
              <a:lnSpc>
                <a:spcPct val="90000"/>
              </a:lnSpc>
              <a:spcBef>
                <a:spcPts val="750"/>
              </a:spcBef>
              <a:spcAft>
                <a:spcPts val="0"/>
              </a:spcAft>
              <a:buClr>
                <a:schemeClr val="dk1"/>
              </a:buClr>
              <a:buSzPts val="2400"/>
              <a:buFont typeface="Noto Sans Symbols"/>
              <a:buChar char="⮚"/>
            </a:pPr>
            <a:r>
              <a:rPr lang="en-US" sz="2400">
                <a:solidFill>
                  <a:schemeClr val="dk1"/>
                </a:solidFill>
                <a:latin typeface="Open Sans"/>
                <a:ea typeface="Open Sans"/>
                <a:cs typeface="Open Sans"/>
                <a:sym typeface="Open Sans"/>
              </a:rPr>
              <a:t>राष्ट्रीय प्राधिकरण नीतियाँ निर्धारित करने, योजना बनाने और राहत के न्यूनतम मानकों (आवास, भोजन, पानी, स्वच्छता 12(i)) के लिए दिशानिर्देश सुझाने का कार्य करता है।</a:t>
            </a:r>
            <a:endParaRPr sz="24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1" descr="Image result for NDMA ORGANISATIONAL STRUCTURE"/>
          <p:cNvPicPr preferRelativeResize="0"/>
          <p:nvPr/>
        </p:nvPicPr>
        <p:blipFill rotWithShape="1">
          <a:blip r:embed="rId3">
            <a:alphaModFix/>
          </a:blip>
          <a:srcRect/>
          <a:stretch/>
        </p:blipFill>
        <p:spPr>
          <a:xfrm>
            <a:off x="1981200" y="57150"/>
            <a:ext cx="7095546" cy="4771454"/>
          </a:xfrm>
          <a:prstGeom prst="rect">
            <a:avLst/>
          </a:prstGeom>
          <a:noFill/>
          <a:ln>
            <a:noFill/>
          </a:ln>
        </p:spPr>
      </p:pic>
      <p:sp>
        <p:nvSpPr>
          <p:cNvPr id="313" name="Google Shape;313;p31"/>
          <p:cNvSpPr txBox="1"/>
          <p:nvPr/>
        </p:nvSpPr>
        <p:spPr>
          <a:xfrm>
            <a:off x="0" y="1796355"/>
            <a:ext cx="212914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  राष्ट्रीय </a:t>
            </a:r>
            <a:endParaRPr sz="28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आपदा प्रबंधन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 प्राधिकरण</a:t>
            </a:r>
            <a:endParaRPr sz="28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txBox="1">
            <a:spLocks noGrp="1"/>
          </p:cNvSpPr>
          <p:nvPr>
            <p:ph type="body" idx="1"/>
          </p:nvPr>
        </p:nvSpPr>
        <p:spPr>
          <a:xfrm>
            <a:off x="2602231" y="727710"/>
            <a:ext cx="6454139" cy="435864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400"/>
              <a:buNone/>
            </a:pPr>
            <a:r>
              <a:rPr lang="en-US" sz="2400" b="1">
                <a:solidFill>
                  <a:srgbClr val="FF0000"/>
                </a:solidFill>
                <a:latin typeface="Calibri"/>
                <a:ea typeface="Calibri"/>
                <a:cs typeface="Calibri"/>
                <a:sym typeface="Calibri"/>
              </a:rPr>
              <a:t>1)</a:t>
            </a:r>
            <a:r>
              <a:rPr lang="en-US">
                <a:solidFill>
                  <a:schemeClr val="dk1"/>
                </a:solidFill>
                <a:latin typeface="Calibri"/>
                <a:ea typeface="Calibri"/>
                <a:cs typeface="Calibri"/>
                <a:sym typeface="Calibri"/>
              </a:rPr>
              <a:t> इस अधिनियम के प्रावधानों के अंतर्गत राष्ट्रीय प्राधिकरण की यह जिम्मेदारी होगी कि वह आपदा प्रबंधन के लिए नीतियाँ, योजनाएँ और दिशानिर्देश तैयार करे, ताकि आपदा की स्थिति में समय पर और प्रभावी प्रतिक्रिया सुनिश्चित की जा सके।</a:t>
            </a:r>
            <a:br>
              <a:rPr lang="en-US">
                <a:solidFill>
                  <a:schemeClr val="dk1"/>
                </a:solidFill>
                <a:latin typeface="Calibri"/>
                <a:ea typeface="Calibri"/>
                <a:cs typeface="Calibri"/>
                <a:sym typeface="Calibri"/>
              </a:rPr>
            </a:br>
            <a:endParaRPr/>
          </a:p>
          <a:p>
            <a:pPr marL="0" lvl="0" indent="0" algn="l" rtl="0">
              <a:lnSpc>
                <a:spcPct val="90000"/>
              </a:lnSpc>
              <a:spcBef>
                <a:spcPts val="750"/>
              </a:spcBef>
              <a:spcAft>
                <a:spcPts val="0"/>
              </a:spcAft>
              <a:buClr>
                <a:srgbClr val="FF0000"/>
              </a:buClr>
              <a:buSzPts val="2400"/>
              <a:buNone/>
            </a:pPr>
            <a:r>
              <a:rPr lang="en-US" sz="2400" b="1">
                <a:solidFill>
                  <a:srgbClr val="FF0000"/>
                </a:solidFill>
                <a:latin typeface="Calibri"/>
                <a:ea typeface="Calibri"/>
                <a:cs typeface="Calibri"/>
                <a:sym typeface="Calibri"/>
              </a:rPr>
              <a:t>2)</a:t>
            </a:r>
            <a:r>
              <a:rPr lang="en-US">
                <a:solidFill>
                  <a:schemeClr val="dk1"/>
                </a:solidFill>
                <a:latin typeface="Calibri"/>
                <a:ea typeface="Calibri"/>
                <a:cs typeface="Calibri"/>
                <a:sym typeface="Calibri"/>
              </a:rPr>
              <a:t> उप-धारा (1) में निहित प्रावधानों की सामान्यता को प्रभावित किए बिना, राष्ट्रीय प्राधिकरण निम्नलिखित कार्य करेगा—</a:t>
            </a:r>
            <a:endParaRPr/>
          </a:p>
          <a:p>
            <a:pPr marL="0" lvl="0" indent="0" algn="l" rtl="0">
              <a:lnSpc>
                <a:spcPct val="90000"/>
              </a:lnSpc>
              <a:spcBef>
                <a:spcPts val="750"/>
              </a:spcBef>
              <a:spcAft>
                <a:spcPts val="0"/>
              </a:spcAft>
              <a:buClr>
                <a:srgbClr val="C00000"/>
              </a:buClr>
              <a:buSzPts val="2400"/>
              <a:buNone/>
            </a:pPr>
            <a:r>
              <a:rPr lang="en-US" sz="2400" b="1">
                <a:solidFill>
                  <a:srgbClr val="C00000"/>
                </a:solidFill>
                <a:latin typeface="Calibri"/>
                <a:ea typeface="Calibri"/>
                <a:cs typeface="Calibri"/>
                <a:sym typeface="Calibri"/>
              </a:rPr>
              <a:t>(A)</a:t>
            </a:r>
            <a:r>
              <a:rPr lang="en-US">
                <a:solidFill>
                  <a:schemeClr val="dk1"/>
                </a:solidFill>
                <a:latin typeface="Calibri"/>
                <a:ea typeface="Calibri"/>
                <a:cs typeface="Calibri"/>
                <a:sym typeface="Calibri"/>
              </a:rPr>
              <a:t> आपदा प्रबंधन संबंधी नीतियाँ निर्धारित करना।</a:t>
            </a:r>
            <a:endParaRPr/>
          </a:p>
          <a:p>
            <a:pPr marL="0" lvl="0" indent="0" algn="l" rtl="0">
              <a:lnSpc>
                <a:spcPct val="90000"/>
              </a:lnSpc>
              <a:spcBef>
                <a:spcPts val="750"/>
              </a:spcBef>
              <a:spcAft>
                <a:spcPts val="0"/>
              </a:spcAft>
              <a:buClr>
                <a:srgbClr val="C00000"/>
              </a:buClr>
              <a:buSzPts val="2400"/>
              <a:buNone/>
            </a:pPr>
            <a:r>
              <a:rPr lang="en-US" sz="2400" b="1">
                <a:solidFill>
                  <a:srgbClr val="C00000"/>
                </a:solidFill>
                <a:latin typeface="Calibri"/>
                <a:ea typeface="Calibri"/>
                <a:cs typeface="Calibri"/>
                <a:sym typeface="Calibri"/>
              </a:rPr>
              <a:t>(B)</a:t>
            </a:r>
            <a:r>
              <a:rPr lang="en-US">
                <a:solidFill>
                  <a:schemeClr val="dk1"/>
                </a:solidFill>
                <a:latin typeface="Calibri"/>
                <a:ea typeface="Calibri"/>
                <a:cs typeface="Calibri"/>
                <a:sym typeface="Calibri"/>
              </a:rPr>
              <a:t> राष्ट्रीय योजना को अनुमोदित करना।</a:t>
            </a:r>
            <a:endParaRPr/>
          </a:p>
          <a:p>
            <a:pPr marL="0" lvl="0" indent="0" algn="l" rtl="0">
              <a:lnSpc>
                <a:spcPct val="90000"/>
              </a:lnSpc>
              <a:spcBef>
                <a:spcPts val="750"/>
              </a:spcBef>
              <a:spcAft>
                <a:spcPts val="0"/>
              </a:spcAft>
              <a:buClr>
                <a:schemeClr val="dk1"/>
              </a:buClr>
              <a:buSzPts val="2100"/>
              <a:buNone/>
            </a:pPr>
            <a:endParaRPr/>
          </a:p>
        </p:txBody>
      </p:sp>
      <p:sp>
        <p:nvSpPr>
          <p:cNvPr id="319" name="Google Shape;319;p32"/>
          <p:cNvSpPr txBox="1"/>
          <p:nvPr/>
        </p:nvSpPr>
        <p:spPr>
          <a:xfrm>
            <a:off x="304800" y="1126884"/>
            <a:ext cx="2133871" cy="3346933"/>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Calibri"/>
              <a:buNone/>
            </a:pPr>
            <a:r>
              <a:rPr lang="en-US" sz="3200" b="1" i="0" u="none" strike="noStrike" cap="none">
                <a:solidFill>
                  <a:srgbClr val="FF0000"/>
                </a:solidFill>
                <a:latin typeface="Calibri"/>
                <a:ea typeface="Calibri"/>
                <a:cs typeface="Calibri"/>
                <a:sym typeface="Calibri"/>
              </a:rPr>
              <a:t>धारा 6 राष्ट्रीय प्राधिकरण के अधिकार और कार्य</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p:nvPr/>
        </p:nvSpPr>
        <p:spPr>
          <a:xfrm>
            <a:off x="381000" y="2260997"/>
            <a:ext cx="158365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उद्देश्य</a:t>
            </a:r>
            <a:endParaRPr sz="4000" b="1" i="0" u="none" strike="noStrike" cap="none">
              <a:solidFill>
                <a:srgbClr val="FF0000"/>
              </a:solidFill>
              <a:latin typeface="Open Sans"/>
              <a:ea typeface="Open Sans"/>
              <a:cs typeface="Open Sans"/>
              <a:sym typeface="Open Sans"/>
            </a:endParaRPr>
          </a:p>
        </p:txBody>
      </p:sp>
      <p:sp>
        <p:nvSpPr>
          <p:cNvPr id="105" name="Google Shape;105;p15"/>
          <p:cNvSpPr txBox="1"/>
          <p:nvPr/>
        </p:nvSpPr>
        <p:spPr>
          <a:xfrm>
            <a:off x="2522694" y="629543"/>
            <a:ext cx="6621306" cy="4955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इस पाठ को पुरा होने के बाद आप जान सकेंगे:</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डी.एम. अधिनियम-2005</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डी.एम. अधिनियम की मुख्य विशेषताएं |</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स्थानीय, जिला, राज्य और केंद्रीय स्तर पर प्रतिक्रिया नीति |</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स्थानीय, जिला, राज्य और केंद्रीय स्तर पर प्रतिक्रिया तंत्र |</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राष्ट्रीय आपदा प्रबंधन अधिनियम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3"/>
          <p:cNvSpPr txBox="1">
            <a:spLocks noGrp="1"/>
          </p:cNvSpPr>
          <p:nvPr>
            <p:ph type="title"/>
          </p:nvPr>
        </p:nvSpPr>
        <p:spPr>
          <a:xfrm>
            <a:off x="304800" y="1126884"/>
            <a:ext cx="2133871" cy="334693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200"/>
              <a:buFont typeface="Calibri"/>
              <a:buNone/>
            </a:pPr>
            <a:r>
              <a:rPr lang="en-US" sz="3200" b="1">
                <a:solidFill>
                  <a:srgbClr val="FF0000"/>
                </a:solidFill>
                <a:latin typeface="Calibri"/>
                <a:ea typeface="Calibri"/>
                <a:cs typeface="Calibri"/>
                <a:sym typeface="Calibri"/>
              </a:rPr>
              <a:t>धारा 6 राष्ट्रीय प्राधिकरण के अधिकार और कार्य</a:t>
            </a:r>
            <a:endParaRPr sz="3200" b="1">
              <a:solidFill>
                <a:srgbClr val="FF0000"/>
              </a:solidFill>
              <a:latin typeface="Open Sans"/>
              <a:ea typeface="Open Sans"/>
              <a:cs typeface="Open Sans"/>
              <a:sym typeface="Open Sans"/>
            </a:endParaRPr>
          </a:p>
        </p:txBody>
      </p:sp>
      <p:sp>
        <p:nvSpPr>
          <p:cNvPr id="325" name="Google Shape;325;p33"/>
          <p:cNvSpPr txBox="1">
            <a:spLocks noGrp="1"/>
          </p:cNvSpPr>
          <p:nvPr>
            <p:ph type="body" idx="1"/>
          </p:nvPr>
        </p:nvSpPr>
        <p:spPr>
          <a:xfrm>
            <a:off x="2438400" y="742950"/>
            <a:ext cx="6621780" cy="4294202"/>
          </a:xfrm>
          <a:prstGeom prst="rect">
            <a:avLst/>
          </a:prstGeom>
          <a:solidFill>
            <a:schemeClr val="lt1"/>
          </a:solid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(C)</a:t>
            </a:r>
            <a:r>
              <a:rPr lang="en-US" sz="2400" b="1">
                <a:solidFill>
                  <a:srgbClr val="FF0000"/>
                </a:solidFill>
                <a:latin typeface="Arial"/>
                <a:ea typeface="Arial"/>
                <a:cs typeface="Arial"/>
                <a:sym typeface="Arial"/>
              </a:rPr>
              <a:t> </a:t>
            </a:r>
            <a:r>
              <a:rPr lang="en-US" sz="2400">
                <a:solidFill>
                  <a:schemeClr val="dk1"/>
                </a:solidFill>
                <a:latin typeface="Arial"/>
                <a:ea typeface="Arial"/>
                <a:cs typeface="Arial"/>
                <a:sym typeface="Arial"/>
              </a:rPr>
              <a:t>राष्ट्रीय योजना के अनुसार केंद्रीय मंत्रालयों या विभागों द्वारा तैयार की गई योजनाओं को अनुमोदित करना। </a:t>
            </a:r>
            <a:endParaRPr sz="2400" b="1">
              <a:solidFill>
                <a:srgbClr val="FF0000"/>
              </a:solidFill>
              <a:latin typeface="Arial"/>
              <a:ea typeface="Arial"/>
              <a:cs typeface="Arial"/>
              <a:sym typeface="Arial"/>
            </a:endParaRPr>
          </a:p>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(D)</a:t>
            </a:r>
            <a:r>
              <a:rPr lang="en-US" sz="2400" b="1">
                <a:solidFill>
                  <a:srgbClr val="FF0000"/>
                </a:solidFill>
                <a:latin typeface="Arial"/>
                <a:ea typeface="Arial"/>
                <a:cs typeface="Arial"/>
                <a:sym typeface="Arial"/>
              </a:rPr>
              <a:t> </a:t>
            </a:r>
            <a:r>
              <a:rPr lang="en-US" sz="2400">
                <a:solidFill>
                  <a:schemeClr val="dk1"/>
                </a:solidFill>
                <a:latin typeface="Arial"/>
                <a:ea typeface="Arial"/>
                <a:cs typeface="Arial"/>
                <a:sym typeface="Arial"/>
              </a:rPr>
              <a:t>राज्य प्राधिकरणों द्वारा राज्य योजना तैयार करने में अनुसरण किए जाने वाले दिशानिर्देश निर्धारित करना। </a:t>
            </a:r>
            <a:endParaRPr/>
          </a:p>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(E)</a:t>
            </a:r>
            <a:r>
              <a:rPr lang="en-US" sz="2400" b="1">
                <a:solidFill>
                  <a:srgbClr val="FF0000"/>
                </a:solidFill>
                <a:latin typeface="Arial"/>
                <a:ea typeface="Arial"/>
                <a:cs typeface="Arial"/>
                <a:sym typeface="Arial"/>
              </a:rPr>
              <a:t> </a:t>
            </a:r>
            <a:r>
              <a:rPr lang="en-US" sz="2400">
                <a:solidFill>
                  <a:schemeClr val="dk1"/>
                </a:solidFill>
                <a:latin typeface="Arial"/>
                <a:ea typeface="Arial"/>
                <a:cs typeface="Arial"/>
                <a:sym typeface="Arial"/>
              </a:rPr>
              <a:t>भारत सरकार के विभिन्न मंत्रालयों या विभागों द्वारा उनकी विकास योजनाओं और परियोजनाओं में आपदा रोकथाम तथा उसके प्रभावों को कम करने के उपायों को एकीकृत करने के उद्देश्य से पालन किए जाने वाले दिशानिर्देश तैयार करना। </a:t>
            </a:r>
            <a:endParaRPr sz="2400" b="1">
              <a:solidFill>
                <a:srgbClr val="FF0000"/>
              </a:solidFill>
              <a:latin typeface="Arial"/>
              <a:ea typeface="Arial"/>
              <a:cs typeface="Arial"/>
              <a:sym typeface="Arial"/>
            </a:endParaRPr>
          </a:p>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(F)</a:t>
            </a:r>
            <a:r>
              <a:rPr lang="en-US" sz="2400" b="1">
                <a:solidFill>
                  <a:srgbClr val="FF0000"/>
                </a:solidFill>
                <a:latin typeface="Arial"/>
                <a:ea typeface="Arial"/>
                <a:cs typeface="Arial"/>
                <a:sym typeface="Arial"/>
              </a:rPr>
              <a:t> </a:t>
            </a:r>
            <a:r>
              <a:rPr lang="en-US" sz="2400">
                <a:solidFill>
                  <a:schemeClr val="dk1"/>
                </a:solidFill>
                <a:latin typeface="Arial"/>
                <a:ea typeface="Arial"/>
                <a:cs typeface="Arial"/>
                <a:sym typeface="Arial"/>
              </a:rPr>
              <a:t>आपदा प्रबंधन की नीति और योजना के प्रवर्तन तथा कार्यान्वयन का समन्वय करना। </a:t>
            </a:r>
            <a:endParaRPr/>
          </a:p>
          <a:p>
            <a:pPr marL="171448" lvl="0" indent="-171448" algn="l" rtl="0">
              <a:lnSpc>
                <a:spcPct val="90000"/>
              </a:lnSpc>
              <a:spcBef>
                <a:spcPts val="750"/>
              </a:spcBef>
              <a:spcAft>
                <a:spcPts val="0"/>
              </a:spcAft>
              <a:buClr>
                <a:schemeClr val="dk1"/>
              </a:buClr>
              <a:buSzPct val="100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body" idx="1"/>
          </p:nvPr>
        </p:nvSpPr>
        <p:spPr>
          <a:xfrm>
            <a:off x="2788920" y="742950"/>
            <a:ext cx="6202680" cy="4343400"/>
          </a:xfrm>
          <a:prstGeom prst="rect">
            <a:avLst/>
          </a:prstGeom>
          <a:solidFill>
            <a:schemeClr val="lt1"/>
          </a:solidFill>
          <a:ln>
            <a:noFill/>
          </a:ln>
        </p:spPr>
        <p:txBody>
          <a:bodyPr spcFirstLastPara="1" wrap="square" lIns="91425" tIns="45700" rIns="91425" bIns="45700" anchor="t" anchorCtr="0">
            <a:normAutofit fontScale="92500"/>
          </a:bodyPr>
          <a:lstStyle/>
          <a:p>
            <a:pPr marL="171448" lvl="0" indent="-171448" algn="l" rtl="0">
              <a:lnSpc>
                <a:spcPct val="90000"/>
              </a:lnSpc>
              <a:spcBef>
                <a:spcPts val="0"/>
              </a:spcBef>
              <a:spcAft>
                <a:spcPts val="0"/>
              </a:spcAft>
              <a:buClr>
                <a:schemeClr val="dk1"/>
              </a:buClr>
              <a:buSzPct val="100000"/>
              <a:buNone/>
            </a:pPr>
            <a:r>
              <a:rPr lang="en-US">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(G)</a:t>
            </a:r>
            <a:r>
              <a:rPr lang="en-US" sz="2400">
                <a:solidFill>
                  <a:schemeClr val="dk1"/>
                </a:solidFill>
                <a:latin typeface="Arial"/>
                <a:ea typeface="Arial"/>
                <a:cs typeface="Arial"/>
                <a:sym typeface="Arial"/>
              </a:rPr>
              <a:t> निवारण के उद्देश्य से धन की व्यवस्था करने की सिफारिश करना। </a:t>
            </a:r>
            <a:endParaRPr/>
          </a:p>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(H)</a:t>
            </a:r>
            <a:r>
              <a:rPr lang="en-US" sz="2400">
                <a:solidFill>
                  <a:schemeClr val="dk1"/>
                </a:solidFill>
                <a:latin typeface="Arial"/>
                <a:ea typeface="Arial"/>
                <a:cs typeface="Arial"/>
                <a:sym typeface="Arial"/>
              </a:rPr>
              <a:t> केंद्र सरकार द्वारा निर्धारित प्रावधानों के अनुसार, गंभीर आपदाओं से प्रभावित अन्य देशों को सहायता प्रदान करना। </a:t>
            </a:r>
            <a:endParaRPr/>
          </a:p>
          <a:p>
            <a:pPr marL="0" lvl="0" indent="0" algn="l" rtl="0">
              <a:lnSpc>
                <a:spcPct val="100000"/>
              </a:lnSpc>
              <a:spcBef>
                <a:spcPts val="0"/>
              </a:spcBef>
              <a:spcAft>
                <a:spcPts val="0"/>
              </a:spcAft>
              <a:buClr>
                <a:srgbClr val="C00000"/>
              </a:buClr>
              <a:buSzPct val="100000"/>
              <a:buNone/>
            </a:pPr>
            <a:r>
              <a:rPr lang="en-US" sz="2400" b="1">
                <a:solidFill>
                  <a:srgbClr val="C00000"/>
                </a:solidFill>
                <a:latin typeface="Arial"/>
                <a:ea typeface="Arial"/>
                <a:cs typeface="Arial"/>
                <a:sym typeface="Arial"/>
              </a:rPr>
              <a:t>(I)</a:t>
            </a:r>
            <a:r>
              <a:rPr lang="en-US" sz="2400">
                <a:solidFill>
                  <a:schemeClr val="dk1"/>
                </a:solidFill>
                <a:latin typeface="Arial"/>
                <a:ea typeface="Arial"/>
                <a:cs typeface="Arial"/>
                <a:sym typeface="Arial"/>
              </a:rPr>
              <a:t> आपदा की रोकथाम, अपशमन, संभावित आपदा स्थिति अथवा वास्तविक आपदा से निपटने के लिए तैयारियों और क्षमता निर्माण हेतु आवश्यक कदम उठाने का अधिकार रखना। </a:t>
            </a:r>
            <a:endParaRPr/>
          </a:p>
          <a:p>
            <a:pPr marL="0" lvl="0" indent="0" algn="just" rtl="0">
              <a:lnSpc>
                <a:spcPct val="120000"/>
              </a:lnSpc>
              <a:spcBef>
                <a:spcPts val="750"/>
              </a:spcBef>
              <a:spcAft>
                <a:spcPts val="0"/>
              </a:spcAft>
              <a:buClr>
                <a:srgbClr val="C00000"/>
              </a:buClr>
              <a:buSzPct val="100000"/>
              <a:buNone/>
            </a:pPr>
            <a:r>
              <a:rPr lang="en-US" sz="2400" b="1">
                <a:solidFill>
                  <a:srgbClr val="C00000"/>
                </a:solidFill>
                <a:latin typeface="Arial"/>
                <a:ea typeface="Arial"/>
                <a:cs typeface="Arial"/>
                <a:sym typeface="Arial"/>
              </a:rPr>
              <a:t>(J)</a:t>
            </a:r>
            <a:r>
              <a:rPr lang="en-US" sz="2400" b="1">
                <a:solidFill>
                  <a:srgbClr val="FF0000"/>
                </a:solidFill>
                <a:latin typeface="Arial"/>
                <a:ea typeface="Arial"/>
                <a:cs typeface="Arial"/>
                <a:sym typeface="Arial"/>
              </a:rPr>
              <a:t> </a:t>
            </a:r>
            <a:r>
              <a:rPr lang="en-US" sz="2400">
                <a:solidFill>
                  <a:schemeClr val="dk1"/>
                </a:solidFill>
                <a:latin typeface="Arial"/>
                <a:ea typeface="Arial"/>
                <a:cs typeface="Arial"/>
                <a:sym typeface="Arial"/>
              </a:rPr>
              <a:t>राष्ट्रीय आपदा प्रबंधन संस्थान के संचालन के लिए व्यापक नीतियाँ और दिशानिर्देश निर्धारित करना।</a:t>
            </a:r>
            <a:endParaRPr/>
          </a:p>
        </p:txBody>
      </p:sp>
      <p:sp>
        <p:nvSpPr>
          <p:cNvPr id="332" name="Google Shape;332;p34"/>
          <p:cNvSpPr txBox="1"/>
          <p:nvPr/>
        </p:nvSpPr>
        <p:spPr>
          <a:xfrm>
            <a:off x="304800" y="1126884"/>
            <a:ext cx="2133871" cy="3346933"/>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Calibri"/>
              <a:buNone/>
            </a:pPr>
            <a:r>
              <a:rPr lang="en-US" sz="3200" b="1" i="0" u="none" strike="noStrike" cap="none">
                <a:solidFill>
                  <a:srgbClr val="FF0000"/>
                </a:solidFill>
                <a:latin typeface="Calibri"/>
                <a:ea typeface="Calibri"/>
                <a:cs typeface="Calibri"/>
                <a:sym typeface="Calibri"/>
              </a:rPr>
              <a:t>धारा 6 राष्ट्रीय प्राधिकरण के अधिकार और कार्य</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body" idx="1"/>
          </p:nvPr>
        </p:nvSpPr>
        <p:spPr>
          <a:xfrm>
            <a:off x="2971800" y="1123950"/>
            <a:ext cx="5638800" cy="2966600"/>
          </a:xfrm>
          <a:prstGeom prst="rect">
            <a:avLst/>
          </a:prstGeom>
          <a:solidFill>
            <a:schemeClr val="lt1"/>
          </a:solidFill>
          <a:ln>
            <a:noFill/>
          </a:ln>
        </p:spPr>
        <p:txBody>
          <a:bodyPr spcFirstLastPara="1" wrap="square" lIns="91425" tIns="45700" rIns="91425" bIns="45700" anchor="t" anchorCtr="0">
            <a:normAutofit/>
          </a:bodyPr>
          <a:lstStyle/>
          <a:p>
            <a:pPr marL="171448" lvl="0" indent="-171448" algn="l" rtl="0">
              <a:lnSpc>
                <a:spcPct val="90000"/>
              </a:lnSpc>
              <a:spcBef>
                <a:spcPts val="0"/>
              </a:spcBef>
              <a:spcAft>
                <a:spcPts val="0"/>
              </a:spcAft>
              <a:buClr>
                <a:schemeClr val="dk1"/>
              </a:buClr>
              <a:buSzPts val="2100"/>
              <a:buNone/>
            </a:pPr>
            <a:r>
              <a:rPr lang="en-US">
                <a:solidFill>
                  <a:schemeClr val="dk1"/>
                </a:solidFill>
                <a:latin typeface="Calibri"/>
                <a:ea typeface="Calibri"/>
                <a:cs typeface="Calibri"/>
                <a:sym typeface="Calibri"/>
              </a:rPr>
              <a:t>       </a:t>
            </a:r>
            <a:endParaRPr/>
          </a:p>
          <a:p>
            <a:pPr marL="0" lvl="0" indent="0" algn="l" rtl="0">
              <a:lnSpc>
                <a:spcPct val="90000"/>
              </a:lnSpc>
              <a:spcBef>
                <a:spcPts val="750"/>
              </a:spcBef>
              <a:spcAft>
                <a:spcPts val="0"/>
              </a:spcAft>
              <a:buClr>
                <a:srgbClr val="FF0000"/>
              </a:buClr>
              <a:buSzPts val="2400"/>
              <a:buNone/>
            </a:pPr>
            <a:r>
              <a:rPr lang="en-US" sz="2400" b="1">
                <a:solidFill>
                  <a:srgbClr val="FF0000"/>
                </a:solidFill>
                <a:latin typeface="Calibri"/>
                <a:ea typeface="Calibri"/>
                <a:cs typeface="Calibri"/>
                <a:sym typeface="Calibri"/>
              </a:rPr>
              <a:t>3)  </a:t>
            </a:r>
            <a:r>
              <a:rPr lang="en-US" sz="2400">
                <a:solidFill>
                  <a:schemeClr val="dk1"/>
                </a:solidFill>
                <a:latin typeface="Calibri"/>
                <a:ea typeface="Calibri"/>
                <a:cs typeface="Calibri"/>
                <a:sym typeface="Calibri"/>
              </a:rPr>
              <a:t>आपात स्थिति में राष्ट्रीय प्राधिकरण के अध्यक्ष को राष्ट्रीय प्राधिकरण के सभी या किसी भी अधिकार का प्रयोग करने का अधिकार होगा। तथापि, ऐसे अधिकार का प्रयोग राष्ट्रीय प्राधिकरण द्वारा प्रदत अनुमोदन के अधीन होगा।</a:t>
            </a:r>
            <a:endParaRPr/>
          </a:p>
          <a:p>
            <a:pPr marL="0" lvl="0" indent="0" algn="l" rtl="0">
              <a:lnSpc>
                <a:spcPct val="90000"/>
              </a:lnSpc>
              <a:spcBef>
                <a:spcPts val="750"/>
              </a:spcBef>
              <a:spcAft>
                <a:spcPts val="0"/>
              </a:spcAft>
              <a:buClr>
                <a:schemeClr val="dk1"/>
              </a:buClr>
              <a:buSzPts val="2400"/>
              <a:buNone/>
            </a:pPr>
            <a:endParaRPr sz="2400"/>
          </a:p>
          <a:p>
            <a:pPr marL="171448" lvl="0" indent="-171448" algn="just" rtl="0">
              <a:lnSpc>
                <a:spcPct val="90000"/>
              </a:lnSpc>
              <a:spcBef>
                <a:spcPts val="750"/>
              </a:spcBef>
              <a:spcAft>
                <a:spcPts val="0"/>
              </a:spcAft>
              <a:buClr>
                <a:schemeClr val="dk1"/>
              </a:buClr>
              <a:buSzPts val="2400"/>
              <a:buNone/>
            </a:pPr>
            <a:endParaRPr sz="2400"/>
          </a:p>
        </p:txBody>
      </p:sp>
      <p:sp>
        <p:nvSpPr>
          <p:cNvPr id="338" name="Google Shape;338;p35"/>
          <p:cNvSpPr txBox="1"/>
          <p:nvPr/>
        </p:nvSpPr>
        <p:spPr>
          <a:xfrm>
            <a:off x="304800" y="971550"/>
            <a:ext cx="2133871" cy="3346933"/>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Calibri"/>
              <a:buNone/>
            </a:pPr>
            <a:r>
              <a:rPr lang="en-US" sz="3200" b="1" i="0" u="none" strike="noStrike" cap="none">
                <a:solidFill>
                  <a:srgbClr val="FF0000"/>
                </a:solidFill>
                <a:latin typeface="Calibri"/>
                <a:ea typeface="Calibri"/>
                <a:cs typeface="Calibri"/>
                <a:sym typeface="Calibri"/>
              </a:rPr>
              <a:t>धारा 6 राष्ट्रीय प्राधिकरण के अधिकार और कार्य</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a:spLocks noGrp="1"/>
          </p:cNvSpPr>
          <p:nvPr>
            <p:ph type="title"/>
          </p:nvPr>
        </p:nvSpPr>
        <p:spPr>
          <a:xfrm>
            <a:off x="76200" y="1170593"/>
            <a:ext cx="2176453" cy="1161156"/>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11.राष्ट्रीय योजना</a:t>
            </a:r>
            <a:endParaRPr sz="3600">
              <a:solidFill>
                <a:srgbClr val="FF0000"/>
              </a:solidFill>
              <a:latin typeface="Open Sans"/>
              <a:ea typeface="Open Sans"/>
              <a:cs typeface="Open Sans"/>
              <a:sym typeface="Open Sans"/>
            </a:endParaRPr>
          </a:p>
        </p:txBody>
      </p:sp>
      <p:sp>
        <p:nvSpPr>
          <p:cNvPr id="344" name="Google Shape;344;p36"/>
          <p:cNvSpPr txBox="1">
            <a:spLocks noGrp="1"/>
          </p:cNvSpPr>
          <p:nvPr>
            <p:ph type="body" idx="1"/>
          </p:nvPr>
        </p:nvSpPr>
        <p:spPr>
          <a:xfrm>
            <a:off x="2286000" y="819150"/>
            <a:ext cx="6454140" cy="4343400"/>
          </a:xfrm>
          <a:prstGeom prst="rect">
            <a:avLst/>
          </a:prstGeom>
          <a:solidFill>
            <a:schemeClr val="lt1"/>
          </a:solid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FF0000"/>
              </a:buClr>
              <a:buSzPts val="2400"/>
              <a:buNone/>
            </a:pPr>
            <a:r>
              <a:rPr lang="en-US" sz="2400" b="1">
                <a:solidFill>
                  <a:srgbClr val="FF0000"/>
                </a:solidFill>
                <a:latin typeface="Arial"/>
                <a:ea typeface="Arial"/>
                <a:cs typeface="Arial"/>
                <a:sym typeface="Arial"/>
              </a:rPr>
              <a:t>1) </a:t>
            </a:r>
            <a:r>
              <a:rPr lang="en-US" sz="2400">
                <a:latin typeface="Arial"/>
                <a:ea typeface="Arial"/>
                <a:cs typeface="Arial"/>
                <a:sym typeface="Arial"/>
              </a:rPr>
              <a:t>देश के पूरे क्षेत्र के लिए आपदा प्रबंधन की एक योजना तैयार की जाएगी, जिसे </a:t>
            </a:r>
            <a:r>
              <a:rPr lang="en-US" sz="2400" b="1">
                <a:latin typeface="Arial"/>
                <a:ea typeface="Arial"/>
                <a:cs typeface="Arial"/>
                <a:sym typeface="Arial"/>
              </a:rPr>
              <a:t>राष्ट्रीय योजना</a:t>
            </a:r>
            <a:r>
              <a:rPr lang="en-US" sz="2400">
                <a:latin typeface="Arial"/>
                <a:ea typeface="Arial"/>
                <a:cs typeface="Arial"/>
                <a:sym typeface="Arial"/>
              </a:rPr>
              <a:t> कहा जाएगा। </a:t>
            </a:r>
            <a:endParaRPr sz="2400">
              <a:latin typeface="Arial"/>
              <a:ea typeface="Arial"/>
              <a:cs typeface="Arial"/>
              <a:sym typeface="Arial"/>
            </a:endParaRPr>
          </a:p>
          <a:p>
            <a:pPr marL="0" lvl="0" indent="0" algn="just" rtl="0">
              <a:lnSpc>
                <a:spcPct val="100000"/>
              </a:lnSpc>
              <a:spcBef>
                <a:spcPts val="0"/>
              </a:spcBef>
              <a:spcAft>
                <a:spcPts val="0"/>
              </a:spcAft>
              <a:buClr>
                <a:schemeClr val="dk1"/>
              </a:buClr>
              <a:buSzPts val="2400"/>
              <a:buNone/>
            </a:pPr>
            <a:endParaRPr sz="2400">
              <a:latin typeface="Arial"/>
              <a:ea typeface="Arial"/>
              <a:cs typeface="Arial"/>
              <a:sym typeface="Arial"/>
            </a:endParaRPr>
          </a:p>
          <a:p>
            <a:pPr marL="0" lvl="0" indent="0" algn="just" rtl="0">
              <a:lnSpc>
                <a:spcPct val="100000"/>
              </a:lnSpc>
              <a:spcBef>
                <a:spcPts val="0"/>
              </a:spcBef>
              <a:spcAft>
                <a:spcPts val="0"/>
              </a:spcAft>
              <a:buClr>
                <a:srgbClr val="FF0000"/>
              </a:buClr>
              <a:buSzPts val="2400"/>
              <a:buNone/>
            </a:pPr>
            <a:r>
              <a:rPr lang="en-US" sz="2400" b="1">
                <a:solidFill>
                  <a:srgbClr val="FF0000"/>
                </a:solidFill>
                <a:latin typeface="Arial"/>
                <a:ea typeface="Arial"/>
                <a:cs typeface="Arial"/>
                <a:sym typeface="Arial"/>
              </a:rPr>
              <a:t>2)</a:t>
            </a:r>
            <a:r>
              <a:rPr lang="en-US" sz="2400">
                <a:latin typeface="Arial"/>
                <a:ea typeface="Arial"/>
                <a:cs typeface="Arial"/>
                <a:sym typeface="Arial"/>
              </a:rPr>
              <a:t> राष्ट्रीय योजना, राष्ट्रीय नीति को ध्यान में रखते हुए, राष्ट्रीय कार्यकारी समिति द्वारा तैयार की जाएगी और इस योजना को राज्य सरकारों तथा आपदा प्रबंधन के क्षेत्र में कार्यरत विशेषज्ञ निकायों या संगठनों की सलाह के आधार पर राष्ट्रीय प्राधिकरण द्वारा अनुमोदित किया जाएगा। </a:t>
            </a:r>
            <a:endParaRPr/>
          </a:p>
          <a:p>
            <a:pPr marL="171448" lvl="0" indent="-171448" algn="l" rtl="0">
              <a:lnSpc>
                <a:spcPct val="90000"/>
              </a:lnSpc>
              <a:spcBef>
                <a:spcPts val="750"/>
              </a:spcBef>
              <a:spcAft>
                <a:spcPts val="0"/>
              </a:spcAft>
              <a:buClr>
                <a:schemeClr val="dk1"/>
              </a:buClr>
              <a:buSzPts val="1600"/>
              <a:buNone/>
            </a:pPr>
            <a:endParaRPr sz="16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xfrm>
            <a:off x="0" y="1271355"/>
            <a:ext cx="2394098" cy="959633"/>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11. राष्ट्रीय योजना</a:t>
            </a:r>
            <a:endParaRPr sz="3600">
              <a:solidFill>
                <a:srgbClr val="FF0000"/>
              </a:solidFill>
              <a:latin typeface="Open Sans"/>
              <a:ea typeface="Open Sans"/>
              <a:cs typeface="Open Sans"/>
              <a:sym typeface="Open Sans"/>
            </a:endParaRPr>
          </a:p>
        </p:txBody>
      </p:sp>
      <p:sp>
        <p:nvSpPr>
          <p:cNvPr id="350" name="Google Shape;350;p37"/>
          <p:cNvSpPr txBox="1">
            <a:spLocks noGrp="1"/>
          </p:cNvSpPr>
          <p:nvPr>
            <p:ph type="body" idx="1"/>
          </p:nvPr>
        </p:nvSpPr>
        <p:spPr>
          <a:xfrm>
            <a:off x="2819400" y="819150"/>
            <a:ext cx="5867400" cy="4343400"/>
          </a:xfrm>
          <a:prstGeom prst="rect">
            <a:avLst/>
          </a:prstGeom>
          <a:solidFill>
            <a:schemeClr val="lt1"/>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FF0000"/>
              </a:buClr>
              <a:buSzPts val="2600"/>
              <a:buNone/>
            </a:pPr>
            <a:r>
              <a:rPr lang="en-US" sz="2600" b="1">
                <a:solidFill>
                  <a:srgbClr val="FF0000"/>
                </a:solidFill>
              </a:rPr>
              <a:t>3)</a:t>
            </a:r>
            <a:r>
              <a:rPr lang="en-US"/>
              <a:t> </a:t>
            </a:r>
            <a:r>
              <a:rPr lang="en-US" sz="2400"/>
              <a:t>राष्ट्रीय योजना में निम्नलिखित बिंदु शामिल होंगे—</a:t>
            </a:r>
            <a:endParaRPr/>
          </a:p>
          <a:p>
            <a:pPr marL="0" lvl="0" indent="0" algn="just" rtl="0">
              <a:lnSpc>
                <a:spcPct val="90000"/>
              </a:lnSpc>
              <a:spcBef>
                <a:spcPts val="750"/>
              </a:spcBef>
              <a:spcAft>
                <a:spcPts val="0"/>
              </a:spcAft>
              <a:buClr>
                <a:srgbClr val="C00000"/>
              </a:buClr>
              <a:buSzPts val="2400"/>
              <a:buNone/>
            </a:pPr>
            <a:r>
              <a:rPr lang="en-US" sz="2400" b="1">
                <a:solidFill>
                  <a:srgbClr val="C00000"/>
                </a:solidFill>
              </a:rPr>
              <a:t>(A)</a:t>
            </a:r>
            <a:r>
              <a:rPr lang="en-US" sz="2400"/>
              <a:t> आपदाओं को रोकने या उनके प्रभावों को कम करने के लिए उठाए जाने वाले कदम।</a:t>
            </a:r>
            <a:endParaRPr/>
          </a:p>
          <a:p>
            <a:pPr marL="0" lvl="0" indent="0" algn="just" rtl="0">
              <a:lnSpc>
                <a:spcPct val="90000"/>
              </a:lnSpc>
              <a:spcBef>
                <a:spcPts val="750"/>
              </a:spcBef>
              <a:spcAft>
                <a:spcPts val="0"/>
              </a:spcAft>
              <a:buClr>
                <a:srgbClr val="C00000"/>
              </a:buClr>
              <a:buSzPts val="2400"/>
              <a:buNone/>
            </a:pPr>
            <a:r>
              <a:rPr lang="en-US" sz="2400" b="1">
                <a:solidFill>
                  <a:srgbClr val="C00000"/>
                </a:solidFill>
              </a:rPr>
              <a:t>(B)</a:t>
            </a:r>
            <a:r>
              <a:rPr lang="en-US" sz="2400"/>
              <a:t> विकास योजनाओं में जोखिम कम करने वाले उपायों को समाहित करने के लिए आवश्यक कदम।</a:t>
            </a:r>
            <a:endParaRPr/>
          </a:p>
          <a:p>
            <a:pPr marL="0" lvl="0" indent="0" algn="just" rtl="0">
              <a:lnSpc>
                <a:spcPct val="90000"/>
              </a:lnSpc>
              <a:spcBef>
                <a:spcPts val="750"/>
              </a:spcBef>
              <a:spcAft>
                <a:spcPts val="0"/>
              </a:spcAft>
              <a:buClr>
                <a:srgbClr val="C00000"/>
              </a:buClr>
              <a:buSzPts val="2400"/>
              <a:buNone/>
            </a:pPr>
            <a:r>
              <a:rPr lang="en-US" sz="2400" b="1">
                <a:solidFill>
                  <a:srgbClr val="C00000"/>
                </a:solidFill>
              </a:rPr>
              <a:t>(c)</a:t>
            </a:r>
            <a:r>
              <a:rPr lang="en-US" sz="2400"/>
              <a:t> संभावित आपदा की स्थिति या वास्तविक आपदा का प्रभावी ढंग से सामना करने के लिए तैयारी और क्षमता निर्माण।</a:t>
            </a:r>
            <a:endParaRPr/>
          </a:p>
          <a:p>
            <a:pPr marL="0" lvl="0" indent="0" algn="just" rtl="0">
              <a:lnSpc>
                <a:spcPct val="90000"/>
              </a:lnSpc>
              <a:spcBef>
                <a:spcPts val="750"/>
              </a:spcBef>
              <a:spcAft>
                <a:spcPts val="0"/>
              </a:spcAft>
              <a:buClr>
                <a:srgbClr val="C00000"/>
              </a:buClr>
              <a:buSzPts val="2400"/>
              <a:buNone/>
            </a:pPr>
            <a:r>
              <a:rPr lang="en-US" sz="2400" b="1">
                <a:solidFill>
                  <a:srgbClr val="C00000"/>
                </a:solidFill>
              </a:rPr>
              <a:t>(D)</a:t>
            </a:r>
            <a:r>
              <a:rPr lang="en-US" sz="2400"/>
              <a:t> भारत सरकार के मंत्रालयों/विभागों की भूमिकाएँ और जिम्मेदारियाँ, उपर्युक्त खंड </a:t>
            </a:r>
            <a:r>
              <a:rPr lang="en-US" sz="2400" b="1">
                <a:solidFill>
                  <a:schemeClr val="dk2"/>
                </a:solidFill>
              </a:rPr>
              <a:t>(a), (b)</a:t>
            </a:r>
            <a:r>
              <a:rPr lang="en-US" sz="2400"/>
              <a:t> और </a:t>
            </a:r>
            <a:r>
              <a:rPr lang="en-US" sz="2400" b="1">
                <a:solidFill>
                  <a:schemeClr val="dk2"/>
                </a:solidFill>
              </a:rPr>
              <a:t>(c)</a:t>
            </a:r>
            <a:r>
              <a:rPr lang="en-US" sz="2400"/>
              <a:t> में निर्दिष्ट उपायों के संबंध में विभिन्न मंत्रालयों और विभागों की जिम्मेदारियाँ।</a:t>
            </a:r>
            <a:endParaRPr/>
          </a:p>
          <a:p>
            <a:pPr marL="171448" lvl="0" indent="-77468" algn="l" rtl="0">
              <a:lnSpc>
                <a:spcPct val="90000"/>
              </a:lnSpc>
              <a:spcBef>
                <a:spcPts val="750"/>
              </a:spcBef>
              <a:spcAft>
                <a:spcPts val="0"/>
              </a:spcAft>
              <a:buClr>
                <a:schemeClr val="dk1"/>
              </a:buClr>
              <a:buSzPts val="1600"/>
              <a:buNone/>
            </a:pPr>
            <a:endParaRPr sz="16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body" idx="1"/>
          </p:nvPr>
        </p:nvSpPr>
        <p:spPr>
          <a:xfrm>
            <a:off x="2390287" y="699973"/>
            <a:ext cx="6753713" cy="4462577"/>
          </a:xfrm>
          <a:prstGeom prst="rect">
            <a:avLst/>
          </a:prstGeom>
          <a:solidFill>
            <a:schemeClr val="lt1"/>
          </a:solidFill>
          <a:ln>
            <a:noFill/>
          </a:ln>
        </p:spPr>
        <p:txBody>
          <a:bodyPr spcFirstLastPara="1" wrap="square" lIns="91425" tIns="45700" rIns="91425" bIns="45700" anchor="t" anchorCtr="0">
            <a:normAutofit/>
          </a:bodyPr>
          <a:lstStyle/>
          <a:p>
            <a:pPr marL="171448" lvl="0" indent="-171448" algn="l" rtl="0">
              <a:lnSpc>
                <a:spcPct val="90000"/>
              </a:lnSpc>
              <a:spcBef>
                <a:spcPts val="0"/>
              </a:spcBef>
              <a:spcAft>
                <a:spcPts val="0"/>
              </a:spcAft>
              <a:buClr>
                <a:schemeClr val="dk1"/>
              </a:buClr>
              <a:buSzPts val="2100"/>
              <a:buNone/>
            </a:pPr>
            <a:r>
              <a:rPr lang="en-US">
                <a:latin typeface="Open Sans"/>
                <a:ea typeface="Open Sans"/>
                <a:cs typeface="Open Sans"/>
                <a:sym typeface="Open Sans"/>
              </a:rPr>
              <a:t>  </a:t>
            </a:r>
            <a:endParaRPr/>
          </a:p>
          <a:p>
            <a:pPr marL="0" lvl="0" indent="0" algn="l" rtl="0">
              <a:lnSpc>
                <a:spcPct val="100000"/>
              </a:lnSpc>
              <a:spcBef>
                <a:spcPts val="0"/>
              </a:spcBef>
              <a:spcAft>
                <a:spcPts val="0"/>
              </a:spcAft>
              <a:buClr>
                <a:srgbClr val="FF0000"/>
              </a:buClr>
              <a:buSzPts val="2400"/>
              <a:buNone/>
            </a:pPr>
            <a:r>
              <a:rPr lang="en-US" sz="2400" b="1">
                <a:solidFill>
                  <a:srgbClr val="FF0000"/>
                </a:solidFill>
                <a:latin typeface="Open Sans"/>
                <a:ea typeface="Open Sans"/>
                <a:cs typeface="Open Sans"/>
                <a:sym typeface="Open Sans"/>
              </a:rPr>
              <a:t>4)</a:t>
            </a:r>
            <a:r>
              <a:rPr lang="en-US" sz="2400">
                <a:latin typeface="Open Sans"/>
                <a:ea typeface="Open Sans"/>
                <a:cs typeface="Open Sans"/>
                <a:sym typeface="Open Sans"/>
              </a:rPr>
              <a:t> </a:t>
            </a:r>
            <a:r>
              <a:rPr lang="en-US" sz="2400">
                <a:latin typeface="Arial"/>
                <a:ea typeface="Arial"/>
                <a:cs typeface="Arial"/>
                <a:sym typeface="Arial"/>
              </a:rPr>
              <a:t>राष्ट्रीय योजना की </a:t>
            </a:r>
            <a:r>
              <a:rPr lang="en-US" sz="2400" b="1">
                <a:latin typeface="Arial"/>
                <a:ea typeface="Arial"/>
                <a:cs typeface="Arial"/>
                <a:sym typeface="Arial"/>
              </a:rPr>
              <a:t>वार्षिक समीक्षा</a:t>
            </a:r>
            <a:r>
              <a:rPr lang="en-US" sz="2400">
                <a:latin typeface="Arial"/>
                <a:ea typeface="Arial"/>
                <a:cs typeface="Arial"/>
                <a:sym typeface="Arial"/>
              </a:rPr>
              <a:t> की जाएगी और आवश्यकतानुसार उसका </a:t>
            </a:r>
            <a:r>
              <a:rPr lang="en-US" sz="2400" b="1">
                <a:latin typeface="Arial"/>
                <a:ea typeface="Arial"/>
                <a:cs typeface="Arial"/>
                <a:sym typeface="Arial"/>
              </a:rPr>
              <a:t>अद्यतनीकरण</a:t>
            </a:r>
            <a:r>
              <a:rPr lang="en-US" sz="2400">
                <a:latin typeface="Arial"/>
                <a:ea typeface="Arial"/>
                <a:cs typeface="Arial"/>
                <a:sym typeface="Arial"/>
              </a:rPr>
              <a:t> किया जाएगा। </a:t>
            </a:r>
            <a:endParaRPr/>
          </a:p>
          <a:p>
            <a:pPr marL="0" lvl="0" indent="0" algn="l" rtl="0">
              <a:lnSpc>
                <a:spcPct val="100000"/>
              </a:lnSpc>
              <a:spcBef>
                <a:spcPts val="0"/>
              </a:spcBef>
              <a:spcAft>
                <a:spcPts val="0"/>
              </a:spcAft>
              <a:buClr>
                <a:srgbClr val="FF0000"/>
              </a:buClr>
              <a:buSzPts val="2400"/>
              <a:buNone/>
            </a:pPr>
            <a:r>
              <a:rPr lang="en-US" sz="2400" b="1">
                <a:solidFill>
                  <a:srgbClr val="FF0000"/>
                </a:solidFill>
                <a:latin typeface="Arial"/>
                <a:ea typeface="Arial"/>
                <a:cs typeface="Arial"/>
                <a:sym typeface="Arial"/>
              </a:rPr>
              <a:t>5)</a:t>
            </a:r>
            <a:r>
              <a:rPr lang="en-US" sz="2400">
                <a:latin typeface="Arial"/>
                <a:ea typeface="Arial"/>
                <a:cs typeface="Arial"/>
                <a:sym typeface="Arial"/>
              </a:rPr>
              <a:t> राष्ट्रीय योजना के अंतर्गत किए जाने वाले उपायों के </a:t>
            </a:r>
            <a:r>
              <a:rPr lang="en-US" sz="2400" b="1">
                <a:latin typeface="Arial"/>
                <a:ea typeface="Arial"/>
                <a:cs typeface="Arial"/>
                <a:sym typeface="Arial"/>
              </a:rPr>
              <a:t>वित्तपोषण हेतु केन्द्र सरकार</a:t>
            </a:r>
            <a:r>
              <a:rPr lang="en-US" sz="2400">
                <a:latin typeface="Arial"/>
                <a:ea typeface="Arial"/>
                <a:cs typeface="Arial"/>
                <a:sym typeface="Arial"/>
              </a:rPr>
              <a:t> द्वारा समुचित प्रावधान किए जाएंगे। </a:t>
            </a:r>
            <a:endParaRPr/>
          </a:p>
          <a:p>
            <a:pPr marL="0" lvl="0" indent="0" algn="l" rtl="0">
              <a:lnSpc>
                <a:spcPct val="100000"/>
              </a:lnSpc>
              <a:spcBef>
                <a:spcPts val="0"/>
              </a:spcBef>
              <a:spcAft>
                <a:spcPts val="0"/>
              </a:spcAft>
              <a:buClr>
                <a:srgbClr val="FF0000"/>
              </a:buClr>
              <a:buSzPts val="2400"/>
              <a:buNone/>
            </a:pPr>
            <a:r>
              <a:rPr lang="en-US" sz="2400" b="1">
                <a:solidFill>
                  <a:srgbClr val="FF0000"/>
                </a:solidFill>
                <a:latin typeface="Arial"/>
                <a:ea typeface="Arial"/>
                <a:cs typeface="Arial"/>
                <a:sym typeface="Arial"/>
              </a:rPr>
              <a:t>6)</a:t>
            </a:r>
            <a:r>
              <a:rPr lang="en-US" sz="2400">
                <a:latin typeface="Arial"/>
                <a:ea typeface="Arial"/>
                <a:cs typeface="Arial"/>
                <a:sym typeface="Arial"/>
              </a:rPr>
              <a:t> उपधारा (2) और (4) में निर्दिष्ट राष्ट्रीय योजना की प्रतियां भारत सरकार के मंत्रालयों तथा विभागों को उपलब्ध कराई जाएंगी, और ऐसे मंत्रालय या विभाग राष्ट्रीय योजना के अनुसार अपनी-अपनी योजनाएँ तैयार करेंगे।</a:t>
            </a:r>
            <a:endParaRPr>
              <a:latin typeface="Open Sans"/>
              <a:ea typeface="Open Sans"/>
              <a:cs typeface="Open Sans"/>
              <a:sym typeface="Open Sans"/>
            </a:endParaRPr>
          </a:p>
        </p:txBody>
      </p:sp>
      <p:sp>
        <p:nvSpPr>
          <p:cNvPr id="356" name="Google Shape;356;p38"/>
          <p:cNvSpPr txBox="1"/>
          <p:nvPr/>
        </p:nvSpPr>
        <p:spPr>
          <a:xfrm>
            <a:off x="76200" y="1120140"/>
            <a:ext cx="1978594" cy="9220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3200"/>
              <a:buFont typeface="Open Sans"/>
              <a:buNone/>
            </a:pPr>
            <a:r>
              <a:rPr lang="en-US" sz="3200" b="1" i="0" u="none" strike="noStrike" cap="none">
                <a:solidFill>
                  <a:srgbClr val="FF0000"/>
                </a:solidFill>
                <a:latin typeface="Open Sans"/>
                <a:ea typeface="Open Sans"/>
                <a:cs typeface="Open Sans"/>
                <a:sym typeface="Open Sans"/>
              </a:rPr>
              <a:t>11. राष्ट्रीय योजना</a:t>
            </a:r>
            <a:endParaRPr sz="32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p:nvPr>
        </p:nvSpPr>
        <p:spPr>
          <a:xfrm>
            <a:off x="76200" y="971550"/>
            <a:ext cx="3643245" cy="335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Open Sans"/>
              <a:buNone/>
            </a:pPr>
            <a:r>
              <a:rPr lang="en-US" sz="3200" b="1">
                <a:solidFill>
                  <a:srgbClr val="FF0000"/>
                </a:solidFill>
                <a:latin typeface="Open Sans"/>
                <a:ea typeface="Open Sans"/>
                <a:cs typeface="Open Sans"/>
                <a:sym typeface="Open Sans"/>
              </a:rPr>
              <a:t>राज्य आपदा प्रबंधन प्राधिकरण (एस.डी.एम.ए)</a:t>
            </a:r>
            <a:br>
              <a:rPr lang="en-US" sz="3200" b="1">
                <a:solidFill>
                  <a:srgbClr val="FF0000"/>
                </a:solidFill>
                <a:latin typeface="Open Sans"/>
                <a:ea typeface="Open Sans"/>
                <a:cs typeface="Open Sans"/>
                <a:sym typeface="Open Sans"/>
              </a:rPr>
            </a:br>
            <a:r>
              <a:rPr lang="en-US" sz="3200" b="1">
                <a:solidFill>
                  <a:srgbClr val="FF0000"/>
                </a:solidFill>
                <a:latin typeface="Open Sans"/>
                <a:ea typeface="Open Sans"/>
                <a:cs typeface="Open Sans"/>
                <a:sym typeface="Open Sans"/>
              </a:rPr>
              <a:t>अध्याय III</a:t>
            </a:r>
            <a:r>
              <a:rPr lang="en-US" sz="3200">
                <a:solidFill>
                  <a:srgbClr val="FF0000"/>
                </a:solidFill>
                <a:latin typeface="Open Sans"/>
                <a:ea typeface="Open Sans"/>
                <a:cs typeface="Open Sans"/>
                <a:sym typeface="Open Sans"/>
              </a:rPr>
              <a:t>  </a:t>
            </a:r>
            <a:br>
              <a:rPr lang="en-US" sz="3200">
                <a:solidFill>
                  <a:srgbClr val="FF0000"/>
                </a:solidFill>
                <a:latin typeface="Open Sans"/>
                <a:ea typeface="Open Sans"/>
                <a:cs typeface="Open Sans"/>
                <a:sym typeface="Open Sans"/>
              </a:rPr>
            </a:br>
            <a:r>
              <a:rPr lang="en-US" sz="3200" b="1">
                <a:solidFill>
                  <a:srgbClr val="FF0000"/>
                </a:solidFill>
                <a:latin typeface="Open Sans"/>
                <a:ea typeface="Open Sans"/>
                <a:cs typeface="Open Sans"/>
                <a:sym typeface="Open Sans"/>
              </a:rPr>
              <a:t>(धारा 14-24) </a:t>
            </a:r>
            <a:endParaRPr sz="3200" b="1">
              <a:solidFill>
                <a:srgbClr val="FF0000"/>
              </a:solidFill>
            </a:endParaRPr>
          </a:p>
        </p:txBody>
      </p:sp>
      <p:sp>
        <p:nvSpPr>
          <p:cNvPr id="363" name="Google Shape;363;p39"/>
          <p:cNvSpPr txBox="1">
            <a:spLocks noGrp="1"/>
          </p:cNvSpPr>
          <p:nvPr>
            <p:ph type="body" idx="1"/>
          </p:nvPr>
        </p:nvSpPr>
        <p:spPr>
          <a:xfrm>
            <a:off x="3733800" y="819150"/>
            <a:ext cx="5289917" cy="4267200"/>
          </a:xfrm>
          <a:prstGeom prst="rect">
            <a:avLst/>
          </a:prstGeom>
          <a:solidFill>
            <a:schemeClr val="lt1"/>
          </a:solidFill>
          <a:ln>
            <a:noFill/>
          </a:ln>
        </p:spPr>
        <p:txBody>
          <a:bodyPr spcFirstLastPara="1" wrap="square" lIns="91425" tIns="45700" rIns="91425" bIns="45700" anchor="t" anchorCtr="0">
            <a:noAutofit/>
          </a:bodyPr>
          <a:lstStyle/>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मुख्यमंत्री की अध्यक्षता में </a:t>
            </a:r>
            <a:r>
              <a:rPr lang="en-US" sz="2400" b="1">
                <a:solidFill>
                  <a:schemeClr val="dk1"/>
                </a:solidFill>
                <a:latin typeface="Arial"/>
                <a:ea typeface="Arial"/>
                <a:cs typeface="Arial"/>
                <a:sym typeface="Arial"/>
              </a:rPr>
              <a:t>राज्य आपदा प्रबंधन प्राधिकरण (एस.डी.एम.ए)</a:t>
            </a:r>
            <a:r>
              <a:rPr lang="en-US" sz="2400">
                <a:solidFill>
                  <a:schemeClr val="dk1"/>
                </a:solidFill>
                <a:latin typeface="Arial"/>
                <a:ea typeface="Arial"/>
                <a:cs typeface="Arial"/>
                <a:sym typeface="Arial"/>
              </a:rPr>
              <a:t> का गठन किया जाएगा। </a:t>
            </a:r>
            <a:endParaRPr sz="2400">
              <a:solidFill>
                <a:schemeClr val="dk1"/>
              </a:solidFill>
              <a:latin typeface="Arial"/>
              <a:ea typeface="Arial"/>
              <a:cs typeface="Arial"/>
              <a:sym typeface="Arial"/>
            </a:endParaRPr>
          </a:p>
          <a:p>
            <a:pPr marL="171448" lvl="0" indent="-19048" algn="just" rtl="0">
              <a:lnSpc>
                <a:spcPct val="100000"/>
              </a:lnSpc>
              <a:spcBef>
                <a:spcPts val="0"/>
              </a:spcBef>
              <a:spcAft>
                <a:spcPts val="0"/>
              </a:spcAft>
              <a:buClr>
                <a:schemeClr val="dk1"/>
              </a:buClr>
              <a:buSzPts val="2400"/>
              <a:buFont typeface="Noto Sans Symbols"/>
              <a:buNone/>
            </a:pPr>
            <a:endParaRPr sz="24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आठ सदस्यों में से किसी एक को मुख्यमंत्री द्वारा राज्य प्राधिकरण का </a:t>
            </a:r>
            <a:r>
              <a:rPr lang="en-US" sz="2400" b="1">
                <a:solidFill>
                  <a:schemeClr val="dk1"/>
                </a:solidFill>
                <a:latin typeface="Arial"/>
                <a:ea typeface="Arial"/>
                <a:cs typeface="Arial"/>
                <a:sym typeface="Arial"/>
              </a:rPr>
              <a:t>उपाध्यक्ष</a:t>
            </a:r>
            <a:r>
              <a:rPr lang="en-US" sz="2400">
                <a:solidFill>
                  <a:schemeClr val="dk1"/>
                </a:solidFill>
                <a:latin typeface="Arial"/>
                <a:ea typeface="Arial"/>
                <a:cs typeface="Arial"/>
                <a:sym typeface="Arial"/>
              </a:rPr>
              <a:t> नामित किया जा सकता है। </a:t>
            </a:r>
            <a:endParaRPr sz="2400">
              <a:solidFill>
                <a:schemeClr val="dk1"/>
              </a:solidFill>
              <a:latin typeface="Arial"/>
              <a:ea typeface="Arial"/>
              <a:cs typeface="Arial"/>
              <a:sym typeface="Arial"/>
            </a:endParaRPr>
          </a:p>
          <a:p>
            <a:pPr marL="171448" lvl="0" indent="-19048" algn="just" rtl="0">
              <a:lnSpc>
                <a:spcPct val="100000"/>
              </a:lnSpc>
              <a:spcBef>
                <a:spcPts val="0"/>
              </a:spcBef>
              <a:spcAft>
                <a:spcPts val="0"/>
              </a:spcAft>
              <a:buClr>
                <a:schemeClr val="dk1"/>
              </a:buClr>
              <a:buSzPts val="2400"/>
              <a:buFont typeface="Noto Sans Symbols"/>
              <a:buNone/>
            </a:pPr>
            <a:endParaRPr sz="24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राज्य प्राधिकरण, आपदा प्रबंधन के क्षेत्र में विशेषज्ञों की एक </a:t>
            </a:r>
            <a:r>
              <a:rPr lang="en-US" sz="2400" b="1">
                <a:solidFill>
                  <a:schemeClr val="dk1"/>
                </a:solidFill>
                <a:latin typeface="Arial"/>
                <a:ea typeface="Arial"/>
                <a:cs typeface="Arial"/>
                <a:sym typeface="Arial"/>
              </a:rPr>
              <a:t>सलाहकार समिति</a:t>
            </a:r>
            <a:r>
              <a:rPr lang="en-US" sz="2400">
                <a:solidFill>
                  <a:schemeClr val="dk1"/>
                </a:solidFill>
                <a:latin typeface="Arial"/>
                <a:ea typeface="Arial"/>
                <a:cs typeface="Arial"/>
                <a:sym typeface="Arial"/>
              </a:rPr>
              <a:t> गठित कर सकता है।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0"/>
          <p:cNvSpPr txBox="1">
            <a:spLocks noGrp="1"/>
          </p:cNvSpPr>
          <p:nvPr>
            <p:ph type="body" idx="1"/>
          </p:nvPr>
        </p:nvSpPr>
        <p:spPr>
          <a:xfrm>
            <a:off x="2944091" y="819150"/>
            <a:ext cx="5818909" cy="3879273"/>
          </a:xfrm>
          <a:prstGeom prst="rect">
            <a:avLst/>
          </a:prstGeom>
          <a:solidFill>
            <a:schemeClr val="lt1"/>
          </a:solidFill>
          <a:ln>
            <a:noFill/>
          </a:ln>
        </p:spPr>
        <p:txBody>
          <a:bodyPr spcFirstLastPara="1" wrap="square" lIns="91425" tIns="45700" rIns="91425" bIns="45700" anchor="t" anchorCtr="0">
            <a:noAutofit/>
          </a:bodyPr>
          <a:lstStyle/>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राज्य प्राधिकरण, राज्य में आपदा प्रबंधन के लिए </a:t>
            </a:r>
            <a:r>
              <a:rPr lang="en-US" sz="2400" b="1">
                <a:solidFill>
                  <a:schemeClr val="dk1"/>
                </a:solidFill>
                <a:latin typeface="Arial"/>
                <a:ea typeface="Arial"/>
                <a:cs typeface="Arial"/>
                <a:sym typeface="Arial"/>
              </a:rPr>
              <a:t>नीतियाँ और योजनाएँ निर्धारित करने</a:t>
            </a:r>
            <a:r>
              <a:rPr lang="en-US" sz="2400">
                <a:solidFill>
                  <a:schemeClr val="dk1"/>
                </a:solidFill>
                <a:latin typeface="Arial"/>
                <a:ea typeface="Arial"/>
                <a:cs typeface="Arial"/>
                <a:sym typeface="Arial"/>
              </a:rPr>
              <a:t> के लिए जिम्मेदार होगा। </a:t>
            </a:r>
            <a:endParaRPr sz="2400">
              <a:solidFill>
                <a:schemeClr val="dk1"/>
              </a:solidFill>
              <a:latin typeface="Arial"/>
              <a:ea typeface="Arial"/>
              <a:cs typeface="Arial"/>
              <a:sym typeface="Arial"/>
            </a:endParaRPr>
          </a:p>
          <a:p>
            <a:pPr marL="171448" lvl="0" indent="-19048" algn="just" rtl="0">
              <a:lnSpc>
                <a:spcPct val="100000"/>
              </a:lnSpc>
              <a:spcBef>
                <a:spcPts val="0"/>
              </a:spcBef>
              <a:spcAft>
                <a:spcPts val="0"/>
              </a:spcAft>
              <a:buClr>
                <a:schemeClr val="dk1"/>
              </a:buClr>
              <a:buSzPts val="2400"/>
              <a:buFont typeface="Noto Sans Symbols"/>
              <a:buNone/>
            </a:pPr>
            <a:endParaRPr sz="24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राज्य प्राधिकरण, राहत के </a:t>
            </a:r>
            <a:r>
              <a:rPr lang="en-US" sz="2400" b="1">
                <a:solidFill>
                  <a:schemeClr val="dk1"/>
                </a:solidFill>
                <a:latin typeface="Arial"/>
                <a:ea typeface="Arial"/>
                <a:cs typeface="Arial"/>
                <a:sym typeface="Arial"/>
              </a:rPr>
              <a:t>न्यूनतम मानकों के निर्धारण हेतु दिशा-निर्देशों की सिफारिश</a:t>
            </a:r>
            <a:r>
              <a:rPr lang="en-US" sz="2400">
                <a:solidFill>
                  <a:schemeClr val="dk1"/>
                </a:solidFill>
                <a:latin typeface="Arial"/>
                <a:ea typeface="Arial"/>
                <a:cs typeface="Arial"/>
                <a:sym typeface="Arial"/>
              </a:rPr>
              <a:t> करेगा। </a:t>
            </a:r>
            <a:endParaRPr sz="2400">
              <a:solidFill>
                <a:schemeClr val="dk1"/>
              </a:solidFill>
              <a:latin typeface="Arial"/>
              <a:ea typeface="Arial"/>
              <a:cs typeface="Arial"/>
              <a:sym typeface="Arial"/>
            </a:endParaRPr>
          </a:p>
          <a:p>
            <a:pPr marL="171448" lvl="0" indent="-19048" algn="just" rtl="0">
              <a:lnSpc>
                <a:spcPct val="100000"/>
              </a:lnSpc>
              <a:spcBef>
                <a:spcPts val="0"/>
              </a:spcBef>
              <a:spcAft>
                <a:spcPts val="0"/>
              </a:spcAft>
              <a:buClr>
                <a:schemeClr val="dk1"/>
              </a:buClr>
              <a:buSzPts val="2400"/>
              <a:buFont typeface="Noto Sans Symbols"/>
              <a:buNone/>
            </a:pPr>
            <a:endParaRPr sz="24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राज्य प्राधिकरण को उसके कार्यों के निर्वहन में </a:t>
            </a:r>
            <a:r>
              <a:rPr lang="en-US" sz="2400" b="1">
                <a:solidFill>
                  <a:schemeClr val="dk1"/>
                </a:solidFill>
                <a:latin typeface="Arial"/>
                <a:ea typeface="Arial"/>
                <a:cs typeface="Arial"/>
                <a:sym typeface="Arial"/>
              </a:rPr>
              <a:t>राज्य कार्यकारी समिति द्वारा सहायता</a:t>
            </a:r>
            <a:r>
              <a:rPr lang="en-US" sz="2400">
                <a:solidFill>
                  <a:schemeClr val="dk1"/>
                </a:solidFill>
                <a:latin typeface="Arial"/>
                <a:ea typeface="Arial"/>
                <a:cs typeface="Arial"/>
                <a:sym typeface="Arial"/>
              </a:rPr>
              <a:t> प्रदान की जाएगी। </a:t>
            </a:r>
            <a:endParaRPr/>
          </a:p>
          <a:p>
            <a:pPr marL="171448" lvl="0" indent="-44448" algn="l" rtl="0">
              <a:lnSpc>
                <a:spcPct val="90000"/>
              </a:lnSpc>
              <a:spcBef>
                <a:spcPts val="750"/>
              </a:spcBef>
              <a:spcAft>
                <a:spcPts val="0"/>
              </a:spcAft>
              <a:buClr>
                <a:schemeClr val="dk1"/>
              </a:buClr>
              <a:buSzPts val="2000"/>
              <a:buFont typeface="Noto Sans Symbols"/>
              <a:buNone/>
            </a:pPr>
            <a:endParaRPr sz="2000">
              <a:latin typeface="Open Sans"/>
              <a:ea typeface="Open Sans"/>
              <a:cs typeface="Open Sans"/>
              <a:sym typeface="Open Sans"/>
            </a:endParaRPr>
          </a:p>
        </p:txBody>
      </p:sp>
      <p:sp>
        <p:nvSpPr>
          <p:cNvPr id="370" name="Google Shape;370;p40"/>
          <p:cNvSpPr txBox="1"/>
          <p:nvPr/>
        </p:nvSpPr>
        <p:spPr>
          <a:xfrm>
            <a:off x="76200" y="1123950"/>
            <a:ext cx="2737224" cy="3352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200"/>
              <a:buFont typeface="Open Sans"/>
              <a:buNone/>
            </a:pPr>
            <a:r>
              <a:rPr lang="en-US" sz="3200" b="1" i="0" u="none" strike="noStrike" cap="none">
                <a:solidFill>
                  <a:srgbClr val="FF0000"/>
                </a:solidFill>
                <a:latin typeface="Open Sans"/>
                <a:ea typeface="Open Sans"/>
                <a:cs typeface="Open Sans"/>
                <a:sym typeface="Open Sans"/>
              </a:rPr>
              <a:t>राज्य आपदा प्रबंधन प्राधिकरण (एस.डी.एम.ए)</a:t>
            </a:r>
            <a:br>
              <a:rPr lang="en-US" sz="3200" b="1" i="0" u="none" strike="noStrike" cap="none">
                <a:solidFill>
                  <a:srgbClr val="FF0000"/>
                </a:solidFill>
                <a:latin typeface="Open Sans"/>
                <a:ea typeface="Open Sans"/>
                <a:cs typeface="Open Sans"/>
                <a:sym typeface="Open Sans"/>
              </a:rPr>
            </a:br>
            <a:r>
              <a:rPr lang="en-US" sz="3200" b="1" i="0" u="none" strike="noStrike" cap="none">
                <a:solidFill>
                  <a:srgbClr val="FF0000"/>
                </a:solidFill>
                <a:latin typeface="Open Sans"/>
                <a:ea typeface="Open Sans"/>
                <a:cs typeface="Open Sans"/>
                <a:sym typeface="Open Sans"/>
              </a:rPr>
              <a:t>अध्याय III</a:t>
            </a:r>
            <a:r>
              <a:rPr lang="en-US" sz="3200" b="0" i="0" u="none" strike="noStrike" cap="none">
                <a:solidFill>
                  <a:srgbClr val="FF0000"/>
                </a:solidFill>
                <a:latin typeface="Open Sans"/>
                <a:ea typeface="Open Sans"/>
                <a:cs typeface="Open Sans"/>
                <a:sym typeface="Open Sans"/>
              </a:rPr>
              <a:t>  </a:t>
            </a:r>
            <a:br>
              <a:rPr lang="en-US" sz="3200" b="0" i="0" u="none" strike="noStrike" cap="none">
                <a:solidFill>
                  <a:srgbClr val="FF0000"/>
                </a:solidFill>
                <a:latin typeface="Open Sans"/>
                <a:ea typeface="Open Sans"/>
                <a:cs typeface="Open Sans"/>
                <a:sym typeface="Open Sans"/>
              </a:rPr>
            </a:br>
            <a:r>
              <a:rPr lang="en-US" sz="3200" b="1" i="0" u="none" strike="noStrike" cap="none">
                <a:solidFill>
                  <a:srgbClr val="FF0000"/>
                </a:solidFill>
                <a:latin typeface="Open Sans"/>
                <a:ea typeface="Open Sans"/>
                <a:cs typeface="Open Sans"/>
                <a:sym typeface="Open Sans"/>
              </a:rPr>
              <a:t>(धारा 14-24) </a:t>
            </a:r>
            <a:endParaRPr sz="3200" b="1" i="0" u="none" strike="noStrike" cap="none">
              <a:solidFill>
                <a:srgbClr val="FF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0" y="209550"/>
            <a:ext cx="3356777" cy="41583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300"/>
              <a:buFont typeface="Calibri"/>
              <a:buNone/>
            </a:pPr>
            <a:r>
              <a:rPr lang="en-US">
                <a:solidFill>
                  <a:srgbClr val="FFFF00"/>
                </a:solidFill>
                <a:latin typeface="Calibri"/>
                <a:ea typeface="Calibri"/>
                <a:cs typeface="Calibri"/>
                <a:sym typeface="Calibri"/>
              </a:rPr>
              <a:t>     </a:t>
            </a:r>
            <a:br>
              <a:rPr lang="en-US">
                <a:solidFill>
                  <a:srgbClr val="FFFF00"/>
                </a:solidFill>
                <a:latin typeface="Calibri"/>
                <a:ea typeface="Calibri"/>
                <a:cs typeface="Calibri"/>
                <a:sym typeface="Calibri"/>
              </a:rPr>
            </a:br>
            <a:r>
              <a:rPr lang="en-US" sz="3100" b="1">
                <a:solidFill>
                  <a:srgbClr val="FF0000"/>
                </a:solidFill>
                <a:latin typeface="Calibri"/>
                <a:ea typeface="Calibri"/>
                <a:cs typeface="Calibri"/>
                <a:sym typeface="Calibri"/>
              </a:rPr>
              <a:t>धारा-24,   खतरनाक आपदा स्थिति की घटना में राज्य कार्यकारी समिति के अधिकार   </a:t>
            </a:r>
            <a:br>
              <a:rPr lang="en-US" sz="3100" b="1">
                <a:solidFill>
                  <a:srgbClr val="FF0000"/>
                </a:solidFill>
                <a:latin typeface="Calibri"/>
                <a:ea typeface="Calibri"/>
                <a:cs typeface="Calibri"/>
                <a:sym typeface="Calibri"/>
              </a:rPr>
            </a:br>
            <a:r>
              <a:rPr lang="en-US" sz="3100" b="1">
                <a:solidFill>
                  <a:srgbClr val="FF0000"/>
                </a:solidFill>
                <a:latin typeface="Calibri"/>
                <a:ea typeface="Calibri"/>
                <a:cs typeface="Calibri"/>
                <a:sym typeface="Calibri"/>
              </a:rPr>
              <a:t>और कार्य</a:t>
            </a:r>
            <a:endParaRPr sz="3100" b="1">
              <a:solidFill>
                <a:srgbClr val="FF0000"/>
              </a:solidFill>
            </a:endParaRPr>
          </a:p>
        </p:txBody>
      </p:sp>
      <p:sp>
        <p:nvSpPr>
          <p:cNvPr id="376" name="Google Shape;376;p41"/>
          <p:cNvSpPr txBox="1"/>
          <p:nvPr/>
        </p:nvSpPr>
        <p:spPr>
          <a:xfrm>
            <a:off x="3200400" y="590550"/>
            <a:ext cx="5791200" cy="3520998"/>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C00000"/>
              </a:buClr>
              <a:buSzPts val="2400"/>
              <a:buFont typeface="Arial"/>
              <a:buNone/>
            </a:pPr>
            <a:r>
              <a:rPr lang="en-US" sz="2400" b="1" i="0" u="none" strike="noStrike" cap="none">
                <a:solidFill>
                  <a:srgbClr val="C00000"/>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 संवेदनशील या प्रभावित क्षेत्र में, वहां से या वहां की ओर होने वाले वाहन यातायात को नियंत्रित और प्रतिबंधित करना;</a:t>
            </a:r>
            <a:endParaRPr sz="1400" b="0" i="0" u="none" strike="noStrike" cap="none">
              <a:solidFill>
                <a:srgbClr val="000000"/>
              </a:solidFill>
              <a:latin typeface="Arial"/>
              <a:ea typeface="Arial"/>
              <a:cs typeface="Arial"/>
              <a:sym typeface="Arial"/>
            </a:endParaRPr>
          </a:p>
          <a:p>
            <a:pPr marL="171448" marR="0" lvl="0" indent="-44448" algn="just"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C00000"/>
              </a:buClr>
              <a:buSzPts val="2400"/>
              <a:buFont typeface="Arial"/>
              <a:buNone/>
            </a:pPr>
            <a:r>
              <a:rPr lang="en-US" sz="2400" b="1" i="0" u="none" strike="noStrike" cap="none">
                <a:solidFill>
                  <a:srgbClr val="C00000"/>
                </a:solidFill>
                <a:latin typeface="Calibri"/>
                <a:ea typeface="Calibri"/>
                <a:cs typeface="Calibri"/>
                <a:sym typeface="Calibri"/>
              </a:rPr>
              <a:t>(b)</a:t>
            </a:r>
            <a:r>
              <a:rPr lang="en-US" sz="2000" b="0" i="0" u="none" strike="noStrike" cap="none">
                <a:solidFill>
                  <a:schemeClr val="dk1"/>
                </a:solidFill>
                <a:latin typeface="Calibri"/>
                <a:ea typeface="Calibri"/>
                <a:cs typeface="Calibri"/>
                <a:sym typeface="Calibri"/>
              </a:rPr>
              <a:t> किसी भी व्यक्ति के संवेदनशील या प्रभावित क्षेत्र में प्रवेश, वहां की गतिविधियों और वहां से प्रस्थान को नियंत्रित और प्रतिबंधित करना;</a:t>
            </a:r>
            <a:endParaRPr sz="1400" b="0" i="0" u="none" strike="noStrike" cap="none">
              <a:solidFill>
                <a:srgbClr val="000000"/>
              </a:solidFill>
              <a:latin typeface="Arial"/>
              <a:ea typeface="Arial"/>
              <a:cs typeface="Arial"/>
              <a:sym typeface="Arial"/>
            </a:endParaRPr>
          </a:p>
          <a:p>
            <a:pPr marL="171448" marR="0" lvl="0" indent="-44448" algn="just"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C00000"/>
              </a:buClr>
              <a:buSzPts val="2400"/>
              <a:buFont typeface="Arial"/>
              <a:buNone/>
            </a:pPr>
            <a:r>
              <a:rPr lang="en-US" sz="2400" b="1" i="0" u="none" strike="noStrike" cap="none">
                <a:solidFill>
                  <a:srgbClr val="C00000"/>
                </a:solidFill>
                <a:latin typeface="Calibri"/>
                <a:ea typeface="Calibri"/>
                <a:cs typeface="Calibri"/>
                <a:sym typeface="Calibri"/>
              </a:rPr>
              <a:t>(c)</a:t>
            </a:r>
            <a:r>
              <a:rPr lang="en-US" sz="2400" b="0"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मलबा हटाना, खोज करना और बचाव कार्य करना;</a:t>
            </a:r>
            <a:endParaRPr sz="1400" b="0" i="0" u="none" strike="noStrike" cap="none">
              <a:solidFill>
                <a:srgbClr val="000000"/>
              </a:solidFill>
              <a:latin typeface="Arial"/>
              <a:ea typeface="Arial"/>
              <a:cs typeface="Arial"/>
              <a:sym typeface="Arial"/>
            </a:endParaRPr>
          </a:p>
          <a:p>
            <a:pPr marL="171448" marR="0" lvl="0" indent="-44448" algn="just"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C00000"/>
              </a:buClr>
              <a:buSzPts val="2400"/>
              <a:buFont typeface="Arial"/>
              <a:buNone/>
            </a:pPr>
            <a:r>
              <a:rPr lang="en-US" sz="2400" b="1" i="0" u="none" strike="noStrike" cap="none">
                <a:solidFill>
                  <a:srgbClr val="C00000"/>
                </a:solidFill>
                <a:latin typeface="Calibri"/>
                <a:ea typeface="Calibri"/>
                <a:cs typeface="Calibri"/>
                <a:sym typeface="Calibri"/>
              </a:rPr>
              <a:t>(d)</a:t>
            </a:r>
            <a:r>
              <a:rPr lang="en-US" sz="2000" b="0" i="0" u="none" strike="noStrike" cap="none">
                <a:solidFill>
                  <a:schemeClr val="dk1"/>
                </a:solidFill>
                <a:latin typeface="Calibri"/>
                <a:ea typeface="Calibri"/>
                <a:cs typeface="Calibri"/>
                <a:sym typeface="Calibri"/>
              </a:rPr>
              <a:t> राष्ट्रीय प्राधिकरण और राज्य प्राधिकरण द्वारा निर्धारित मानकों के अनुसार आश्रय, भोजन, पीने का पानी, आवश्यक सामग्री, स्वास्थ्य सेवा और सेवाएं प्रदान करना;</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3977" y="971550"/>
            <a:ext cx="3356777" cy="312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300"/>
              <a:buFont typeface="Calibri"/>
              <a:buNone/>
            </a:pPr>
            <a:r>
              <a:rPr lang="en-US">
                <a:solidFill>
                  <a:srgbClr val="FFFF00"/>
                </a:solidFill>
                <a:latin typeface="Calibri"/>
                <a:ea typeface="Calibri"/>
                <a:cs typeface="Calibri"/>
                <a:sym typeface="Calibri"/>
              </a:rPr>
              <a:t>     </a:t>
            </a:r>
            <a:br>
              <a:rPr lang="en-US">
                <a:solidFill>
                  <a:srgbClr val="FFFF00"/>
                </a:solidFill>
                <a:latin typeface="Calibri"/>
                <a:ea typeface="Calibri"/>
                <a:cs typeface="Calibri"/>
                <a:sym typeface="Calibri"/>
              </a:rPr>
            </a:br>
            <a:r>
              <a:rPr lang="en-US" sz="3100" b="1">
                <a:solidFill>
                  <a:srgbClr val="FF0000"/>
                </a:solidFill>
                <a:latin typeface="Calibri"/>
                <a:ea typeface="Calibri"/>
                <a:cs typeface="Calibri"/>
                <a:sym typeface="Calibri"/>
              </a:rPr>
              <a:t>धारा-24,   खतरनाक आपदा स्थिति की घटना में राज्य कार्यकारी समिति के अधिकार   और कार्य</a:t>
            </a:r>
            <a:endParaRPr sz="3100" b="1">
              <a:solidFill>
                <a:srgbClr val="FF0000"/>
              </a:solidFill>
            </a:endParaRPr>
          </a:p>
        </p:txBody>
      </p:sp>
      <p:sp>
        <p:nvSpPr>
          <p:cNvPr id="382" name="Google Shape;382;p42"/>
          <p:cNvSpPr txBox="1">
            <a:spLocks noGrp="1"/>
          </p:cNvSpPr>
          <p:nvPr>
            <p:ph type="body" idx="1"/>
          </p:nvPr>
        </p:nvSpPr>
        <p:spPr>
          <a:xfrm>
            <a:off x="3276600" y="1031952"/>
            <a:ext cx="5791200" cy="3520998"/>
          </a:xfrm>
          <a:prstGeom prst="rect">
            <a:avLst/>
          </a:prstGeom>
          <a:solidFill>
            <a:schemeClr val="lt1"/>
          </a:solid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C00000"/>
              </a:buClr>
              <a:buSzPts val="2400"/>
              <a:buNone/>
            </a:pPr>
            <a:r>
              <a:rPr lang="en-US" sz="2400" b="1">
                <a:solidFill>
                  <a:srgbClr val="C00000"/>
                </a:solidFill>
              </a:rPr>
              <a:t>(e)</a:t>
            </a:r>
            <a:r>
              <a:rPr lang="en-US" sz="2000" b="1">
                <a:solidFill>
                  <a:srgbClr val="FF0000"/>
                </a:solidFill>
              </a:rPr>
              <a:t>  </a:t>
            </a:r>
            <a:r>
              <a:rPr lang="en-US" sz="2000"/>
              <a:t>राज्य सरकार के संबंधित विभाग, किसी भी जिला प्राधिकरण या अन्य प्राधिकरण को राज्य की स्थानीय सीमा के भीतर जीवन या संपत्ति की रक्षा के लिए बचाव, निकासी या तत्काल राहत प्रदान करने के लिए आवश्यक उपाय या कदम उठाने का निर्देश देना; </a:t>
            </a:r>
            <a:endParaRPr/>
          </a:p>
          <a:p>
            <a:pPr marL="171448" lvl="0" indent="-44448" algn="just" rtl="0">
              <a:lnSpc>
                <a:spcPct val="90000"/>
              </a:lnSpc>
              <a:spcBef>
                <a:spcPts val="0"/>
              </a:spcBef>
              <a:spcAft>
                <a:spcPts val="0"/>
              </a:spcAft>
              <a:buClr>
                <a:schemeClr val="dk1"/>
              </a:buClr>
              <a:buSzPts val="2000"/>
              <a:buFont typeface="Noto Sans Symbols"/>
              <a:buNone/>
            </a:pPr>
            <a:endParaRPr sz="2000" b="1">
              <a:solidFill>
                <a:srgbClr val="FF0000"/>
              </a:solidFill>
            </a:endParaRPr>
          </a:p>
          <a:p>
            <a:pPr marL="0" lvl="0" indent="0" algn="just" rtl="0">
              <a:lnSpc>
                <a:spcPct val="90000"/>
              </a:lnSpc>
              <a:spcBef>
                <a:spcPts val="0"/>
              </a:spcBef>
              <a:spcAft>
                <a:spcPts val="0"/>
              </a:spcAft>
              <a:buClr>
                <a:srgbClr val="C00000"/>
              </a:buClr>
              <a:buSzPts val="2400"/>
              <a:buNone/>
            </a:pPr>
            <a:r>
              <a:rPr lang="en-US" sz="2400" b="1">
                <a:solidFill>
                  <a:srgbClr val="C00000"/>
                </a:solidFill>
              </a:rPr>
              <a:t>(f)</a:t>
            </a:r>
            <a:r>
              <a:rPr lang="en-US" sz="2000" b="1">
                <a:solidFill>
                  <a:srgbClr val="FF0000"/>
                </a:solidFill>
              </a:rPr>
              <a:t> </a:t>
            </a:r>
            <a:r>
              <a:rPr lang="en-US" sz="2000"/>
              <a:t>आपातकालीन प्रतिक्रिया, बचाव और राहत के प्रयोजनों के लिए राज्य सरकार के किसी भी विभाग या किसी अन्य निकाय, प्राधिकरण या किसी संसाधन के प्रभारी व्यक्ति से संसाधन उपलब्ध कराने की आवश्यकता करना;</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p:nvPr/>
        </p:nvSpPr>
        <p:spPr>
          <a:xfrm>
            <a:off x="1752600" y="919698"/>
            <a:ext cx="7251688" cy="41549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 विकास को उस दशक की घटनाओं से जोड़ा जा सकता है, जो उससे पहले वैश्विक और राष्ट्रीय स्तर पर हुई थीं।</a:t>
            </a:r>
            <a:endParaRPr sz="1400" b="0" i="0" u="none" strike="noStrike" cap="none">
              <a:solidFill>
                <a:srgbClr val="000000"/>
              </a:solidFill>
              <a:latin typeface="Arial"/>
              <a:ea typeface="Arial"/>
              <a:cs typeface="Arial"/>
              <a:sym typeface="Arial"/>
            </a:endParaRPr>
          </a:p>
          <a:p>
            <a:pPr marL="342900" marR="0" lvl="0" indent="-190500" algn="just"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वैश्विक स्तर पर आपदा प्रबंधन के प्रति दृष्टिकोण में व्यापक बदलाव आया है।</a:t>
            </a:r>
            <a:endParaRPr sz="2400" b="0" i="0" u="none" strike="noStrike" cap="none">
              <a:solidFill>
                <a:schemeClr val="dk1"/>
              </a:solidFill>
              <a:latin typeface="Calibri"/>
              <a:ea typeface="Calibri"/>
              <a:cs typeface="Calibri"/>
              <a:sym typeface="Calibri"/>
            </a:endParaRPr>
          </a:p>
          <a:p>
            <a:pPr marL="342900" marR="0" lvl="0" indent="-190500" algn="just"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संयुक्त राष्ट्र के द्वारा 1990 के दशक को, प्राकृतिक आपदा न्यूनीकरण के लिए, अंतर्राष्ट्रीय दशक (आई.डी.एन.डी.आर) के रूप में मनाने का निर्णय लिया।</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12" name="Google Shape;112;p16"/>
          <p:cNvSpPr txBox="1"/>
          <p:nvPr/>
        </p:nvSpPr>
        <p:spPr>
          <a:xfrm>
            <a:off x="-5544" y="2168664"/>
            <a:ext cx="168194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उत्पत्ति</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3"/>
          <p:cNvSpPr txBox="1">
            <a:spLocks noGrp="1"/>
          </p:cNvSpPr>
          <p:nvPr>
            <p:ph type="title"/>
          </p:nvPr>
        </p:nvSpPr>
        <p:spPr>
          <a:xfrm>
            <a:off x="-3977" y="971550"/>
            <a:ext cx="3356777" cy="312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300"/>
              <a:buFont typeface="Calibri"/>
              <a:buNone/>
            </a:pPr>
            <a:r>
              <a:rPr lang="en-US">
                <a:solidFill>
                  <a:srgbClr val="FFFF00"/>
                </a:solidFill>
                <a:latin typeface="Calibri"/>
                <a:ea typeface="Calibri"/>
                <a:cs typeface="Calibri"/>
                <a:sym typeface="Calibri"/>
              </a:rPr>
              <a:t>     </a:t>
            </a:r>
            <a:br>
              <a:rPr lang="en-US">
                <a:solidFill>
                  <a:srgbClr val="FFFF00"/>
                </a:solidFill>
                <a:latin typeface="Calibri"/>
                <a:ea typeface="Calibri"/>
                <a:cs typeface="Calibri"/>
                <a:sym typeface="Calibri"/>
              </a:rPr>
            </a:br>
            <a:r>
              <a:rPr lang="en-US" sz="3100" b="1">
                <a:solidFill>
                  <a:srgbClr val="FF0000"/>
                </a:solidFill>
                <a:latin typeface="Calibri"/>
                <a:ea typeface="Calibri"/>
                <a:cs typeface="Calibri"/>
                <a:sym typeface="Calibri"/>
              </a:rPr>
              <a:t>धारा-24,   खतरनाक आपदा स्थिति की घटना में राज्य कार्यकारी समिति के अधिकार   और कार्य</a:t>
            </a:r>
            <a:endParaRPr sz="3100" b="1">
              <a:solidFill>
                <a:srgbClr val="FF0000"/>
              </a:solidFill>
            </a:endParaRPr>
          </a:p>
        </p:txBody>
      </p:sp>
      <p:sp>
        <p:nvSpPr>
          <p:cNvPr id="389" name="Google Shape;389;p43"/>
          <p:cNvSpPr txBox="1">
            <a:spLocks noGrp="1"/>
          </p:cNvSpPr>
          <p:nvPr>
            <p:ph type="body" idx="1"/>
          </p:nvPr>
        </p:nvSpPr>
        <p:spPr>
          <a:xfrm>
            <a:off x="3276600" y="666750"/>
            <a:ext cx="5791200" cy="3520998"/>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00000"/>
              </a:buClr>
              <a:buSzPts val="2400"/>
              <a:buNone/>
            </a:pPr>
            <a:r>
              <a:rPr lang="en-US" sz="2400" b="1">
                <a:solidFill>
                  <a:srgbClr val="C00000"/>
                </a:solidFill>
              </a:rPr>
              <a:t>(g)</a:t>
            </a:r>
            <a:r>
              <a:rPr lang="en-US" sz="2000" b="1">
                <a:solidFill>
                  <a:srgbClr val="FF0000"/>
                </a:solidFill>
              </a:rPr>
              <a:t> </a:t>
            </a:r>
            <a:r>
              <a:rPr lang="en-US" sz="2000"/>
              <a:t>आपदा प्रभावित क्षेत्र में बचाव और राहत कार्यों के लिए विशेषज्ञों तथा सलाहकारों की आवश्यकता होगी, ताकि वे आवश्यक परामर्श और सहायता प्रदान कर सकें।</a:t>
            </a:r>
            <a:br>
              <a:rPr lang="en-US" sz="2000"/>
            </a:br>
            <a:endParaRPr sz="2000"/>
          </a:p>
          <a:p>
            <a:pPr marL="0" lvl="0" indent="0" algn="l" rtl="0">
              <a:lnSpc>
                <a:spcPct val="90000"/>
              </a:lnSpc>
              <a:spcBef>
                <a:spcPts val="750"/>
              </a:spcBef>
              <a:spcAft>
                <a:spcPts val="0"/>
              </a:spcAft>
              <a:buClr>
                <a:srgbClr val="C00000"/>
              </a:buClr>
              <a:buSzPts val="2400"/>
              <a:buNone/>
            </a:pPr>
            <a:r>
              <a:rPr lang="en-US" sz="2400" b="1">
                <a:solidFill>
                  <a:srgbClr val="C00000"/>
                </a:solidFill>
              </a:rPr>
              <a:t>(h)</a:t>
            </a:r>
            <a:r>
              <a:rPr lang="en-US" sz="2000" b="1">
                <a:solidFill>
                  <a:srgbClr val="FF0000"/>
                </a:solidFill>
              </a:rPr>
              <a:t> </a:t>
            </a:r>
            <a:r>
              <a:rPr lang="en-US" sz="2000"/>
              <a:t>आवश्यकतानुसार किसी भी प्राधिकरण या व्यक्ति से सुविधाओं का विशिष्ट अथवा प्राथमिक उपयोग प्राप्त किया जा सकेगा।</a:t>
            </a:r>
            <a:br>
              <a:rPr lang="en-US" sz="2000"/>
            </a:br>
            <a:endParaRPr sz="2000" b="1">
              <a:solidFill>
                <a:srgbClr val="FF0000"/>
              </a:solidFill>
            </a:endParaRPr>
          </a:p>
          <a:p>
            <a:pPr marL="0" lvl="0" indent="0" algn="just" rtl="0">
              <a:lnSpc>
                <a:spcPct val="110000"/>
              </a:lnSpc>
              <a:spcBef>
                <a:spcPts val="0"/>
              </a:spcBef>
              <a:spcAft>
                <a:spcPts val="0"/>
              </a:spcAft>
              <a:buClr>
                <a:srgbClr val="C00000"/>
              </a:buClr>
              <a:buSzPts val="2400"/>
              <a:buNone/>
            </a:pPr>
            <a:r>
              <a:rPr lang="en-US" sz="2400" b="1">
                <a:solidFill>
                  <a:srgbClr val="C00000"/>
                </a:solidFill>
              </a:rPr>
              <a:t>(i)</a:t>
            </a:r>
            <a:r>
              <a:rPr lang="en-US" sz="2000" b="1">
                <a:solidFill>
                  <a:srgbClr val="FF0000"/>
                </a:solidFill>
              </a:rPr>
              <a:t> </a:t>
            </a:r>
            <a:r>
              <a:rPr lang="en-US" sz="2000"/>
              <a:t>जनहित में अस्थायी पुल या अन्य आवश्यक संरचनाओं का निर्माण किया जाएगा तथा असुरक्षित संरचनाओं को, जो जनता के लिए खतरनाक हो सकती हैं, ध्वस्त किया जाएगा।</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4"/>
          <p:cNvSpPr txBox="1">
            <a:spLocks noGrp="1"/>
          </p:cNvSpPr>
          <p:nvPr>
            <p:ph type="body" idx="1"/>
          </p:nvPr>
        </p:nvSpPr>
        <p:spPr>
          <a:xfrm>
            <a:off x="3581400" y="838200"/>
            <a:ext cx="5090160" cy="4248150"/>
          </a:xfrm>
          <a:prstGeom prst="rect">
            <a:avLst/>
          </a:prstGeom>
          <a:solidFill>
            <a:schemeClr val="lt1"/>
          </a:solidFill>
          <a:ln>
            <a:noFill/>
          </a:ln>
        </p:spPr>
        <p:txBody>
          <a:bodyPr spcFirstLastPara="1" wrap="square" lIns="91425" tIns="45700" rIns="91425" bIns="45700" anchor="t" anchorCtr="0">
            <a:normAutofit fontScale="92500" lnSpcReduction="20000"/>
          </a:bodyPr>
          <a:lstStyle/>
          <a:p>
            <a:pPr marL="0" lvl="0" indent="0" algn="l" rtl="0">
              <a:lnSpc>
                <a:spcPct val="110000"/>
              </a:lnSpc>
              <a:spcBef>
                <a:spcPts val="0"/>
              </a:spcBef>
              <a:spcAft>
                <a:spcPts val="0"/>
              </a:spcAft>
              <a:buClr>
                <a:schemeClr val="dk1"/>
              </a:buClr>
              <a:buSzPct val="100000"/>
              <a:buNone/>
            </a:pPr>
            <a:endParaRPr sz="1800"/>
          </a:p>
          <a:p>
            <a:pPr marL="0" lvl="0" indent="0" algn="just" rtl="0">
              <a:lnSpc>
                <a:spcPct val="110000"/>
              </a:lnSpc>
              <a:spcBef>
                <a:spcPts val="0"/>
              </a:spcBef>
              <a:spcAft>
                <a:spcPts val="0"/>
              </a:spcAft>
              <a:buClr>
                <a:srgbClr val="C00000"/>
              </a:buClr>
              <a:buSzPct val="100000"/>
              <a:buNone/>
            </a:pPr>
            <a:r>
              <a:rPr lang="en-US" sz="2600" b="1">
                <a:solidFill>
                  <a:srgbClr val="C00000"/>
                </a:solidFill>
                <a:latin typeface="Arial"/>
                <a:ea typeface="Arial"/>
                <a:cs typeface="Arial"/>
                <a:sym typeface="Arial"/>
              </a:rPr>
              <a:t>(j)</a:t>
            </a:r>
            <a:r>
              <a:rPr lang="en-US" sz="2400">
                <a:latin typeface="Arial"/>
                <a:ea typeface="Arial"/>
                <a:cs typeface="Arial"/>
                <a:sym typeface="Arial"/>
              </a:rPr>
              <a:t> यह सुनिश्चित करना कि गैर-सरकारी संगठन अपने कार्यों को न्यायसंगत और निष्पक्ष तरीके से संपन्न करें। </a:t>
            </a:r>
            <a:endParaRPr/>
          </a:p>
          <a:p>
            <a:pPr marL="171448" lvl="0" indent="-30477" algn="just" rtl="0">
              <a:lnSpc>
                <a:spcPct val="110000"/>
              </a:lnSpc>
              <a:spcBef>
                <a:spcPts val="0"/>
              </a:spcBef>
              <a:spcAft>
                <a:spcPts val="0"/>
              </a:spcAft>
              <a:buClr>
                <a:schemeClr val="dk1"/>
              </a:buClr>
              <a:buSzPct val="100000"/>
              <a:buFont typeface="Noto Sans Symbols"/>
              <a:buNone/>
            </a:pPr>
            <a:endParaRPr sz="2400"/>
          </a:p>
          <a:p>
            <a:pPr marL="0" lvl="0" indent="0" algn="just" rtl="0">
              <a:lnSpc>
                <a:spcPct val="100000"/>
              </a:lnSpc>
              <a:spcBef>
                <a:spcPts val="0"/>
              </a:spcBef>
              <a:spcAft>
                <a:spcPts val="0"/>
              </a:spcAft>
              <a:buClr>
                <a:srgbClr val="C00000"/>
              </a:buClr>
              <a:buSzPct val="100000"/>
              <a:buNone/>
            </a:pPr>
            <a:r>
              <a:rPr lang="en-US" sz="2600" b="1">
                <a:solidFill>
                  <a:srgbClr val="C00000"/>
                </a:solidFill>
                <a:latin typeface="Arial"/>
                <a:ea typeface="Arial"/>
                <a:cs typeface="Arial"/>
                <a:sym typeface="Arial"/>
              </a:rPr>
              <a:t>(k)</a:t>
            </a:r>
            <a:r>
              <a:rPr lang="en-US" sz="2400">
                <a:latin typeface="Arial"/>
                <a:ea typeface="Arial"/>
                <a:cs typeface="Arial"/>
                <a:sym typeface="Arial"/>
              </a:rPr>
              <a:t> किसी भी संभावित या वास्तविक आपदा की स्थिति में जनता को आवश्यक जानकारी प्रदान करना। </a:t>
            </a:r>
            <a:endParaRPr/>
          </a:p>
          <a:p>
            <a:pPr marL="171448" lvl="0" indent="-30477" algn="just" rtl="0">
              <a:lnSpc>
                <a:spcPct val="110000"/>
              </a:lnSpc>
              <a:spcBef>
                <a:spcPts val="0"/>
              </a:spcBef>
              <a:spcAft>
                <a:spcPts val="0"/>
              </a:spcAft>
              <a:buClr>
                <a:schemeClr val="dk1"/>
              </a:buClr>
              <a:buSzPct val="100000"/>
              <a:buFont typeface="Noto Sans Symbols"/>
              <a:buNone/>
            </a:pPr>
            <a:endParaRPr sz="2400"/>
          </a:p>
          <a:p>
            <a:pPr marL="0" lvl="0" indent="0" algn="just" rtl="0">
              <a:lnSpc>
                <a:spcPct val="110000"/>
              </a:lnSpc>
              <a:spcBef>
                <a:spcPts val="0"/>
              </a:spcBef>
              <a:spcAft>
                <a:spcPts val="0"/>
              </a:spcAft>
              <a:buClr>
                <a:srgbClr val="C00000"/>
              </a:buClr>
              <a:buSzPct val="100000"/>
              <a:buNone/>
            </a:pPr>
            <a:r>
              <a:rPr lang="en-US" sz="2600" b="1">
                <a:solidFill>
                  <a:srgbClr val="C00000"/>
                </a:solidFill>
              </a:rPr>
              <a:t>(l)</a:t>
            </a:r>
            <a:r>
              <a:rPr lang="en-US" sz="2400"/>
              <a:t> किसी भी धमकीपूर्ण आपदा की स्थिति या आपदा के रूप के अनुसार आवश्यक या उचित कदम उठाना जैसा कि केंद्रीय सरकार या राज्य सरकार निर्देशित करे।</a:t>
            </a:r>
            <a:endParaRPr sz="2400"/>
          </a:p>
        </p:txBody>
      </p:sp>
      <p:sp>
        <p:nvSpPr>
          <p:cNvPr id="395" name="Google Shape;395;p44"/>
          <p:cNvSpPr txBox="1">
            <a:spLocks noGrp="1"/>
          </p:cNvSpPr>
          <p:nvPr>
            <p:ph type="title"/>
          </p:nvPr>
        </p:nvSpPr>
        <p:spPr>
          <a:xfrm>
            <a:off x="80838" y="904792"/>
            <a:ext cx="3356776" cy="3124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84027"/>
              <a:buFont typeface="Calibri"/>
              <a:buNone/>
            </a:pPr>
            <a:br>
              <a:rPr lang="en-US">
                <a:solidFill>
                  <a:srgbClr val="FFFF00"/>
                </a:solidFill>
                <a:latin typeface="Calibri"/>
                <a:ea typeface="Calibri"/>
                <a:cs typeface="Calibri"/>
                <a:sym typeface="Calibri"/>
              </a:rPr>
            </a:br>
            <a:r>
              <a:rPr lang="en-US" sz="4000" b="1">
                <a:solidFill>
                  <a:srgbClr val="FF0000"/>
                </a:solidFill>
                <a:latin typeface="Calibri"/>
                <a:ea typeface="Calibri"/>
                <a:cs typeface="Calibri"/>
                <a:sym typeface="Calibri"/>
              </a:rPr>
              <a:t>धारा 24, खतरनाक आपदा स्थिति की घटना में राज्य कार्यकारी समिति के अधिकार और कार्य</a:t>
            </a:r>
            <a:endParaRPr sz="360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body" idx="1"/>
          </p:nvPr>
        </p:nvSpPr>
        <p:spPr>
          <a:xfrm>
            <a:off x="3324606" y="819150"/>
            <a:ext cx="5532120" cy="4202907"/>
          </a:xfrm>
          <a:prstGeom prst="rect">
            <a:avLst/>
          </a:prstGeom>
          <a:solidFill>
            <a:schemeClr val="lt1"/>
          </a:solidFill>
          <a:ln>
            <a:noFill/>
          </a:ln>
        </p:spPr>
        <p:txBody>
          <a:bodyPr spcFirstLastPara="1" wrap="square" lIns="91425" tIns="45700" rIns="91425" bIns="45700" anchor="t" anchorCtr="0">
            <a:normAutofit fontScale="85000" lnSpcReduction="10000"/>
          </a:bodyPr>
          <a:lstStyle/>
          <a:p>
            <a:pPr marL="171448" lvl="0" indent="-171448" algn="l" rtl="0">
              <a:lnSpc>
                <a:spcPct val="90000"/>
              </a:lnSpc>
              <a:spcBef>
                <a:spcPts val="0"/>
              </a:spcBef>
              <a:spcAft>
                <a:spcPts val="0"/>
              </a:spcAft>
              <a:buClr>
                <a:schemeClr val="dk1"/>
              </a:buClr>
              <a:buSzPct val="100000"/>
              <a:buFont typeface="Noto Sans Symbols"/>
              <a:buChar char="⮚"/>
            </a:pPr>
            <a:r>
              <a:rPr lang="en-US" sz="2600">
                <a:solidFill>
                  <a:schemeClr val="dk1"/>
                </a:solidFill>
                <a:latin typeface="Open Sans"/>
                <a:ea typeface="Open Sans"/>
                <a:cs typeface="Open Sans"/>
                <a:sym typeface="Open Sans"/>
              </a:rPr>
              <a:t>राज्य सरकार प्रत्येक जिले में एक जिला आपदा प्रबंधन प्राधिकरण (डी.डी.एम.ए) स्थापित करेगी।</a:t>
            </a:r>
            <a:endParaRPr/>
          </a:p>
          <a:p>
            <a:pPr marL="171448" lvl="0" indent="-31113" algn="l" rtl="0">
              <a:lnSpc>
                <a:spcPct val="90000"/>
              </a:lnSpc>
              <a:spcBef>
                <a:spcPts val="750"/>
              </a:spcBef>
              <a:spcAft>
                <a:spcPts val="0"/>
              </a:spcAft>
              <a:buClr>
                <a:schemeClr val="dk1"/>
              </a:buClr>
              <a:buSzPct val="100000"/>
              <a:buFont typeface="Noto Sans Symbols"/>
              <a:buNone/>
            </a:pPr>
            <a:endParaRPr sz="2600">
              <a:solidFill>
                <a:schemeClr val="dk1"/>
              </a:solidFill>
              <a:latin typeface="Open Sans"/>
              <a:ea typeface="Open Sans"/>
              <a:cs typeface="Open Sans"/>
              <a:sym typeface="Open Sans"/>
            </a:endParaRPr>
          </a:p>
          <a:p>
            <a:pPr marL="171448" lvl="0" indent="-171448" algn="l" rtl="0">
              <a:lnSpc>
                <a:spcPct val="90000"/>
              </a:lnSpc>
              <a:spcBef>
                <a:spcPts val="750"/>
              </a:spcBef>
              <a:spcAft>
                <a:spcPts val="0"/>
              </a:spcAft>
              <a:buClr>
                <a:schemeClr val="dk1"/>
              </a:buClr>
              <a:buSzPct val="100000"/>
              <a:buFont typeface="Noto Sans Symbols"/>
              <a:buChar char="⮚"/>
            </a:pPr>
            <a:r>
              <a:rPr lang="en-US" sz="2600">
                <a:solidFill>
                  <a:schemeClr val="dk1"/>
                </a:solidFill>
                <a:latin typeface="Open Sans"/>
                <a:ea typeface="Open Sans"/>
                <a:cs typeface="Open Sans"/>
                <a:sym typeface="Open Sans"/>
              </a:rPr>
              <a:t>जिला आपदा प्रबंधन प्राधिकरण (डी.डी.एम.ए) का अध्यक्ष जिले का कलेक्टर या जिला मजिस्ट्रेट या उपायुक्त होगा।</a:t>
            </a:r>
            <a:endParaRPr/>
          </a:p>
          <a:p>
            <a:pPr marL="171448" lvl="0" indent="-31113" algn="l" rtl="0">
              <a:lnSpc>
                <a:spcPct val="90000"/>
              </a:lnSpc>
              <a:spcBef>
                <a:spcPts val="750"/>
              </a:spcBef>
              <a:spcAft>
                <a:spcPts val="0"/>
              </a:spcAft>
              <a:buClr>
                <a:schemeClr val="dk1"/>
              </a:buClr>
              <a:buSzPct val="100000"/>
              <a:buFont typeface="Noto Sans Symbols"/>
              <a:buNone/>
            </a:pPr>
            <a:endParaRPr sz="2600">
              <a:solidFill>
                <a:schemeClr val="dk1"/>
              </a:solidFill>
              <a:latin typeface="Open Sans"/>
              <a:ea typeface="Open Sans"/>
              <a:cs typeface="Open Sans"/>
              <a:sym typeface="Open Sans"/>
            </a:endParaRPr>
          </a:p>
          <a:p>
            <a:pPr marL="171448" lvl="0" indent="-171448" algn="l" rtl="0">
              <a:lnSpc>
                <a:spcPct val="90000"/>
              </a:lnSpc>
              <a:spcBef>
                <a:spcPts val="750"/>
              </a:spcBef>
              <a:spcAft>
                <a:spcPts val="0"/>
              </a:spcAft>
              <a:buClr>
                <a:schemeClr val="dk1"/>
              </a:buClr>
              <a:buSzPct val="100000"/>
              <a:buFont typeface="Noto Sans Symbols"/>
              <a:buChar char="⮚"/>
            </a:pPr>
            <a:r>
              <a:rPr lang="en-US" sz="2600">
                <a:solidFill>
                  <a:schemeClr val="dk1"/>
                </a:solidFill>
                <a:latin typeface="Open Sans"/>
                <a:ea typeface="Open Sans"/>
                <a:cs typeface="Open Sans"/>
                <a:sym typeface="Open Sans"/>
              </a:rPr>
              <a:t>क्षेत्र का निर्वाचित प्रतिनिधि डी.डी.एम.ए का सह-अध्यक्ष होता है।</a:t>
            </a:r>
            <a:endParaRPr/>
          </a:p>
          <a:p>
            <a:pPr marL="171448" lvl="0" indent="-31113" algn="l" rtl="0">
              <a:lnSpc>
                <a:spcPct val="90000"/>
              </a:lnSpc>
              <a:spcBef>
                <a:spcPts val="750"/>
              </a:spcBef>
              <a:spcAft>
                <a:spcPts val="0"/>
              </a:spcAft>
              <a:buClr>
                <a:schemeClr val="dk1"/>
              </a:buClr>
              <a:buSzPct val="100000"/>
              <a:buFont typeface="Noto Sans Symbols"/>
              <a:buNone/>
            </a:pPr>
            <a:endParaRPr sz="2600">
              <a:solidFill>
                <a:schemeClr val="dk1"/>
              </a:solidFill>
              <a:latin typeface="Open Sans"/>
              <a:ea typeface="Open Sans"/>
              <a:cs typeface="Open Sans"/>
              <a:sym typeface="Open Sans"/>
            </a:endParaRPr>
          </a:p>
          <a:p>
            <a:pPr marL="171448" lvl="0" indent="-171448" algn="l" rtl="0">
              <a:lnSpc>
                <a:spcPct val="90000"/>
              </a:lnSpc>
              <a:spcBef>
                <a:spcPts val="750"/>
              </a:spcBef>
              <a:spcAft>
                <a:spcPts val="0"/>
              </a:spcAft>
              <a:buClr>
                <a:schemeClr val="dk1"/>
              </a:buClr>
              <a:buSzPct val="100000"/>
              <a:buFont typeface="Noto Sans Symbols"/>
              <a:buChar char="⮚"/>
            </a:pPr>
            <a:r>
              <a:rPr lang="en-US" sz="2600">
                <a:solidFill>
                  <a:schemeClr val="dk1"/>
                </a:solidFill>
                <a:latin typeface="Open Sans"/>
                <a:ea typeface="Open Sans"/>
                <a:cs typeface="Open Sans"/>
                <a:sym typeface="Open Sans"/>
              </a:rPr>
              <a:t>जिला प्राधिकरण, आपदा प्रबंधन के लिए जिला नियोजन, समन्वय और कार्यान्वयन निकाय के रूप में कार्य करेगा।</a:t>
            </a:r>
            <a:endParaRPr/>
          </a:p>
          <a:p>
            <a:pPr marL="171448" lvl="0" indent="-58100" algn="l" rtl="0">
              <a:lnSpc>
                <a:spcPct val="90000"/>
              </a:lnSpc>
              <a:spcBef>
                <a:spcPts val="750"/>
              </a:spcBef>
              <a:spcAft>
                <a:spcPts val="0"/>
              </a:spcAft>
              <a:buClr>
                <a:schemeClr val="dk1"/>
              </a:buClr>
              <a:buSzPct val="100000"/>
              <a:buNone/>
            </a:pPr>
            <a:endParaRPr/>
          </a:p>
        </p:txBody>
      </p:sp>
      <p:sp>
        <p:nvSpPr>
          <p:cNvPr id="402" name="Google Shape;402;p45"/>
          <p:cNvSpPr txBox="1"/>
          <p:nvPr/>
        </p:nvSpPr>
        <p:spPr>
          <a:xfrm>
            <a:off x="13936" y="1632557"/>
            <a:ext cx="3262664" cy="17773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जिला आपदा प्रबंधन प्राधिकरण (डीडीएमए)</a:t>
            </a:r>
            <a:br>
              <a:rPr lang="en-US" sz="2800" b="1" i="0" u="none" strike="noStrike" cap="none">
                <a:solidFill>
                  <a:srgbClr val="FF0000"/>
                </a:solidFill>
                <a:latin typeface="Open Sans"/>
                <a:ea typeface="Open Sans"/>
                <a:cs typeface="Open Sans"/>
                <a:sym typeface="Open Sans"/>
              </a:rPr>
            </a:br>
            <a:r>
              <a:rPr lang="en-US" sz="2800" b="1" i="0" u="none" strike="noStrike" cap="none">
                <a:solidFill>
                  <a:srgbClr val="FF0000"/>
                </a:solidFill>
                <a:latin typeface="Open Sans"/>
                <a:ea typeface="Open Sans"/>
                <a:cs typeface="Open Sans"/>
                <a:sym typeface="Open Sans"/>
              </a:rPr>
              <a:t>अध्याय IV </a:t>
            </a:r>
            <a:endParaRPr sz="2800" b="1" i="0" u="none" strike="noStrike" cap="none">
              <a:solidFill>
                <a:srgbClr val="FF0000"/>
              </a:solidFill>
              <a:latin typeface="Open Sans"/>
              <a:ea typeface="Open Sans"/>
              <a:cs typeface="Open Sans"/>
              <a:sym typeface="Open Sans"/>
            </a:endParaRPr>
          </a:p>
          <a:p>
            <a:pPr marL="0" marR="0" lvl="0" indent="0" algn="ctr" rtl="0">
              <a:lnSpc>
                <a:spcPct val="9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(अनुभाग 25-34)</a:t>
            </a:r>
            <a:br>
              <a:rPr lang="en-US" sz="2800" b="1" i="0" u="none" strike="noStrike" cap="none">
                <a:solidFill>
                  <a:srgbClr val="FF0000"/>
                </a:solidFill>
                <a:latin typeface="Open Sans"/>
                <a:ea typeface="Open Sans"/>
                <a:cs typeface="Open Sans"/>
                <a:sym typeface="Open Sans"/>
              </a:rPr>
            </a:br>
            <a:endParaRPr sz="28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6"/>
          <p:cNvSpPr txBox="1">
            <a:spLocks noGrp="1"/>
          </p:cNvSpPr>
          <p:nvPr>
            <p:ph type="title"/>
          </p:nvPr>
        </p:nvSpPr>
        <p:spPr>
          <a:xfrm>
            <a:off x="0" y="1682184"/>
            <a:ext cx="2805260" cy="1679357"/>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Open Sans"/>
              <a:buNone/>
            </a:pPr>
            <a:r>
              <a:rPr lang="en-US" sz="2800" b="1" u="sng">
                <a:solidFill>
                  <a:srgbClr val="FF0000"/>
                </a:solidFill>
                <a:latin typeface="Open Sans"/>
                <a:ea typeface="Open Sans"/>
                <a:cs typeface="Open Sans"/>
                <a:sym typeface="Open Sans"/>
              </a:rPr>
              <a:t>स्थानीय प्राधिकरण</a:t>
            </a:r>
            <a:br>
              <a:rPr lang="en-US" sz="2800" b="1" u="sng">
                <a:solidFill>
                  <a:srgbClr val="FF0000"/>
                </a:solidFill>
                <a:latin typeface="Open Sans"/>
                <a:ea typeface="Open Sans"/>
                <a:cs typeface="Open Sans"/>
                <a:sym typeface="Open Sans"/>
              </a:rPr>
            </a:br>
            <a:r>
              <a:rPr lang="en-US" sz="2800" b="1">
                <a:solidFill>
                  <a:srgbClr val="FF0000"/>
                </a:solidFill>
                <a:latin typeface="Open Sans"/>
                <a:ea typeface="Open Sans"/>
                <a:cs typeface="Open Sans"/>
                <a:sym typeface="Open Sans"/>
              </a:rPr>
              <a:t>अध्याय VI</a:t>
            </a:r>
            <a:br>
              <a:rPr lang="en-US" sz="2800" b="1">
                <a:solidFill>
                  <a:srgbClr val="FF0000"/>
                </a:solidFill>
                <a:latin typeface="Open Sans"/>
                <a:ea typeface="Open Sans"/>
                <a:cs typeface="Open Sans"/>
                <a:sym typeface="Open Sans"/>
              </a:rPr>
            </a:br>
            <a:r>
              <a:rPr lang="en-US" sz="2800" b="1">
                <a:solidFill>
                  <a:srgbClr val="FF0000"/>
                </a:solidFill>
                <a:latin typeface="Open Sans"/>
                <a:ea typeface="Open Sans"/>
                <a:cs typeface="Open Sans"/>
                <a:sym typeface="Open Sans"/>
              </a:rPr>
              <a:t> (धारा 41)</a:t>
            </a:r>
            <a:endParaRPr/>
          </a:p>
        </p:txBody>
      </p:sp>
      <p:sp>
        <p:nvSpPr>
          <p:cNvPr id="409" name="Google Shape;409;p46"/>
          <p:cNvSpPr txBox="1">
            <a:spLocks noGrp="1"/>
          </p:cNvSpPr>
          <p:nvPr>
            <p:ph type="body" idx="1"/>
          </p:nvPr>
        </p:nvSpPr>
        <p:spPr>
          <a:xfrm>
            <a:off x="2784828" y="314325"/>
            <a:ext cx="6359172" cy="4924425"/>
          </a:xfrm>
          <a:prstGeom prst="rect">
            <a:avLst/>
          </a:prstGeom>
          <a:noFill/>
          <a:ln>
            <a:noFill/>
          </a:ln>
        </p:spPr>
        <p:txBody>
          <a:bodyPr spcFirstLastPara="1" wrap="square" lIns="91425" tIns="45700" rIns="91425" bIns="45700" anchor="t" anchorCtr="0">
            <a:normAutofit/>
          </a:bodyPr>
          <a:lstStyle/>
          <a:p>
            <a:pPr marL="171448" lvl="0" indent="-171448" algn="just" rtl="0">
              <a:lnSpc>
                <a:spcPct val="100000"/>
              </a:lnSpc>
              <a:spcBef>
                <a:spcPts val="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प्रशिक्षण एवं संसाधन रखरखाव</a:t>
            </a:r>
            <a:r>
              <a:rPr lang="en-US" sz="2400">
                <a:solidFill>
                  <a:srgbClr val="FF0000"/>
                </a:solidFill>
                <a:latin typeface="Arial"/>
                <a:ea typeface="Arial"/>
                <a:cs typeface="Arial"/>
                <a:sym typeface="Arial"/>
              </a:rPr>
              <a:t> </a:t>
            </a:r>
            <a:endParaRPr sz="2400">
              <a:solidFill>
                <a:srgbClr val="FF0000"/>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अपने अधिकारियों और कर्मचारियों का प्रशिक्षण सुनिश्चित करेगा।</a:t>
            </a:r>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संसाधनों का रखरखाव करेगा ताकि आपदा की स्थिति में वे तुरंत उपयोग के लिए उपलब्ध हों। </a:t>
            </a:r>
            <a:endParaRPr/>
          </a:p>
          <a:p>
            <a:pPr marL="171448" lvl="0" indent="-171448" algn="just" rtl="0">
              <a:lnSpc>
                <a:spcPct val="100000"/>
              </a:lnSpc>
              <a:spcBef>
                <a:spcPts val="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निर्माण परियोजनाओं पर नियंत्रण</a:t>
            </a:r>
            <a:r>
              <a:rPr lang="en-US" sz="2400">
                <a:solidFill>
                  <a:srgbClr val="FF0000"/>
                </a:solidFill>
                <a:latin typeface="Arial"/>
                <a:ea typeface="Arial"/>
                <a:cs typeface="Arial"/>
                <a:sym typeface="Arial"/>
              </a:rPr>
              <a:t> </a:t>
            </a:r>
            <a:endParaRPr sz="2400">
              <a:solidFill>
                <a:srgbClr val="FF0000"/>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यह सुनिश्चित करेगा कि सभी निर्माण परियोजनाएँ निर्धारित मानकों और विनिर्देशों के अनुरूप हों। </a:t>
            </a:r>
            <a:endParaRPr/>
          </a:p>
          <a:p>
            <a:pPr marL="171448" lvl="0" indent="-171448" algn="just" rtl="0">
              <a:lnSpc>
                <a:spcPct val="100000"/>
              </a:lnSpc>
              <a:spcBef>
                <a:spcPts val="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राहत एवं पुनर्वास कार्य</a:t>
            </a: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अपने अधिकार क्षेत्र के अंतर्गत प्रभावित क्षेत्र में राहत, पुनर्वास और पुनर्निर्माण गतिविधियाँ संचालित करेगा। </a:t>
            </a:r>
            <a:endParaRPr/>
          </a:p>
          <a:p>
            <a:pPr marL="171448" lvl="0" indent="-38098" algn="l" rtl="0">
              <a:lnSpc>
                <a:spcPct val="90000"/>
              </a:lnSpc>
              <a:spcBef>
                <a:spcPts val="750"/>
              </a:spcBef>
              <a:spcAft>
                <a:spcPts val="0"/>
              </a:spcAft>
              <a:buClr>
                <a:schemeClr val="dk1"/>
              </a:buClr>
              <a:buSzPts val="21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0" y="1290778"/>
            <a:ext cx="3148760" cy="1814372"/>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Open Sans"/>
              <a:buNone/>
            </a:pPr>
            <a:r>
              <a:rPr lang="en-US" sz="3200" b="1">
                <a:solidFill>
                  <a:srgbClr val="FF0000"/>
                </a:solidFill>
                <a:latin typeface="Open Sans"/>
                <a:ea typeface="Open Sans"/>
                <a:cs typeface="Open Sans"/>
                <a:sym typeface="Open Sans"/>
              </a:rPr>
              <a:t>दंडात्मक प्रावधान (धारा 51-60)</a:t>
            </a:r>
            <a:endParaRPr/>
          </a:p>
        </p:txBody>
      </p:sp>
      <p:sp>
        <p:nvSpPr>
          <p:cNvPr id="415" name="Google Shape;415;p47"/>
          <p:cNvSpPr txBox="1">
            <a:spLocks noGrp="1"/>
          </p:cNvSpPr>
          <p:nvPr>
            <p:ph type="body" idx="1"/>
          </p:nvPr>
        </p:nvSpPr>
        <p:spPr>
          <a:xfrm>
            <a:off x="3090672" y="666750"/>
            <a:ext cx="5900928" cy="4552950"/>
          </a:xfrm>
          <a:prstGeom prst="rect">
            <a:avLst/>
          </a:prstGeom>
          <a:solidFill>
            <a:schemeClr val="lt1"/>
          </a:solidFill>
          <a:ln>
            <a:noFill/>
          </a:ln>
        </p:spPr>
        <p:txBody>
          <a:bodyPr spcFirstLastPara="1" wrap="square" lIns="91425" tIns="45700" rIns="91425" bIns="45700" anchor="t" anchorCtr="0">
            <a:normAutofit fontScale="77500" lnSpcReduction="20000"/>
          </a:bodyPr>
          <a:lstStyle/>
          <a:p>
            <a:pPr marL="171448" lvl="0" indent="-171448" algn="just" rtl="0">
              <a:lnSpc>
                <a:spcPct val="100000"/>
              </a:lnSpc>
              <a:spcBef>
                <a:spcPts val="0"/>
              </a:spcBef>
              <a:spcAft>
                <a:spcPts val="0"/>
              </a:spcAft>
              <a:buClr>
                <a:srgbClr val="FF0000"/>
              </a:buClr>
              <a:buSzPct val="100000"/>
              <a:buFont typeface="Noto Sans Symbols"/>
              <a:buChar char="⮚"/>
            </a:pPr>
            <a:r>
              <a:rPr lang="en-US" sz="2800" b="1">
                <a:solidFill>
                  <a:srgbClr val="FF0000"/>
                </a:solidFill>
                <a:latin typeface="Arial"/>
                <a:ea typeface="Arial"/>
                <a:cs typeface="Arial"/>
                <a:sym typeface="Arial"/>
              </a:rPr>
              <a:t>अनुभाग 51: निर्देशों का उल्लंघन</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यदि कोई व्यक्ति केंद्रीय/राज्य सरकार, राष्ट्रीय कार्यकारी समिति (NEC), राज्य कार्यकारी समिति (SEC) या जिला आपदा प्रबंधन प्राधिकरण (DDMA) द्वारा दिए गए निर्देशों का पालन नहीं करता या उसमें बाधा डालता है: </a:t>
            </a:r>
            <a:endParaRPr sz="28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दंड: </a:t>
            </a:r>
            <a:r>
              <a:rPr lang="en-US" sz="2800" b="1">
                <a:solidFill>
                  <a:schemeClr val="dk1"/>
                </a:solidFill>
                <a:latin typeface="Arial"/>
                <a:ea typeface="Arial"/>
                <a:cs typeface="Arial"/>
                <a:sym typeface="Arial"/>
              </a:rPr>
              <a:t>एक वर्ष तक का कारावास या जुर्माना या दोनों।</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यदि इस बाधा के कारण </a:t>
            </a:r>
            <a:r>
              <a:rPr lang="en-US" sz="2800" b="1">
                <a:solidFill>
                  <a:schemeClr val="dk1"/>
                </a:solidFill>
                <a:latin typeface="Arial"/>
                <a:ea typeface="Arial"/>
                <a:cs typeface="Arial"/>
                <a:sym typeface="Arial"/>
              </a:rPr>
              <a:t>जीवन का नुकसान होता है या तुरंत खतरा उत्पन्न होता है</a:t>
            </a:r>
            <a:r>
              <a:rPr lang="en-US" sz="2800">
                <a:solidFill>
                  <a:schemeClr val="dk1"/>
                </a:solidFill>
                <a:latin typeface="Arial"/>
                <a:ea typeface="Arial"/>
                <a:cs typeface="Arial"/>
                <a:sym typeface="Arial"/>
              </a:rPr>
              <a:t>, तो कारावास की अवधि </a:t>
            </a:r>
            <a:r>
              <a:rPr lang="en-US" sz="2800" b="1">
                <a:solidFill>
                  <a:schemeClr val="dk1"/>
                </a:solidFill>
                <a:latin typeface="Arial"/>
                <a:ea typeface="Arial"/>
                <a:cs typeface="Arial"/>
                <a:sym typeface="Arial"/>
              </a:rPr>
              <a:t>दो वर्ष तक बढ़ सकती है।</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a:p>
            <a:pPr marL="457200" lvl="1" indent="0" algn="just" rtl="0">
              <a:lnSpc>
                <a:spcPct val="100000"/>
              </a:lnSpc>
              <a:spcBef>
                <a:spcPts val="0"/>
              </a:spcBef>
              <a:spcAft>
                <a:spcPts val="0"/>
              </a:spcAft>
              <a:buClr>
                <a:schemeClr val="dk1"/>
              </a:buClr>
              <a:buSzPct val="100000"/>
              <a:buFont typeface="Calibri"/>
              <a:buNone/>
            </a:pPr>
            <a:endParaRPr sz="28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rgbClr val="FF0000"/>
              </a:buClr>
              <a:buSzPct val="100000"/>
              <a:buFont typeface="Noto Sans Symbols"/>
              <a:buChar char="⮚"/>
            </a:pPr>
            <a:r>
              <a:rPr lang="en-US" sz="2800" b="1">
                <a:solidFill>
                  <a:srgbClr val="FF0000"/>
                </a:solidFill>
                <a:latin typeface="Arial"/>
                <a:ea typeface="Arial"/>
                <a:cs typeface="Arial"/>
                <a:sym typeface="Arial"/>
              </a:rPr>
              <a:t>अनुभाग 52: झूठा दावा</a:t>
            </a:r>
            <a:r>
              <a:rPr lang="en-US" sz="2800">
                <a:solidFill>
                  <a:schemeClr val="dk1"/>
                </a:solidFill>
                <a:latin typeface="Arial"/>
                <a:ea typeface="Arial"/>
                <a:cs typeface="Arial"/>
                <a:sym typeface="Arial"/>
              </a:rPr>
              <a:t> </a:t>
            </a:r>
            <a:endParaRPr/>
          </a:p>
          <a:p>
            <a:pPr marL="171448" lvl="0" indent="-171448" algn="just" rtl="0">
              <a:lnSpc>
                <a:spcPct val="100000"/>
              </a:lnSpc>
              <a:spcBef>
                <a:spcPts val="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यदि कोई व्यक्ति राहत, सहायता आदि प्राप्त करने के लिए झूठा दावा करता है: </a:t>
            </a:r>
            <a:endParaRPr/>
          </a:p>
          <a:p>
            <a:pPr marL="171448" lvl="0" indent="-171448" algn="just" rtl="0">
              <a:lnSpc>
                <a:spcPct val="100000"/>
              </a:lnSpc>
              <a:spcBef>
                <a:spcPts val="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दंड: </a:t>
            </a:r>
            <a:r>
              <a:rPr lang="en-US" sz="2800" b="1">
                <a:solidFill>
                  <a:schemeClr val="dk1"/>
                </a:solidFill>
                <a:latin typeface="Arial"/>
                <a:ea typeface="Arial"/>
                <a:cs typeface="Arial"/>
                <a:sym typeface="Arial"/>
              </a:rPr>
              <a:t>दो वर्ष का कारावास और जुर्माना।</a:t>
            </a:r>
            <a:r>
              <a:rPr lang="en-US" sz="2800">
                <a:solidFill>
                  <a:schemeClr val="dk1"/>
                </a:solidFill>
                <a:latin typeface="Arial"/>
                <a:ea typeface="Arial"/>
                <a:cs typeface="Arial"/>
                <a:sym typeface="Arial"/>
              </a:rPr>
              <a:t> </a:t>
            </a:r>
            <a:endParaRPr/>
          </a:p>
          <a:p>
            <a:pPr marL="171448" lvl="0" indent="-68133" algn="l" rtl="0">
              <a:lnSpc>
                <a:spcPct val="90000"/>
              </a:lnSpc>
              <a:spcBef>
                <a:spcPts val="750"/>
              </a:spcBef>
              <a:spcAft>
                <a:spcPts val="0"/>
              </a:spcAft>
              <a:buClr>
                <a:schemeClr val="dk1"/>
              </a:buClr>
              <a:buSzPct val="100000"/>
              <a:buFont typeface="Noto Sans Symbols"/>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body" idx="1"/>
          </p:nvPr>
        </p:nvSpPr>
        <p:spPr>
          <a:xfrm>
            <a:off x="2743200" y="742950"/>
            <a:ext cx="6389600" cy="4384359"/>
          </a:xfrm>
          <a:prstGeom prst="rect">
            <a:avLst/>
          </a:prstGeom>
          <a:solidFill>
            <a:schemeClr val="lt1"/>
          </a:solidFill>
          <a:ln>
            <a:noFill/>
          </a:ln>
        </p:spPr>
        <p:txBody>
          <a:bodyPr spcFirstLastPara="1" wrap="square" lIns="91425" tIns="45700" rIns="91425" bIns="45700" anchor="t" anchorCtr="0">
            <a:normAutofit fontScale="55000" lnSpcReduction="20000"/>
          </a:bodyPr>
          <a:lstStyle/>
          <a:p>
            <a:pPr marL="171448" lvl="0" indent="-171448" algn="just" rtl="0">
              <a:lnSpc>
                <a:spcPct val="100000"/>
              </a:lnSpc>
              <a:spcBef>
                <a:spcPts val="0"/>
              </a:spcBef>
              <a:spcAft>
                <a:spcPts val="0"/>
              </a:spcAft>
              <a:buClr>
                <a:srgbClr val="FF0000"/>
              </a:buClr>
              <a:buSzPct val="100000"/>
              <a:buFont typeface="Noto Sans Symbols"/>
              <a:buChar char="⮚"/>
            </a:pPr>
            <a:r>
              <a:rPr lang="en-US" sz="3800" b="1">
                <a:solidFill>
                  <a:srgbClr val="FF0000"/>
                </a:solidFill>
                <a:latin typeface="Arial"/>
                <a:ea typeface="Arial"/>
                <a:cs typeface="Arial"/>
                <a:sym typeface="Arial"/>
              </a:rPr>
              <a:t>धारा 53:</a:t>
            </a:r>
            <a:r>
              <a:rPr lang="en-US" sz="3800" b="1">
                <a:solidFill>
                  <a:schemeClr val="dk1"/>
                </a:solidFill>
                <a:latin typeface="Arial"/>
                <a:ea typeface="Arial"/>
                <a:cs typeface="Arial"/>
                <a:sym typeface="Arial"/>
              </a:rPr>
              <a:t> </a:t>
            </a:r>
            <a:endParaRPr sz="3800" b="1">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धन या सामग्री के दुरुपयोग के लिए दंड </a:t>
            </a:r>
            <a:endParaRPr sz="38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दंड: दो वर्ष का कारावास और जुर्माना। </a:t>
            </a:r>
            <a:endParaRPr sz="3800">
              <a:solidFill>
                <a:schemeClr val="dk1"/>
              </a:solidFill>
              <a:latin typeface="Arial"/>
              <a:ea typeface="Arial"/>
              <a:cs typeface="Arial"/>
              <a:sym typeface="Arial"/>
            </a:endParaRPr>
          </a:p>
          <a:p>
            <a:pPr marL="171448" lvl="0" indent="-38733" algn="just" rtl="0">
              <a:lnSpc>
                <a:spcPct val="100000"/>
              </a:lnSpc>
              <a:spcBef>
                <a:spcPts val="0"/>
              </a:spcBef>
              <a:spcAft>
                <a:spcPts val="0"/>
              </a:spcAft>
              <a:buClr>
                <a:schemeClr val="dk1"/>
              </a:buClr>
              <a:buSzPct val="100000"/>
              <a:buNone/>
            </a:pPr>
            <a:endParaRPr sz="3800" b="1">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rgbClr val="FF0000"/>
              </a:buClr>
              <a:buSzPct val="100000"/>
              <a:buFont typeface="Noto Sans Symbols"/>
              <a:buChar char="⮚"/>
            </a:pPr>
            <a:r>
              <a:rPr lang="en-US" sz="3800" b="1">
                <a:solidFill>
                  <a:srgbClr val="FF0000"/>
                </a:solidFill>
                <a:latin typeface="Arial"/>
                <a:ea typeface="Arial"/>
                <a:cs typeface="Arial"/>
                <a:sym typeface="Arial"/>
              </a:rPr>
              <a:t>धारा 54:</a:t>
            </a:r>
            <a:r>
              <a:rPr lang="en-US" sz="3800" b="1">
                <a:solidFill>
                  <a:schemeClr val="dk1"/>
                </a:solidFill>
                <a:latin typeface="Arial"/>
                <a:ea typeface="Arial"/>
                <a:cs typeface="Arial"/>
                <a:sym typeface="Arial"/>
              </a:rPr>
              <a:t> </a:t>
            </a:r>
            <a:endParaRPr sz="3800" b="1">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झूठी चेतावनी के लिए सजा </a:t>
            </a:r>
            <a:endParaRPr sz="3800">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दंड: एक वर्ष का कारावास या जुर्माना।</a:t>
            </a:r>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 </a:t>
            </a:r>
            <a:endParaRPr/>
          </a:p>
          <a:p>
            <a:pPr marL="171448" lvl="0" indent="-171448" algn="just" rtl="0">
              <a:lnSpc>
                <a:spcPct val="100000"/>
              </a:lnSpc>
              <a:spcBef>
                <a:spcPts val="0"/>
              </a:spcBef>
              <a:spcAft>
                <a:spcPts val="0"/>
              </a:spcAft>
              <a:buClr>
                <a:srgbClr val="FF0000"/>
              </a:buClr>
              <a:buSzPct val="100000"/>
              <a:buFont typeface="Noto Sans Symbols"/>
              <a:buChar char="⮚"/>
            </a:pPr>
            <a:r>
              <a:rPr lang="en-US" sz="3800" b="1">
                <a:solidFill>
                  <a:srgbClr val="FF0000"/>
                </a:solidFill>
                <a:latin typeface="Arial"/>
                <a:ea typeface="Arial"/>
                <a:cs typeface="Arial"/>
                <a:sym typeface="Arial"/>
              </a:rPr>
              <a:t>धारा 55:</a:t>
            </a:r>
            <a:r>
              <a:rPr lang="en-US" sz="3800" b="1">
                <a:solidFill>
                  <a:schemeClr val="dk1"/>
                </a:solidFill>
                <a:latin typeface="Arial"/>
                <a:ea typeface="Arial"/>
                <a:cs typeface="Arial"/>
                <a:sym typeface="Arial"/>
              </a:rPr>
              <a:t> </a:t>
            </a:r>
            <a:endParaRPr sz="3800" b="1">
              <a:solidFill>
                <a:schemeClr val="dk1"/>
              </a:solidFill>
              <a:latin typeface="Arial"/>
              <a:ea typeface="Arial"/>
              <a:cs typeface="Arial"/>
              <a:sym typeface="Arial"/>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सरकारी विभागों द्वारा अपराध </a:t>
            </a:r>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यदि कोई अपराध सरकारी विभाग द्वारा किया जाता है, तो विभागाध्यक्ष को दोषी माना जाएगा। </a:t>
            </a:r>
            <a:endParaRPr/>
          </a:p>
          <a:p>
            <a:pPr marL="171448" lvl="0" indent="-171448" algn="just" rtl="0">
              <a:lnSpc>
                <a:spcPct val="100000"/>
              </a:lnSpc>
              <a:spcBef>
                <a:spcPts val="0"/>
              </a:spcBef>
              <a:spcAft>
                <a:spcPts val="0"/>
              </a:spcAft>
              <a:buClr>
                <a:schemeClr val="dk1"/>
              </a:buClr>
              <a:buSzPct val="100000"/>
              <a:buFont typeface="Noto Sans Symbols"/>
              <a:buChar char="✔"/>
            </a:pPr>
            <a:r>
              <a:rPr lang="en-US" sz="3800">
                <a:solidFill>
                  <a:schemeClr val="dk1"/>
                </a:solidFill>
                <a:latin typeface="Arial"/>
                <a:ea typeface="Arial"/>
                <a:cs typeface="Arial"/>
                <a:sym typeface="Arial"/>
              </a:rPr>
              <a:t>यदि विभागाध्यक्ष यह साबित कर दे कि अपराध किसी अन्य अधिकारी द्वारा किया गया है, तो उस अधिकारी के विरुद्ध कार्यवाही होगी और उसे दंडित किया जाएगा। </a:t>
            </a:r>
            <a:endParaRPr/>
          </a:p>
          <a:p>
            <a:pPr marL="0" lvl="0" indent="0" algn="l" rtl="0">
              <a:lnSpc>
                <a:spcPct val="90000"/>
              </a:lnSpc>
              <a:spcBef>
                <a:spcPts val="750"/>
              </a:spcBef>
              <a:spcAft>
                <a:spcPts val="0"/>
              </a:spcAft>
              <a:buClr>
                <a:schemeClr val="dk1"/>
              </a:buClr>
              <a:buSzPct val="100000"/>
              <a:buNone/>
            </a:pPr>
            <a:endParaRPr sz="6400"/>
          </a:p>
          <a:p>
            <a:pPr marL="0" lvl="0" indent="0" algn="l" rtl="0">
              <a:lnSpc>
                <a:spcPct val="90000"/>
              </a:lnSpc>
              <a:spcBef>
                <a:spcPts val="750"/>
              </a:spcBef>
              <a:spcAft>
                <a:spcPts val="0"/>
              </a:spcAft>
              <a:buClr>
                <a:schemeClr val="dk1"/>
              </a:buClr>
              <a:buSzPct val="100000"/>
              <a:buNone/>
            </a:pPr>
            <a:endParaRPr sz="6400"/>
          </a:p>
        </p:txBody>
      </p:sp>
      <p:sp>
        <p:nvSpPr>
          <p:cNvPr id="421" name="Google Shape;421;p48"/>
          <p:cNvSpPr txBox="1"/>
          <p:nvPr/>
        </p:nvSpPr>
        <p:spPr>
          <a:xfrm>
            <a:off x="0" y="1326021"/>
            <a:ext cx="2583228" cy="16267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दंडात्मक प्रावधान </a:t>
            </a:r>
            <a:endParaRPr sz="2800" b="1" i="0" u="none" strike="noStrike" cap="none">
              <a:solidFill>
                <a:srgbClr val="FF0000"/>
              </a:solidFill>
              <a:latin typeface="Open Sans"/>
              <a:ea typeface="Open Sans"/>
              <a:cs typeface="Open Sans"/>
              <a:sym typeface="Open Sans"/>
            </a:endParaRPr>
          </a:p>
          <a:p>
            <a:pPr marL="0" marR="0" lvl="0" indent="0" algn="ctr" rtl="0">
              <a:lnSpc>
                <a:spcPct val="9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(धारा 51-60)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9"/>
          <p:cNvSpPr txBox="1">
            <a:spLocks noGrp="1"/>
          </p:cNvSpPr>
          <p:nvPr>
            <p:ph type="title"/>
          </p:nvPr>
        </p:nvSpPr>
        <p:spPr>
          <a:xfrm>
            <a:off x="0" y="4714874"/>
            <a:ext cx="1383030" cy="447676"/>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sz="2000" b="1">
                <a:solidFill>
                  <a:schemeClr val="dk2"/>
                </a:solidFill>
                <a:latin typeface="Calibri"/>
                <a:ea typeface="Calibri"/>
                <a:cs typeface="Calibri"/>
                <a:sym typeface="Calibri"/>
              </a:rPr>
              <a:t>लगातार</a:t>
            </a:r>
            <a:r>
              <a:rPr lang="en-US">
                <a:solidFill>
                  <a:schemeClr val="dk1"/>
                </a:solidFill>
                <a:latin typeface="Calibri"/>
                <a:ea typeface="Calibri"/>
                <a:cs typeface="Calibri"/>
                <a:sym typeface="Calibri"/>
              </a:rPr>
              <a:t>…</a:t>
            </a:r>
            <a:endParaRPr/>
          </a:p>
        </p:txBody>
      </p:sp>
      <p:sp>
        <p:nvSpPr>
          <p:cNvPr id="427" name="Google Shape;427;p49"/>
          <p:cNvSpPr txBox="1"/>
          <p:nvPr/>
        </p:nvSpPr>
        <p:spPr>
          <a:xfrm>
            <a:off x="0" y="2122905"/>
            <a:ext cx="3402797" cy="12870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दंडात्मक प्रावधान (धारा 51-60)</a:t>
            </a:r>
            <a:endParaRPr sz="1400" b="0" i="0" u="none" strike="noStrike" cap="none">
              <a:solidFill>
                <a:srgbClr val="000000"/>
              </a:solidFill>
              <a:latin typeface="Arial"/>
              <a:ea typeface="Arial"/>
              <a:cs typeface="Arial"/>
              <a:sym typeface="Arial"/>
            </a:endParaRPr>
          </a:p>
        </p:txBody>
      </p:sp>
      <p:sp>
        <p:nvSpPr>
          <p:cNvPr id="428" name="Google Shape;428;p49"/>
          <p:cNvSpPr txBox="1"/>
          <p:nvPr/>
        </p:nvSpPr>
        <p:spPr>
          <a:xfrm>
            <a:off x="3657600" y="742950"/>
            <a:ext cx="5505739"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Noto Sans Symbols"/>
              <a:buChar char="⮚"/>
            </a:pPr>
            <a:r>
              <a:rPr lang="en-US" sz="2400" b="1" i="0" u="none" strike="noStrike" cap="none">
                <a:solidFill>
                  <a:srgbClr val="FF0000"/>
                </a:solidFill>
                <a:latin typeface="Arial"/>
                <a:ea typeface="Arial"/>
                <a:cs typeface="Arial"/>
                <a:sym typeface="Arial"/>
              </a:rPr>
              <a:t>धारा 56:</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किसी भी सरकारी अधिकारी द्वारा कर्तव्य निभाने से इनकार करने पर दंड। </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दंड: </a:t>
            </a:r>
            <a:r>
              <a:rPr lang="en-US" sz="2400" b="1" i="0" u="none" strike="noStrike" cap="none">
                <a:solidFill>
                  <a:schemeClr val="dk1"/>
                </a:solidFill>
                <a:latin typeface="Arial"/>
                <a:ea typeface="Arial"/>
                <a:cs typeface="Arial"/>
                <a:sym typeface="Arial"/>
              </a:rPr>
              <a:t>एक वर्ष का कारावास या जुर्माना।</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Noto Sans Symbols"/>
              <a:buChar char="⮚"/>
            </a:pPr>
            <a:r>
              <a:rPr lang="en-US" sz="2400" b="1" i="0" u="none" strike="noStrike" cap="none">
                <a:solidFill>
                  <a:srgbClr val="FF0000"/>
                </a:solidFill>
                <a:latin typeface="Arial"/>
                <a:ea typeface="Arial"/>
                <a:cs typeface="Arial"/>
                <a:sym typeface="Arial"/>
              </a:rPr>
              <a:t>धारा 57:</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किसी भी अधिग्रहण आदेश का उल्लंघन करने पर दंड।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दंड: </a:t>
            </a:r>
            <a:r>
              <a:rPr lang="en-US" sz="2400" b="1" i="0" u="none" strike="noStrike" cap="none">
                <a:solidFill>
                  <a:schemeClr val="dk1"/>
                </a:solidFill>
                <a:latin typeface="Arial"/>
                <a:ea typeface="Arial"/>
                <a:cs typeface="Arial"/>
                <a:sym typeface="Arial"/>
              </a:rPr>
              <a:t>एक वर्ष का कारावास या जुर्माना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या दोनों।</a:t>
            </a:r>
            <a:r>
              <a:rPr lang="en-US" sz="2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0"/>
          <p:cNvSpPr txBox="1">
            <a:spLocks noGrp="1"/>
          </p:cNvSpPr>
          <p:nvPr>
            <p:ph type="title"/>
          </p:nvPr>
        </p:nvSpPr>
        <p:spPr>
          <a:xfrm>
            <a:off x="0" y="1581150"/>
            <a:ext cx="2909455" cy="16764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73 सद्भावनापूर्वक की गई कार्रवाई</a:t>
            </a:r>
            <a:endParaRPr sz="3600">
              <a:solidFill>
                <a:srgbClr val="FF0000"/>
              </a:solidFill>
              <a:latin typeface="Open Sans"/>
              <a:ea typeface="Open Sans"/>
              <a:cs typeface="Open Sans"/>
              <a:sym typeface="Open Sans"/>
            </a:endParaRPr>
          </a:p>
        </p:txBody>
      </p:sp>
      <p:sp>
        <p:nvSpPr>
          <p:cNvPr id="434" name="Google Shape;434;p50"/>
          <p:cNvSpPr txBox="1">
            <a:spLocks noGrp="1"/>
          </p:cNvSpPr>
          <p:nvPr>
            <p:ph type="body" idx="1"/>
          </p:nvPr>
        </p:nvSpPr>
        <p:spPr>
          <a:xfrm>
            <a:off x="2895600" y="855532"/>
            <a:ext cx="6035041" cy="4307018"/>
          </a:xfrm>
          <a:prstGeom prst="rect">
            <a:avLst/>
          </a:prstGeom>
          <a:solidFill>
            <a:schemeClr val="lt1"/>
          </a:solidFill>
          <a:ln>
            <a:noFill/>
          </a:ln>
        </p:spPr>
        <p:txBody>
          <a:bodyPr spcFirstLastPara="1" wrap="square" lIns="91425" tIns="45700" rIns="91425" bIns="45700" anchor="t" anchorCtr="0">
            <a:noAutofit/>
          </a:bodyPr>
          <a:lstStyle/>
          <a:p>
            <a:pPr marL="171448" lvl="0" indent="-171448" algn="just" rtl="0">
              <a:lnSpc>
                <a:spcPct val="9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किसी भी न्यायालय में केंद्रीय सरकार, राष्ट्रीय प्राधिकरण, राज्य सरकार, राज्य प्राधिकरण, जिला अथवा स्थानीय प्राधिकरण के अधिकारी, कर्मचारी या उनकी ओर से कार्य करने वाले किसी भी व्यक्ति के विरुद्ध कोई मुकदमा, अभियोजन या अन्य कार्यवाही नहीं की जाएगी, यदि उन्होंने इस अधिनियम या उसके अंतर्गत बनाए गए नियमों/विनियमों के प्रावधानों के तहत कोई कार्य किया हो, उसका प्रयास किया हो या उसे अच्छी नीयत से किया हो।"</a:t>
            </a:r>
            <a:endParaRPr/>
          </a:p>
          <a:p>
            <a:pPr marL="0" lvl="0" indent="0" algn="l" rtl="0">
              <a:lnSpc>
                <a:spcPct val="90000"/>
              </a:lnSpc>
              <a:spcBef>
                <a:spcPts val="750"/>
              </a:spcBef>
              <a:spcAft>
                <a:spcPts val="0"/>
              </a:spcAft>
              <a:buClr>
                <a:schemeClr val="dk1"/>
              </a:buClr>
              <a:buSzPts val="2100"/>
              <a:buNone/>
            </a:pPr>
            <a:endParaRP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1"/>
          <p:cNvSpPr txBox="1">
            <a:spLocks noGrp="1"/>
          </p:cNvSpPr>
          <p:nvPr>
            <p:ph type="body" idx="1"/>
          </p:nvPr>
        </p:nvSpPr>
        <p:spPr>
          <a:xfrm>
            <a:off x="2521458" y="666750"/>
            <a:ext cx="6546342" cy="4333497"/>
          </a:xfrm>
          <a:prstGeom prst="rect">
            <a:avLst/>
          </a:prstGeom>
          <a:solidFill>
            <a:schemeClr val="lt1"/>
          </a:solidFill>
          <a:ln>
            <a:noFill/>
          </a:ln>
        </p:spPr>
        <p:txBody>
          <a:bodyPr spcFirstLastPara="1" wrap="square" lIns="91425" tIns="45700" rIns="91425" bIns="45700" anchor="t" anchorCtr="0">
            <a:noAutofit/>
          </a:bodyPr>
          <a:lstStyle/>
          <a:p>
            <a:pPr marL="514345" lvl="1" indent="-19048" algn="just" rtl="0">
              <a:lnSpc>
                <a:spcPct val="90000"/>
              </a:lnSpc>
              <a:spcBef>
                <a:spcPts val="0"/>
              </a:spcBef>
              <a:spcAft>
                <a:spcPts val="0"/>
              </a:spcAft>
              <a:buClr>
                <a:schemeClr val="dk1"/>
              </a:buClr>
              <a:buSzPts val="2400"/>
              <a:buFont typeface="Noto Sans Symbols"/>
              <a:buNone/>
            </a:pPr>
            <a:endParaRPr sz="2400"/>
          </a:p>
          <a:p>
            <a:pPr marL="514345" lvl="1" indent="-171448" algn="just" rtl="0">
              <a:lnSpc>
                <a:spcPct val="90000"/>
              </a:lnSpc>
              <a:spcBef>
                <a:spcPts val="375"/>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केंद्रीय सरकार, राष्ट्रीय प्राधिकरण, राष्ट्रीय कार्यकारी समिति, राज्य सरकार, राज्य प्राधिकरण, राज्य कार्यकारी समिति या जिला प्राधिकरण के अधिकारी एवं कर्मचारी किसी भी आगामी आपदा के संबंध में दी गई चेतावनी के संदर्भ में कानूनी प्रक्रिया से सुरक्षित रहेंगे, यदि वह चेतावनी उन्होंने अपनी आधिकारिक क्षमता में संप्रेषित या प्रसारित की हो, अथवा उस संप्रेषण या प्रसार के अनुसार कोई कार्रवाई की हो या निर्देश जारी किया हो।</a:t>
            </a:r>
            <a:endParaRPr sz="2400">
              <a:solidFill>
                <a:schemeClr val="dk1"/>
              </a:solidFill>
              <a:latin typeface="Open Sans"/>
              <a:ea typeface="Open Sans"/>
              <a:cs typeface="Open Sans"/>
              <a:sym typeface="Open Sans"/>
            </a:endParaRPr>
          </a:p>
        </p:txBody>
      </p:sp>
      <p:sp>
        <p:nvSpPr>
          <p:cNvPr id="440" name="Google Shape;440;p51"/>
          <p:cNvSpPr txBox="1"/>
          <p:nvPr/>
        </p:nvSpPr>
        <p:spPr>
          <a:xfrm>
            <a:off x="76200" y="1885950"/>
            <a:ext cx="2818496" cy="16001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74 </a:t>
            </a:r>
            <a:br>
              <a:rPr lang="en-US" sz="3600" b="1" i="0" u="none" strike="noStrike" cap="none">
                <a:solidFill>
                  <a:srgbClr val="FF0000"/>
                </a:solidFill>
                <a:latin typeface="Open Sans"/>
                <a:ea typeface="Open Sans"/>
                <a:cs typeface="Open Sans"/>
                <a:sym typeface="Open Sans"/>
              </a:rPr>
            </a:br>
            <a:r>
              <a:rPr lang="en-US" sz="3600" b="1" i="0" u="none" strike="noStrike" cap="none">
                <a:solidFill>
                  <a:srgbClr val="FF0000"/>
                </a:solidFill>
                <a:latin typeface="Open Sans"/>
                <a:ea typeface="Open Sans"/>
                <a:cs typeface="Open Sans"/>
                <a:sym typeface="Open Sans"/>
              </a:rPr>
              <a:t>कानूनी प्रक्रिया से प्रतिरक्षा</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p:nvPr/>
        </p:nvSpPr>
        <p:spPr>
          <a:xfrm>
            <a:off x="2667000" y="819150"/>
            <a:ext cx="6136043" cy="147732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1.</a:t>
            </a:r>
            <a:r>
              <a:rPr lang="en-US" sz="2400" b="0" i="0" u="none" strike="noStrike" cap="none">
                <a:solidFill>
                  <a:schemeClr val="dk1"/>
                </a:solidFill>
                <a:latin typeface="Calibri"/>
                <a:ea typeface="Calibri"/>
                <a:cs typeface="Calibri"/>
                <a:sym typeface="Calibri"/>
              </a:rPr>
              <a:t> संगठन, संस्था या समुदाय अपनी स्वयं के  संसाधनों का उपयोग करके घटना को नियंत्रित करने में सक्षम होता है तथा प्रभावी ढंग से प्रतिक्रिया कर सकता है।</a:t>
            </a:r>
            <a:endParaRPr sz="2400" b="0" i="0" u="none" strike="noStrike" cap="none">
              <a:solidFill>
                <a:schemeClr val="dk1"/>
              </a:solidFill>
              <a:latin typeface="Open Sans"/>
              <a:ea typeface="Open Sans"/>
              <a:cs typeface="Open Sans"/>
              <a:sym typeface="Open Sans"/>
            </a:endParaRPr>
          </a:p>
        </p:txBody>
      </p:sp>
      <p:sp>
        <p:nvSpPr>
          <p:cNvPr id="446" name="Google Shape;446;p52"/>
          <p:cNvSpPr txBox="1"/>
          <p:nvPr/>
        </p:nvSpPr>
        <p:spPr>
          <a:xfrm>
            <a:off x="2667000" y="2647950"/>
            <a:ext cx="6470737" cy="110799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2.</a:t>
            </a:r>
            <a:r>
              <a:rPr lang="en-US" sz="2400" b="0" i="0" u="none" strike="noStrike" cap="none">
                <a:solidFill>
                  <a:schemeClr val="dk1"/>
                </a:solidFill>
                <a:latin typeface="Calibri"/>
                <a:ea typeface="Calibri"/>
                <a:cs typeface="Calibri"/>
                <a:sym typeface="Calibri"/>
              </a:rPr>
              <a:t> सहायता की आवश्यकता बाहरी संसाधनों से हो सकती है, जिसे नज़दीकी अथवा उच्च अधिकारियों से प्राप्त किया जा सकता है।</a:t>
            </a:r>
            <a:endParaRPr sz="2400" b="0" i="0" u="none" strike="noStrike" cap="none">
              <a:solidFill>
                <a:schemeClr val="dk1"/>
              </a:solidFill>
              <a:latin typeface="Open Sans"/>
              <a:ea typeface="Open Sans"/>
              <a:cs typeface="Open Sans"/>
              <a:sym typeface="Open Sans"/>
            </a:endParaRPr>
          </a:p>
        </p:txBody>
      </p:sp>
      <p:sp>
        <p:nvSpPr>
          <p:cNvPr id="447" name="Google Shape;447;p52"/>
          <p:cNvSpPr txBox="1"/>
          <p:nvPr/>
        </p:nvSpPr>
        <p:spPr>
          <a:xfrm>
            <a:off x="58616" y="4102953"/>
            <a:ext cx="898378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3. </a:t>
            </a:r>
            <a:r>
              <a:rPr lang="en-US" sz="2400" b="0" i="0" u="none" strike="noStrike" cap="none">
                <a:solidFill>
                  <a:schemeClr val="dk1"/>
                </a:solidFill>
                <a:latin typeface="Calibri"/>
                <a:ea typeface="Calibri"/>
                <a:cs typeface="Calibri"/>
                <a:sym typeface="Calibri"/>
              </a:rPr>
              <a:t>जब आपदा की तीव्रता स्थानीय राज्य या क्षेत्र की क्षमता से अधिक हो जाती है, तब राष्ट्रीय स्तर पर सहायता की आवश्यकता होती है।</a:t>
            </a:r>
            <a:endParaRPr sz="2400" b="0" i="0" u="none" strike="noStrike" cap="none">
              <a:solidFill>
                <a:schemeClr val="dk1"/>
              </a:solidFill>
              <a:latin typeface="Open Sans"/>
              <a:ea typeface="Open Sans"/>
              <a:cs typeface="Open Sans"/>
              <a:sym typeface="Open Sans"/>
            </a:endParaRPr>
          </a:p>
        </p:txBody>
      </p:sp>
      <p:sp>
        <p:nvSpPr>
          <p:cNvPr id="448" name="Google Shape;448;p52"/>
          <p:cNvSpPr txBox="1"/>
          <p:nvPr/>
        </p:nvSpPr>
        <p:spPr>
          <a:xfrm>
            <a:off x="41307" y="1781711"/>
            <a:ext cx="246894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आपदा स्तर</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p:nvPr/>
        </p:nvSpPr>
        <p:spPr>
          <a:xfrm>
            <a:off x="1752600" y="777010"/>
            <a:ext cx="7251688" cy="452431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1994 में </a:t>
            </a:r>
            <a:r>
              <a:rPr lang="en-US" sz="2400" b="1" i="0" u="none" strike="noStrike" cap="none">
                <a:solidFill>
                  <a:schemeClr val="dk1"/>
                </a:solidFill>
                <a:latin typeface="Calibri"/>
                <a:ea typeface="Calibri"/>
                <a:cs typeface="Calibri"/>
                <a:sym typeface="Calibri"/>
              </a:rPr>
              <a:t>सुरक्षित विश्व के लिए योकोहामा रणनीति कार्य योजना</a:t>
            </a:r>
            <a:r>
              <a:rPr lang="en-US" sz="2400" b="0" i="0" u="none" strike="noStrike" cap="none">
                <a:solidFill>
                  <a:schemeClr val="dk1"/>
                </a:solidFill>
                <a:latin typeface="Calibri"/>
                <a:ea typeface="Calibri"/>
                <a:cs typeface="Calibri"/>
                <a:sym typeface="Calibri"/>
              </a:rPr>
              <a:t> बनाई गई |.</a:t>
            </a:r>
            <a:endParaRPr sz="2400" b="0" i="0" u="none" strike="noStrike" cap="none">
              <a:solidFill>
                <a:schemeClr val="dk1"/>
              </a:solidFill>
              <a:latin typeface="Calibri"/>
              <a:ea typeface="Calibri"/>
              <a:cs typeface="Calibri"/>
              <a:sym typeface="Calibri"/>
            </a:endParaRPr>
          </a:p>
          <a:p>
            <a:pPr marL="342900" marR="0" lvl="0" indent="-190500" algn="just"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ह्योगो फ्रेमवर्क फॉर एक्शन (2005-2015)अपनाया गया |</a:t>
            </a:r>
            <a:endParaRPr sz="1400" b="0" i="0" u="none" strike="noStrike" cap="none">
              <a:solidFill>
                <a:srgbClr val="000000"/>
              </a:solidFill>
              <a:latin typeface="Arial"/>
              <a:ea typeface="Arial"/>
              <a:cs typeface="Arial"/>
              <a:sym typeface="Arial"/>
            </a:endParaRPr>
          </a:p>
          <a:p>
            <a:pPr marL="342900" marR="0" lvl="0" indent="-190500" algn="just"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संयुक्त राष्ट्र द्वारा 2005 में अपनाए गए इस ह्योगो फ्रेमवर्क का उद्देश्य आपदाओं के प्रति राष्ट्रों और समुदायों की </a:t>
            </a:r>
            <a:r>
              <a:rPr lang="en-US" sz="2400" b="1" i="0" u="none" strike="noStrike" cap="none">
                <a:solidFill>
                  <a:schemeClr val="dk1"/>
                </a:solidFill>
                <a:latin typeface="Calibri"/>
                <a:ea typeface="Calibri"/>
                <a:cs typeface="Calibri"/>
                <a:sym typeface="Calibri"/>
              </a:rPr>
              <a:t>लचीली क्षमता का निर्माण</a:t>
            </a:r>
            <a:r>
              <a:rPr lang="en-US" sz="2400" b="0" i="0" u="none" strike="noStrike" cap="none">
                <a:solidFill>
                  <a:schemeClr val="dk1"/>
                </a:solidFill>
                <a:latin typeface="Calibri"/>
                <a:ea typeface="Calibri"/>
                <a:cs typeface="Calibri"/>
                <a:sym typeface="Calibri"/>
              </a:rPr>
              <a:t> करना था। इसने आपदा जोखिम न्यूनीकरण के लिए संयुक्त राष्ट्र के नए समग्र दृष्टिकोण को और अधिक बल प्रदान किया।</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
        <p:nvSpPr>
          <p:cNvPr id="119" name="Google Shape;119;p17"/>
          <p:cNvSpPr txBox="1"/>
          <p:nvPr/>
        </p:nvSpPr>
        <p:spPr>
          <a:xfrm>
            <a:off x="152400" y="2168664"/>
            <a:ext cx="168194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उत्पत्ति</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53"/>
          <p:cNvPicPr preferRelativeResize="0"/>
          <p:nvPr/>
        </p:nvPicPr>
        <p:blipFill rotWithShape="1">
          <a:blip r:embed="rId3">
            <a:alphaModFix/>
          </a:blip>
          <a:srcRect/>
          <a:stretch/>
        </p:blipFill>
        <p:spPr>
          <a:xfrm>
            <a:off x="-1284732" y="-747522"/>
            <a:ext cx="585216" cy="627888"/>
          </a:xfrm>
          <a:prstGeom prst="rect">
            <a:avLst/>
          </a:prstGeom>
          <a:noFill/>
          <a:ln>
            <a:noFill/>
          </a:ln>
        </p:spPr>
      </p:pic>
      <p:sp>
        <p:nvSpPr>
          <p:cNvPr id="454" name="Google Shape;454;p53"/>
          <p:cNvSpPr txBox="1"/>
          <p:nvPr/>
        </p:nvSpPr>
        <p:spPr>
          <a:xfrm>
            <a:off x="4151688" y="-734615"/>
            <a:ext cx="1834092" cy="61555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3D3D3D"/>
                </a:solidFill>
                <a:latin typeface="Arial"/>
                <a:ea typeface="Arial"/>
                <a:cs typeface="Arial"/>
                <a:sym typeface="Arial"/>
              </a:rPr>
              <a:t>समीक्षा</a:t>
            </a:r>
            <a:endParaRPr sz="4000" b="0" i="0" u="none" strike="noStrike" cap="none">
              <a:solidFill>
                <a:schemeClr val="dk1"/>
              </a:solidFill>
              <a:latin typeface="Arial"/>
              <a:ea typeface="Arial"/>
              <a:cs typeface="Arial"/>
              <a:sym typeface="Arial"/>
            </a:endParaRPr>
          </a:p>
        </p:txBody>
      </p:sp>
      <p:sp>
        <p:nvSpPr>
          <p:cNvPr id="455" name="Google Shape;455;p53"/>
          <p:cNvSpPr txBox="1"/>
          <p:nvPr/>
        </p:nvSpPr>
        <p:spPr>
          <a:xfrm>
            <a:off x="2514600" y="133350"/>
            <a:ext cx="6537960" cy="523220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3600"/>
              <a:buFont typeface="Arial"/>
              <a:buNone/>
            </a:pPr>
            <a:r>
              <a:rPr lang="en-US" sz="3600" b="1" i="0" u="none" strike="noStrike" cap="none">
                <a:solidFill>
                  <a:srgbClr val="002060"/>
                </a:solidFill>
                <a:latin typeface="Calibri"/>
                <a:ea typeface="Calibri"/>
                <a:cs typeface="Calibri"/>
                <a:sym typeface="Calibri"/>
              </a:rPr>
              <a:t>अब आप यह जान चुके हो:-</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डी.एम. अधिनियम-2005</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डी.एम. अधिनियम की मुख्य विशेषताएं |</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स्थानीय, जिला, राज्य और केंद्रीय स्तर पर प्रतिक्रिया नीति |</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स्थानीय, जिला, राज्य और केंद्रीय स्तर पर प्रतिक्रिया तंत्र |</a:t>
            </a:r>
            <a:endParaRPr sz="1400" b="0" i="0" u="none" strike="noStrike" cap="none">
              <a:solidFill>
                <a:srgbClr val="000000"/>
              </a:solidFill>
              <a:latin typeface="Arial"/>
              <a:ea typeface="Arial"/>
              <a:cs typeface="Arial"/>
              <a:sym typeface="Arial"/>
            </a:endParaRPr>
          </a:p>
          <a:p>
            <a:pPr marL="457173" marR="0" lvl="0" indent="-457173" algn="l" rtl="0">
              <a:lnSpc>
                <a:spcPct val="15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राष्ट्रीय आपदा प्रबंधन अधिनियम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56" name="Google Shape;456;p53"/>
          <p:cNvSpPr txBox="1"/>
          <p:nvPr/>
        </p:nvSpPr>
        <p:spPr>
          <a:xfrm>
            <a:off x="187004" y="1863864"/>
            <a:ext cx="164179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समीक्षा</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54"/>
          <p:cNvPicPr preferRelativeResize="0"/>
          <p:nvPr/>
        </p:nvPicPr>
        <p:blipFill rotWithShape="1">
          <a:blip r:embed="rId3">
            <a:alphaModFix/>
          </a:blip>
          <a:srcRect/>
          <a:stretch/>
        </p:blipFill>
        <p:spPr>
          <a:xfrm>
            <a:off x="1161853" y="860147"/>
            <a:ext cx="6876331" cy="3867936"/>
          </a:xfrm>
          <a:prstGeom prst="rect">
            <a:avLst/>
          </a:prstGeom>
          <a:noFill/>
          <a:ln>
            <a:noFill/>
          </a:ln>
        </p:spPr>
      </p:pic>
      <p:sp>
        <p:nvSpPr>
          <p:cNvPr id="463" name="Google Shape;463;p54"/>
          <p:cNvSpPr txBox="1"/>
          <p:nvPr/>
        </p:nvSpPr>
        <p:spPr>
          <a:xfrm>
            <a:off x="990600" y="1504950"/>
            <a:ext cx="6593841" cy="1719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333"/>
              <a:buFont typeface="Arial"/>
              <a:buNone/>
            </a:pPr>
            <a:r>
              <a:rPr lang="en-US" sz="5333" b="1" i="0" u="none" strike="noStrike" cap="none">
                <a:solidFill>
                  <a:srgbClr val="FF0000"/>
                </a:solidFill>
                <a:latin typeface="Open Sans"/>
                <a:ea typeface="Open Sans"/>
                <a:cs typeface="Open Sans"/>
                <a:sym typeface="Open Sans"/>
              </a:rPr>
              <a:t>   </a:t>
            </a:r>
            <a:r>
              <a:rPr lang="en-US" sz="9600" b="1" i="0" u="none" strike="noStrike" cap="none">
                <a:solidFill>
                  <a:srgbClr val="FF0000"/>
                </a:solidFill>
                <a:latin typeface="Open Sans"/>
                <a:ea typeface="Open Sans"/>
                <a:cs typeface="Open Sans"/>
                <a:sym typeface="Open Sans"/>
              </a:rPr>
              <a:t>कोई प्रश्न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5"/>
          <p:cNvSpPr txBox="1">
            <a:spLocks noGrp="1"/>
          </p:cNvSpPr>
          <p:nvPr>
            <p:ph type="title"/>
          </p:nvPr>
        </p:nvSpPr>
        <p:spPr>
          <a:xfrm>
            <a:off x="533400" y="1714501"/>
            <a:ext cx="2314339"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56250"/>
              <a:buFont typeface="Calibri"/>
              <a:buNone/>
            </a:pPr>
            <a:r>
              <a:rPr lang="en-US"/>
              <a:t>                           </a:t>
            </a:r>
            <a:r>
              <a:rPr lang="en-US" sz="4400" b="1">
                <a:solidFill>
                  <a:srgbClr val="FF0000"/>
                </a:solidFill>
                <a:latin typeface="Open Sans"/>
                <a:ea typeface="Open Sans"/>
                <a:cs typeface="Open Sans"/>
                <a:sym typeface="Open Sans"/>
              </a:rPr>
              <a:t>मूल्यांकन</a:t>
            </a:r>
            <a:endParaRPr sz="4400" b="1">
              <a:solidFill>
                <a:srgbClr val="FF0000"/>
              </a:solidFill>
              <a:latin typeface="Open Sans"/>
              <a:ea typeface="Open Sans"/>
              <a:cs typeface="Open Sans"/>
              <a:sym typeface="Open Sans"/>
            </a:endParaRPr>
          </a:p>
        </p:txBody>
      </p:sp>
      <p:sp>
        <p:nvSpPr>
          <p:cNvPr id="469" name="Google Shape;469;p55"/>
          <p:cNvSpPr txBox="1">
            <a:spLocks noGrp="1"/>
          </p:cNvSpPr>
          <p:nvPr>
            <p:ph type="body" idx="1"/>
          </p:nvPr>
        </p:nvSpPr>
        <p:spPr>
          <a:xfrm>
            <a:off x="3200400" y="1428750"/>
            <a:ext cx="5143500" cy="326350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FF0000"/>
              </a:buClr>
              <a:buSzPts val="2100"/>
              <a:buNone/>
            </a:pPr>
            <a:r>
              <a:rPr lang="en-US">
                <a:solidFill>
                  <a:srgbClr val="FF0000"/>
                </a:solidFill>
                <a:latin typeface="Open Sans"/>
                <a:ea typeface="Open Sans"/>
                <a:cs typeface="Open Sans"/>
                <a:sym typeface="Open Sans"/>
              </a:rPr>
              <a:t>प्रश्न:- </a:t>
            </a:r>
            <a:r>
              <a:rPr lang="en-US">
                <a:latin typeface="Open Sans"/>
                <a:ea typeface="Open Sans"/>
                <a:cs typeface="Open Sans"/>
                <a:sym typeface="Open Sans"/>
              </a:rPr>
              <a:t>_______________ </a:t>
            </a:r>
            <a:r>
              <a:rPr lang="en-US"/>
              <a:t>अधिनियम आपदा के प्रभावी प्रबंधन के लिए कार्यान्वयन की रूपरेखा तैयार करने तथा उसकी निगरानी हेतु संस्थागत तंत्र प्रदान करता है।</a:t>
            </a:r>
            <a:endParaRPr>
              <a:latin typeface="Open Sans"/>
              <a:ea typeface="Open Sans"/>
              <a:cs typeface="Open Sans"/>
              <a:sym typeface="Open Sans"/>
            </a:endParaRPr>
          </a:p>
          <a:p>
            <a:pPr marL="0" lvl="0" indent="0" algn="l" rtl="0">
              <a:lnSpc>
                <a:spcPct val="90000"/>
              </a:lnSpc>
              <a:spcBef>
                <a:spcPts val="750"/>
              </a:spcBef>
              <a:spcAft>
                <a:spcPts val="0"/>
              </a:spcAft>
              <a:buClr>
                <a:schemeClr val="dk1"/>
              </a:buClr>
              <a:buSzPts val="2100"/>
              <a:buNone/>
            </a:pP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lnSpc>
                <a:spcPct val="90000"/>
              </a:lnSpc>
              <a:spcBef>
                <a:spcPts val="750"/>
              </a:spcBef>
              <a:spcAft>
                <a:spcPts val="0"/>
              </a:spcAft>
              <a:buClr>
                <a:srgbClr val="FF0000"/>
              </a:buClr>
              <a:buSzPts val="2100"/>
              <a:buNone/>
            </a:pPr>
            <a:r>
              <a:rPr lang="en-US" b="1">
                <a:solidFill>
                  <a:srgbClr val="FF0000"/>
                </a:solidFill>
                <a:latin typeface="Open Sans"/>
                <a:ea typeface="Open Sans"/>
                <a:cs typeface="Open Sans"/>
                <a:sym typeface="Open Sans"/>
              </a:rPr>
              <a:t>उत्तर:- </a:t>
            </a:r>
            <a:r>
              <a:rPr lang="en-US"/>
              <a:t>आपदा प्रबंधन</a:t>
            </a:r>
            <a:r>
              <a:rPr lang="en-US">
                <a:latin typeface="Open Sans"/>
                <a:ea typeface="Open Sans"/>
                <a:cs typeface="Open Sans"/>
                <a:sym typeface="Open Sans"/>
              </a:rPr>
              <a:t> ।</a:t>
            </a:r>
            <a:endParaRPr/>
          </a:p>
          <a:p>
            <a:pPr marL="0" lvl="0" indent="0" algn="l" rtl="0">
              <a:lnSpc>
                <a:spcPct val="90000"/>
              </a:lnSpc>
              <a:spcBef>
                <a:spcPts val="750"/>
              </a:spcBef>
              <a:spcAft>
                <a:spcPts val="0"/>
              </a:spcAft>
              <a:buClr>
                <a:schemeClr val="dk1"/>
              </a:buClr>
              <a:buSzPts val="2100"/>
              <a:buNone/>
            </a:pPr>
            <a:endParaRPr>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6"/>
          <p:cNvSpPr/>
          <p:nvPr/>
        </p:nvSpPr>
        <p:spPr>
          <a:xfrm>
            <a:off x="3024934" y="-7853"/>
            <a:ext cx="6083852" cy="5151353"/>
          </a:xfrm>
          <a:prstGeom prst="roundRect">
            <a:avLst>
              <a:gd name="adj" fmla="val 1583"/>
            </a:avLst>
          </a:prstGeom>
          <a:solidFill>
            <a:srgbClr val="EAEAEA"/>
          </a:solidFill>
          <a:ln>
            <a:noFill/>
          </a:ln>
        </p:spPr>
        <p:txBody>
          <a:bodyPr spcFirstLastPara="1" wrap="square" lIns="39100" tIns="39100" rIns="39100" bIns="39100" anchor="t" anchorCtr="0">
            <a:noAutofit/>
          </a:bodyPr>
          <a:lstStyle/>
          <a:p>
            <a:pPr marL="0" marR="0" lvl="0" indent="0" algn="l" rtl="0">
              <a:lnSpc>
                <a:spcPct val="100000"/>
              </a:lnSpc>
              <a:spcBef>
                <a:spcPts val="0"/>
              </a:spcBef>
              <a:spcAft>
                <a:spcPts val="0"/>
              </a:spcAft>
              <a:buClr>
                <a:schemeClr val="dk1"/>
              </a:buClr>
              <a:buSzPts val="2399"/>
              <a:buFont typeface="Arial"/>
              <a:buNone/>
            </a:pPr>
            <a:endParaRPr sz="2399" b="0" i="0" u="none" strike="noStrike" cap="none">
              <a:solidFill>
                <a:schemeClr val="dk1"/>
              </a:solidFill>
              <a:latin typeface="Open Sans"/>
              <a:ea typeface="Open Sans"/>
              <a:cs typeface="Open Sans"/>
              <a:sym typeface="Open Sans"/>
            </a:endParaRPr>
          </a:p>
        </p:txBody>
      </p:sp>
      <p:sp>
        <p:nvSpPr>
          <p:cNvPr id="475" name="Google Shape;475;p56"/>
          <p:cNvSpPr txBox="1"/>
          <p:nvPr/>
        </p:nvSpPr>
        <p:spPr>
          <a:xfrm>
            <a:off x="116448" y="1903392"/>
            <a:ext cx="2957672" cy="694435"/>
          </a:xfrm>
          <a:prstGeom prst="rect">
            <a:avLst/>
          </a:prstGeom>
          <a:noFill/>
          <a:ln>
            <a:noFill/>
          </a:ln>
        </p:spPr>
        <p:txBody>
          <a:bodyPr spcFirstLastPara="1" wrap="square" lIns="39100" tIns="39100" rIns="39100" bIns="39100" anchor="t" anchorCtr="0">
            <a:spAutoFit/>
          </a:bodyPr>
          <a:lstStyle/>
          <a:p>
            <a:pPr marL="0" marR="0" lvl="0" indent="0" algn="ctr" rtl="0">
              <a:lnSpc>
                <a:spcPct val="100000"/>
              </a:lnSpc>
              <a:spcBef>
                <a:spcPts val="0"/>
              </a:spcBef>
              <a:spcAft>
                <a:spcPts val="0"/>
              </a:spcAft>
              <a:buClr>
                <a:srgbClr val="FF0000"/>
              </a:buClr>
              <a:buSzPts val="3999"/>
              <a:buFont typeface="Arial"/>
              <a:buNone/>
            </a:pPr>
            <a:r>
              <a:rPr lang="en-US" sz="3999" b="1" i="0" u="none" strike="noStrike" cap="none">
                <a:solidFill>
                  <a:srgbClr val="FF0000"/>
                </a:solidFill>
                <a:latin typeface="Open Sans"/>
                <a:ea typeface="Open Sans"/>
                <a:cs typeface="Open Sans"/>
                <a:sym typeface="Open Sans"/>
              </a:rPr>
              <a:t>धन्यवाद</a:t>
            </a:r>
            <a:r>
              <a:rPr lang="en-US" sz="3999" b="0" i="0" u="none" strike="noStrike" cap="none">
                <a:solidFill>
                  <a:srgbClr val="FF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476" name="Google Shape;476;p56"/>
          <p:cNvSpPr txBox="1"/>
          <p:nvPr/>
        </p:nvSpPr>
        <p:spPr>
          <a:xfrm>
            <a:off x="3481918" y="455048"/>
            <a:ext cx="6778533" cy="448214"/>
          </a:xfrm>
          <a:prstGeom prst="rect">
            <a:avLst/>
          </a:prstGeom>
          <a:noFill/>
          <a:ln>
            <a:noFill/>
          </a:ln>
        </p:spPr>
        <p:txBody>
          <a:bodyPr spcFirstLastPara="1" wrap="square" lIns="39100" tIns="39100" rIns="39100" bIns="39100" anchor="t" anchorCtr="0">
            <a:spAutoFit/>
          </a:bodyPr>
          <a:lstStyle/>
          <a:p>
            <a:pPr marL="457200" marR="0" lvl="0" indent="-254000" algn="l" rtl="0">
              <a:lnSpc>
                <a:spcPct val="100000"/>
              </a:lnSpc>
              <a:spcBef>
                <a:spcPts val="0"/>
              </a:spcBef>
              <a:spcAft>
                <a:spcPts val="0"/>
              </a:spcAft>
              <a:buClr>
                <a:srgbClr val="000000"/>
              </a:buClr>
              <a:buSzPts val="3200"/>
              <a:buFont typeface="Noto Sans Symbols"/>
              <a:buNone/>
            </a:pPr>
            <a:endParaRPr sz="2399" b="0" i="0" u="none" strike="noStrike" cap="none">
              <a:solidFill>
                <a:srgbClr val="000000"/>
              </a:solidFill>
              <a:latin typeface="Open Sans"/>
              <a:ea typeface="Open Sans"/>
              <a:cs typeface="Open Sans"/>
              <a:sym typeface="Open Sans"/>
            </a:endParaRPr>
          </a:p>
        </p:txBody>
      </p:sp>
      <p:pic>
        <p:nvPicPr>
          <p:cNvPr id="477" name="Google Shape;477;p56"/>
          <p:cNvPicPr preferRelativeResize="0"/>
          <p:nvPr/>
        </p:nvPicPr>
        <p:blipFill rotWithShape="1">
          <a:blip r:embed="rId3">
            <a:alphaModFix/>
          </a:blip>
          <a:srcRect/>
          <a:stretch/>
        </p:blipFill>
        <p:spPr>
          <a:xfrm>
            <a:off x="-948250" y="5548468"/>
            <a:ext cx="641041" cy="276092"/>
          </a:xfrm>
          <a:prstGeom prst="rect">
            <a:avLst/>
          </a:prstGeom>
          <a:noFill/>
          <a:ln>
            <a:noFill/>
          </a:ln>
        </p:spPr>
      </p:pic>
      <p:pic>
        <p:nvPicPr>
          <p:cNvPr id="478" name="Google Shape;478;p56"/>
          <p:cNvPicPr preferRelativeResize="0"/>
          <p:nvPr/>
        </p:nvPicPr>
        <p:blipFill rotWithShape="1">
          <a:blip r:embed="rId4">
            <a:alphaModFix/>
          </a:blip>
          <a:srcRect/>
          <a:stretch/>
        </p:blipFill>
        <p:spPr>
          <a:xfrm>
            <a:off x="7290081" y="5519905"/>
            <a:ext cx="1748583" cy="347496"/>
          </a:xfrm>
          <a:prstGeom prst="rect">
            <a:avLst/>
          </a:prstGeom>
          <a:noFill/>
          <a:ln>
            <a:noFill/>
          </a:ln>
        </p:spPr>
      </p:pic>
      <p:sp>
        <p:nvSpPr>
          <p:cNvPr id="479" name="Google Shape;479;p56"/>
          <p:cNvSpPr/>
          <p:nvPr/>
        </p:nvSpPr>
        <p:spPr>
          <a:xfrm>
            <a:off x="-1521063" y="5348537"/>
            <a:ext cx="4545997" cy="650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lt1"/>
              </a:solidFill>
              <a:latin typeface="Calibri"/>
              <a:ea typeface="Calibri"/>
              <a:cs typeface="Calibri"/>
              <a:sym typeface="Calibri"/>
            </a:endParaRPr>
          </a:p>
        </p:txBody>
      </p:sp>
      <p:pic>
        <p:nvPicPr>
          <p:cNvPr id="480" name="Google Shape;480;p56"/>
          <p:cNvPicPr preferRelativeResize="0"/>
          <p:nvPr/>
        </p:nvPicPr>
        <p:blipFill rotWithShape="1">
          <a:blip r:embed="rId5">
            <a:alphaModFix/>
          </a:blip>
          <a:srcRect/>
          <a:stretch/>
        </p:blipFill>
        <p:spPr>
          <a:xfrm>
            <a:off x="3024932" y="-7853"/>
            <a:ext cx="6083853" cy="51513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a:stretch/>
        </p:blipFill>
        <p:spPr>
          <a:xfrm>
            <a:off x="-18262" y="-195784"/>
            <a:ext cx="9598559" cy="5407666"/>
          </a:xfrm>
          <a:prstGeom prst="rect">
            <a:avLst/>
          </a:prstGeom>
          <a:noFill/>
          <a:ln>
            <a:noFill/>
          </a:ln>
        </p:spPr>
      </p:pic>
      <p:sp>
        <p:nvSpPr>
          <p:cNvPr id="126" name="Google Shape;126;p18"/>
          <p:cNvSpPr txBox="1"/>
          <p:nvPr/>
        </p:nvSpPr>
        <p:spPr>
          <a:xfrm>
            <a:off x="152400" y="1837496"/>
            <a:ext cx="3800060" cy="1263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डी.एम. अधिनियम की मुख्य विशेषताएं</a:t>
            </a:r>
            <a:endParaRPr sz="4000" b="1" i="0" u="none" strike="noStrike" cap="none">
              <a:solidFill>
                <a:srgbClr val="FF0000"/>
              </a:solidFill>
              <a:latin typeface="Open Sans"/>
              <a:ea typeface="Open Sans"/>
              <a:cs typeface="Open Sans"/>
              <a:sym typeface="Open Sans"/>
            </a:endParaRPr>
          </a:p>
        </p:txBody>
      </p:sp>
      <p:grpSp>
        <p:nvGrpSpPr>
          <p:cNvPr id="127" name="Google Shape;127;p18"/>
          <p:cNvGrpSpPr/>
          <p:nvPr/>
        </p:nvGrpSpPr>
        <p:grpSpPr>
          <a:xfrm>
            <a:off x="6934199" y="263832"/>
            <a:ext cx="2183340" cy="1856251"/>
            <a:chOff x="5804027" y="1136904"/>
            <a:chExt cx="3502195" cy="2493010"/>
          </a:xfrm>
        </p:grpSpPr>
        <p:pic>
          <p:nvPicPr>
            <p:cNvPr id="128" name="Google Shape;128;p18"/>
            <p:cNvPicPr preferRelativeResize="0"/>
            <p:nvPr/>
          </p:nvPicPr>
          <p:blipFill rotWithShape="1">
            <a:blip r:embed="rId4">
              <a:alphaModFix/>
            </a:blip>
            <a:srcRect/>
            <a:stretch/>
          </p:blipFill>
          <p:spPr>
            <a:xfrm>
              <a:off x="5804027" y="1333881"/>
              <a:ext cx="2463038" cy="2296033"/>
            </a:xfrm>
            <a:prstGeom prst="rect">
              <a:avLst/>
            </a:prstGeom>
            <a:noFill/>
            <a:ln>
              <a:noFill/>
            </a:ln>
          </p:spPr>
        </p:pic>
        <p:sp>
          <p:nvSpPr>
            <p:cNvPr id="129" name="Google Shape;129;p18"/>
            <p:cNvSpPr txBox="1"/>
            <p:nvPr/>
          </p:nvSpPr>
          <p:spPr>
            <a:xfrm>
              <a:off x="6384539" y="2274618"/>
              <a:ext cx="851692" cy="6613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Arial"/>
                  <a:ea typeface="Arial"/>
                  <a:cs typeface="Arial"/>
                  <a:sym typeface="Arial"/>
                </a:rPr>
                <a:t>01</a:t>
              </a:r>
              <a:endParaRPr sz="3200" b="0" i="0" u="none" strike="noStrike" cap="none">
                <a:solidFill>
                  <a:schemeClr val="dk1"/>
                </a:solidFill>
                <a:latin typeface="Arial"/>
                <a:ea typeface="Arial"/>
                <a:cs typeface="Arial"/>
                <a:sym typeface="Arial"/>
              </a:endParaRPr>
            </a:p>
          </p:txBody>
        </p:sp>
        <p:sp>
          <p:nvSpPr>
            <p:cNvPr id="130" name="Google Shape;130;p18"/>
            <p:cNvSpPr/>
            <p:nvPr/>
          </p:nvSpPr>
          <p:spPr>
            <a:xfrm>
              <a:off x="7335012" y="1220724"/>
              <a:ext cx="693548" cy="6095"/>
            </a:xfrm>
            <a:custGeom>
              <a:avLst/>
              <a:gdLst/>
              <a:ahLst/>
              <a:cxnLst/>
              <a:rect l="l" t="t" r="r" b="b"/>
              <a:pathLst>
                <a:path w="693547" h="6095" extrusionOk="0">
                  <a:moveTo>
                    <a:pt x="3048" y="3048"/>
                  </a:moveTo>
                  <a:lnTo>
                    <a:pt x="690499" y="3048"/>
                  </a:lnTo>
                </a:path>
              </a:pathLst>
            </a:custGeom>
            <a:noFill/>
            <a:ln w="9525"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31" name="Google Shape;131;p18"/>
            <p:cNvPicPr preferRelativeResize="0"/>
            <p:nvPr/>
          </p:nvPicPr>
          <p:blipFill rotWithShape="1">
            <a:blip r:embed="rId5">
              <a:alphaModFix/>
            </a:blip>
            <a:srcRect/>
            <a:stretch/>
          </p:blipFill>
          <p:spPr>
            <a:xfrm>
              <a:off x="7304531" y="1188720"/>
              <a:ext cx="76201" cy="406781"/>
            </a:xfrm>
            <a:prstGeom prst="rect">
              <a:avLst/>
            </a:prstGeom>
            <a:noFill/>
            <a:ln>
              <a:noFill/>
            </a:ln>
          </p:spPr>
        </p:pic>
        <p:sp>
          <p:nvSpPr>
            <p:cNvPr id="132" name="Google Shape;132;p18"/>
            <p:cNvSpPr/>
            <p:nvPr/>
          </p:nvSpPr>
          <p:spPr>
            <a:xfrm>
              <a:off x="7946136" y="1136904"/>
              <a:ext cx="169164" cy="170688"/>
            </a:xfrm>
            <a:custGeom>
              <a:avLst/>
              <a:gdLst/>
              <a:ahLst/>
              <a:cxnLst/>
              <a:rect l="l" t="t" r="r" b="b"/>
              <a:pathLst>
                <a:path w="169164" h="170688" extrusionOk="0">
                  <a:moveTo>
                    <a:pt x="0" y="85344"/>
                  </a:moveTo>
                  <a:cubicBezTo>
                    <a:pt x="0" y="132461"/>
                    <a:pt x="37845" y="170688"/>
                    <a:pt x="84582" y="170688"/>
                  </a:cubicBezTo>
                  <a:cubicBezTo>
                    <a:pt x="131318" y="170688"/>
                    <a:pt x="169164" y="132461"/>
                    <a:pt x="169164" y="85344"/>
                  </a:cubicBezTo>
                  <a:cubicBezTo>
                    <a:pt x="169164" y="38227"/>
                    <a:pt x="131318" y="0"/>
                    <a:pt x="84582" y="0"/>
                  </a:cubicBezTo>
                  <a:cubicBezTo>
                    <a:pt x="37845" y="0"/>
                    <a:pt x="0" y="38227"/>
                    <a:pt x="0" y="85344"/>
                  </a:cubicBez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3" name="Google Shape;133;p18"/>
            <p:cNvSpPr txBox="1"/>
            <p:nvPr/>
          </p:nvSpPr>
          <p:spPr>
            <a:xfrm>
              <a:off x="7380732" y="1266119"/>
              <a:ext cx="1925490" cy="14773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2060"/>
                  </a:solidFill>
                  <a:latin typeface="Calibri"/>
                  <a:ea typeface="Calibri"/>
                  <a:cs typeface="Calibri"/>
                  <a:sym typeface="Calibri"/>
                </a:rPr>
                <a:t>राज्यसभा में 28 नवम्बर को और लोकसभा में 12 दिसम्बर को पारित</a:t>
              </a:r>
              <a:endParaRPr sz="1600" b="1" i="0" u="none" strike="noStrike" cap="none">
                <a:solidFill>
                  <a:srgbClr val="002060"/>
                </a:solidFill>
                <a:latin typeface="Arial"/>
                <a:ea typeface="Arial"/>
                <a:cs typeface="Arial"/>
                <a:sym typeface="Arial"/>
              </a:endParaRPr>
            </a:p>
          </p:txBody>
        </p:sp>
      </p:grpSp>
      <p:grpSp>
        <p:nvGrpSpPr>
          <p:cNvPr id="134" name="Google Shape;134;p18"/>
          <p:cNvGrpSpPr/>
          <p:nvPr/>
        </p:nvGrpSpPr>
        <p:grpSpPr>
          <a:xfrm>
            <a:off x="7296102" y="2120083"/>
            <a:ext cx="1796853" cy="2829439"/>
            <a:chOff x="6583172" y="2993517"/>
            <a:chExt cx="3930542" cy="2829438"/>
          </a:xfrm>
        </p:grpSpPr>
        <p:pic>
          <p:nvPicPr>
            <p:cNvPr id="135" name="Google Shape;135;p18"/>
            <p:cNvPicPr preferRelativeResize="0"/>
            <p:nvPr/>
          </p:nvPicPr>
          <p:blipFill rotWithShape="1">
            <a:blip r:embed="rId6">
              <a:alphaModFix/>
            </a:blip>
            <a:srcRect/>
            <a:stretch/>
          </p:blipFill>
          <p:spPr>
            <a:xfrm>
              <a:off x="6583172" y="2993517"/>
              <a:ext cx="2066035" cy="2550922"/>
            </a:xfrm>
            <a:prstGeom prst="rect">
              <a:avLst/>
            </a:prstGeom>
            <a:noFill/>
            <a:ln>
              <a:noFill/>
            </a:ln>
          </p:spPr>
        </p:pic>
        <p:sp>
          <p:nvSpPr>
            <p:cNvPr id="136" name="Google Shape;136;p18"/>
            <p:cNvSpPr txBox="1"/>
            <p:nvPr/>
          </p:nvSpPr>
          <p:spPr>
            <a:xfrm>
              <a:off x="6949267" y="3863044"/>
              <a:ext cx="126541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Arial"/>
                  <a:ea typeface="Arial"/>
                  <a:cs typeface="Arial"/>
                  <a:sym typeface="Arial"/>
                </a:rPr>
                <a:t>02</a:t>
              </a:r>
              <a:endParaRPr sz="3200" b="0" i="0" u="none" strike="noStrike" cap="none">
                <a:solidFill>
                  <a:schemeClr val="dk1"/>
                </a:solidFill>
                <a:latin typeface="Arial"/>
                <a:ea typeface="Arial"/>
                <a:cs typeface="Arial"/>
                <a:sym typeface="Arial"/>
              </a:endParaRPr>
            </a:p>
          </p:txBody>
        </p:sp>
        <p:pic>
          <p:nvPicPr>
            <p:cNvPr id="137" name="Google Shape;137;p18"/>
            <p:cNvPicPr preferRelativeResize="0"/>
            <p:nvPr/>
          </p:nvPicPr>
          <p:blipFill rotWithShape="1">
            <a:blip r:embed="rId7">
              <a:alphaModFix/>
            </a:blip>
            <a:srcRect/>
            <a:stretch/>
          </p:blipFill>
          <p:spPr>
            <a:xfrm>
              <a:off x="9049512" y="3396996"/>
              <a:ext cx="6096" cy="693547"/>
            </a:xfrm>
            <a:prstGeom prst="rect">
              <a:avLst/>
            </a:prstGeom>
            <a:noFill/>
            <a:ln>
              <a:noFill/>
            </a:ln>
          </p:spPr>
        </p:pic>
        <p:sp>
          <p:nvSpPr>
            <p:cNvPr id="138" name="Google Shape;138;p18"/>
            <p:cNvSpPr/>
            <p:nvPr/>
          </p:nvSpPr>
          <p:spPr>
            <a:xfrm>
              <a:off x="8371331" y="3366515"/>
              <a:ext cx="719074" cy="76200"/>
            </a:xfrm>
            <a:custGeom>
              <a:avLst/>
              <a:gdLst/>
              <a:ahLst/>
              <a:cxnLst/>
              <a:rect l="l" t="t" r="r" b="b"/>
              <a:pathLst>
                <a:path w="719074" h="76200" extrusionOk="0">
                  <a:moveTo>
                    <a:pt x="680975" y="31750"/>
                  </a:moveTo>
                  <a:lnTo>
                    <a:pt x="38101" y="31750"/>
                  </a:lnTo>
                  <a:lnTo>
                    <a:pt x="38101" y="44450"/>
                  </a:lnTo>
                  <a:lnTo>
                    <a:pt x="680975" y="44450"/>
                  </a:lnTo>
                  <a:close/>
                  <a:moveTo>
                    <a:pt x="680975" y="76200"/>
                  </a:moveTo>
                  <a:lnTo>
                    <a:pt x="719075" y="38100"/>
                  </a:lnTo>
                  <a:lnTo>
                    <a:pt x="680975" y="0"/>
                  </a:lnTo>
                  <a:lnTo>
                    <a:pt x="642875" y="38100"/>
                  </a:lnTo>
                  <a:close/>
                  <a:moveTo>
                    <a:pt x="38101" y="0"/>
                  </a:moveTo>
                  <a:lnTo>
                    <a:pt x="0" y="38100"/>
                  </a:lnTo>
                  <a:lnTo>
                    <a:pt x="38101" y="76200"/>
                  </a:lnTo>
                  <a:lnTo>
                    <a:pt x="76201"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39" name="Google Shape;139;p18"/>
            <p:cNvPicPr preferRelativeResize="0"/>
            <p:nvPr/>
          </p:nvPicPr>
          <p:blipFill rotWithShape="1">
            <a:blip r:embed="rId8">
              <a:alphaModFix/>
            </a:blip>
            <a:srcRect/>
            <a:stretch/>
          </p:blipFill>
          <p:spPr>
            <a:xfrm>
              <a:off x="8968740" y="4008120"/>
              <a:ext cx="169164" cy="169164"/>
            </a:xfrm>
            <a:prstGeom prst="rect">
              <a:avLst/>
            </a:prstGeom>
            <a:noFill/>
            <a:ln>
              <a:noFill/>
            </a:ln>
          </p:spPr>
        </p:pic>
        <p:sp>
          <p:nvSpPr>
            <p:cNvPr id="140" name="Google Shape;140;p18"/>
            <p:cNvSpPr txBox="1"/>
            <p:nvPr/>
          </p:nvSpPr>
          <p:spPr>
            <a:xfrm>
              <a:off x="8432688" y="4114796"/>
              <a:ext cx="2081026" cy="17081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यह अधिनियम सम्पूर्ण भारत में  विस्तारित है</a:t>
              </a:r>
              <a:r>
                <a:rPr lang="en-US" sz="1600" b="1" i="0" u="none" strike="noStrike" cap="none">
                  <a:solidFill>
                    <a:schemeClr val="dk1"/>
                  </a:solidFill>
                  <a:latin typeface="Times New Roman"/>
                  <a:ea typeface="Times New Roman"/>
                  <a:cs typeface="Times New Roman"/>
                  <a:sym typeface="Times New Roman"/>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3D3D3D"/>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grpSp>
      <p:grpSp>
        <p:nvGrpSpPr>
          <p:cNvPr id="141" name="Google Shape;141;p18"/>
          <p:cNvGrpSpPr/>
          <p:nvPr/>
        </p:nvGrpSpPr>
        <p:grpSpPr>
          <a:xfrm>
            <a:off x="5396590" y="3242376"/>
            <a:ext cx="2877311" cy="1633729"/>
            <a:chOff x="4901184" y="4556763"/>
            <a:chExt cx="2877311" cy="1633728"/>
          </a:xfrm>
        </p:grpSpPr>
        <p:sp>
          <p:nvSpPr>
            <p:cNvPr id="142" name="Google Shape;142;p18"/>
            <p:cNvSpPr/>
            <p:nvPr/>
          </p:nvSpPr>
          <p:spPr>
            <a:xfrm>
              <a:off x="4901184" y="4556763"/>
              <a:ext cx="2389632" cy="1633728"/>
            </a:xfrm>
            <a:custGeom>
              <a:avLst/>
              <a:gdLst/>
              <a:ahLst/>
              <a:cxnLst/>
              <a:rect l="l" t="t" r="r" b="b"/>
              <a:pathLst>
                <a:path w="2389632" h="1633728" extrusionOk="0">
                  <a:moveTo>
                    <a:pt x="0" y="816864"/>
                  </a:moveTo>
                  <a:cubicBezTo>
                    <a:pt x="0" y="365760"/>
                    <a:pt x="365760" y="0"/>
                    <a:pt x="816864" y="0"/>
                  </a:cubicBezTo>
                  <a:lnTo>
                    <a:pt x="1572768" y="0"/>
                  </a:lnTo>
                  <a:cubicBezTo>
                    <a:pt x="2023872" y="0"/>
                    <a:pt x="2389632" y="365760"/>
                    <a:pt x="2389632" y="816864"/>
                  </a:cubicBezTo>
                  <a:lnTo>
                    <a:pt x="2389632" y="816864"/>
                  </a:lnTo>
                  <a:cubicBezTo>
                    <a:pt x="2389632" y="1268006"/>
                    <a:pt x="2023872" y="1633728"/>
                    <a:pt x="1572768" y="1633728"/>
                  </a:cubicBezTo>
                  <a:lnTo>
                    <a:pt x="816864" y="1633728"/>
                  </a:lnTo>
                  <a:cubicBezTo>
                    <a:pt x="365760" y="1633728"/>
                    <a:pt x="0" y="1268006"/>
                    <a:pt x="0" y="816864"/>
                  </a:cubicBezTo>
                  <a:close/>
                </a:path>
              </a:pathLst>
            </a:custGeom>
            <a:solidFill>
              <a:srgbClr val="395B65">
                <a:alpha val="7450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3" name="Google Shape;143;p18"/>
            <p:cNvSpPr txBox="1"/>
            <p:nvPr/>
          </p:nvSpPr>
          <p:spPr>
            <a:xfrm>
              <a:off x="5870195" y="4800537"/>
              <a:ext cx="45807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Arial"/>
                  <a:ea typeface="Arial"/>
                  <a:cs typeface="Arial"/>
                  <a:sym typeface="Arial"/>
                </a:rPr>
                <a:t>03</a:t>
              </a:r>
              <a:endParaRPr sz="3200" b="0" i="0" u="none" strike="noStrike" cap="none">
                <a:solidFill>
                  <a:schemeClr val="dk1"/>
                </a:solidFill>
                <a:latin typeface="Arial"/>
                <a:ea typeface="Arial"/>
                <a:cs typeface="Arial"/>
                <a:sym typeface="Arial"/>
              </a:endParaRPr>
            </a:p>
          </p:txBody>
        </p:sp>
        <p:sp>
          <p:nvSpPr>
            <p:cNvPr id="144" name="Google Shape;144;p18"/>
            <p:cNvSpPr/>
            <p:nvPr/>
          </p:nvSpPr>
          <p:spPr>
            <a:xfrm>
              <a:off x="6996684" y="5992368"/>
              <a:ext cx="693546" cy="6096"/>
            </a:xfrm>
            <a:custGeom>
              <a:avLst/>
              <a:gdLst/>
              <a:ahLst/>
              <a:cxnLst/>
              <a:rect l="l" t="t" r="r" b="b"/>
              <a:pathLst>
                <a:path w="693546" h="6096" extrusionOk="0">
                  <a:moveTo>
                    <a:pt x="3047" y="3048"/>
                  </a:moveTo>
                  <a:lnTo>
                    <a:pt x="690498" y="3048"/>
                  </a:lnTo>
                </a:path>
              </a:pathLst>
            </a:custGeom>
            <a:noFill/>
            <a:ln w="9525"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5" name="Google Shape;145;p18"/>
            <p:cNvSpPr/>
            <p:nvPr/>
          </p:nvSpPr>
          <p:spPr>
            <a:xfrm>
              <a:off x="7607807" y="5911596"/>
              <a:ext cx="170688" cy="169164"/>
            </a:xfrm>
            <a:custGeom>
              <a:avLst/>
              <a:gdLst/>
              <a:ahLst/>
              <a:cxnLst/>
              <a:rect l="l" t="t" r="r" b="b"/>
              <a:pathLst>
                <a:path w="170688" h="169164" extrusionOk="0">
                  <a:moveTo>
                    <a:pt x="0" y="84582"/>
                  </a:moveTo>
                  <a:cubicBezTo>
                    <a:pt x="0" y="37871"/>
                    <a:pt x="38228" y="0"/>
                    <a:pt x="85345" y="0"/>
                  </a:cubicBezTo>
                  <a:cubicBezTo>
                    <a:pt x="132461" y="0"/>
                    <a:pt x="170689" y="37871"/>
                    <a:pt x="170689" y="84582"/>
                  </a:cubicBezTo>
                  <a:cubicBezTo>
                    <a:pt x="170689" y="131292"/>
                    <a:pt x="132461" y="169164"/>
                    <a:pt x="85345" y="169164"/>
                  </a:cubicBezTo>
                  <a:cubicBezTo>
                    <a:pt x="38228" y="169164"/>
                    <a:pt x="0" y="131292"/>
                    <a:pt x="0" y="84582"/>
                  </a:cubicBez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6" name="Google Shape;146;p18"/>
            <p:cNvSpPr txBox="1"/>
            <p:nvPr/>
          </p:nvSpPr>
          <p:spPr>
            <a:xfrm>
              <a:off x="5371994" y="5608403"/>
              <a:ext cx="160620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कुल 11 अध्याय हैं</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&amp; 79 खण्ड</a:t>
              </a:r>
              <a:endParaRPr sz="1800" b="0" i="0" u="none" strike="noStrike" cap="none">
                <a:solidFill>
                  <a:schemeClr val="lt1"/>
                </a:solidFill>
                <a:latin typeface="Arial"/>
                <a:ea typeface="Arial"/>
                <a:cs typeface="Arial"/>
                <a:sym typeface="Arial"/>
              </a:endParaRPr>
            </a:p>
          </p:txBody>
        </p:sp>
      </p:grpSp>
      <p:grpSp>
        <p:nvGrpSpPr>
          <p:cNvPr id="147" name="Google Shape;147;p18"/>
          <p:cNvGrpSpPr/>
          <p:nvPr/>
        </p:nvGrpSpPr>
        <p:grpSpPr>
          <a:xfrm>
            <a:off x="3272663" y="1897881"/>
            <a:ext cx="4181237" cy="1914402"/>
            <a:chOff x="1124259" y="2612717"/>
            <a:chExt cx="7607643" cy="4135305"/>
          </a:xfrm>
        </p:grpSpPr>
        <p:pic>
          <p:nvPicPr>
            <p:cNvPr id="148" name="Google Shape;148;p18"/>
            <p:cNvPicPr preferRelativeResize="0"/>
            <p:nvPr/>
          </p:nvPicPr>
          <p:blipFill rotWithShape="1">
            <a:blip r:embed="rId9">
              <a:alphaModFix/>
            </a:blip>
            <a:srcRect/>
            <a:stretch/>
          </p:blipFill>
          <p:spPr>
            <a:xfrm>
              <a:off x="6665866" y="2612717"/>
              <a:ext cx="2066036" cy="2550922"/>
            </a:xfrm>
            <a:prstGeom prst="rect">
              <a:avLst/>
            </a:prstGeom>
            <a:noFill/>
            <a:ln>
              <a:noFill/>
            </a:ln>
          </p:spPr>
        </p:pic>
        <p:sp>
          <p:nvSpPr>
            <p:cNvPr id="149" name="Google Shape;149;p18"/>
            <p:cNvSpPr/>
            <p:nvPr/>
          </p:nvSpPr>
          <p:spPr>
            <a:xfrm>
              <a:off x="3643884" y="5774436"/>
              <a:ext cx="693546" cy="6096"/>
            </a:xfrm>
            <a:custGeom>
              <a:avLst/>
              <a:gdLst/>
              <a:ahLst/>
              <a:cxnLst/>
              <a:rect l="l" t="t" r="r" b="b"/>
              <a:pathLst>
                <a:path w="693546" h="6096" extrusionOk="0">
                  <a:moveTo>
                    <a:pt x="690499" y="3048"/>
                  </a:moveTo>
                  <a:lnTo>
                    <a:pt x="3048" y="3048"/>
                  </a:lnTo>
                </a:path>
              </a:pathLst>
            </a:custGeom>
            <a:noFill/>
            <a:ln w="9525"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50" name="Google Shape;150;p18"/>
            <p:cNvPicPr preferRelativeResize="0"/>
            <p:nvPr/>
          </p:nvPicPr>
          <p:blipFill rotWithShape="1">
            <a:blip r:embed="rId10">
              <a:alphaModFix/>
            </a:blip>
            <a:srcRect/>
            <a:stretch/>
          </p:blipFill>
          <p:spPr>
            <a:xfrm>
              <a:off x="4291584" y="5405628"/>
              <a:ext cx="76200" cy="406781"/>
            </a:xfrm>
            <a:prstGeom prst="rect">
              <a:avLst/>
            </a:prstGeom>
            <a:noFill/>
            <a:ln>
              <a:noFill/>
            </a:ln>
          </p:spPr>
        </p:pic>
        <p:sp>
          <p:nvSpPr>
            <p:cNvPr id="151" name="Google Shape;151;p18"/>
            <p:cNvSpPr/>
            <p:nvPr/>
          </p:nvSpPr>
          <p:spPr>
            <a:xfrm>
              <a:off x="3555492" y="5693664"/>
              <a:ext cx="170688" cy="169164"/>
            </a:xfrm>
            <a:custGeom>
              <a:avLst/>
              <a:gdLst/>
              <a:ahLst/>
              <a:cxnLst/>
              <a:rect l="l" t="t" r="r" b="b"/>
              <a:pathLst>
                <a:path w="170688" h="169164" extrusionOk="0">
                  <a:moveTo>
                    <a:pt x="170688" y="84582"/>
                  </a:moveTo>
                  <a:cubicBezTo>
                    <a:pt x="170688" y="37871"/>
                    <a:pt x="132461" y="0"/>
                    <a:pt x="85344" y="0"/>
                  </a:cubicBezTo>
                  <a:cubicBezTo>
                    <a:pt x="38227" y="0"/>
                    <a:pt x="0" y="37871"/>
                    <a:pt x="0" y="84582"/>
                  </a:cubicBezTo>
                  <a:cubicBezTo>
                    <a:pt x="0" y="131292"/>
                    <a:pt x="38227" y="169164"/>
                    <a:pt x="85344" y="169164"/>
                  </a:cubicBezTo>
                  <a:cubicBezTo>
                    <a:pt x="132461" y="169164"/>
                    <a:pt x="170688" y="131292"/>
                    <a:pt x="170688" y="84582"/>
                  </a:cubicBez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2" name="Google Shape;152;p18"/>
            <p:cNvSpPr txBox="1"/>
            <p:nvPr/>
          </p:nvSpPr>
          <p:spPr>
            <a:xfrm>
              <a:off x="1124259" y="5866747"/>
              <a:ext cx="3082282" cy="8812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3D3D3D"/>
                  </a:solidFill>
                  <a:latin typeface="Arial"/>
                  <a:ea typeface="Arial"/>
                  <a:cs typeface="Arial"/>
                  <a:sym typeface="Arial"/>
                </a:rPr>
                <a:t>नोडल एजेंसी,</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3D3D3D"/>
                  </a:solidFill>
                  <a:latin typeface="Arial"/>
                  <a:ea typeface="Arial"/>
                  <a:cs typeface="Arial"/>
                  <a:sym typeface="Arial"/>
                </a:rPr>
                <a:t>गृह मंत्रालय होगा</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rial"/>
                <a:ea typeface="Arial"/>
                <a:cs typeface="Arial"/>
                <a:sym typeface="Arial"/>
              </a:endParaRPr>
            </a:p>
          </p:txBody>
        </p:sp>
      </p:grpSp>
      <p:grpSp>
        <p:nvGrpSpPr>
          <p:cNvPr id="153" name="Google Shape;153;p18"/>
          <p:cNvGrpSpPr/>
          <p:nvPr/>
        </p:nvGrpSpPr>
        <p:grpSpPr>
          <a:xfrm>
            <a:off x="3600132" y="-125418"/>
            <a:ext cx="3430790" cy="1906843"/>
            <a:chOff x="231056" y="1037787"/>
            <a:chExt cx="6179607" cy="2589879"/>
          </a:xfrm>
        </p:grpSpPr>
        <p:pic>
          <p:nvPicPr>
            <p:cNvPr id="154" name="Google Shape;154;p18"/>
            <p:cNvPicPr preferRelativeResize="0"/>
            <p:nvPr/>
          </p:nvPicPr>
          <p:blipFill rotWithShape="1">
            <a:blip r:embed="rId11">
              <a:alphaModFix/>
            </a:blip>
            <a:srcRect/>
            <a:stretch/>
          </p:blipFill>
          <p:spPr>
            <a:xfrm>
              <a:off x="3947625" y="1331633"/>
              <a:ext cx="2463038" cy="2296033"/>
            </a:xfrm>
            <a:prstGeom prst="rect">
              <a:avLst/>
            </a:prstGeom>
            <a:noFill/>
            <a:ln>
              <a:noFill/>
            </a:ln>
          </p:spPr>
        </p:pic>
        <p:sp>
          <p:nvSpPr>
            <p:cNvPr id="155" name="Google Shape;155;p18"/>
            <p:cNvSpPr txBox="1"/>
            <p:nvPr/>
          </p:nvSpPr>
          <p:spPr>
            <a:xfrm>
              <a:off x="4930393" y="2274618"/>
              <a:ext cx="43111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Arial"/>
                  <a:ea typeface="Arial"/>
                  <a:cs typeface="Arial"/>
                  <a:sym typeface="Arial"/>
                </a:rPr>
                <a:t>05</a:t>
              </a:r>
              <a:endParaRPr sz="3200" b="0" i="0" u="none" strike="noStrike" cap="none">
                <a:solidFill>
                  <a:schemeClr val="dk1"/>
                </a:solidFill>
                <a:latin typeface="Arial"/>
                <a:ea typeface="Arial"/>
                <a:cs typeface="Arial"/>
                <a:sym typeface="Arial"/>
              </a:endParaRPr>
            </a:p>
          </p:txBody>
        </p:sp>
        <p:sp>
          <p:nvSpPr>
            <p:cNvPr id="156" name="Google Shape;156;p18"/>
            <p:cNvSpPr/>
            <p:nvPr/>
          </p:nvSpPr>
          <p:spPr>
            <a:xfrm>
              <a:off x="4062984" y="1301496"/>
              <a:ext cx="693546" cy="6096"/>
            </a:xfrm>
            <a:custGeom>
              <a:avLst/>
              <a:gdLst/>
              <a:ahLst/>
              <a:cxnLst/>
              <a:rect l="l" t="t" r="r" b="b"/>
              <a:pathLst>
                <a:path w="693546" h="6096" extrusionOk="0">
                  <a:moveTo>
                    <a:pt x="690499" y="3048"/>
                  </a:moveTo>
                  <a:lnTo>
                    <a:pt x="3048" y="3048"/>
                  </a:lnTo>
                </a:path>
              </a:pathLst>
            </a:custGeom>
            <a:noFill/>
            <a:ln w="9525"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57" name="Google Shape;157;p18"/>
            <p:cNvPicPr preferRelativeResize="0"/>
            <p:nvPr/>
          </p:nvPicPr>
          <p:blipFill rotWithShape="1">
            <a:blip r:embed="rId12">
              <a:alphaModFix/>
            </a:blip>
            <a:srcRect/>
            <a:stretch/>
          </p:blipFill>
          <p:spPr>
            <a:xfrm>
              <a:off x="4710684" y="1269492"/>
              <a:ext cx="76200" cy="406781"/>
            </a:xfrm>
            <a:prstGeom prst="rect">
              <a:avLst/>
            </a:prstGeom>
            <a:noFill/>
            <a:ln>
              <a:noFill/>
            </a:ln>
          </p:spPr>
        </p:pic>
        <p:sp>
          <p:nvSpPr>
            <p:cNvPr id="158" name="Google Shape;158;p18"/>
            <p:cNvSpPr/>
            <p:nvPr/>
          </p:nvSpPr>
          <p:spPr>
            <a:xfrm>
              <a:off x="3974592" y="1217676"/>
              <a:ext cx="169164" cy="169164"/>
            </a:xfrm>
            <a:custGeom>
              <a:avLst/>
              <a:gdLst/>
              <a:ahLst/>
              <a:cxnLst/>
              <a:rect l="l" t="t" r="r" b="b"/>
              <a:pathLst>
                <a:path w="169164" h="169164" extrusionOk="0">
                  <a:moveTo>
                    <a:pt x="169164" y="84582"/>
                  </a:moveTo>
                  <a:cubicBezTo>
                    <a:pt x="169164" y="131318"/>
                    <a:pt x="131317" y="169164"/>
                    <a:pt x="84582" y="169164"/>
                  </a:cubicBezTo>
                  <a:cubicBezTo>
                    <a:pt x="37846" y="169164"/>
                    <a:pt x="0" y="131318"/>
                    <a:pt x="0" y="84582"/>
                  </a:cubicBezTo>
                  <a:cubicBezTo>
                    <a:pt x="0" y="37846"/>
                    <a:pt x="37846" y="0"/>
                    <a:pt x="84582" y="0"/>
                  </a:cubicBezTo>
                  <a:cubicBezTo>
                    <a:pt x="131317" y="0"/>
                    <a:pt x="169164" y="37846"/>
                    <a:pt x="169164" y="84582"/>
                  </a:cubicBezTo>
                  <a:close/>
                </a:path>
              </a:pathLst>
            </a:custGeom>
            <a:solidFill>
              <a:srgbClr val="395B6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9" name="Google Shape;159;p18"/>
            <p:cNvSpPr txBox="1"/>
            <p:nvPr/>
          </p:nvSpPr>
          <p:spPr>
            <a:xfrm>
              <a:off x="231056" y="1037787"/>
              <a:ext cx="3734968"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D3D3D"/>
                  </a:solidFill>
                  <a:latin typeface="Open Sans"/>
                  <a:ea typeface="Open Sans"/>
                  <a:cs typeface="Open Sans"/>
                  <a:sym typeface="Open Sans"/>
                </a:rPr>
                <a:t>आपदा प्रबंधन</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प्राधिकरण,</a:t>
              </a:r>
              <a:endParaRPr sz="2400" b="1" i="0" u="none" strike="noStrike" cap="none">
                <a:solidFill>
                  <a:srgbClr val="3D3D3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D3D3D"/>
                  </a:solidFill>
                  <a:latin typeface="Open Sans"/>
                  <a:ea typeface="Open Sans"/>
                  <a:cs typeface="Open Sans"/>
                  <a:sym typeface="Open Sans"/>
                </a:rPr>
                <a:t>तीनों स्तरों पर</a:t>
              </a:r>
              <a:endParaRPr sz="2400" b="1" i="0" u="none" strike="noStrike" cap="none">
                <a:solidFill>
                  <a:schemeClr val="dk1"/>
                </a:solidFill>
                <a:latin typeface="Open Sans"/>
                <a:ea typeface="Open Sans"/>
                <a:cs typeface="Open Sans"/>
                <a:sym typeface="Open Sans"/>
              </a:endParaRPr>
            </a:p>
          </p:txBody>
        </p:sp>
      </p:grpSp>
      <p:sp>
        <p:nvSpPr>
          <p:cNvPr id="160" name="Google Shape;160;p18"/>
          <p:cNvSpPr txBox="1"/>
          <p:nvPr/>
        </p:nvSpPr>
        <p:spPr>
          <a:xfrm>
            <a:off x="6675903" y="2346687"/>
            <a:ext cx="782523"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Arial"/>
                <a:ea typeface="Arial"/>
                <a:cs typeface="Arial"/>
                <a:sym typeface="Arial"/>
              </a:rPr>
              <a:t>0 4 </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9"/>
          <p:cNvGrpSpPr/>
          <p:nvPr/>
        </p:nvGrpSpPr>
        <p:grpSpPr>
          <a:xfrm>
            <a:off x="-1133856" y="-382945"/>
            <a:ext cx="3660343" cy="3055100"/>
            <a:chOff x="390144" y="287576"/>
            <a:chExt cx="2214126" cy="1432925"/>
          </a:xfrm>
        </p:grpSpPr>
        <p:sp>
          <p:nvSpPr>
            <p:cNvPr id="166" name="Google Shape;166;p19"/>
            <p:cNvSpPr txBox="1"/>
            <p:nvPr/>
          </p:nvSpPr>
          <p:spPr>
            <a:xfrm>
              <a:off x="1139944" y="1431790"/>
              <a:ext cx="1464326" cy="2887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प्रमुख प्रगति</a:t>
              </a:r>
              <a:endParaRPr sz="4000" b="1" i="0" u="none" strike="noStrike" cap="none">
                <a:solidFill>
                  <a:srgbClr val="FF0000"/>
                </a:solidFill>
                <a:latin typeface="Open Sans"/>
                <a:ea typeface="Open Sans"/>
                <a:cs typeface="Open Sans"/>
                <a:sym typeface="Open Sans"/>
              </a:endParaRPr>
            </a:p>
          </p:txBody>
        </p:sp>
        <p:sp>
          <p:nvSpPr>
            <p:cNvPr id="167" name="Google Shape;167;p19"/>
            <p:cNvSpPr txBox="1"/>
            <p:nvPr/>
          </p:nvSpPr>
          <p:spPr>
            <a:xfrm>
              <a:off x="390144" y="287576"/>
              <a:ext cx="39" cy="1443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grpSp>
      <p:pic>
        <p:nvPicPr>
          <p:cNvPr id="168" name="Google Shape;168;p19"/>
          <p:cNvPicPr preferRelativeResize="0"/>
          <p:nvPr/>
        </p:nvPicPr>
        <p:blipFill rotWithShape="1">
          <a:blip r:embed="rId3">
            <a:alphaModFix/>
          </a:blip>
          <a:srcRect/>
          <a:stretch/>
        </p:blipFill>
        <p:spPr>
          <a:xfrm>
            <a:off x="4180084" y="-852678"/>
            <a:ext cx="6096" cy="6848855"/>
          </a:xfrm>
          <a:prstGeom prst="rect">
            <a:avLst/>
          </a:prstGeom>
          <a:noFill/>
          <a:ln>
            <a:noFill/>
          </a:ln>
        </p:spPr>
      </p:pic>
      <p:grpSp>
        <p:nvGrpSpPr>
          <p:cNvPr id="169" name="Google Shape;169;p19"/>
          <p:cNvGrpSpPr/>
          <p:nvPr/>
        </p:nvGrpSpPr>
        <p:grpSpPr>
          <a:xfrm>
            <a:off x="2590800" y="2114550"/>
            <a:ext cx="5867018" cy="1421003"/>
            <a:chOff x="-1088172" y="3143459"/>
            <a:chExt cx="5867017" cy="1421003"/>
          </a:xfrm>
        </p:grpSpPr>
        <p:sp>
          <p:nvSpPr>
            <p:cNvPr id="170" name="Google Shape;170;p19"/>
            <p:cNvSpPr/>
            <p:nvPr/>
          </p:nvSpPr>
          <p:spPr>
            <a:xfrm>
              <a:off x="1445954" y="3815861"/>
              <a:ext cx="1715262" cy="76200"/>
            </a:xfrm>
            <a:custGeom>
              <a:avLst/>
              <a:gdLst/>
              <a:ahLst/>
              <a:cxnLst/>
              <a:rect l="l" t="t" r="r" b="b"/>
              <a:pathLst>
                <a:path w="1715262" h="76200" extrusionOk="0">
                  <a:moveTo>
                    <a:pt x="1715262" y="44450"/>
                  </a:moveTo>
                  <a:lnTo>
                    <a:pt x="38100" y="44450"/>
                  </a:lnTo>
                  <a:lnTo>
                    <a:pt x="38100" y="31750"/>
                  </a:lnTo>
                  <a:lnTo>
                    <a:pt x="1715262" y="31750"/>
                  </a:lnTo>
                  <a:close/>
                  <a:moveTo>
                    <a:pt x="38100" y="76200"/>
                  </a:moveTo>
                  <a:lnTo>
                    <a:pt x="0" y="38100"/>
                  </a:lnTo>
                  <a:lnTo>
                    <a:pt x="38100" y="0"/>
                  </a:lnTo>
                  <a:lnTo>
                    <a:pt x="76200"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1" name="Google Shape;171;p19"/>
            <p:cNvPicPr preferRelativeResize="0"/>
            <p:nvPr/>
          </p:nvPicPr>
          <p:blipFill rotWithShape="1">
            <a:blip r:embed="rId4">
              <a:alphaModFix/>
            </a:blip>
            <a:srcRect/>
            <a:stretch/>
          </p:blipFill>
          <p:spPr>
            <a:xfrm>
              <a:off x="3259592" y="3143459"/>
              <a:ext cx="1420876" cy="1421003"/>
            </a:xfrm>
            <a:prstGeom prst="rect">
              <a:avLst/>
            </a:prstGeom>
            <a:noFill/>
            <a:ln>
              <a:noFill/>
            </a:ln>
          </p:spPr>
        </p:pic>
        <p:sp>
          <p:nvSpPr>
            <p:cNvPr id="172" name="Google Shape;172;p19"/>
            <p:cNvSpPr txBox="1"/>
            <p:nvPr/>
          </p:nvSpPr>
          <p:spPr>
            <a:xfrm>
              <a:off x="3450412" y="3674855"/>
              <a:ext cx="80714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35E0C3"/>
                  </a:solidFill>
                  <a:latin typeface="Arial"/>
                  <a:ea typeface="Arial"/>
                  <a:cs typeface="Arial"/>
                  <a:sym typeface="Arial"/>
                </a:rPr>
                <a:t>1999</a:t>
              </a:r>
              <a:endParaRPr sz="2800" b="0" i="0" u="none" strike="noStrike" cap="none">
                <a:solidFill>
                  <a:schemeClr val="dk1"/>
                </a:solidFill>
                <a:latin typeface="Arial"/>
                <a:ea typeface="Arial"/>
                <a:cs typeface="Arial"/>
                <a:sym typeface="Arial"/>
              </a:endParaRPr>
            </a:p>
          </p:txBody>
        </p:sp>
        <p:pic>
          <p:nvPicPr>
            <p:cNvPr id="173" name="Google Shape;173;p19"/>
            <p:cNvPicPr preferRelativeResize="0"/>
            <p:nvPr/>
          </p:nvPicPr>
          <p:blipFill rotWithShape="1">
            <a:blip r:embed="rId5">
              <a:alphaModFix/>
            </a:blip>
            <a:srcRect/>
            <a:stretch/>
          </p:blipFill>
          <p:spPr>
            <a:xfrm>
              <a:off x="4060279" y="3143459"/>
              <a:ext cx="718566" cy="1421003"/>
            </a:xfrm>
            <a:prstGeom prst="rect">
              <a:avLst/>
            </a:prstGeom>
            <a:noFill/>
            <a:ln>
              <a:noFill/>
            </a:ln>
          </p:spPr>
        </p:pic>
        <p:sp>
          <p:nvSpPr>
            <p:cNvPr id="174" name="Google Shape;174;p19"/>
            <p:cNvSpPr txBox="1"/>
            <p:nvPr/>
          </p:nvSpPr>
          <p:spPr>
            <a:xfrm>
              <a:off x="-1088172" y="3653084"/>
              <a:ext cx="363054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एच.पी.सी का गठन और</a:t>
              </a:r>
              <a:endParaRPr sz="2400" b="0" i="0" u="none" strike="noStrike" cap="none">
                <a:solidFill>
                  <a:srgbClr val="3D3D3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अलग विभाग के लिए अनुशंसा</a:t>
              </a:r>
              <a:endParaRPr sz="2400" b="0" i="0" u="none" strike="noStrike" cap="none">
                <a:solidFill>
                  <a:srgbClr val="3D3D3D"/>
                </a:solidFill>
                <a:latin typeface="Open Sans"/>
                <a:ea typeface="Open Sans"/>
                <a:cs typeface="Open Sans"/>
                <a:sym typeface="Open Sans"/>
              </a:endParaRPr>
            </a:p>
          </p:txBody>
        </p:sp>
      </p:grpSp>
      <p:grpSp>
        <p:nvGrpSpPr>
          <p:cNvPr id="175" name="Google Shape;175;p19"/>
          <p:cNvGrpSpPr/>
          <p:nvPr/>
        </p:nvGrpSpPr>
        <p:grpSpPr>
          <a:xfrm>
            <a:off x="3236606" y="3638550"/>
            <a:ext cx="5773827" cy="1420888"/>
            <a:chOff x="5304282" y="5085588"/>
            <a:chExt cx="5773825" cy="1420888"/>
          </a:xfrm>
        </p:grpSpPr>
        <p:sp>
          <p:nvSpPr>
            <p:cNvPr id="176" name="Google Shape;176;p19"/>
            <p:cNvSpPr/>
            <p:nvPr/>
          </p:nvSpPr>
          <p:spPr>
            <a:xfrm>
              <a:off x="6797040" y="5757672"/>
              <a:ext cx="1715262" cy="76200"/>
            </a:xfrm>
            <a:custGeom>
              <a:avLst/>
              <a:gdLst/>
              <a:ahLst/>
              <a:cxnLst/>
              <a:rect l="l" t="t" r="r" b="b"/>
              <a:pathLst>
                <a:path w="1715262" h="76200" extrusionOk="0">
                  <a:moveTo>
                    <a:pt x="0" y="31750"/>
                  </a:moveTo>
                  <a:lnTo>
                    <a:pt x="1677162" y="31750"/>
                  </a:lnTo>
                  <a:lnTo>
                    <a:pt x="1677162" y="44450"/>
                  </a:lnTo>
                  <a:lnTo>
                    <a:pt x="0" y="44450"/>
                  </a:lnTo>
                  <a:close/>
                  <a:moveTo>
                    <a:pt x="1677162" y="0"/>
                  </a:moveTo>
                  <a:lnTo>
                    <a:pt x="1715262" y="38100"/>
                  </a:lnTo>
                  <a:lnTo>
                    <a:pt x="1677162" y="76200"/>
                  </a:lnTo>
                  <a:lnTo>
                    <a:pt x="1639062"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7" name="Google Shape;177;p19"/>
            <p:cNvPicPr preferRelativeResize="0"/>
            <p:nvPr/>
          </p:nvPicPr>
          <p:blipFill rotWithShape="1">
            <a:blip r:embed="rId6">
              <a:alphaModFix/>
            </a:blip>
            <a:srcRect/>
            <a:stretch/>
          </p:blipFill>
          <p:spPr>
            <a:xfrm>
              <a:off x="5398262" y="5085588"/>
              <a:ext cx="1420876" cy="1420888"/>
            </a:xfrm>
            <a:prstGeom prst="rect">
              <a:avLst/>
            </a:prstGeom>
            <a:noFill/>
            <a:ln>
              <a:noFill/>
            </a:ln>
          </p:spPr>
        </p:pic>
        <p:sp>
          <p:nvSpPr>
            <p:cNvPr id="178" name="Google Shape;178;p19"/>
            <p:cNvSpPr txBox="1"/>
            <p:nvPr/>
          </p:nvSpPr>
          <p:spPr>
            <a:xfrm>
              <a:off x="5712841" y="5605507"/>
              <a:ext cx="80714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35E0C3"/>
                  </a:solidFill>
                  <a:latin typeface="Arial"/>
                  <a:ea typeface="Arial"/>
                  <a:cs typeface="Arial"/>
                  <a:sym typeface="Arial"/>
                </a:rPr>
                <a:t>2005</a:t>
              </a:r>
              <a:endParaRPr sz="2800" b="0" i="0" u="none" strike="noStrike" cap="none">
                <a:solidFill>
                  <a:schemeClr val="dk1"/>
                </a:solidFill>
                <a:latin typeface="Arial"/>
                <a:ea typeface="Arial"/>
                <a:cs typeface="Arial"/>
                <a:sym typeface="Arial"/>
              </a:endParaRPr>
            </a:p>
          </p:txBody>
        </p:sp>
        <p:pic>
          <p:nvPicPr>
            <p:cNvPr id="179" name="Google Shape;179;p19"/>
            <p:cNvPicPr preferRelativeResize="0"/>
            <p:nvPr/>
          </p:nvPicPr>
          <p:blipFill rotWithShape="1">
            <a:blip r:embed="rId7">
              <a:alphaModFix/>
            </a:blip>
            <a:srcRect/>
            <a:stretch/>
          </p:blipFill>
          <p:spPr>
            <a:xfrm>
              <a:off x="5304282" y="5085588"/>
              <a:ext cx="718566" cy="1420888"/>
            </a:xfrm>
            <a:prstGeom prst="rect">
              <a:avLst/>
            </a:prstGeom>
            <a:noFill/>
            <a:ln>
              <a:noFill/>
            </a:ln>
          </p:spPr>
        </p:pic>
        <p:sp>
          <p:nvSpPr>
            <p:cNvPr id="180" name="Google Shape;180;p19"/>
            <p:cNvSpPr txBox="1"/>
            <p:nvPr/>
          </p:nvSpPr>
          <p:spPr>
            <a:xfrm>
              <a:off x="8898537" y="5226331"/>
              <a:ext cx="217957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Arial"/>
                  <a:ea typeface="Arial"/>
                  <a:cs typeface="Arial"/>
                  <a:sym typeface="Arial"/>
                </a:rPr>
                <a:t>आपदा प्रबंधन</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Arial"/>
                  <a:ea typeface="Arial"/>
                  <a:cs typeface="Arial"/>
                  <a:sym typeface="Arial"/>
                </a:rPr>
                <a:t>अधिनियम-2005,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Arial"/>
                  <a:ea typeface="Arial"/>
                  <a:cs typeface="Arial"/>
                  <a:sym typeface="Arial"/>
                </a:rPr>
                <a:t> एन.डी.एम.ए.</a:t>
              </a:r>
              <a:endParaRPr sz="2400" b="0" i="0" u="none" strike="noStrike" cap="none">
                <a:solidFill>
                  <a:schemeClr val="dk1"/>
                </a:solidFill>
                <a:latin typeface="Arial"/>
                <a:ea typeface="Arial"/>
                <a:cs typeface="Arial"/>
                <a:sym typeface="Arial"/>
              </a:endParaRPr>
            </a:p>
          </p:txBody>
        </p:sp>
      </p:grpSp>
      <p:grpSp>
        <p:nvGrpSpPr>
          <p:cNvPr id="181" name="Google Shape;181;p19"/>
          <p:cNvGrpSpPr/>
          <p:nvPr/>
        </p:nvGrpSpPr>
        <p:grpSpPr>
          <a:xfrm>
            <a:off x="2642688" y="895350"/>
            <a:ext cx="6599115" cy="1477328"/>
            <a:chOff x="5304282" y="298887"/>
            <a:chExt cx="6980489" cy="1869113"/>
          </a:xfrm>
        </p:grpSpPr>
        <p:pic>
          <p:nvPicPr>
            <p:cNvPr id="182" name="Google Shape;182;p19"/>
            <p:cNvPicPr preferRelativeResize="0"/>
            <p:nvPr/>
          </p:nvPicPr>
          <p:blipFill rotWithShape="1">
            <a:blip r:embed="rId8">
              <a:alphaModFix/>
            </a:blip>
            <a:srcRect/>
            <a:stretch/>
          </p:blipFill>
          <p:spPr>
            <a:xfrm>
              <a:off x="5398262" y="375793"/>
              <a:ext cx="1420876" cy="1421003"/>
            </a:xfrm>
            <a:prstGeom prst="rect">
              <a:avLst/>
            </a:prstGeom>
            <a:noFill/>
            <a:ln>
              <a:noFill/>
            </a:ln>
          </p:spPr>
        </p:pic>
        <p:sp>
          <p:nvSpPr>
            <p:cNvPr id="183" name="Google Shape;183;p19"/>
            <p:cNvSpPr txBox="1"/>
            <p:nvPr/>
          </p:nvSpPr>
          <p:spPr>
            <a:xfrm>
              <a:off x="5712840" y="894770"/>
              <a:ext cx="936176" cy="545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35E0C3"/>
                  </a:solidFill>
                  <a:latin typeface="Arial"/>
                  <a:ea typeface="Arial"/>
                  <a:cs typeface="Arial"/>
                  <a:sym typeface="Arial"/>
                </a:rPr>
                <a:t>1995</a:t>
              </a:r>
              <a:endParaRPr sz="2800" b="0" i="0" u="none" strike="noStrike" cap="none">
                <a:solidFill>
                  <a:schemeClr val="dk1"/>
                </a:solidFill>
                <a:latin typeface="Arial"/>
                <a:ea typeface="Arial"/>
                <a:cs typeface="Arial"/>
                <a:sym typeface="Arial"/>
              </a:endParaRPr>
            </a:p>
          </p:txBody>
        </p:sp>
        <p:pic>
          <p:nvPicPr>
            <p:cNvPr id="184" name="Google Shape;184;p19"/>
            <p:cNvPicPr preferRelativeResize="0"/>
            <p:nvPr/>
          </p:nvPicPr>
          <p:blipFill rotWithShape="1">
            <a:blip r:embed="rId9">
              <a:alphaModFix/>
            </a:blip>
            <a:srcRect/>
            <a:stretch/>
          </p:blipFill>
          <p:spPr>
            <a:xfrm>
              <a:off x="5304282" y="375793"/>
              <a:ext cx="718566" cy="1421003"/>
            </a:xfrm>
            <a:prstGeom prst="rect">
              <a:avLst/>
            </a:prstGeom>
            <a:noFill/>
            <a:ln>
              <a:noFill/>
            </a:ln>
          </p:spPr>
        </p:pic>
        <p:sp>
          <p:nvSpPr>
            <p:cNvPr id="185" name="Google Shape;185;p19"/>
            <p:cNvSpPr txBox="1"/>
            <p:nvPr/>
          </p:nvSpPr>
          <p:spPr>
            <a:xfrm>
              <a:off x="8493526" y="298887"/>
              <a:ext cx="3791245" cy="18691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एन.सी.डी.एम. का गठन</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और 2005 में इसका नाम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बदलकर एन.आई.डी.एम कर दिया गया</a:t>
              </a:r>
              <a:endParaRPr sz="2400" b="0" i="0" u="none" strike="noStrike" cap="none">
                <a:solidFill>
                  <a:schemeClr val="dk1"/>
                </a:solidFill>
                <a:latin typeface="Open Sans"/>
                <a:ea typeface="Open Sans"/>
                <a:cs typeface="Open Sans"/>
                <a:sym typeface="Open Sans"/>
              </a:endParaRPr>
            </a:p>
          </p:txBody>
        </p:sp>
        <p:sp>
          <p:nvSpPr>
            <p:cNvPr id="186" name="Google Shape;186;p19"/>
            <p:cNvSpPr/>
            <p:nvPr/>
          </p:nvSpPr>
          <p:spPr>
            <a:xfrm>
              <a:off x="6797040" y="1048512"/>
              <a:ext cx="1715262" cy="76200"/>
            </a:xfrm>
            <a:custGeom>
              <a:avLst/>
              <a:gdLst/>
              <a:ahLst/>
              <a:cxnLst/>
              <a:rect l="l" t="t" r="r" b="b"/>
              <a:pathLst>
                <a:path w="1715262" h="76200" extrusionOk="0">
                  <a:moveTo>
                    <a:pt x="0" y="31750"/>
                  </a:moveTo>
                  <a:lnTo>
                    <a:pt x="1677162" y="31750"/>
                  </a:lnTo>
                  <a:lnTo>
                    <a:pt x="1677162" y="44450"/>
                  </a:lnTo>
                  <a:lnTo>
                    <a:pt x="0" y="44450"/>
                  </a:lnTo>
                  <a:close/>
                  <a:moveTo>
                    <a:pt x="1677162" y="0"/>
                  </a:moveTo>
                  <a:lnTo>
                    <a:pt x="1715262" y="38100"/>
                  </a:lnTo>
                  <a:lnTo>
                    <a:pt x="1677162" y="76200"/>
                  </a:lnTo>
                  <a:lnTo>
                    <a:pt x="1639062"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0"/>
          <p:cNvPicPr preferRelativeResize="0"/>
          <p:nvPr/>
        </p:nvPicPr>
        <p:blipFill rotWithShape="1">
          <a:blip r:embed="rId3">
            <a:alphaModFix/>
          </a:blip>
          <a:srcRect/>
          <a:stretch/>
        </p:blipFill>
        <p:spPr>
          <a:xfrm>
            <a:off x="4507708" y="-764719"/>
            <a:ext cx="76200" cy="5980875"/>
          </a:xfrm>
          <a:prstGeom prst="rect">
            <a:avLst/>
          </a:prstGeom>
          <a:noFill/>
          <a:ln>
            <a:noFill/>
          </a:ln>
        </p:spPr>
      </p:pic>
      <p:grpSp>
        <p:nvGrpSpPr>
          <p:cNvPr id="192" name="Google Shape;192;p20"/>
          <p:cNvGrpSpPr/>
          <p:nvPr/>
        </p:nvGrpSpPr>
        <p:grpSpPr>
          <a:xfrm>
            <a:off x="4038601" y="2024799"/>
            <a:ext cx="4930004" cy="1420876"/>
            <a:chOff x="4772532" y="2662599"/>
            <a:chExt cx="4729717" cy="1420876"/>
          </a:xfrm>
        </p:grpSpPr>
        <p:sp>
          <p:nvSpPr>
            <p:cNvPr id="193" name="Google Shape;193;p20"/>
            <p:cNvSpPr/>
            <p:nvPr/>
          </p:nvSpPr>
          <p:spPr>
            <a:xfrm>
              <a:off x="6499955" y="3373037"/>
              <a:ext cx="1715262" cy="76200"/>
            </a:xfrm>
            <a:custGeom>
              <a:avLst/>
              <a:gdLst/>
              <a:ahLst/>
              <a:cxnLst/>
              <a:rect l="l" t="t" r="r" b="b"/>
              <a:pathLst>
                <a:path w="1715262" h="76200" extrusionOk="0">
                  <a:moveTo>
                    <a:pt x="1715262" y="44450"/>
                  </a:moveTo>
                  <a:lnTo>
                    <a:pt x="38100" y="44450"/>
                  </a:lnTo>
                  <a:lnTo>
                    <a:pt x="38100" y="31750"/>
                  </a:lnTo>
                  <a:lnTo>
                    <a:pt x="1715262" y="31750"/>
                  </a:lnTo>
                  <a:close/>
                  <a:moveTo>
                    <a:pt x="38100" y="76200"/>
                  </a:moveTo>
                  <a:lnTo>
                    <a:pt x="0" y="38100"/>
                  </a:lnTo>
                  <a:lnTo>
                    <a:pt x="38100" y="0"/>
                  </a:lnTo>
                  <a:lnTo>
                    <a:pt x="76200"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94" name="Google Shape;194;p20"/>
            <p:cNvPicPr preferRelativeResize="0"/>
            <p:nvPr/>
          </p:nvPicPr>
          <p:blipFill rotWithShape="1">
            <a:blip r:embed="rId4">
              <a:alphaModFix/>
            </a:blip>
            <a:srcRect/>
            <a:stretch/>
          </p:blipFill>
          <p:spPr>
            <a:xfrm>
              <a:off x="8081373" y="2662599"/>
              <a:ext cx="1420876" cy="1420876"/>
            </a:xfrm>
            <a:prstGeom prst="rect">
              <a:avLst/>
            </a:prstGeom>
            <a:noFill/>
            <a:ln>
              <a:noFill/>
            </a:ln>
          </p:spPr>
        </p:pic>
        <p:sp>
          <p:nvSpPr>
            <p:cNvPr id="195" name="Google Shape;195;p20"/>
            <p:cNvSpPr txBox="1"/>
            <p:nvPr/>
          </p:nvSpPr>
          <p:spPr>
            <a:xfrm>
              <a:off x="8418270" y="3124315"/>
              <a:ext cx="774353"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35E0C3"/>
                  </a:solidFill>
                  <a:latin typeface="Arial"/>
                  <a:ea typeface="Arial"/>
                  <a:cs typeface="Arial"/>
                  <a:sym typeface="Arial"/>
                </a:rPr>
                <a:t>2016</a:t>
              </a:r>
              <a:endParaRPr sz="2800" b="0" i="0" u="none" strike="noStrike" cap="none">
                <a:solidFill>
                  <a:schemeClr val="dk1"/>
                </a:solidFill>
                <a:latin typeface="Arial"/>
                <a:ea typeface="Arial"/>
                <a:cs typeface="Arial"/>
                <a:sym typeface="Arial"/>
              </a:endParaRPr>
            </a:p>
          </p:txBody>
        </p:sp>
        <p:sp>
          <p:nvSpPr>
            <p:cNvPr id="196" name="Google Shape;196;p20"/>
            <p:cNvSpPr txBox="1"/>
            <p:nvPr/>
          </p:nvSpPr>
          <p:spPr>
            <a:xfrm>
              <a:off x="4772532" y="3057150"/>
              <a:ext cx="163329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राष्ट्रीय आपदा</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प्रबंधन योजना</a:t>
              </a:r>
              <a:endParaRPr sz="2400" b="0" i="0" u="none" strike="noStrike" cap="none">
                <a:solidFill>
                  <a:schemeClr val="dk1"/>
                </a:solidFill>
                <a:latin typeface="Open Sans"/>
                <a:ea typeface="Open Sans"/>
                <a:cs typeface="Open Sans"/>
                <a:sym typeface="Open Sans"/>
              </a:endParaRPr>
            </a:p>
          </p:txBody>
        </p:sp>
      </p:grpSp>
      <p:grpSp>
        <p:nvGrpSpPr>
          <p:cNvPr id="197" name="Google Shape;197;p20"/>
          <p:cNvGrpSpPr/>
          <p:nvPr/>
        </p:nvGrpSpPr>
        <p:grpSpPr>
          <a:xfrm>
            <a:off x="4728722" y="503356"/>
            <a:ext cx="4339079" cy="1763594"/>
            <a:chOff x="8362157" y="638353"/>
            <a:chExt cx="6754588" cy="1891355"/>
          </a:xfrm>
        </p:grpSpPr>
        <p:sp>
          <p:nvSpPr>
            <p:cNvPr id="198" name="Google Shape;198;p20"/>
            <p:cNvSpPr/>
            <p:nvPr/>
          </p:nvSpPr>
          <p:spPr>
            <a:xfrm>
              <a:off x="10084019" y="1467345"/>
              <a:ext cx="1715262" cy="76200"/>
            </a:xfrm>
            <a:custGeom>
              <a:avLst/>
              <a:gdLst/>
              <a:ahLst/>
              <a:cxnLst/>
              <a:rect l="l" t="t" r="r" b="b"/>
              <a:pathLst>
                <a:path w="1715262" h="76200" extrusionOk="0">
                  <a:moveTo>
                    <a:pt x="0" y="31750"/>
                  </a:moveTo>
                  <a:lnTo>
                    <a:pt x="1677162" y="31750"/>
                  </a:lnTo>
                  <a:lnTo>
                    <a:pt x="1677162" y="44450"/>
                  </a:lnTo>
                  <a:lnTo>
                    <a:pt x="0" y="44450"/>
                  </a:lnTo>
                  <a:close/>
                  <a:moveTo>
                    <a:pt x="1677162" y="0"/>
                  </a:moveTo>
                  <a:lnTo>
                    <a:pt x="1715262" y="38100"/>
                  </a:lnTo>
                  <a:lnTo>
                    <a:pt x="1677162" y="76200"/>
                  </a:lnTo>
                  <a:lnTo>
                    <a:pt x="1639062"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99" name="Google Shape;199;p20"/>
            <p:cNvPicPr preferRelativeResize="0"/>
            <p:nvPr/>
          </p:nvPicPr>
          <p:blipFill rotWithShape="1">
            <a:blip r:embed="rId5">
              <a:alphaModFix/>
            </a:blip>
            <a:srcRect/>
            <a:stretch/>
          </p:blipFill>
          <p:spPr>
            <a:xfrm>
              <a:off x="8362157" y="638353"/>
              <a:ext cx="1891187" cy="1891355"/>
            </a:xfrm>
            <a:prstGeom prst="rect">
              <a:avLst/>
            </a:prstGeom>
            <a:noFill/>
            <a:ln>
              <a:noFill/>
            </a:ln>
          </p:spPr>
        </p:pic>
        <p:sp>
          <p:nvSpPr>
            <p:cNvPr id="200" name="Google Shape;200;p20"/>
            <p:cNvSpPr txBox="1"/>
            <p:nvPr/>
          </p:nvSpPr>
          <p:spPr>
            <a:xfrm>
              <a:off x="8813071" y="1249553"/>
              <a:ext cx="80714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35E0C3"/>
                  </a:solidFill>
                  <a:latin typeface="Arial"/>
                  <a:ea typeface="Arial"/>
                  <a:cs typeface="Arial"/>
                  <a:sym typeface="Arial"/>
                </a:rPr>
                <a:t>2009</a:t>
              </a:r>
              <a:endParaRPr sz="2800" b="0" i="0" u="none" strike="noStrike" cap="none">
                <a:solidFill>
                  <a:schemeClr val="dk1"/>
                </a:solidFill>
                <a:latin typeface="Arial"/>
                <a:ea typeface="Arial"/>
                <a:cs typeface="Arial"/>
                <a:sym typeface="Arial"/>
              </a:endParaRPr>
            </a:p>
          </p:txBody>
        </p:sp>
        <p:pic>
          <p:nvPicPr>
            <p:cNvPr id="201" name="Google Shape;201;p20"/>
            <p:cNvPicPr preferRelativeResize="0"/>
            <p:nvPr/>
          </p:nvPicPr>
          <p:blipFill rotWithShape="1">
            <a:blip r:embed="rId6">
              <a:alphaModFix/>
            </a:blip>
            <a:srcRect/>
            <a:stretch/>
          </p:blipFill>
          <p:spPr>
            <a:xfrm>
              <a:off x="8823060" y="926785"/>
              <a:ext cx="718565" cy="1421004"/>
            </a:xfrm>
            <a:prstGeom prst="rect">
              <a:avLst/>
            </a:prstGeom>
            <a:noFill/>
            <a:ln>
              <a:noFill/>
            </a:ln>
          </p:spPr>
        </p:pic>
        <p:sp>
          <p:nvSpPr>
            <p:cNvPr id="202" name="Google Shape;202;p20"/>
            <p:cNvSpPr txBox="1"/>
            <p:nvPr/>
          </p:nvSpPr>
          <p:spPr>
            <a:xfrm>
              <a:off x="11732915" y="1172147"/>
              <a:ext cx="3383830" cy="7921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राष्ट्रीय आपदा</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Open Sans"/>
                  <a:ea typeface="Open Sans"/>
                  <a:cs typeface="Open Sans"/>
                  <a:sym typeface="Open Sans"/>
                </a:rPr>
                <a:t>प्रबंधन नीति</a:t>
              </a:r>
              <a:endParaRPr sz="2400" b="0" i="0" u="none" strike="noStrike" cap="none">
                <a:solidFill>
                  <a:schemeClr val="dk1"/>
                </a:solidFill>
                <a:latin typeface="Open Sans"/>
                <a:ea typeface="Open Sans"/>
                <a:cs typeface="Open Sans"/>
                <a:sym typeface="Open Sans"/>
              </a:endParaRPr>
            </a:p>
          </p:txBody>
        </p:sp>
      </p:grpSp>
      <p:pic>
        <p:nvPicPr>
          <p:cNvPr id="203" name="Google Shape;203;p20"/>
          <p:cNvPicPr preferRelativeResize="0"/>
          <p:nvPr/>
        </p:nvPicPr>
        <p:blipFill rotWithShape="1">
          <a:blip r:embed="rId4">
            <a:alphaModFix/>
          </a:blip>
          <a:srcRect/>
          <a:stretch/>
        </p:blipFill>
        <p:spPr>
          <a:xfrm>
            <a:off x="4648200" y="3790950"/>
            <a:ext cx="1891186" cy="1094803"/>
          </a:xfrm>
          <a:prstGeom prst="rect">
            <a:avLst/>
          </a:prstGeom>
          <a:noFill/>
          <a:ln>
            <a:noFill/>
          </a:ln>
        </p:spPr>
      </p:pic>
      <p:sp>
        <p:nvSpPr>
          <p:cNvPr id="204" name="Google Shape;204;p20"/>
          <p:cNvSpPr txBox="1"/>
          <p:nvPr/>
        </p:nvSpPr>
        <p:spPr>
          <a:xfrm>
            <a:off x="5212656" y="4095750"/>
            <a:ext cx="80714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35E0C3"/>
                </a:solidFill>
                <a:latin typeface="Arial"/>
                <a:ea typeface="Arial"/>
                <a:cs typeface="Arial"/>
                <a:sym typeface="Arial"/>
              </a:rPr>
              <a:t>2019</a:t>
            </a:r>
            <a:endParaRPr sz="2800" b="0" i="0" u="none" strike="noStrike" cap="none">
              <a:solidFill>
                <a:schemeClr val="dk1"/>
              </a:solidFill>
              <a:latin typeface="Arial"/>
              <a:ea typeface="Arial"/>
              <a:cs typeface="Arial"/>
              <a:sym typeface="Arial"/>
            </a:endParaRPr>
          </a:p>
        </p:txBody>
      </p:sp>
      <p:sp>
        <p:nvSpPr>
          <p:cNvPr id="205" name="Google Shape;205;p20"/>
          <p:cNvSpPr/>
          <p:nvPr/>
        </p:nvSpPr>
        <p:spPr>
          <a:xfrm>
            <a:off x="6421039" y="4285451"/>
            <a:ext cx="1206032" cy="76200"/>
          </a:xfrm>
          <a:custGeom>
            <a:avLst/>
            <a:gdLst/>
            <a:ahLst/>
            <a:cxnLst/>
            <a:rect l="l" t="t" r="r" b="b"/>
            <a:pathLst>
              <a:path w="1715262" h="76200" extrusionOk="0">
                <a:moveTo>
                  <a:pt x="1715262" y="44450"/>
                </a:moveTo>
                <a:lnTo>
                  <a:pt x="38100" y="44450"/>
                </a:lnTo>
                <a:lnTo>
                  <a:pt x="38100" y="31750"/>
                </a:lnTo>
                <a:lnTo>
                  <a:pt x="1715262" y="31750"/>
                </a:lnTo>
                <a:close/>
                <a:moveTo>
                  <a:pt x="38100" y="76200"/>
                </a:moveTo>
                <a:lnTo>
                  <a:pt x="0" y="38100"/>
                </a:lnTo>
                <a:lnTo>
                  <a:pt x="38100" y="0"/>
                </a:lnTo>
                <a:lnTo>
                  <a:pt x="76200" y="38100"/>
                </a:lnTo>
                <a:close/>
              </a:path>
            </a:pathLst>
          </a:custGeom>
          <a:solidFill>
            <a:srgbClr val="7E7E7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6" name="Google Shape;206;p20"/>
          <p:cNvSpPr txBox="1"/>
          <p:nvPr/>
        </p:nvSpPr>
        <p:spPr>
          <a:xfrm>
            <a:off x="7391400" y="3966686"/>
            <a:ext cx="1552056"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Arial"/>
                <a:ea typeface="Arial"/>
                <a:cs typeface="Arial"/>
                <a:sym typeface="Arial"/>
              </a:rPr>
              <a:t>राष्ट्रीय आपदा</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D3D3D"/>
                </a:solidFill>
                <a:latin typeface="Arial"/>
                <a:ea typeface="Arial"/>
                <a:cs typeface="Arial"/>
                <a:sym typeface="Arial"/>
              </a:rPr>
              <a:t>प्रबंधन योजना</a:t>
            </a:r>
            <a:endParaRPr sz="2400" b="0" i="0" u="none" strike="noStrike" cap="none">
              <a:solidFill>
                <a:schemeClr val="dk1"/>
              </a:solidFill>
              <a:latin typeface="Arial"/>
              <a:ea typeface="Arial"/>
              <a:cs typeface="Arial"/>
              <a:sym typeface="Arial"/>
            </a:endParaRPr>
          </a:p>
        </p:txBody>
      </p:sp>
      <p:sp>
        <p:nvSpPr>
          <p:cNvPr id="207" name="Google Shape;207;p20"/>
          <p:cNvSpPr txBox="1"/>
          <p:nvPr/>
        </p:nvSpPr>
        <p:spPr>
          <a:xfrm>
            <a:off x="228600" y="1888321"/>
            <a:ext cx="2420791"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प्रमुख प्रगति</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1" descr="C:\Users\abc\Desktop\dm act\dm act\disaster-management-47-638.jpg"/>
          <p:cNvPicPr preferRelativeResize="0">
            <a:picLocks noGrp="1"/>
          </p:cNvPicPr>
          <p:nvPr>
            <p:ph type="body" idx="4294967295"/>
          </p:nvPr>
        </p:nvPicPr>
        <p:blipFill rotWithShape="1">
          <a:blip r:embed="rId3">
            <a:alphaModFix/>
          </a:blip>
          <a:srcRect/>
          <a:stretch/>
        </p:blipFill>
        <p:spPr>
          <a:xfrm>
            <a:off x="3109836" y="819150"/>
            <a:ext cx="5808726" cy="3780282"/>
          </a:xfrm>
          <a:prstGeom prst="rect">
            <a:avLst/>
          </a:prstGeom>
          <a:noFill/>
          <a:ln w="38100" cap="sq" cmpd="sng">
            <a:solidFill>
              <a:srgbClr val="C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214" name="Google Shape;214;p21"/>
          <p:cNvSpPr txBox="1"/>
          <p:nvPr/>
        </p:nvSpPr>
        <p:spPr>
          <a:xfrm>
            <a:off x="299991" y="1981021"/>
            <a:ext cx="274800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आपदा प्रबंधन </a:t>
            </a:r>
            <a:endParaRPr sz="3600" b="1" i="0"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 में परिवर्तन</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76200" y="1791594"/>
            <a:ext cx="3091510" cy="11611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Open Sans"/>
              <a:buNone/>
            </a:pPr>
            <a:r>
              <a:rPr lang="en-US" sz="3600" b="1">
                <a:solidFill>
                  <a:srgbClr val="FF0000"/>
                </a:solidFill>
                <a:latin typeface="Open Sans"/>
                <a:ea typeface="Open Sans"/>
                <a:cs typeface="Open Sans"/>
                <a:sym typeface="Open Sans"/>
              </a:rPr>
              <a:t>डी.एम. अधिनियम 2005</a:t>
            </a:r>
            <a:endParaRPr/>
          </a:p>
        </p:txBody>
      </p:sp>
      <p:sp>
        <p:nvSpPr>
          <p:cNvPr id="220" name="Google Shape;220;p22"/>
          <p:cNvSpPr txBox="1">
            <a:spLocks noGrp="1"/>
          </p:cNvSpPr>
          <p:nvPr>
            <p:ph type="body" idx="1"/>
          </p:nvPr>
        </p:nvSpPr>
        <p:spPr>
          <a:xfrm>
            <a:off x="3048000" y="813351"/>
            <a:ext cx="5983910" cy="3891999"/>
          </a:xfrm>
          <a:prstGeom prst="rect">
            <a:avLst/>
          </a:prstGeom>
          <a:solidFill>
            <a:schemeClr val="lt1"/>
          </a:solidFill>
          <a:ln>
            <a:noFill/>
          </a:ln>
        </p:spPr>
        <p:txBody>
          <a:bodyPr spcFirstLastPara="1" wrap="square" lIns="91425" tIns="45700" rIns="91425" bIns="45700" anchor="t" anchorCtr="0">
            <a:normAutofit fontScale="25000" lnSpcReduction="20000"/>
          </a:bodyPr>
          <a:lstStyle/>
          <a:p>
            <a:pPr marL="171448" lvl="0" indent="-171448" algn="just" rtl="0">
              <a:lnSpc>
                <a:spcPct val="150000"/>
              </a:lnSpc>
              <a:spcBef>
                <a:spcPts val="0"/>
              </a:spcBef>
              <a:spcAft>
                <a:spcPts val="0"/>
              </a:spcAft>
              <a:buClr>
                <a:schemeClr val="dk1"/>
              </a:buClr>
              <a:buSzPct val="100000"/>
              <a:buFont typeface="Noto Sans Symbols"/>
              <a:buChar char="⮚"/>
            </a:pPr>
            <a:r>
              <a:rPr lang="en-US" sz="7400"/>
              <a:t>आपदा के प्रभावी प्रबंधन के लिए, यह आपदा प्रबंधन की रूपरेखा तैयार करने और उसके कार्यान्वयन की निगरानी के लिए संस्थागत तंत्र प्रदान करता है।</a:t>
            </a:r>
            <a:endParaRPr/>
          </a:p>
          <a:p>
            <a:pPr marL="171448" lvl="0" indent="-171448" algn="just" rtl="0">
              <a:lnSpc>
                <a:spcPct val="150000"/>
              </a:lnSpc>
              <a:spcBef>
                <a:spcPts val="750"/>
              </a:spcBef>
              <a:spcAft>
                <a:spcPts val="0"/>
              </a:spcAft>
              <a:buClr>
                <a:schemeClr val="dk1"/>
              </a:buClr>
              <a:buSzPct val="100000"/>
              <a:buFont typeface="Noto Sans Symbols"/>
              <a:buChar char="⮚"/>
            </a:pPr>
            <a:r>
              <a:rPr lang="en-US" sz="7400"/>
              <a:t>आपदा की रोकथाम और न्यूनीकरण के लिए सरकार के विभिन्न विभागों द्वारा उठाए गए उपायों और किसी भी आपदा की स्थिति में त्वरित प्रतिक्रिया को सुनिश्चित करता है।</a:t>
            </a:r>
            <a:endParaRPr/>
          </a:p>
          <a:p>
            <a:pPr marL="171448" lvl="0" indent="-171448" algn="just" rtl="0">
              <a:lnSpc>
                <a:spcPct val="150000"/>
              </a:lnSpc>
              <a:spcBef>
                <a:spcPts val="750"/>
              </a:spcBef>
              <a:spcAft>
                <a:spcPts val="0"/>
              </a:spcAft>
              <a:buClr>
                <a:schemeClr val="dk1"/>
              </a:buClr>
              <a:buSzPct val="100000"/>
              <a:buFont typeface="Noto Sans Symbols"/>
              <a:buChar char="⮚"/>
            </a:pPr>
            <a:r>
              <a:rPr lang="en-US" sz="7400">
                <a:latin typeface="Open Sans"/>
                <a:ea typeface="Open Sans"/>
                <a:cs typeface="Open Sans"/>
                <a:sym typeface="Open Sans"/>
              </a:rPr>
              <a:t>प्रधानमंत्री की अध्यक्षता में एन.डी.एम.ए, मुख्यमंत्री की अध्यक्षता में एस.डी.एम.ए, डीसी/डीएम के अधीन डी.डी.एम.ए की स्थापना का प्रावधान है।</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On-screen Show (16:9)</PresentationFormat>
  <Paragraphs>275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Open Sans</vt:lpstr>
      <vt:lpstr>Times New Roman</vt:lpstr>
      <vt:lpstr>Noto Sans Symbols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डी.एम. अधिनियम 2005</vt:lpstr>
      <vt:lpstr>फ्रेमवर्क के खंड</vt:lpstr>
      <vt:lpstr>PowerPoint Presentation</vt:lpstr>
      <vt:lpstr>PowerPoint Presentation</vt:lpstr>
      <vt:lpstr>PowerPoint Presentation</vt:lpstr>
      <vt:lpstr>PowerPoint Presentation</vt:lpstr>
      <vt:lpstr>PowerPoint Presentation</vt:lpstr>
      <vt:lpstr>राष्ट्रीय आपदा प्रबंधन प्राधिकरण (एनडीएमए) अध्याय II (अनुभाग 03-13)</vt:lpstr>
      <vt:lpstr>राष्ट्रीय आपदा प्रबंधन प्राधिकरण (एनडीएमए) अध्याय II (अनुभाग 03-13)</vt:lpstr>
      <vt:lpstr>PowerPoint Presentation</vt:lpstr>
      <vt:lpstr>PowerPoint Presentation</vt:lpstr>
      <vt:lpstr>धारा 6 राष्ट्रीय प्राधिकरण के अधिकार और कार्य</vt:lpstr>
      <vt:lpstr>PowerPoint Presentation</vt:lpstr>
      <vt:lpstr>PowerPoint Presentation</vt:lpstr>
      <vt:lpstr>11.राष्ट्रीय योजना</vt:lpstr>
      <vt:lpstr>11. राष्ट्रीय योजना</vt:lpstr>
      <vt:lpstr>PowerPoint Presentation</vt:lpstr>
      <vt:lpstr>राज्य आपदा प्रबंधन प्राधिकरण (एस.डी.एम.ए) अध्याय III   (धारा 14-24) </vt:lpstr>
      <vt:lpstr>PowerPoint Presentation</vt:lpstr>
      <vt:lpstr>      धारा-24,   खतरनाक आपदा स्थिति की घटना में राज्य कार्यकारी समिति के अधिकार    और कार्य</vt:lpstr>
      <vt:lpstr>      धारा-24,   खतरनाक आपदा स्थिति की घटना में राज्य कार्यकारी समिति के अधिकार   और कार्य</vt:lpstr>
      <vt:lpstr>      धारा-24,   खतरनाक आपदा स्थिति की घटना में राज्य कार्यकारी समिति के अधिकार   और कार्य</vt:lpstr>
      <vt:lpstr> धारा 24, खतरनाक आपदा स्थिति की घटना में राज्य कार्यकारी समिति के अधिकार और कार्य</vt:lpstr>
      <vt:lpstr>PowerPoint Presentation</vt:lpstr>
      <vt:lpstr>स्थानीय प्राधिकरण अध्याय VI  (धारा 41)</vt:lpstr>
      <vt:lpstr>दंडात्मक प्रावधान (धारा 51-60)</vt:lpstr>
      <vt:lpstr>PowerPoint Presentation</vt:lpstr>
      <vt:lpstr>लगातार…</vt:lpstr>
      <vt:lpstr>73 सद्भावनापूर्वक की गई कार्रवाई</vt:lpstr>
      <vt:lpstr>PowerPoint Presentation</vt:lpstr>
      <vt:lpstr>PowerPoint Presentation</vt:lpstr>
      <vt:lpstr>PowerPoint Presentation</vt:lpstr>
      <vt:lpstr>PowerPoint Presentation</vt:lpstr>
      <vt:lpstr>                           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2026-01-08T10:36:50Z</dcterms:modified>
</cp:coreProperties>
</file>