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29"/>
  </p:notesMasterIdLst>
  <p:handoutMasterIdLst>
    <p:handoutMasterId r:id="rId30"/>
  </p:handoutMasterIdLst>
  <p:sldIdLst>
    <p:sldId id="332" r:id="rId2"/>
    <p:sldId id="1109" r:id="rId3"/>
    <p:sldId id="326" r:id="rId4"/>
    <p:sldId id="264" r:id="rId5"/>
    <p:sldId id="1061" r:id="rId6"/>
    <p:sldId id="1062" r:id="rId7"/>
    <p:sldId id="1063" r:id="rId8"/>
    <p:sldId id="1065" r:id="rId9"/>
    <p:sldId id="1067" r:id="rId10"/>
    <p:sldId id="1072" r:id="rId11"/>
    <p:sldId id="1078" r:id="rId12"/>
    <p:sldId id="1079" r:id="rId13"/>
    <p:sldId id="1080" r:id="rId14"/>
    <p:sldId id="1082" r:id="rId15"/>
    <p:sldId id="1083" r:id="rId16"/>
    <p:sldId id="1084" r:id="rId17"/>
    <p:sldId id="1087" r:id="rId18"/>
    <p:sldId id="1089" r:id="rId19"/>
    <p:sldId id="1092" r:id="rId20"/>
    <p:sldId id="1093" r:id="rId21"/>
    <p:sldId id="1095" r:id="rId22"/>
    <p:sldId id="1097" r:id="rId23"/>
    <p:sldId id="1098" r:id="rId24"/>
    <p:sldId id="1108" r:id="rId25"/>
    <p:sldId id="1101" r:id="rId26"/>
    <p:sldId id="1110" r:id="rId27"/>
    <p:sldId id="1102" r:id="rId28"/>
  </p:sldIdLst>
  <p:sldSz cx="12192000" cy="6858000"/>
  <p:notesSz cx="7302500" cy="95885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CC0000"/>
    <a:srgbClr val="DDDDDD"/>
    <a:srgbClr val="003399"/>
    <a:srgbClr val="336699"/>
    <a:srgbClr val="0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3542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74"/>
        <p:guide pos="3840"/>
      </p:guideLst>
    </p:cSldViewPr>
  </p:slideViewPr>
  <p:outlineViewPr>
    <p:cViewPr>
      <p:scale>
        <a:sx n="33" d="100"/>
        <a:sy n="33" d="100"/>
      </p:scale>
      <p:origin x="24" y="10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38" y="2484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FFE18DD-1C0B-051B-FD58-BBA4D6547B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6575" y="295275"/>
            <a:ext cx="4276725" cy="477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t" anchorCtr="0" compatLnSpc="1">
            <a:prstTxWarp prst="textNoShape">
              <a:avLst/>
            </a:prstTxWarp>
          </a:bodyPr>
          <a:lstStyle>
            <a:lvl1pPr defTabSz="966788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Lesson 6: Search and Location Techniques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267B7FF-5145-20F8-4B6D-07EE99E36E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02225" y="304800"/>
            <a:ext cx="1624013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t" anchorCtr="0" compatLnSpc="1">
            <a:prstTxWarp prst="textNoShape">
              <a:avLst/>
            </a:prstTxWarp>
          </a:bodyPr>
          <a:lstStyle>
            <a:lvl1pPr algn="r" defTabSz="966788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Rev. Oct. 2002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4D545F5-5449-DDFB-49B3-8A9033494D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788" y="8793163"/>
            <a:ext cx="2687637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b" anchorCtr="0" compatLnSpc="1">
            <a:prstTxWarp prst="textNoShape">
              <a:avLst/>
            </a:prstTxWarp>
          </a:bodyPr>
          <a:lstStyle>
            <a:lvl1pPr defTabSz="966788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946EDE7-8C6C-0F1B-8B74-3CE99428979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327525" y="8783638"/>
            <a:ext cx="2419350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B4BB99-888F-4867-82C5-0DA8176B4A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910ADDA4-E583-BBA0-0A3F-65AD39D7FD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7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t" anchorCtr="0" compatLnSpc="1">
            <a:prstTxWarp prst="textNoShape">
              <a:avLst/>
            </a:prstTxWarp>
          </a:bodyPr>
          <a:lstStyle>
            <a:lvl1pPr defTabSz="966788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Lesson 6: Search and Location Techniques</a:t>
            </a:r>
          </a:p>
        </p:txBody>
      </p:sp>
      <p:sp>
        <p:nvSpPr>
          <p:cNvPr id="3075" name="Rectangle 9">
            <a:extLst>
              <a:ext uri="{FF2B5EF4-FFF2-40B4-BE49-F238E27FC236}">
                <a16:creationId xmlns:a16="http://schemas.microsoft.com/office/drawing/2014/main" id="{7B73E270-1B2C-A634-3FD2-F98958EC51F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58788" y="719138"/>
            <a:ext cx="638651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F392D14-07A3-39BB-3EB7-7F406E1FF7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30A13CB-CAB5-2CAC-5676-2693A84B60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7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t" anchorCtr="0" compatLnSpc="1">
            <a:prstTxWarp prst="textNoShape">
              <a:avLst/>
            </a:prstTxWarp>
          </a:bodyPr>
          <a:lstStyle>
            <a:lvl1pPr algn="r" defTabSz="966788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Rev. Oct. 2002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5A16D8B0-2BC9-C6A1-A48F-2C08F419D1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b" anchorCtr="0" compatLnSpc="1">
            <a:prstTxWarp prst="textNoShape">
              <a:avLst/>
            </a:prstTxWarp>
          </a:bodyPr>
          <a:lstStyle>
            <a:lvl1pPr defTabSz="966788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A659176B-44E7-6F47-8EF7-2A0B675C9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7488"/>
            <a:ext cx="3163887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581" tIns="48290" rIns="96581" bIns="48290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5023F1-EE8A-4B01-AFAF-99775A3D7E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91;p1:notes">
            <a:extLst>
              <a:ext uri="{FF2B5EF4-FFF2-40B4-BE49-F238E27FC236}">
                <a16:creationId xmlns:a16="http://schemas.microsoft.com/office/drawing/2014/main" id="{96773DD1-ECEE-CC9B-3E7E-9BD00A17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171" name="Google Shape;92;p1:notes">
            <a:extLst>
              <a:ext uri="{FF2B5EF4-FFF2-40B4-BE49-F238E27FC236}">
                <a16:creationId xmlns:a16="http://schemas.microsoft.com/office/drawing/2014/main" id="{F5E2C5FE-3578-9434-0F13-518A6C77630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B1BBF-5A67-E6E7-C537-B26E7C5A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0E1A-429F-4F8A-B71E-0F58F46C6986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6386-E44B-E248-41A8-279AB3E3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B8BF9-F329-1739-21B5-BFD6F24B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C58A-9735-4CFA-B4B8-19B103DD5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47681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ABD9-7C4A-5784-7221-A43DDE93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C6CE-CD0D-4A6F-A5D8-033FA8EB0274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84193-82CD-ED14-40BD-FF5BDBB3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976C6-3F49-B46A-E253-4709F6B1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253A-AFB8-4DAA-989C-712071D55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00132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9FAAC-6F87-E16E-038C-C4CF1A3A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BB5A-4CAA-4B35-B29F-A2A31E07EE11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E534A-F10C-096F-1261-AA5ED9E8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00835-FE8E-6BD4-12EA-F5C4B669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7407-333B-4437-8090-72B4D8E8A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04881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A06F912-20D8-3D3C-06A3-478387E01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2575"/>
            <a:ext cx="15255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0;p2">
            <a:extLst>
              <a:ext uri="{FF2B5EF4-FFF2-40B4-BE49-F238E27FC236}">
                <a16:creationId xmlns:a16="http://schemas.microsoft.com/office/drawing/2014/main" id="{ABEEC2B2-A653-4657-99CC-1FD6EED96C1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383963" y="6407150"/>
            <a:ext cx="303212" cy="338138"/>
          </a:xfrm>
        </p:spPr>
        <p:txBody>
          <a:bodyPr lIns="78275" tIns="78275" rIns="78275" bIns="78275" anchor="t"/>
          <a:lstStyle>
            <a:lvl1pPr>
              <a:defRPr sz="1500" b="1" smtClean="0">
                <a:solidFill>
                  <a:srgbClr val="53535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fld id="{54414705-6E7B-4E10-B925-8F3FE98C3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2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A855A-D2BA-5F3F-0A24-CBBEDBFB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033F-6181-497B-ACAA-2B55F2226D94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249B4-1A4D-8B3A-AC2C-DE6DFAB0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9793F-D98D-17DF-912B-D66CE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A87F-7C92-4998-8E33-A799F1FAF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210468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6D22-B868-4DAC-CC7A-08F87755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741B-7D46-4FDB-ABD8-84B23157B35F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66F3-F1D2-D560-4F91-A408F4B5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F9EB8-F62C-B51E-C70C-128C6CAF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E844-457D-4BA8-AA5A-21723225D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746603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EA5804-86AC-E4D9-26D9-35FAB249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C78A-067F-4F89-AF63-F9E696835B50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F866A1-95FE-AF68-733B-6EFBAAAA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BC85B9-A47F-A3AA-7268-78BF76A7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6C10-E34E-498B-B21A-C7A49D387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891636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74B616-A315-6D6D-F3C3-5F368615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D5E7-EA43-4628-963B-283A3390B635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1519DF-8D5E-4B74-1A5C-8EB4FAF4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F24BFF-5E27-E6F5-4A2F-AE82BDF1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D604-5FCD-41C6-9E68-8D978DA99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573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7D7D99-6F38-0A43-306F-B5DEE323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A99F-C749-4041-95CA-C5179FF164AB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194491-EDAB-4C51-07D4-E407CEAA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854F2D-4DF2-AA28-A1FF-8AB6A126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88DD-2BC0-4334-9844-0355E1A69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655632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B1D511-A52A-AB51-0E6E-1BEC459D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8690-FF67-4F3C-AEFC-529744B059E0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5850CF-C590-3915-B183-6105545F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D0C52B-247B-8206-0A4D-4A2B640A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237C-0E0D-4221-B188-70DD63C0F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36416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CB4067-A7AB-8113-E843-A5454B3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8260-BAA3-494E-920B-5680D046FEA3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B30DD2-7622-221C-1EED-9A04ED5A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1872BD-E9E2-902C-CD59-CAA8B746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48A4-2868-4324-B9CC-B1BA010ED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316584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2AF4CA-752B-439E-445D-1661EAF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DB0B-08AF-4462-8038-D0EA470D55A0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0A735B-1D55-B18F-CF76-63A46BC5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E60C7-B7F0-ABF5-DDCC-71582B05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3A5B-EE19-454E-B62E-854E726A5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49505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ED234-4570-84D3-B22B-D5C691223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41DED-A03B-4C9F-7945-73157D869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94FE-BF05-D051-8BDA-104309435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586F48-B4D4-465B-87B6-403785805CC8}" type="datetime4">
              <a:rPr lang="en-US"/>
              <a:pPr>
                <a:defRPr/>
              </a:pPr>
              <a:t>April 15,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2DB4-FE69-BB3D-E207-8FF7C1595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 nd BATALION NDRF KOLKATA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B7EF-0315-8A04-FAC3-FE8A59A1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F12D44-26D1-4BBF-99CB-2CA002114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4">
            <a:extLst>
              <a:ext uri="{FF2B5EF4-FFF2-40B4-BE49-F238E27FC236}">
                <a16:creationId xmlns:a16="http://schemas.microsoft.com/office/drawing/2014/main" id="{B41C139A-482D-DB68-96C2-BF788123EB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38" y="30163"/>
            <a:ext cx="11604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21739CE4-B57B-E259-E408-421AD1A252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33513" y="1017588"/>
            <a:ext cx="9144000" cy="167481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5400" b="1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8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3900" b="1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6400" b="1" dirty="0">
                <a:solidFill>
                  <a:srgbClr val="FF0000"/>
                </a:solidFill>
                <a:latin typeface="Open sans" panose="020B0606030504020204"/>
              </a:rPr>
              <a:t>SEARCH AND LOCATION TECHNIQUES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                          					</a:t>
            </a:r>
            <a:endParaRPr lang="en-US" sz="38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1">
            <a:extLst>
              <a:ext uri="{FF2B5EF4-FFF2-40B4-BE49-F238E27FC236}">
                <a16:creationId xmlns:a16="http://schemas.microsoft.com/office/drawing/2014/main" id="{65628A19-D357-EAF6-467F-E65BAA87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861675" y="0"/>
            <a:ext cx="13303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">
            <a:extLst>
              <a:ext uri="{FF2B5EF4-FFF2-40B4-BE49-F238E27FC236}">
                <a16:creationId xmlns:a16="http://schemas.microsoft.com/office/drawing/2014/main" id="{B8A7A662-3255-8884-F70C-3ED087A8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2D623C-0012-F08F-3BC6-CE300C075EE3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AutoShape 4">
            <a:extLst>
              <a:ext uri="{FF2B5EF4-FFF2-40B4-BE49-F238E27FC236}">
                <a16:creationId xmlns:a16="http://schemas.microsoft.com/office/drawing/2014/main" id="{357AF7A1-0789-280E-CCD7-3BF889FE6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0B802940-2190-2A46-565C-D528CC84C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032000"/>
            <a:ext cx="54673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POSSIBLE LOCATION OF VOID SPACE</a:t>
            </a:r>
            <a:endParaRPr lang="en-IN" altLang="en-US" sz="4000" b="1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591BD-7D8E-53CF-9951-2B4F66588625}"/>
              </a:ext>
            </a:extLst>
          </p:cNvPr>
          <p:cNvSpPr txBox="1"/>
          <p:nvPr/>
        </p:nvSpPr>
        <p:spPr>
          <a:xfrm>
            <a:off x="7161213" y="1166813"/>
            <a:ext cx="4767262" cy="435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Open sans" panose="020B0606030504020204"/>
              </a:rPr>
              <a:t>Structurally resistant areas: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altLang="en-US" sz="28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Basements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Elevator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Bathrooms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Inside hallways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Concrete walls</a:t>
            </a:r>
            <a:endParaRPr lang="en-GB" altLang="en-US" sz="2800" dirty="0">
              <a:latin typeface="Open sans" panose="020B0606030504020204"/>
            </a:endParaRPr>
          </a:p>
        </p:txBody>
      </p:sp>
      <p:pic>
        <p:nvPicPr>
          <p:cNvPr id="15366" name="Picture 1">
            <a:extLst>
              <a:ext uri="{FF2B5EF4-FFF2-40B4-BE49-F238E27FC236}">
                <a16:creationId xmlns:a16="http://schemas.microsoft.com/office/drawing/2014/main" id="{35573423-DA71-4CB3-1EC4-F29A3EA3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1F4679-3E39-82F6-9C15-4C7AB62CC1BD}"/>
              </a:ext>
            </a:extLst>
          </p:cNvPr>
          <p:cNvSpPr/>
          <p:nvPr/>
        </p:nvSpPr>
        <p:spPr>
          <a:xfrm>
            <a:off x="0" y="136525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54B75215-19C6-30DD-A7D5-48B143CD6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IN" altLang="en-US" sz="1050"/>
          </a:p>
        </p:txBody>
      </p:sp>
      <p:sp>
        <p:nvSpPr>
          <p:cNvPr id="16388" name="TextBox 2">
            <a:extLst>
              <a:ext uri="{FF2B5EF4-FFF2-40B4-BE49-F238E27FC236}">
                <a16:creationId xmlns:a16="http://schemas.microsoft.com/office/drawing/2014/main" id="{E3E60F59-9B6E-4B29-3F7D-15F15241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3014663"/>
            <a:ext cx="6305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SEARCH MODALITIES</a:t>
            </a:r>
            <a:endParaRPr lang="en-IN" altLang="en-US" sz="4000"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E99D4-0705-7028-98BA-07DCDD9AA5B1}"/>
              </a:ext>
            </a:extLst>
          </p:cNvPr>
          <p:cNvSpPr txBox="1"/>
          <p:nvPr/>
        </p:nvSpPr>
        <p:spPr>
          <a:xfrm>
            <a:off x="7440613" y="1354138"/>
            <a:ext cx="42926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Hasty search (primary &amp; quick):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detection of victims</a:t>
            </a:r>
          </a:p>
          <a:p>
            <a:pPr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Scene assessment</a:t>
            </a:r>
          </a:p>
          <a:p>
            <a:pPr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Set priorities</a:t>
            </a:r>
          </a:p>
          <a:p>
            <a:pPr eaLnBrk="1" hangingPunct="1">
              <a:defRPr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4000" dirty="0"/>
          </a:p>
        </p:txBody>
      </p:sp>
      <p:pic>
        <p:nvPicPr>
          <p:cNvPr id="16390" name="Picture 1">
            <a:extLst>
              <a:ext uri="{FF2B5EF4-FFF2-40B4-BE49-F238E27FC236}">
                <a16:creationId xmlns:a16="http://schemas.microsoft.com/office/drawing/2014/main" id="{E6EBB599-332C-C8B4-0CD2-35C084A6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F607412A-D1D2-9E21-D8C6-254653D6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764838" y="76200"/>
            <a:ext cx="11890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C2257B-9525-D8EB-5D81-87A21104D6FE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DDB0DB46-BC53-7017-873C-621F5DDAB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6ED54-9E79-21EB-4EA4-81AFC0CCEDCB}"/>
              </a:ext>
            </a:extLst>
          </p:cNvPr>
          <p:cNvSpPr txBox="1"/>
          <p:nvPr/>
        </p:nvSpPr>
        <p:spPr>
          <a:xfrm>
            <a:off x="1223963" y="309563"/>
            <a:ext cx="9107487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Extensive search (Grid /Secondary)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Conducted in a methodical manner to</a:t>
            </a:r>
          </a:p>
          <a:p>
            <a:pPr>
              <a:defRPr/>
            </a:pPr>
            <a:r>
              <a:rPr lang="en-US" sz="2800" dirty="0"/>
              <a:t>	 pin point the exact location of victim.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en-US" sz="2800" dirty="0"/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/>
              <a:t>A thorough, Systematic search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514350" indent="-514350">
              <a:buFont typeface="Arial" pitchFamily="34" charset="0"/>
              <a:buChar char="•"/>
              <a:defRPr/>
            </a:pPr>
            <a:endParaRPr lang="en-US" sz="2800" dirty="0"/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sz="2800" dirty="0"/>
              <a:t>Allows for the use of resources, alternate search</a:t>
            </a:r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80D9BC0B-B46D-E734-35B7-44A2EC6A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C56C16E5-EADD-92A0-4963-EE41060D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926763" y="76200"/>
            <a:ext cx="11890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5179B7-6E32-F1A4-2319-5CDA1DFF6588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63687FCF-3F7C-38F7-BC28-3251CCB8E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1CA498A2-0232-41DD-933E-FF0F129B0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152400"/>
            <a:ext cx="6530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CC0000"/>
                </a:solidFill>
              </a:rPr>
              <a:t>SEARCH METHODS</a:t>
            </a:r>
            <a:endParaRPr lang="en-IN" altLang="en-US" sz="4400"/>
          </a:p>
        </p:txBody>
      </p:sp>
      <p:sp>
        <p:nvSpPr>
          <p:cNvPr id="18438" name="TextBox 4">
            <a:extLst>
              <a:ext uri="{FF2B5EF4-FFF2-40B4-BE49-F238E27FC236}">
                <a16:creationId xmlns:a16="http://schemas.microsoft.com/office/drawing/2014/main" id="{B39FD2E0-2CAE-CFB9-2195-71CB8F331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752600"/>
            <a:ext cx="75707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/>
              <a:t>   Physical search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/>
              <a:t>   Canine search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/>
              <a:t>   Technical search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8439" name="Picture 1">
            <a:extLst>
              <a:ext uri="{FF2B5EF4-FFF2-40B4-BE49-F238E27FC236}">
                <a16:creationId xmlns:a16="http://schemas.microsoft.com/office/drawing/2014/main" id="{EE3A80DD-DBB0-21B3-F0E3-73B24C35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F683EE-F0FB-3F9F-FEF3-F22D2EF47DE9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AutoShape 4">
            <a:extLst>
              <a:ext uri="{FF2B5EF4-FFF2-40B4-BE49-F238E27FC236}">
                <a16:creationId xmlns:a16="http://schemas.microsoft.com/office/drawing/2014/main" id="{2D8AEC90-9AF4-C2AF-85B4-2CA8CE5F3A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9460" name="TextBox 2">
            <a:extLst>
              <a:ext uri="{FF2B5EF4-FFF2-40B4-BE49-F238E27FC236}">
                <a16:creationId xmlns:a16="http://schemas.microsoft.com/office/drawing/2014/main" id="{EA1C881C-6A0C-914E-B371-6CC828EF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582863"/>
            <a:ext cx="2955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HAILING METHOD</a:t>
            </a:r>
            <a:endParaRPr lang="en-IN" altLang="en-US" sz="400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DEE240D0-9087-AECC-E69A-AE8D9620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890588"/>
            <a:ext cx="4992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en-US" altLang="en-US" sz="4800" b="1" i="1">
                <a:solidFill>
                  <a:schemeClr val="bg2"/>
                </a:solidFill>
                <a:latin typeface="Times New Roman" panose="02020603050405020304" pitchFamily="18" charset="0"/>
              </a:rPr>
              <a:t>“</a:t>
            </a:r>
            <a:r>
              <a:rPr kumimoji="1" lang="en-US" altLang="en-US" b="1">
                <a:latin typeface="Open Sans" panose="020B0606030504020204" pitchFamily="34" charset="0"/>
              </a:rPr>
              <a:t>We are rescuers – make some noise so we can hear you!!”</a:t>
            </a:r>
            <a:endParaRPr kumimoji="1" lang="en-GB" altLang="en-US" b="1">
              <a:latin typeface="Open Sans" panose="020B0606030504020204" pitchFamily="34" charset="0"/>
            </a:endParaRPr>
          </a:p>
        </p:txBody>
      </p:sp>
      <p:graphicFrame>
        <p:nvGraphicFramePr>
          <p:cNvPr id="19462" name="Object 8">
            <a:extLst>
              <a:ext uri="{FF2B5EF4-FFF2-40B4-BE49-F238E27FC236}">
                <a16:creationId xmlns:a16="http://schemas.microsoft.com/office/drawing/2014/main" id="{4E53DF79-53C2-83F3-9F9B-09336E875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6775" y="1443038"/>
          <a:ext cx="2138363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04538" imgH="4927092" progId="Visio.Drawing.5">
                  <p:embed/>
                </p:oleObj>
              </mc:Choice>
              <mc:Fallback>
                <p:oleObj name="VISIO" r:id="rId2" imgW="4304538" imgH="4927092" progId="Visio.Drawing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6775" y="1443038"/>
                        <a:ext cx="2138363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Box 7">
            <a:extLst>
              <a:ext uri="{FF2B5EF4-FFF2-40B4-BE49-F238E27FC236}">
                <a16:creationId xmlns:a16="http://schemas.microsoft.com/office/drawing/2014/main" id="{2828F81B-9B6D-DDF8-5E07-54F8CE4BF5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243513" y="5189538"/>
            <a:ext cx="6010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en-US" altLang="en-US" sz="3600">
                <a:latin typeface="Open Sans" panose="020B0606030504020204" pitchFamily="34" charset="0"/>
              </a:rPr>
              <a:t>Silence is essential</a:t>
            </a:r>
            <a:endParaRPr kumimoji="1" lang="en-GB" altLang="en-US" sz="3600">
              <a:latin typeface="Open Sans" panose="020B0606030504020204" pitchFamily="34" charset="0"/>
            </a:endParaRPr>
          </a:p>
        </p:txBody>
      </p:sp>
      <p:pic>
        <p:nvPicPr>
          <p:cNvPr id="19464" name="Picture 1">
            <a:extLst>
              <a:ext uri="{FF2B5EF4-FFF2-40B4-BE49-F238E27FC236}">
                <a16:creationId xmlns:a16="http://schemas.microsoft.com/office/drawing/2014/main" id="{1BCA5243-8A88-5F4A-0B83-0CCCABC3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4F357-64BC-8F73-7EB6-DED516FE6C0D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AutoShape 4">
            <a:extLst>
              <a:ext uri="{FF2B5EF4-FFF2-40B4-BE49-F238E27FC236}">
                <a16:creationId xmlns:a16="http://schemas.microsoft.com/office/drawing/2014/main" id="{EAF63529-46C7-D266-A1F8-0D2F92E901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31772390-6B88-FB6A-591D-3F24219E9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1801813"/>
            <a:ext cx="37417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PHYSICAL SEARCH PATTERNS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FOR INTERIOR SPACE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400">
                <a:latin typeface="Arial Black" panose="020B0A04020102020204" pitchFamily="34" charset="0"/>
              </a:rPr>
              <a:t>                                                     Multiple Rooms</a:t>
            </a:r>
            <a:endParaRPr kumimoji="1" lang="en-US" altLang="en-US" sz="2000">
              <a:latin typeface="Arial Black" panose="020B0A04020102020204" pitchFamily="34" charset="0"/>
            </a:endParaRPr>
          </a:p>
        </p:txBody>
      </p:sp>
      <p:pic>
        <p:nvPicPr>
          <p:cNvPr id="20485" name="Picture 1030" descr="Search go right">
            <a:extLst>
              <a:ext uri="{FF2B5EF4-FFF2-40B4-BE49-F238E27FC236}">
                <a16:creationId xmlns:a16="http://schemas.microsoft.com/office/drawing/2014/main" id="{2FC2BDA0-40EF-C4A9-1401-D428265B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360613"/>
            <a:ext cx="406241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>
            <a:extLst>
              <a:ext uri="{FF2B5EF4-FFF2-40B4-BE49-F238E27FC236}">
                <a16:creationId xmlns:a16="http://schemas.microsoft.com/office/drawing/2014/main" id="{53CABE9E-7A68-BCBA-9F65-33DDB6DA6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275" y="925513"/>
            <a:ext cx="41433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bg2"/>
              </a:buClr>
              <a:buSzPct val="50000"/>
              <a:buFont typeface="Monotype Sorts" pitchFamily="2" charset="2"/>
              <a:buNone/>
            </a:pPr>
            <a:r>
              <a:rPr kumimoji="1" lang="en-US" altLang="en-US" sz="4800" b="1">
                <a:solidFill>
                  <a:schemeClr val="bg2"/>
                </a:solidFill>
                <a:latin typeface="Times New Roman" panose="02020603050405020304" pitchFamily="18" charset="0"/>
              </a:rPr>
              <a:t>“</a:t>
            </a:r>
            <a:r>
              <a:rPr kumimoji="1" lang="en-US" altLang="en-US">
                <a:latin typeface="Open Sans" panose="020B0606030504020204" pitchFamily="34" charset="0"/>
              </a:rPr>
              <a:t>Go right,</a:t>
            </a:r>
            <a:br>
              <a:rPr kumimoji="1" lang="en-US" altLang="en-US">
                <a:latin typeface="Open Sans" panose="020B0606030504020204" pitchFamily="34" charset="0"/>
              </a:rPr>
            </a:br>
            <a:r>
              <a:rPr kumimoji="1" lang="en-US" altLang="en-US">
                <a:latin typeface="Open Sans" panose="020B0606030504020204" pitchFamily="34" charset="0"/>
              </a:rPr>
              <a:t>stay right.”</a:t>
            </a:r>
          </a:p>
        </p:txBody>
      </p:sp>
      <p:pic>
        <p:nvPicPr>
          <p:cNvPr id="20487" name="Picture 1">
            <a:extLst>
              <a:ext uri="{FF2B5EF4-FFF2-40B4-BE49-F238E27FC236}">
                <a16:creationId xmlns:a16="http://schemas.microsoft.com/office/drawing/2014/main" id="{7A8E1CFB-AAE6-D03E-99DA-09660B76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98BDAC-F5A3-4ED9-86A7-23410510C10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AutoShape 4">
            <a:extLst>
              <a:ext uri="{FF2B5EF4-FFF2-40B4-BE49-F238E27FC236}">
                <a16:creationId xmlns:a16="http://schemas.microsoft.com/office/drawing/2014/main" id="{88D816D7-210B-72DC-5AE8-0B8A169F7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1508" name="TextBox 2">
            <a:extLst>
              <a:ext uri="{FF2B5EF4-FFF2-40B4-BE49-F238E27FC236}">
                <a16:creationId xmlns:a16="http://schemas.microsoft.com/office/drawing/2014/main" id="{2F7AD22D-4D95-DFCD-13C2-AEACF925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0213" y="2693988"/>
            <a:ext cx="78120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 </a:t>
            </a: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LARGE OPEN AREA</a:t>
            </a:r>
            <a:b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                     LINE SEARCH</a:t>
            </a:r>
            <a:b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</a:br>
            <a:endParaRPr lang="en-IN" altLang="en-US" sz="400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graphicFrame>
        <p:nvGraphicFramePr>
          <p:cNvPr id="21509" name="Object 5">
            <a:extLst>
              <a:ext uri="{FF2B5EF4-FFF2-40B4-BE49-F238E27FC236}">
                <a16:creationId xmlns:a16="http://schemas.microsoft.com/office/drawing/2014/main" id="{E7BF4144-57C3-693A-5CA8-471A1E9A56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1863" y="1223963"/>
          <a:ext cx="4422775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54352" imgH="2036064" progId="Visio.Drawing.5">
                  <p:embed/>
                </p:oleObj>
              </mc:Choice>
              <mc:Fallback>
                <p:oleObj r:id="rId2" imgW="2054352" imgH="2036064" progId="Visio.Drawing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1223963"/>
                        <a:ext cx="4422775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1">
            <a:extLst>
              <a:ext uri="{FF2B5EF4-FFF2-40B4-BE49-F238E27FC236}">
                <a16:creationId xmlns:a16="http://schemas.microsoft.com/office/drawing/2014/main" id="{F6FF9081-EDFC-CD52-0D1A-A3AC61B2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715405-3D7C-1DE6-5298-ACC0D80D529E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AutoShape 4">
            <a:extLst>
              <a:ext uri="{FF2B5EF4-FFF2-40B4-BE49-F238E27FC236}">
                <a16:creationId xmlns:a16="http://schemas.microsoft.com/office/drawing/2014/main" id="{3C463C5C-2EE9-378A-D71C-778CA1D16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2532" name="TextBox 2">
            <a:extLst>
              <a:ext uri="{FF2B5EF4-FFF2-40B4-BE49-F238E27FC236}">
                <a16:creationId xmlns:a16="http://schemas.microsoft.com/office/drawing/2014/main" id="{0B678B97-420E-875A-2F76-16CB690B4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7163" y="2527300"/>
            <a:ext cx="6846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TECHNICAL SEARCH</a:t>
            </a:r>
            <a:endParaRPr lang="en-IN" altLang="en-US" sz="5400" b="1"/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14DBD69C-212C-19A7-6E0F-1BC68DEC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1381125"/>
            <a:ext cx="51530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latin typeface="Open Sans" panose="020B0606030504020204" pitchFamily="34" charset="0"/>
              </a:rPr>
              <a:t>Requires highly trained personnel Specialized equipment for sound , video ,vibration etc.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latin typeface="Open Sans" panose="020B0606030504020204" pitchFamily="34" charset="0"/>
              </a:rPr>
              <a:t>Technical search equipment's classified in two ways  :Visual search instruments electronic listening devices.</a:t>
            </a:r>
          </a:p>
        </p:txBody>
      </p:sp>
      <p:pic>
        <p:nvPicPr>
          <p:cNvPr id="22534" name="Picture 1">
            <a:extLst>
              <a:ext uri="{FF2B5EF4-FFF2-40B4-BE49-F238E27FC236}">
                <a16:creationId xmlns:a16="http://schemas.microsoft.com/office/drawing/2014/main" id="{C356034A-3835-27C4-89F1-CF4F0C5E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FCB707-FA56-369D-56AF-1C8568FE731C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AutoShape 4">
            <a:extLst>
              <a:ext uri="{FF2B5EF4-FFF2-40B4-BE49-F238E27FC236}">
                <a16:creationId xmlns:a16="http://schemas.microsoft.com/office/drawing/2014/main" id="{039B13D3-DD72-D22B-F7F4-06BE8C1E6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E8E738CA-E4B2-0C58-F387-37B3AE2C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2794000"/>
            <a:ext cx="5000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EQUIPMENT FEATURES</a:t>
            </a:r>
            <a:br>
              <a:rPr lang="en-US" altLang="en-US" sz="4800" b="1">
                <a:solidFill>
                  <a:srgbClr val="FF0000"/>
                </a:solidFill>
              </a:rPr>
            </a:br>
            <a:endParaRPr lang="en-IN" altLang="en-US" sz="4800"/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DF8D7836-38EE-5BB8-B0D3-B49A58D44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763588"/>
            <a:ext cx="503078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a)	</a:t>
            </a:r>
            <a:r>
              <a:rPr lang="en-US" altLang="en-US" sz="2400">
                <a:latin typeface="Open Sans" panose="020B0606030504020204" pitchFamily="34" charset="0"/>
              </a:rPr>
              <a:t>Water Proof Function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b)	Rechargeable Battery pack 30 min for fully charged  	condition.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c)	Can be operated with the cable probe which      	     	connect top camera head and optional extension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   	able cable (20 m, 30 m &amp; 50 m) 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d) 	It helps to locate victims through inspection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    	holes made on structures to confirm the       exact 	location of lying victims before breaching the 	structure to gain access.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3558" name="Picture 1">
            <a:extLst>
              <a:ext uri="{FF2B5EF4-FFF2-40B4-BE49-F238E27FC236}">
                <a16:creationId xmlns:a16="http://schemas.microsoft.com/office/drawing/2014/main" id="{5C9DEEFA-A333-407D-3395-1E1E1FC1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0273DB-289B-E791-D921-9AA5FAD9A3AA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AutoShape 4">
            <a:extLst>
              <a:ext uri="{FF2B5EF4-FFF2-40B4-BE49-F238E27FC236}">
                <a16:creationId xmlns:a16="http://schemas.microsoft.com/office/drawing/2014/main" id="{FD3B3BD9-E407-BD7C-3C1E-4F1C12363B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4580" name="TextBox 2">
            <a:extLst>
              <a:ext uri="{FF2B5EF4-FFF2-40B4-BE49-F238E27FC236}">
                <a16:creationId xmlns:a16="http://schemas.microsoft.com/office/drawing/2014/main" id="{5177C810-005B-7A43-7283-A3670F18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75" y="2551113"/>
            <a:ext cx="60229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EQUIPMENT FEATURES</a:t>
            </a:r>
            <a:br>
              <a:rPr lang="en-US" altLang="en-US" sz="4800">
                <a:solidFill>
                  <a:srgbClr val="FF0000"/>
                </a:solidFill>
              </a:rPr>
            </a:br>
            <a:endParaRPr lang="en-IN" altLang="en-US" sz="4800"/>
          </a:p>
        </p:txBody>
      </p:sp>
      <p:sp>
        <p:nvSpPr>
          <p:cNvPr id="37894" name="TextBox 4">
            <a:extLst>
              <a:ext uri="{FF2B5EF4-FFF2-40B4-BE49-F238E27FC236}">
                <a16:creationId xmlns:a16="http://schemas.microsoft.com/office/drawing/2014/main" id="{DCD40CBF-A2E6-8DE8-EED9-C3719D981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1168400"/>
            <a:ext cx="7105650" cy="4216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3600" dirty="0"/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Open sans" panose="020B0606030504020204"/>
              </a:rPr>
              <a:t>Help to vibration movement in smoke, dust in collapse building.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Open sans" panose="020B0606030504020204"/>
              </a:rPr>
              <a:t> </a:t>
            </a: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Open sans" panose="020B0606030504020204"/>
              </a:rPr>
              <a:t>To conducted the primary search and secondary search.</a:t>
            </a: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Open sans" panose="020B0606030504020204"/>
            </a:endParaRP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Open sans" panose="020B0606030504020204"/>
              </a:rPr>
              <a:t>It has two communicated ways system. </a:t>
            </a:r>
          </a:p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3600" dirty="0"/>
          </a:p>
        </p:txBody>
      </p:sp>
      <p:pic>
        <p:nvPicPr>
          <p:cNvPr id="24582" name="Picture 1">
            <a:extLst>
              <a:ext uri="{FF2B5EF4-FFF2-40B4-BE49-F238E27FC236}">
                <a16:creationId xmlns:a16="http://schemas.microsoft.com/office/drawing/2014/main" id="{453B725B-13E2-8FAD-8479-B504BDA0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94;p14" descr="closeup-firefighter-holding-his-helmet-walking-towards-fire-truck.jpg">
            <a:extLst>
              <a:ext uri="{FF2B5EF4-FFF2-40B4-BE49-F238E27FC236}">
                <a16:creationId xmlns:a16="http://schemas.microsoft.com/office/drawing/2014/main" id="{FF95CBA8-B238-D7F5-E194-42113AB803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 b="1559"/>
          <a:stretch>
            <a:fillRect/>
          </a:stretch>
        </p:blipFill>
        <p:spPr bwMode="auto">
          <a:xfrm>
            <a:off x="-12700" y="-31750"/>
            <a:ext cx="122174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Google Shape;95;p14">
            <a:extLst>
              <a:ext uri="{FF2B5EF4-FFF2-40B4-BE49-F238E27FC236}">
                <a16:creationId xmlns:a16="http://schemas.microsoft.com/office/drawing/2014/main" id="{62C7912B-27E2-1748-7240-3D0C43DC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6438900"/>
            <a:ext cx="2320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535353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PEER | CSSR | INDIA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148" name="Google Shape;96;p14">
            <a:extLst>
              <a:ext uri="{FF2B5EF4-FFF2-40B4-BE49-F238E27FC236}">
                <a16:creationId xmlns:a16="http://schemas.microsoft.com/office/drawing/2014/main" id="{B4CB7E1B-97D2-E620-EB40-A6576BAA0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6756400"/>
            <a:ext cx="1908175" cy="1016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9" name="Google Shape;97;p14">
            <a:extLst>
              <a:ext uri="{FF2B5EF4-FFF2-40B4-BE49-F238E27FC236}">
                <a16:creationId xmlns:a16="http://schemas.microsoft.com/office/drawing/2014/main" id="{2DD6964D-7D30-9A70-F73B-DEA56195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900" y="6407150"/>
            <a:ext cx="698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53535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PPT 2 -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150" name="Google Shape;98;p14">
            <a:extLst>
              <a:ext uri="{FF2B5EF4-FFF2-40B4-BE49-F238E27FC236}">
                <a16:creationId xmlns:a16="http://schemas.microsoft.com/office/drawing/2014/main" id="{16BDA5E5-B11F-5C52-57D2-4FCE57F2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51" name="Google Shape;99;p14">
            <a:extLst>
              <a:ext uri="{FF2B5EF4-FFF2-40B4-BE49-F238E27FC236}">
                <a16:creationId xmlns:a16="http://schemas.microsoft.com/office/drawing/2014/main" id="{F99EEC09-0537-75AD-0E28-5C0BC29CB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439525" y="6407150"/>
            <a:ext cx="192088" cy="33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CD6492-8E32-41CE-A2D4-DA7AC8959088}" type="slidenum">
              <a:rPr lang="en-US" altLang="en-US" sz="1500">
                <a:solidFill>
                  <a:srgbClr val="535353"/>
                </a:solidFill>
                <a:latin typeface="Open Sans" panose="020B0606030504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500">
              <a:solidFill>
                <a:srgbClr val="535353"/>
              </a:solidFill>
              <a:latin typeface="Open Sans" panose="020B0606030504020204" pitchFamily="34" charset="0"/>
            </a:endParaRPr>
          </a:p>
        </p:txBody>
      </p:sp>
      <p:sp>
        <p:nvSpPr>
          <p:cNvPr id="6152" name="Google Shape;100;p14">
            <a:extLst>
              <a:ext uri="{FF2B5EF4-FFF2-40B4-BE49-F238E27FC236}">
                <a16:creationId xmlns:a16="http://schemas.microsoft.com/office/drawing/2014/main" id="{D61530E7-EE7D-57B7-C0BB-4CA34C57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9050"/>
            <a:ext cx="12204700" cy="6870700"/>
          </a:xfrm>
          <a:prstGeom prst="rect">
            <a:avLst/>
          </a:prstGeom>
          <a:solidFill>
            <a:srgbClr val="535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5" tIns="39125" rIns="39125" bIns="391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153" name="Google Shape;101;p14" descr="Image">
            <a:extLst>
              <a:ext uri="{FF2B5EF4-FFF2-40B4-BE49-F238E27FC236}">
                <a16:creationId xmlns:a16="http://schemas.microsoft.com/office/drawing/2014/main" id="{25397B37-84A6-2AF9-E5F5-2A6EA5C107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1"/>
          <a:stretch>
            <a:fillRect/>
          </a:stretch>
        </p:blipFill>
        <p:spPr bwMode="auto">
          <a:xfrm>
            <a:off x="88900" y="1984375"/>
            <a:ext cx="9810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Google Shape;102;p14" descr="CSSR-logo-white-01.png">
            <a:extLst>
              <a:ext uri="{FF2B5EF4-FFF2-40B4-BE49-F238E27FC236}">
                <a16:creationId xmlns:a16="http://schemas.microsoft.com/office/drawing/2014/main" id="{0EFFBCA7-68DF-37AA-7B13-1FCF1D14CF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-192088"/>
            <a:ext cx="37909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Google Shape;103;p14">
            <a:extLst>
              <a:ext uri="{FF2B5EF4-FFF2-40B4-BE49-F238E27FC236}">
                <a16:creationId xmlns:a16="http://schemas.microsoft.com/office/drawing/2014/main" id="{94476BD5-15A9-0D7E-F0B0-E5B325958E6B}"/>
              </a:ext>
            </a:extLst>
          </p:cNvPr>
          <p:cNvSpPr>
            <a:spLocks/>
          </p:cNvSpPr>
          <p:nvPr/>
        </p:nvSpPr>
        <p:spPr bwMode="auto">
          <a:xfrm flipH="1">
            <a:off x="0" y="5597525"/>
            <a:ext cx="12192000" cy="12604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2147483646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9125" tIns="39125" rIns="39125" bIns="39125"/>
          <a:lstStyle/>
          <a:p>
            <a:endParaRPr lang="en-IN"/>
          </a:p>
        </p:txBody>
      </p:sp>
      <p:pic>
        <p:nvPicPr>
          <p:cNvPr id="6156" name="Picture 15">
            <a:extLst>
              <a:ext uri="{FF2B5EF4-FFF2-40B4-BE49-F238E27FC236}">
                <a16:creationId xmlns:a16="http://schemas.microsoft.com/office/drawing/2014/main" id="{AEA8E32C-3E9F-CD0D-CE90-D7BD9B22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563"/>
            <a:ext cx="1600200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4">
            <a:extLst>
              <a:ext uri="{FF2B5EF4-FFF2-40B4-BE49-F238E27FC236}">
                <a16:creationId xmlns:a16="http://schemas.microsoft.com/office/drawing/2014/main" id="{12DF611D-65C1-4E39-692A-98C0CC855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900" y="55563"/>
            <a:ext cx="13763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1">
            <a:extLst>
              <a:ext uri="{FF2B5EF4-FFF2-40B4-BE49-F238E27FC236}">
                <a16:creationId xmlns:a16="http://schemas.microsoft.com/office/drawing/2014/main" id="{05901C6E-6628-E9A0-0832-7599B461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495550"/>
            <a:ext cx="7948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SEARCH AND LOCATION TECHNIQUES</a:t>
            </a:r>
            <a:endParaRPr lang="en-I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532514-E83B-BE61-8CD5-ABC61B5A9164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AutoShape 4">
            <a:extLst>
              <a:ext uri="{FF2B5EF4-FFF2-40B4-BE49-F238E27FC236}">
                <a16:creationId xmlns:a16="http://schemas.microsoft.com/office/drawing/2014/main" id="{949DD91C-3B80-4EDB-1778-62B94A8D1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5604" name="TextBox 2">
            <a:extLst>
              <a:ext uri="{FF2B5EF4-FFF2-40B4-BE49-F238E27FC236}">
                <a16:creationId xmlns:a16="http://schemas.microsoft.com/office/drawing/2014/main" id="{74F29825-BF0D-4100-B00F-CAB23572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51013"/>
            <a:ext cx="54006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en-US" sz="4400" b="1" u="sng"/>
            </a:b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TECHNICAL SPECIFICATION</a:t>
            </a:r>
            <a:br>
              <a:rPr lang="en-US" altLang="en-US" sz="4000">
                <a:solidFill>
                  <a:srgbClr val="FF0000"/>
                </a:solidFill>
                <a:latin typeface="Open Sans" panose="020B0606030504020204" pitchFamily="34" charset="0"/>
              </a:rPr>
            </a:br>
            <a:endParaRPr lang="en-IN" altLang="en-US" sz="400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459B459B-4A46-7076-89C0-2E66782B3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754063"/>
            <a:ext cx="65801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LD3 Display interface-consisting six sensor channel bars.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Power :rechargeable battery.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Sensor : two sensor    1) seismic sensor.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                                       2)acoustic sensor.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Cable  : six cable each cable 10 meter length 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Open Sans" panose="020B0606030504020204" pitchFamily="34" charset="0"/>
              </a:rPr>
              <a:t>Vibrated detected range: 10 meter each sensor.</a:t>
            </a:r>
            <a:endParaRPr lang="en-US" altLang="en-US">
              <a:latin typeface="Open Sans" panose="020B0606030504020204" pitchFamily="34" charset="0"/>
            </a:endParaRPr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9BA37AD8-80DB-503D-3E87-7BBC2CEA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E0B6A0-E3F6-8830-98B7-147E2F1680FC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AutoShape 4">
            <a:extLst>
              <a:ext uri="{FF2B5EF4-FFF2-40B4-BE49-F238E27FC236}">
                <a16:creationId xmlns:a16="http://schemas.microsoft.com/office/drawing/2014/main" id="{53F6A0D1-B9A7-D8B9-3335-16B3F5E47B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6628" name="TextBox 2">
            <a:extLst>
              <a:ext uri="{FF2B5EF4-FFF2-40B4-BE49-F238E27FC236}">
                <a16:creationId xmlns:a16="http://schemas.microsoft.com/office/drawing/2014/main" id="{9259AF40-C41B-CAA6-DE5A-0A803017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1263"/>
            <a:ext cx="51482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EQUIPMENT FEATURES</a:t>
            </a:r>
            <a:br>
              <a:rPr lang="en-US" altLang="en-US" sz="4000">
                <a:solidFill>
                  <a:srgbClr val="FF0000"/>
                </a:solidFill>
                <a:latin typeface="Open Sans" panose="020B0606030504020204" pitchFamily="34" charset="0"/>
              </a:rPr>
            </a:br>
            <a:endParaRPr lang="en-IN" altLang="en-US" sz="4000">
              <a:latin typeface="Open Sans" panose="020B0606030504020204" pitchFamily="34" charset="0"/>
            </a:endParaRP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20318FB5-0401-994E-202F-B59D1E6FA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1143000"/>
            <a:ext cx="657383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Open Sans" panose="020B0606030504020204" pitchFamily="34" charset="0"/>
              </a:rPr>
              <a:t>Helps to locate victims in Smoke filled, dark and High temperature conditions.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Open Sans" panose="020B0606030504020204" pitchFamily="34" charset="0"/>
              </a:rPr>
              <a:t>The life detector is used disaster search,   security search and Mine rescue.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Open Sans" panose="020B0606030504020204" pitchFamily="34" charset="0"/>
              </a:rPr>
              <a:t>Helps to locate victims through obstacles.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Open Sans" panose="020B0606030504020204" pitchFamily="34" charset="0"/>
              </a:rPr>
              <a:t>Finds only living people.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2400">
                <a:latin typeface="Open Sans" panose="020B0606030504020204" pitchFamily="34" charset="0"/>
              </a:rPr>
              <a:t>Fast and  efficient response.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en-US"/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709AD4C4-EEE6-8843-E683-591226B4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7A5-3AA1-CEF5-0A64-A3F59CAF14E0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AutoShape 4">
            <a:extLst>
              <a:ext uri="{FF2B5EF4-FFF2-40B4-BE49-F238E27FC236}">
                <a16:creationId xmlns:a16="http://schemas.microsoft.com/office/drawing/2014/main" id="{86DB6B81-0D76-D204-3285-1B8263299E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27652" name="TextBox 2">
            <a:extLst>
              <a:ext uri="{FF2B5EF4-FFF2-40B4-BE49-F238E27FC236}">
                <a16:creationId xmlns:a16="http://schemas.microsoft.com/office/drawing/2014/main" id="{640C25A9-1000-B2D6-16E3-9B79C7202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67013"/>
            <a:ext cx="4367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VICTIM MANAGEMENT</a:t>
            </a:r>
            <a:endParaRPr lang="en-IN" altLang="en-US" sz="4000" b="1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23EE1-82E5-85A2-053B-4A0B4A57F604}"/>
              </a:ext>
            </a:extLst>
          </p:cNvPr>
          <p:cNvSpPr txBox="1"/>
          <p:nvPr/>
        </p:nvSpPr>
        <p:spPr>
          <a:xfrm>
            <a:off x="6096000" y="904875"/>
            <a:ext cx="6197600" cy="6554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/>
              <a:t>	Precautions during a search: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Never make inappropriate comments the victim should hear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You are the first person the victim is able to communicate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Identify language barriers</a:t>
            </a:r>
          </a:p>
          <a:p>
            <a:pPr eaLnBrk="1" hangingPunct="1"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Identify yourself as a rescuer, confidence and calmness in your voice.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27654" name="Picture 1">
            <a:extLst>
              <a:ext uri="{FF2B5EF4-FFF2-40B4-BE49-F238E27FC236}">
                <a16:creationId xmlns:a16="http://schemas.microsoft.com/office/drawing/2014/main" id="{1DE1C210-35E3-C0A0-FAB5-4D2DBBB9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67A88B-4031-1659-06D9-3349C0FBAB45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AutoShape 4">
            <a:extLst>
              <a:ext uri="{FF2B5EF4-FFF2-40B4-BE49-F238E27FC236}">
                <a16:creationId xmlns:a16="http://schemas.microsoft.com/office/drawing/2014/main" id="{C8909BDF-D284-DFB7-AF83-5333419DA4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A4D27-FAE8-AB90-A395-478E325B4529}"/>
              </a:ext>
            </a:extLst>
          </p:cNvPr>
          <p:cNvSpPr txBox="1"/>
          <p:nvPr/>
        </p:nvSpPr>
        <p:spPr>
          <a:xfrm>
            <a:off x="6826250" y="765175"/>
            <a:ext cx="39624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altLang="en-US" sz="4000" dirty="0">
              <a:solidFill>
                <a:srgbClr val="FF0000"/>
              </a:solidFill>
              <a:latin typeface="Open sans" panose="020B060603050402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solidFill>
                <a:srgbClr val="FF0000"/>
              </a:solidFill>
              <a:latin typeface="Open sans" panose="020B060603050402020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  Name  </a:t>
            </a:r>
          </a:p>
          <a:p>
            <a:pPr lvl="1">
              <a:defRPr/>
            </a:pPr>
            <a:r>
              <a:rPr lang="en-US" altLang="en-US" sz="2800" dirty="0">
                <a:latin typeface="Open sans" panose="020B0606030504020204"/>
              </a:rPr>
              <a:t>  Age    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 Trapped time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 Hydration status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Open sans" panose="020B0606030504020204"/>
              </a:rPr>
              <a:t> Temperature.</a:t>
            </a:r>
          </a:p>
          <a:p>
            <a:pPr>
              <a:defRPr/>
            </a:pPr>
            <a:endParaRPr lang="en-US" altLang="en-US" sz="3600" dirty="0"/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6A2A0F5F-F7EC-97FF-6633-7B863DD7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>
            <a:extLst>
              <a:ext uri="{FF2B5EF4-FFF2-40B4-BE49-F238E27FC236}">
                <a16:creationId xmlns:a16="http://schemas.microsoft.com/office/drawing/2014/main" id="{7796D290-E782-13FF-DB5B-066B90B8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2568575"/>
            <a:ext cx="527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Open Sans" panose="020B0606030504020204" pitchFamily="34" charset="0"/>
              </a:rPr>
              <a:t>OBTAIN FOLLOWING</a:t>
            </a:r>
          </a:p>
        </p:txBody>
      </p:sp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158F7723-A9F4-7A2B-9846-043B16D71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List and describe the steps for searching and locating.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Define void space and identify probable locations in the four basic collapse patterns.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Describe the modes ,types and patterns of conducting a search.</a:t>
            </a:r>
            <a:endParaRPr lang="en-US" altLang="en-US"/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List and describe the steps for searching and locating.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Define void space and identify probable locations in the four basic collapse patterns.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Describe the modes , types and patterns of conducting a search.</a:t>
            </a:r>
            <a:endParaRPr lang="en-US" altLang="en-US"/>
          </a:p>
          <a:p>
            <a:pPr eaLnBrk="1" hangingPunct="1"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endParaRPr lang="en-US" altLang="en-US"/>
          </a:p>
          <a:p>
            <a:pPr eaLnBrk="1" hangingPunct="1"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endParaRPr lang="en-US" altLang="en-US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69F40D13-38D6-013D-AB60-A729C4BF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3999"/>
          <a:stretch>
            <a:fillRect/>
          </a:stretch>
        </p:blipFill>
        <p:spPr bwMode="auto">
          <a:xfrm>
            <a:off x="10774363" y="-82550"/>
            <a:ext cx="16875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2">
            <a:extLst>
              <a:ext uri="{FF2B5EF4-FFF2-40B4-BE49-F238E27FC236}">
                <a16:creationId xmlns:a16="http://schemas.microsoft.com/office/drawing/2014/main" id="{77D972AD-07A0-07CA-9AEA-3D3C37B14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8" y="-82550"/>
            <a:ext cx="8751887" cy="2084388"/>
          </a:xfrm>
        </p:spPr>
        <p:txBody>
          <a:bodyPr/>
          <a:lstStyle/>
          <a:p>
            <a:pPr algn="ctr" eaLnBrk="1" hangingPunct="1"/>
            <a:r>
              <a:rPr lang="en-IN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IN" altLang="en-US" sz="6600"/>
          </a:p>
        </p:txBody>
      </p:sp>
      <p:pic>
        <p:nvPicPr>
          <p:cNvPr id="29701" name="Picture 1">
            <a:extLst>
              <a:ext uri="{FF2B5EF4-FFF2-40B4-BE49-F238E27FC236}">
                <a16:creationId xmlns:a16="http://schemas.microsoft.com/office/drawing/2014/main" id="{1F3E4051-FBCC-DD99-9C79-E8225A88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FD33C1-C476-7BA7-84CC-036279E4EE07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AutoShape 4">
            <a:extLst>
              <a:ext uri="{FF2B5EF4-FFF2-40B4-BE49-F238E27FC236}">
                <a16:creationId xmlns:a16="http://schemas.microsoft.com/office/drawing/2014/main" id="{FE73A815-A5E2-E002-43C6-2FDB4117A2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0199AF95-C716-C203-1071-603FB729E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39975"/>
            <a:ext cx="9748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>
                <a:solidFill>
                  <a:srgbClr val="FF0000"/>
                </a:solidFill>
                <a:latin typeface="Open Sans" panose="020B0606030504020204" pitchFamily="34" charset="0"/>
              </a:rPr>
              <a:t>ANY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>
                <a:solidFill>
                  <a:srgbClr val="FF0000"/>
                </a:solidFill>
                <a:latin typeface="Open Sans" panose="020B0606030504020204" pitchFamily="34" charset="0"/>
              </a:rPr>
              <a:t>     QUESTION?</a:t>
            </a: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B3BBB56E-D44C-4D38-4038-4FDB46E7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ounded Rectangle">
            <a:extLst>
              <a:ext uri="{FF2B5EF4-FFF2-40B4-BE49-F238E27FC236}">
                <a16:creationId xmlns:a16="http://schemas.microsoft.com/office/drawing/2014/main" id="{D9DD4154-6F19-BD22-D35F-BFE0D1C8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8" y="-14288"/>
            <a:ext cx="7694612" cy="694372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Open Sans" panose="020B0606030504020204" pitchFamily="34" charset="0"/>
            </a:endParaRPr>
          </a:p>
        </p:txBody>
      </p:sp>
      <p:sp>
        <p:nvSpPr>
          <p:cNvPr id="31747" name="Duties of…">
            <a:extLst>
              <a:ext uri="{FF2B5EF4-FFF2-40B4-BE49-F238E27FC236}">
                <a16:creationId xmlns:a16="http://schemas.microsoft.com/office/drawing/2014/main" id="{FD836B19-B24B-8376-6E8B-EB18DE339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2590800"/>
            <a:ext cx="37242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THANK YOU </a:t>
            </a:r>
            <a:r>
              <a:rPr lang="en-US" altLang="en-US" sz="400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31748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B911363B-627D-B033-D7FF-E82A1D7C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1311275"/>
            <a:ext cx="6781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3200"/>
              <a:buFont typeface="Noto Sans Symbols"/>
              <a:buChar char="▪"/>
            </a:pPr>
            <a:endParaRPr lang="en-US" altLang="en-US" sz="2400">
              <a:solidFill>
                <a:srgbClr val="000000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DC6E1439-C326-4E9C-A8A5-F1F7F4AB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407150"/>
            <a:ext cx="641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>
            <a:extLst>
              <a:ext uri="{FF2B5EF4-FFF2-40B4-BE49-F238E27FC236}">
                <a16:creationId xmlns:a16="http://schemas.microsoft.com/office/drawing/2014/main" id="{4E839D14-AC13-A179-1A44-E76809937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8" y="6378575"/>
            <a:ext cx="17494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3593B8BA-4BAE-07D0-6F79-673DF506F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327150"/>
            <a:ext cx="5659438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D73035-0177-0E97-52C9-EB333356FCFB}"/>
              </a:ext>
            </a:extLst>
          </p:cNvPr>
          <p:cNvSpPr/>
          <p:nvPr/>
        </p:nvSpPr>
        <p:spPr>
          <a:xfrm>
            <a:off x="0" y="6207125"/>
            <a:ext cx="4548188" cy="650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FAE2EAA9-280B-FCCA-986D-ADBBB98D8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1C2DBC-F933-9D9A-1C4F-670D54C5C658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AutoShape 4">
            <a:extLst>
              <a:ext uri="{FF2B5EF4-FFF2-40B4-BE49-F238E27FC236}">
                <a16:creationId xmlns:a16="http://schemas.microsoft.com/office/drawing/2014/main" id="{4EFB3749-664D-0C59-0B95-128EF876B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32772" name="TextBox 2">
            <a:extLst>
              <a:ext uri="{FF2B5EF4-FFF2-40B4-BE49-F238E27FC236}">
                <a16:creationId xmlns:a16="http://schemas.microsoft.com/office/drawing/2014/main" id="{BCC7A3B1-7E14-B7C8-4D5E-42788857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922588"/>
            <a:ext cx="396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EVALUATION</a:t>
            </a:r>
            <a:r>
              <a:rPr lang="en-IN" altLang="en-US" sz="400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32773" name="TextBox 4">
            <a:extLst>
              <a:ext uri="{FF2B5EF4-FFF2-40B4-BE49-F238E27FC236}">
                <a16:creationId xmlns:a16="http://schemas.microsoft.com/office/drawing/2014/main" id="{C9BBA215-5FE3-732F-CD10-D6274ED7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1419225"/>
            <a:ext cx="6529387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Open Sans" panose="020B0606030504020204" pitchFamily="34" charset="0"/>
              </a:rPr>
              <a:t>QUE:-	Multiple room checking side we follow  which principle ?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Open Sans" panose="020B0606030504020204" pitchFamily="34" charset="0"/>
              </a:rPr>
              <a:t>ANS:-GO R8 STAY R8.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Bookman Old Style" panose="020506040505050202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en-US" sz="1800" b="1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pic>
        <p:nvPicPr>
          <p:cNvPr id="32774" name="Picture 1">
            <a:extLst>
              <a:ext uri="{FF2B5EF4-FFF2-40B4-BE49-F238E27FC236}">
                <a16:creationId xmlns:a16="http://schemas.microsoft.com/office/drawing/2014/main" id="{5D914DD3-ED60-93B6-5088-34465941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EC79904-1F2A-ADAB-81CE-425905647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6513" y="1079500"/>
            <a:ext cx="6119812" cy="5643563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 sz="2400">
                <a:latin typeface="Open Sans" panose="020B0606030504020204" pitchFamily="34" charset="0"/>
                <a:cs typeface="Times New Roman" panose="02020603050405020304" pitchFamily="18" charset="0"/>
              </a:rPr>
              <a:t>List and describe the steps for searching and locating.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 sz="2400">
                <a:latin typeface="Open Sans" panose="020B0606030504020204" pitchFamily="34" charset="0"/>
                <a:cs typeface="Times New Roman" panose="02020603050405020304" pitchFamily="18" charset="0"/>
              </a:rPr>
              <a:t>Define void space and identify probable locations in the four basic collapse patterns.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 sz="2400">
                <a:latin typeface="Open Sans" panose="020B0606030504020204" pitchFamily="34" charset="0"/>
                <a:cs typeface="Times New Roman" panose="02020603050405020304" pitchFamily="18" charset="0"/>
              </a:rPr>
              <a:t>Describe the modes ,types and patterns of conducting a search.</a:t>
            </a:r>
            <a:endParaRPr lang="en-US" altLang="en-US" sz="2400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 sz="2400">
                <a:latin typeface="Open Sans" panose="020B0606030504020204" pitchFamily="34" charset="0"/>
                <a:cs typeface="Times New Roman" panose="02020603050405020304" pitchFamily="18" charset="0"/>
              </a:rPr>
              <a:t>List and describe the steps for searching and locating.</a:t>
            </a:r>
          </a:p>
          <a:p>
            <a:pPr algn="just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r>
              <a:rPr lang="en-GB" altLang="en-US" sz="2400">
                <a:latin typeface="Open Sans" panose="020B0606030504020204" pitchFamily="34" charset="0"/>
                <a:cs typeface="Times New Roman" panose="02020603050405020304" pitchFamily="18" charset="0"/>
              </a:rPr>
              <a:t>Define void space and identify probable locations in the four basic collapse patterns.</a:t>
            </a:r>
          </a:p>
          <a:p>
            <a:pPr eaLnBrk="1" hangingPunct="1"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endParaRPr lang="en-US" altLang="en-US" sz="2400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eaLnBrk="1" hangingPunct="1">
              <a:tabLst>
                <a:tab pos="1146175" algn="l"/>
                <a:tab pos="1828800" algn="l"/>
                <a:tab pos="2517775" algn="l"/>
                <a:tab pos="3200400" algn="l"/>
              </a:tabLst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004FA82D-447B-6BF9-E163-DE36C3B87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613" y="2640013"/>
            <a:ext cx="3446462" cy="1325562"/>
          </a:xfrm>
        </p:spPr>
        <p:txBody>
          <a:bodyPr/>
          <a:lstStyle/>
          <a:p>
            <a:pPr algn="ctr" eaLnBrk="1" hangingPunct="1"/>
            <a:r>
              <a:rPr lang="en-IN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IN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DDE1BF00-22BB-B36E-7AD5-3A98CDCB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5C831BB2-8643-8312-6C3A-88928D026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2597150"/>
            <a:ext cx="4699000" cy="8810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rgbClr val="FF0000"/>
                </a:solidFill>
              </a:rPr>
              <a:t>SURVIVAL RATE</a:t>
            </a:r>
            <a:endParaRPr lang="en-GB" altLang="en-U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9219" name="Object 6">
            <a:extLst>
              <a:ext uri="{FF2B5EF4-FFF2-40B4-BE49-F238E27FC236}">
                <a16:creationId xmlns:a16="http://schemas.microsoft.com/office/drawing/2014/main" id="{042ECFBD-FC49-A376-1ED6-36A19AA5C0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2863" y="835025"/>
          <a:ext cx="494982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830000" imgH="4185000" progId="Excel.Chart.8">
                  <p:embed/>
                </p:oleObj>
              </mc:Choice>
              <mc:Fallback>
                <p:oleObj name="Chart" r:id="rId2" imgW="7830000" imgH="41850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86" r="5603"/>
                      <a:stretch>
                        <a:fillRect/>
                      </a:stretch>
                    </p:blipFill>
                    <p:spPr bwMode="auto">
                      <a:xfrm>
                        <a:off x="6392863" y="835025"/>
                        <a:ext cx="494982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2">
            <a:extLst>
              <a:ext uri="{FF2B5EF4-FFF2-40B4-BE49-F238E27FC236}">
                <a16:creationId xmlns:a16="http://schemas.microsoft.com/office/drawing/2014/main" id="{59FA784F-7DBF-AB1B-DCB6-4FA250EE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BB15DD-D70F-919D-7C8B-E8BCD1DD9936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4">
            <a:extLst>
              <a:ext uri="{FF2B5EF4-FFF2-40B4-BE49-F238E27FC236}">
                <a16:creationId xmlns:a16="http://schemas.microsoft.com/office/drawing/2014/main" id="{EAEB8685-51F7-5E07-3ABE-BCB9F718C1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7DFABF5B-212A-9496-19CA-CC5B3F02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2611438"/>
            <a:ext cx="39512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000" b="1">
                <a:solidFill>
                  <a:srgbClr val="FF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SEARCHING AND LOCATING</a:t>
            </a:r>
            <a:endParaRPr lang="en-IN" altLang="en-US" sz="4000">
              <a:latin typeface="Open Sans" panose="020B0606030504020204" pitchFamily="34" charset="0"/>
            </a:endParaRPr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1540FEC9-D590-3E2B-23ED-A2FF3BDEC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1319213"/>
            <a:ext cx="5381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3600">
                <a:latin typeface="Open Sans" panose="020B0606030504020204" pitchFamily="34" charset="0"/>
              </a:rPr>
              <a:t>A set of techniques and procedures whose purpose is to obtain a response or indication of the presence of live victims in a void space within </a:t>
            </a:r>
            <a:r>
              <a:rPr lang="en-US" altLang="en-US" sz="3600">
                <a:latin typeface="Open Sans" panose="020B0606030504020204" pitchFamily="34" charset="0"/>
              </a:rPr>
              <a:t>a</a:t>
            </a:r>
            <a:r>
              <a:rPr lang="en-GB" altLang="en-US" sz="3600">
                <a:latin typeface="Open Sans" panose="020B0606030504020204" pitchFamily="34" charset="0"/>
              </a:rPr>
              <a:t> collapsed structure</a:t>
            </a:r>
            <a:endParaRPr lang="en-US" altLang="en-US" sz="3600">
              <a:latin typeface="Open Sans" panose="020B0606030504020204" pitchFamily="34" charset="0"/>
            </a:endParaRP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63273DE1-4420-0EFC-FC57-DD77644A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FA0DA7-8CFB-6913-01CE-6758786BF856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100F04FD-1535-A57C-F9F8-77E05BC66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1268" name="TextBox 2">
            <a:extLst>
              <a:ext uri="{FF2B5EF4-FFF2-40B4-BE49-F238E27FC236}">
                <a16:creationId xmlns:a16="http://schemas.microsoft.com/office/drawing/2014/main" id="{BED8A67B-FD17-B9AE-2F3B-A9A5018C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552700"/>
            <a:ext cx="4003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SQUAD</a:t>
            </a:r>
            <a:endParaRPr lang="en-IN" altLang="en-US" sz="4400"/>
          </a:p>
        </p:txBody>
      </p:sp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678FDF1E-968F-B20C-88BF-29CC80ACE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8613" y="1017588"/>
          <a:ext cx="582295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45024" imgH="1383792" progId="Visio.Drawing.5">
                  <p:embed/>
                </p:oleObj>
              </mc:Choice>
              <mc:Fallback>
                <p:oleObj name="VISIO" r:id="rId2" imgW="5145024" imgH="1383792" progId="Visio.Drawing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1017588"/>
                        <a:ext cx="5822950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">
            <a:extLst>
              <a:ext uri="{FF2B5EF4-FFF2-40B4-BE49-F238E27FC236}">
                <a16:creationId xmlns:a16="http://schemas.microsoft.com/office/drawing/2014/main" id="{9618AD1F-2C45-8F89-272F-548A8B8B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527C13-B37F-7C27-0F35-6556EC6375C3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AutoShape 4">
            <a:extLst>
              <a:ext uri="{FF2B5EF4-FFF2-40B4-BE49-F238E27FC236}">
                <a16:creationId xmlns:a16="http://schemas.microsoft.com/office/drawing/2014/main" id="{BFEEB994-3213-149E-2E15-02D3FAA20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17DEF3FF-6CB0-4240-C385-B93A5BBB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481263"/>
            <a:ext cx="5537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BASIC EQUIPMENT FOR PHYSICAL SEARCH</a:t>
            </a:r>
            <a:endParaRPr lang="en-IN" altLang="en-US" sz="4000" b="1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BE19F-C429-FCAA-CA03-18175C9890D6}"/>
              </a:ext>
            </a:extLst>
          </p:cNvPr>
          <p:cNvSpPr txBox="1"/>
          <p:nvPr/>
        </p:nvSpPr>
        <p:spPr>
          <a:xfrm>
            <a:off x="6392863" y="1119188"/>
            <a:ext cx="5883275" cy="5465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Open sans" panose="020B0606030504020204"/>
              </a:rPr>
              <a:t>Personal protective equipment.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Open sans" panose="020B0606030504020204"/>
              </a:rPr>
              <a:t>Personal supplies (unassisted for12 hours).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Open sans" panose="020B0606030504020204"/>
              </a:rPr>
              <a:t>Marking supplies : </a:t>
            </a:r>
            <a:r>
              <a:rPr lang="en-US" altLang="en-US" sz="2400" dirty="0" err="1">
                <a:latin typeface="Open sans" panose="020B0606030504020204"/>
              </a:rPr>
              <a:t>paint,chalk,markers</a:t>
            </a:r>
            <a:r>
              <a:rPr lang="en-US" altLang="en-US" sz="2400" dirty="0">
                <a:latin typeface="Open sans" panose="020B0606030504020204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Open sans" panose="020B0606030504020204"/>
              </a:rPr>
              <a:t>Communication devices.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Open sans" panose="020B0606030504020204"/>
              </a:rPr>
              <a:t>Warning and alert devices: mega phone, whistle, flag…..etc.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Open sans" panose="020B0606030504020204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Open sans" panose="020B0606030504020204"/>
              </a:rPr>
              <a:t>Reconnaissance and vision side  Binocular ,camera, Flashlight.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Open sans" panose="020B0606030504020204"/>
            </a:endParaRP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257DA21F-BFE4-3CDE-D491-04D03D39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A3EAF28-7190-9A2C-3878-5BB1E458B1C7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AutoShape 4">
            <a:extLst>
              <a:ext uri="{FF2B5EF4-FFF2-40B4-BE49-F238E27FC236}">
                <a16:creationId xmlns:a16="http://schemas.microsoft.com/office/drawing/2014/main" id="{4A8FD719-DC40-9C50-1A38-EA6AA3E1F6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3316" name="TextBox 2">
            <a:extLst>
              <a:ext uri="{FF2B5EF4-FFF2-40B4-BE49-F238E27FC236}">
                <a16:creationId xmlns:a16="http://schemas.microsoft.com/office/drawing/2014/main" id="{705A9848-51FF-FB15-93BD-F3E7F6F1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657475"/>
            <a:ext cx="4830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STEP TO SEARCH AND LOCATE</a:t>
            </a:r>
            <a:endParaRPr lang="en-IN" altLang="en-US" sz="4000" b="1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B3DC5-23E6-F747-D750-564B5C466E8D}"/>
              </a:ext>
            </a:extLst>
          </p:cNvPr>
          <p:cNvSpPr txBox="1"/>
          <p:nvPr/>
        </p:nvSpPr>
        <p:spPr>
          <a:xfrm>
            <a:off x="4972050" y="1185863"/>
            <a:ext cx="7219950" cy="547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hangingPunct="1">
              <a:buFontTx/>
              <a:buAutoNum type="arabicPeriod"/>
              <a:tabLst>
                <a:tab pos="511175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r>
              <a:rPr lang="en-GB" altLang="en-US" sz="2800" dirty="0">
                <a:latin typeface="Open sans" panose="020B0606030504020204"/>
              </a:rPr>
              <a:t>Compile and analyse information. 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  <a:tabLst>
                <a:tab pos="511175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r>
              <a:rPr lang="en-GB" altLang="en-US" sz="2800" dirty="0">
                <a:latin typeface="Open sans" panose="020B0606030504020204"/>
              </a:rPr>
              <a:t>Secure the scene.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  <a:tabLst>
                <a:tab pos="511175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r>
              <a:rPr lang="en-GB" altLang="en-US" sz="2800" dirty="0">
                <a:latin typeface="Open sans" panose="020B0606030504020204"/>
              </a:rPr>
              <a:t>Inspect and evaluate the structure.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100000"/>
              </a:spcBef>
              <a:buFont typeface="Monotype Sorts"/>
              <a:buAutoNum type="arabicPeriod" startAt="5"/>
              <a:defRPr/>
            </a:pPr>
            <a:r>
              <a:rPr lang="en-GB" altLang="en-US" sz="2800" dirty="0">
                <a:latin typeface="Open sans" panose="020B0606030504020204"/>
              </a:rPr>
              <a:t>Rescue surface victims.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100000"/>
              </a:spcBef>
              <a:buFont typeface="Monotype Sorts"/>
              <a:buAutoNum type="arabicPeriod" startAt="5"/>
              <a:defRPr/>
            </a:pPr>
            <a:r>
              <a:rPr lang="en-GB" altLang="en-US" sz="2800" dirty="0">
                <a:latin typeface="Open sans" panose="020B0606030504020204"/>
              </a:rPr>
              <a:t>Make markings on the structure(INSRAG-international search &amp; rescue advisory group) if needed.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GB" altLang="en-US" sz="2800" dirty="0"/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  <a:tabLst>
                <a:tab pos="511175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endParaRPr lang="en-GB" altLang="en-US" sz="2800" dirty="0">
              <a:sym typeface="Symbol" panose="05050102010706020507" pitchFamily="18" charset="2"/>
            </a:endParaRPr>
          </a:p>
        </p:txBody>
      </p:sp>
      <p:pic>
        <p:nvPicPr>
          <p:cNvPr id="13318" name="Picture 1">
            <a:extLst>
              <a:ext uri="{FF2B5EF4-FFF2-40B4-BE49-F238E27FC236}">
                <a16:creationId xmlns:a16="http://schemas.microsoft.com/office/drawing/2014/main" id="{0C93566E-D8DA-F8F6-E8A3-4024B4E6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C90990-E37C-A7CD-814C-1C377276D5AE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AutoShape 4">
            <a:extLst>
              <a:ext uri="{FF2B5EF4-FFF2-40B4-BE49-F238E27FC236}">
                <a16:creationId xmlns:a16="http://schemas.microsoft.com/office/drawing/2014/main" id="{CB60A745-398A-B46A-BDE5-326C37DF9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CAA49-8F86-8A19-C32F-92F30EAF2ABB}"/>
              </a:ext>
            </a:extLst>
          </p:cNvPr>
          <p:cNvSpPr txBox="1"/>
          <p:nvPr/>
        </p:nvSpPr>
        <p:spPr>
          <a:xfrm>
            <a:off x="5159375" y="1343025"/>
            <a:ext cx="7058025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/>
              <a:t>7.   </a:t>
            </a:r>
            <a:r>
              <a:rPr lang="en-GB" altLang="en-US" sz="2400" dirty="0">
                <a:latin typeface="Open sans" panose="020B0606030504020204"/>
              </a:rPr>
              <a:t>Create a diagram of structure , refer to hand-out.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 startAt="8"/>
              <a:defRPr/>
            </a:pPr>
            <a:r>
              <a:rPr lang="en-GB" altLang="en-US" sz="2400" dirty="0">
                <a:latin typeface="Open sans" panose="020B0606030504020204"/>
              </a:rPr>
              <a:t> Select search area.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dirty="0">
                <a:latin typeface="Open sans" panose="020B0606030504020204"/>
              </a:rPr>
              <a:t>9.   Select search method. Conduct an appropriate search where potential victims are more.</a:t>
            </a:r>
          </a:p>
          <a:p>
            <a:pPr eaLnBrk="1" hangingPunct="1">
              <a:tabLst>
                <a:tab pos="692150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endParaRPr lang="en-GB" altLang="en-US" sz="2400" dirty="0">
              <a:latin typeface="Open sans" panose="020B0606030504020204"/>
            </a:endParaRPr>
          </a:p>
          <a:p>
            <a:pPr eaLnBrk="1" hangingPunct="1">
              <a:tabLst>
                <a:tab pos="692150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r>
              <a:rPr lang="en-GB" altLang="en-US" sz="2400" dirty="0">
                <a:latin typeface="Open sans" panose="020B0606030504020204"/>
              </a:rPr>
              <a:t>10.  Analyse results and re-evaluate.</a:t>
            </a:r>
          </a:p>
          <a:p>
            <a:pPr marL="692150" indent="-692150" eaLnBrk="1" hangingPunct="1">
              <a:buFont typeface="Monotype Sorts" pitchFamily="2" charset="2"/>
              <a:buAutoNum type="arabicPeriod" startAt="9"/>
              <a:tabLst>
                <a:tab pos="692150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endParaRPr lang="en-GB" altLang="en-US" sz="2400" dirty="0">
              <a:latin typeface="Open sans" panose="020B0606030504020204"/>
            </a:endParaRPr>
          </a:p>
          <a:p>
            <a:pPr eaLnBrk="1" hangingPunct="1">
              <a:tabLst>
                <a:tab pos="692150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r>
              <a:rPr lang="en-GB" altLang="en-US" sz="2400" dirty="0">
                <a:latin typeface="Open sans" panose="020B0606030504020204"/>
              </a:rPr>
              <a:t>11. Confirm potential victim location.</a:t>
            </a:r>
          </a:p>
          <a:p>
            <a:pPr marL="533400" indent="-533400" eaLnBrk="1" hangingPunct="1">
              <a:spcBef>
                <a:spcPct val="50000"/>
              </a:spcBef>
              <a:defRPr/>
            </a:pPr>
            <a:endParaRPr lang="en-GB" altLang="en-US" sz="2800" dirty="0"/>
          </a:p>
          <a:p>
            <a:pPr eaLnBrk="1" hangingPunct="1">
              <a:tabLst>
                <a:tab pos="692150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r>
              <a:rPr lang="en-GB" altLang="en-US" sz="2400" dirty="0">
                <a:latin typeface="Open sans" panose="020B0606030504020204"/>
              </a:rPr>
              <a:t>12. Pre-hospital treatment of victim</a:t>
            </a:r>
          </a:p>
          <a:p>
            <a:pPr eaLnBrk="1" hangingPunct="1">
              <a:tabLst>
                <a:tab pos="692150" algn="l"/>
                <a:tab pos="1146175" algn="l"/>
                <a:tab pos="1828800" algn="l"/>
                <a:tab pos="2517775" algn="l"/>
                <a:tab pos="3200400" algn="l"/>
              </a:tabLst>
              <a:defRPr/>
            </a:pPr>
            <a:endParaRPr lang="en-GB" altLang="en-US" sz="2400" dirty="0">
              <a:latin typeface="Open sans" panose="020B0606030504020204"/>
            </a:endParaRPr>
          </a:p>
        </p:txBody>
      </p:sp>
      <p:sp>
        <p:nvSpPr>
          <p:cNvPr id="14341" name="TextBox 6">
            <a:extLst>
              <a:ext uri="{FF2B5EF4-FFF2-40B4-BE49-F238E27FC236}">
                <a16:creationId xmlns:a16="http://schemas.microsoft.com/office/drawing/2014/main" id="{CBD67B2F-5E2E-24E8-6469-056C501C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6050"/>
            <a:ext cx="9180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4400" b="1">
              <a:solidFill>
                <a:srgbClr val="FF0000"/>
              </a:solidFill>
            </a:endParaRP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EA659FBF-8015-BCFE-C71B-3450CC19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9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2">
            <a:extLst>
              <a:ext uri="{FF2B5EF4-FFF2-40B4-BE49-F238E27FC236}">
                <a16:creationId xmlns:a16="http://schemas.microsoft.com/office/drawing/2014/main" id="{66139BAA-7741-8CA4-C759-0328C71E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463800"/>
            <a:ext cx="4830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Open Sans" panose="020B0606030504020204" pitchFamily="34" charset="0"/>
              </a:rPr>
              <a:t>STEP TO SEARCH AND LOCATE</a:t>
            </a:r>
            <a:endParaRPr lang="en-IN" altLang="en-US" sz="4000" b="1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6608</TotalTime>
  <Words>820</Words>
  <Application>Microsoft Office PowerPoint</Application>
  <PresentationFormat>Widescreen</PresentationFormat>
  <Paragraphs>172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Calibri</vt:lpstr>
      <vt:lpstr>Arial</vt:lpstr>
      <vt:lpstr>Calibri Light</vt:lpstr>
      <vt:lpstr>Open Sans</vt:lpstr>
      <vt:lpstr>Times New Roman</vt:lpstr>
      <vt:lpstr>Open Sans SemiBold</vt:lpstr>
      <vt:lpstr>Wingdings</vt:lpstr>
      <vt:lpstr>Symbol</vt:lpstr>
      <vt:lpstr>Monotype Sorts</vt:lpstr>
      <vt:lpstr>Arial Black</vt:lpstr>
      <vt:lpstr>Noto Sans Symbols</vt:lpstr>
      <vt:lpstr>Bookman Old Style</vt:lpstr>
      <vt:lpstr>Office Theme</vt:lpstr>
      <vt:lpstr>Chart</vt:lpstr>
      <vt:lpstr>VISIO</vt:lpstr>
      <vt:lpstr>Visio.Drawing.5</vt:lpstr>
      <vt:lpstr>PowerPoint Presentation</vt:lpstr>
      <vt:lpstr>PowerPoint Presentation</vt:lpstr>
      <vt:lpstr>   OBJECTIVE</vt:lpstr>
      <vt:lpstr>SURVIVAL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PowerPoint Presentation</vt:lpstr>
      <vt:lpstr>PowerPoint Presentation</vt:lpstr>
      <vt:lpstr>PowerPoint Presentation</vt:lpstr>
    </vt:vector>
  </TitlesOfParts>
  <Company>MDFRD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Objectives</dc:title>
  <dc:creator>IPB</dc:creator>
  <cp:lastModifiedBy>NDRF HQ</cp:lastModifiedBy>
  <cp:revision>338</cp:revision>
  <cp:lastPrinted>2000-09-06T15:05:22Z</cp:lastPrinted>
  <dcterms:created xsi:type="dcterms:W3CDTF">2000-09-05T20:31:44Z</dcterms:created>
  <dcterms:modified xsi:type="dcterms:W3CDTF">2026-04-15T10:17:15Z</dcterms:modified>
</cp:coreProperties>
</file>