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5" r:id="rId4"/>
    <p:sldId id="376" r:id="rId5"/>
    <p:sldId id="6289" r:id="rId6"/>
    <p:sldId id="6292" r:id="rId7"/>
    <p:sldId id="6291" r:id="rId8"/>
    <p:sldId id="6271" r:id="rId9"/>
    <p:sldId id="6293" r:id="rId10"/>
    <p:sldId id="6294" r:id="rId11"/>
    <p:sldId id="6290" r:id="rId12"/>
    <p:sldId id="6295" r:id="rId13"/>
    <p:sldId id="6296" r:id="rId14"/>
    <p:sldId id="6297" r:id="rId15"/>
    <p:sldId id="6298" r:id="rId16"/>
    <p:sldId id="6300" r:id="rId17"/>
    <p:sldId id="6302" r:id="rId18"/>
    <p:sldId id="6303" r:id="rId19"/>
    <p:sldId id="6304" r:id="rId20"/>
    <p:sldId id="6305" r:id="rId21"/>
    <p:sldId id="6253" r:id="rId22"/>
    <p:sldId id="6299" r:id="rId23"/>
    <p:sldId id="6301" r:id="rId24"/>
    <p:sldId id="6306" r:id="rId25"/>
    <p:sldId id="6307" r:id="rId26"/>
    <p:sldId id="6308" r:id="rId27"/>
    <p:sldId id="274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FB9B9"/>
    <a:srgbClr val="F79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87805" autoAdjust="0"/>
  </p:normalViewPr>
  <p:slideViewPr>
    <p:cSldViewPr snapToGrid="0">
      <p:cViewPr varScale="1">
        <p:scale>
          <a:sx n="30" d="100"/>
          <a:sy n="30" d="100"/>
        </p:scale>
        <p:origin x="1614" y="10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A42A4-52F2-6484-5B8F-FEA052BD3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0A15AE-AD0C-00C5-57A6-A39A415C9C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56B2E6-E958-9E63-405C-FFA1C8225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850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4D91A-43E0-F204-39FA-D82AAD793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7D33C8-F4E6-2F45-EC6B-3BBB5257AF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82463F-62F5-17C1-4B86-6B199D7F6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284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3025C-625B-F11D-FAEA-791BE1485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1DE827-7316-6DD3-FCE3-39973D20B2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AB0C1-8552-A83C-12E5-4A36AC5D4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071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 dirty="0"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>
              <a:solidFill>
                <a:srgbClr val="E46C0A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E46C0A"/>
                </a:solidFill>
              </a:rPr>
              <a:t>NDRF | DMO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4" y="12813338"/>
            <a:ext cx="140683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7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5399" y="-34941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0" y="-46404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2733" y="13538588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012733" y="4234080"/>
            <a:ext cx="10382141" cy="422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6600" dirty="0"/>
              <a:t>LESSON 07</a:t>
            </a:r>
          </a:p>
          <a:p>
            <a:pPr defTabSz="2438400"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600" dirty="0"/>
              <a:t>Introduction to NDRF and Its role in Disaster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491667" y="12800826"/>
            <a:ext cx="1879600" cy="902664"/>
            <a:chOff x="0" y="0"/>
            <a:chExt cx="1879600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126578" y="0"/>
              <a:ext cx="1626446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PPT</a:t>
              </a:r>
              <a:r>
                <a:rPr lang="en-US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7- 1</a:t>
              </a:r>
              <a:endParaRPr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F7903B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8" y="631924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Arial Black" panose="020B0A04020102020204" pitchFamily="34" charset="0"/>
              </a:rPr>
              <a:t>DISASTER MANAGEMENT ORIENTATION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3EC7D4A0-11F1-2F27-2523-56E1BA3CB2CB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NDRF</a:t>
            </a:r>
            <a:r>
              <a:rPr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|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DMO</a:t>
            </a:r>
            <a:r>
              <a:rPr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| INDIA</a:t>
            </a:r>
          </a:p>
        </p:txBody>
      </p:sp>
      <p:sp>
        <p:nvSpPr>
          <p:cNvPr id="7" name="AutoShape 2" descr="32.4 The Disaster Management Cycle - Population Health for Nurses | OpenStax">
            <a:extLst>
              <a:ext uri="{FF2B5EF4-FFF2-40B4-BE49-F238E27FC236}">
                <a16:creationId xmlns:a16="http://schemas.microsoft.com/office/drawing/2014/main" id="{4D1BA03F-4B3F-23DC-01F7-7A1F6312F2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 descr="A circular diagram of a process&#10;&#10;AI-generated content may be incorrect.">
            <a:extLst>
              <a:ext uri="{FF2B5EF4-FFF2-40B4-BE49-F238E27FC236}">
                <a16:creationId xmlns:a16="http://schemas.microsoft.com/office/drawing/2014/main" id="{75D8E960-3AA9-22EC-7685-3C46A378FF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537" y="6858000"/>
            <a:ext cx="5215346" cy="521997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A9069-7F61-5FBA-1717-11D40F732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">
            <a:extLst>
              <a:ext uri="{FF2B5EF4-FFF2-40B4-BE49-F238E27FC236}">
                <a16:creationId xmlns:a16="http://schemas.microsoft.com/office/drawing/2014/main" id="{7DE1E855-1288-5665-1899-0137AF80A53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166254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6B1E0873-279B-1E27-3401-017CDD313F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D78799DE-666F-5E56-F626-CB9D6429057D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Location and AOR of NDRF Units</a:t>
            </a:r>
            <a:endParaRPr kumimoji="0" lang="en-US" sz="7200" b="1" i="0" u="none" strike="noStrike" kern="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A28D69E4-1BDE-D467-E5DC-A9C0FE5B73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993120"/>
              </p:ext>
            </p:extLst>
          </p:nvPr>
        </p:nvGraphicFramePr>
        <p:xfrm>
          <a:off x="8403771" y="2812493"/>
          <a:ext cx="15237366" cy="83709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9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7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Location  of 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NDRF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Bn</a:t>
                      </a:r>
                      <a:endParaRPr lang="en-IN" sz="36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Area of Responsibility (State Wise)</a:t>
                      </a:r>
                      <a:endParaRPr lang="en-IN" sz="36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 BN NDRF</a:t>
                      </a:r>
                      <a:endParaRPr lang="en-IN" sz="3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(J&amp;K)</a:t>
                      </a:r>
                      <a:endParaRPr lang="en-IN" sz="3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Jammu &amp; Kashmir and </a:t>
                      </a:r>
                      <a:r>
                        <a:rPr lang="en-US" sz="36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Ladakh</a:t>
                      </a:r>
                      <a:endParaRPr lang="en-IN" sz="3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9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 BN NDRF</a:t>
                      </a:r>
                      <a:endParaRPr lang="en-IN" sz="3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en-US" sz="3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Himachal Pradesh)</a:t>
                      </a:r>
                      <a:endParaRPr lang="en-IN" sz="3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Himachal Pradesh</a:t>
                      </a:r>
                      <a:endParaRPr lang="en-IN" sz="3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9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 BN NDRF</a:t>
                      </a:r>
                      <a:endParaRPr lang="en-IN" sz="36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(Uttarakhand)</a:t>
                      </a:r>
                      <a:endParaRPr lang="en-IN" sz="36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Uttarakhand</a:t>
                      </a:r>
                      <a:endParaRPr lang="en-IN" sz="3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5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 BN NDRF</a:t>
                      </a:r>
                      <a:endParaRPr lang="en-IN" sz="3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en-US" sz="3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NCT of Delhi)</a:t>
                      </a:r>
                      <a:endParaRPr lang="en-IN" sz="3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NCT of Delhi </a:t>
                      </a:r>
                      <a:endParaRPr lang="en-IN" sz="3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IN" sz="3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9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 BN NDRF</a:t>
                      </a:r>
                      <a:endParaRPr lang="en-IN" sz="3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(J&amp;K)</a:t>
                      </a:r>
                      <a:endParaRPr lang="en-IN" sz="3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Jammu &amp; Kashmir and </a:t>
                      </a:r>
                      <a:r>
                        <a:rPr lang="en-US" sz="36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Ladakh</a:t>
                      </a:r>
                      <a:endParaRPr lang="en-IN" sz="3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0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 BN NDRF</a:t>
                      </a:r>
                      <a:endParaRPr lang="en-IN" sz="3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en-US" sz="3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Himachal Pradesh)</a:t>
                      </a:r>
                      <a:endParaRPr lang="en-IN" sz="3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Himachal Pradesh</a:t>
                      </a:r>
                      <a:endParaRPr lang="en-IN" sz="3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Gunshot wounds">
            <a:extLst>
              <a:ext uri="{FF2B5EF4-FFF2-40B4-BE49-F238E27FC236}">
                <a16:creationId xmlns:a16="http://schemas.microsoft.com/office/drawing/2014/main" id="{D458789C-B5B8-55CE-6398-BB0F3AF2F8FD}"/>
              </a:ext>
            </a:extLst>
          </p:cNvPr>
          <p:cNvSpPr txBox="1"/>
          <p:nvPr/>
        </p:nvSpPr>
        <p:spPr>
          <a:xfrm>
            <a:off x="742863" y="6242447"/>
            <a:ext cx="318977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CONT.</a:t>
            </a:r>
            <a:endParaRPr sz="4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2228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E76702-07A5-63B6-EFDA-8457C642D9D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11</a:t>
            </a:fld>
            <a:endParaRPr lang="en-IN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B27537A-04EF-AAE8-A004-EDAEDCE14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35" y="522514"/>
            <a:ext cx="18656636" cy="1229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83713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C9BC5F-91F5-73CF-E510-3A6206E4EAF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51B0637F-7CA3-85B6-73C5-3A380C45123A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NDRF: Search &amp; Rescue (SAR) Team</a:t>
            </a:r>
            <a:endParaRPr kumimoji="0" lang="en-US" sz="7200" b="1" i="0" u="none" strike="noStrike" kern="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" name="Group 54">
            <a:extLst>
              <a:ext uri="{FF2B5EF4-FFF2-40B4-BE49-F238E27FC236}">
                <a16:creationId xmlns:a16="http://schemas.microsoft.com/office/drawing/2014/main" id="{767DB07F-F763-F1C2-B965-4944A6A7152A}"/>
              </a:ext>
            </a:extLst>
          </p:cNvPr>
          <p:cNvGrpSpPr>
            <a:grpSpLocks/>
          </p:cNvGrpSpPr>
          <p:nvPr/>
        </p:nvGrpSpPr>
        <p:grpSpPr bwMode="auto">
          <a:xfrm>
            <a:off x="7855982" y="1338942"/>
            <a:ext cx="15785156" cy="11474395"/>
            <a:chOff x="378193" y="1196741"/>
            <a:chExt cx="8596162" cy="543265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1F2E4F-D259-7689-5E51-499840A49F94}"/>
                </a:ext>
              </a:extLst>
            </p:cNvPr>
            <p:cNvSpPr/>
            <p:nvPr/>
          </p:nvSpPr>
          <p:spPr>
            <a:xfrm>
              <a:off x="3170160" y="1196741"/>
              <a:ext cx="3033659" cy="68583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Team Commander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Inspector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049462-ED6C-E2CB-4741-6068ADF55779}"/>
                </a:ext>
              </a:extLst>
            </p:cNvPr>
            <p:cNvSpPr/>
            <p:nvPr/>
          </p:nvSpPr>
          <p:spPr>
            <a:xfrm>
              <a:off x="3064196" y="2141345"/>
              <a:ext cx="3276543" cy="68583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Team 2-IC/OPS Officer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Sub-Inspector</a:t>
              </a:r>
            </a:p>
          </p:txBody>
        </p:sp>
        <p:sp>
          <p:nvSpPr>
            <p:cNvPr id="7" name="Line 19">
              <a:extLst>
                <a:ext uri="{FF2B5EF4-FFF2-40B4-BE49-F238E27FC236}">
                  <a16:creationId xmlns:a16="http://schemas.microsoft.com/office/drawing/2014/main" id="{7D330BB6-5C6E-FD5E-D346-D065183FC8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35804" y="1882571"/>
              <a:ext cx="0" cy="258774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944F1F3E-2033-FC3C-2E25-DD0F0CA154F7}"/>
                </a:ext>
              </a:extLst>
            </p:cNvPr>
            <p:cNvSpPr/>
            <p:nvPr/>
          </p:nvSpPr>
          <p:spPr>
            <a:xfrm>
              <a:off x="378193" y="3455851"/>
              <a:ext cx="838185" cy="1041445"/>
            </a:xfrm>
            <a:prstGeom prst="roundRect">
              <a:avLst/>
            </a:prstGeom>
            <a:gradFill flip="none" rotWithShape="1">
              <a:gsLst>
                <a:gs pos="0">
                  <a:srgbClr val="00FF00">
                    <a:tint val="66000"/>
                    <a:satMod val="160000"/>
                  </a:srgbClr>
                </a:gs>
                <a:gs pos="50000">
                  <a:srgbClr val="00FF00">
                    <a:tint val="44500"/>
                    <a:satMod val="160000"/>
                  </a:srgbClr>
                </a:gs>
                <a:gs pos="100000">
                  <a:srgbClr val="00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SAR SUB TEAM 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(6)</a:t>
              </a:r>
            </a:p>
          </p:txBody>
        </p: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E4BF8B12-3053-F854-43F5-501FF9FBB911}"/>
                </a:ext>
              </a:extLst>
            </p:cNvPr>
            <p:cNvSpPr/>
            <p:nvPr/>
          </p:nvSpPr>
          <p:spPr>
            <a:xfrm>
              <a:off x="1506886" y="3455851"/>
              <a:ext cx="838185" cy="1041445"/>
            </a:xfrm>
            <a:prstGeom prst="roundRect">
              <a:avLst/>
            </a:prstGeom>
            <a:gradFill flip="none" rotWithShape="1">
              <a:gsLst>
                <a:gs pos="0">
                  <a:srgbClr val="00FF00">
                    <a:tint val="66000"/>
                    <a:satMod val="160000"/>
                  </a:srgbClr>
                </a:gs>
                <a:gs pos="50000">
                  <a:srgbClr val="00FF00">
                    <a:tint val="44500"/>
                    <a:satMod val="160000"/>
                  </a:srgbClr>
                </a:gs>
                <a:gs pos="100000">
                  <a:srgbClr val="00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SAR SUB TEAM 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(6)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37EB37BC-F371-2F20-2BB4-C93D3CF0F0ED}"/>
                </a:ext>
              </a:extLst>
            </p:cNvPr>
            <p:cNvSpPr/>
            <p:nvPr/>
          </p:nvSpPr>
          <p:spPr>
            <a:xfrm>
              <a:off x="2634388" y="3455851"/>
              <a:ext cx="838185" cy="1041445"/>
            </a:xfrm>
            <a:prstGeom prst="roundRect">
              <a:avLst/>
            </a:prstGeom>
            <a:gradFill flip="none" rotWithShape="1">
              <a:gsLst>
                <a:gs pos="0">
                  <a:srgbClr val="00FF00">
                    <a:tint val="66000"/>
                    <a:satMod val="160000"/>
                  </a:srgbClr>
                </a:gs>
                <a:gs pos="50000">
                  <a:srgbClr val="00FF00">
                    <a:tint val="44500"/>
                    <a:satMod val="160000"/>
                  </a:srgbClr>
                </a:gs>
                <a:gs pos="100000">
                  <a:srgbClr val="00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SAR SUB TEAM 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(6)</a:t>
              </a:r>
            </a:p>
          </p:txBody>
        </p:sp>
        <p:sp>
          <p:nvSpPr>
            <p:cNvPr id="11" name="Rounded Rectangle 8">
              <a:extLst>
                <a:ext uri="{FF2B5EF4-FFF2-40B4-BE49-F238E27FC236}">
                  <a16:creationId xmlns:a16="http://schemas.microsoft.com/office/drawing/2014/main" id="{65479E85-3B00-19D2-C4FD-CAA9741B4CDD}"/>
                </a:ext>
              </a:extLst>
            </p:cNvPr>
            <p:cNvSpPr/>
            <p:nvPr/>
          </p:nvSpPr>
          <p:spPr>
            <a:xfrm>
              <a:off x="3674976" y="3455851"/>
              <a:ext cx="838185" cy="1041445"/>
            </a:xfrm>
            <a:prstGeom prst="roundRect">
              <a:avLst/>
            </a:prstGeom>
            <a:gradFill flip="none" rotWithShape="1">
              <a:gsLst>
                <a:gs pos="0">
                  <a:srgbClr val="00FF00">
                    <a:tint val="66000"/>
                    <a:satMod val="160000"/>
                  </a:srgbClr>
                </a:gs>
                <a:gs pos="50000">
                  <a:srgbClr val="00FF00">
                    <a:tint val="44500"/>
                    <a:satMod val="160000"/>
                  </a:srgbClr>
                </a:gs>
                <a:gs pos="100000">
                  <a:srgbClr val="00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SAR SUB TEAM 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(6)</a:t>
              </a:r>
            </a:p>
          </p:txBody>
        </p:sp>
        <p:sp>
          <p:nvSpPr>
            <p:cNvPr id="12" name="Rounded Rectangle 9">
              <a:extLst>
                <a:ext uri="{FF2B5EF4-FFF2-40B4-BE49-F238E27FC236}">
                  <a16:creationId xmlns:a16="http://schemas.microsoft.com/office/drawing/2014/main" id="{86F9E46A-A4C2-C97E-3D55-81C4F367E1BD}"/>
                </a:ext>
              </a:extLst>
            </p:cNvPr>
            <p:cNvSpPr/>
            <p:nvPr/>
          </p:nvSpPr>
          <p:spPr>
            <a:xfrm>
              <a:off x="4592781" y="3463789"/>
              <a:ext cx="1137027" cy="1041445"/>
            </a:xfrm>
            <a:prstGeom prst="round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ADM. SUPPORT TEAM 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(7)</a:t>
              </a:r>
            </a:p>
          </p:txBody>
        </p:sp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16AC6BF0-D731-0C66-2666-14C2548797D6}"/>
                </a:ext>
              </a:extLst>
            </p:cNvPr>
            <p:cNvSpPr/>
            <p:nvPr/>
          </p:nvSpPr>
          <p:spPr>
            <a:xfrm>
              <a:off x="5774011" y="3463789"/>
              <a:ext cx="838185" cy="1041445"/>
            </a:xfrm>
            <a:prstGeom prst="roundRect">
              <a:avLst/>
            </a:prstGeom>
            <a:gradFill flip="none" rotWithShape="1">
              <a:gsLst>
                <a:gs pos="0">
                  <a:srgbClr val="FF00FF">
                    <a:tint val="66000"/>
                    <a:satMod val="160000"/>
                  </a:srgbClr>
                </a:gs>
                <a:gs pos="50000">
                  <a:srgbClr val="FF00FF">
                    <a:tint val="44500"/>
                    <a:satMod val="160000"/>
                  </a:srgbClr>
                </a:gs>
                <a:gs pos="100000">
                  <a:srgbClr val="FF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DOG SQUAD 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(3)</a:t>
              </a:r>
            </a:p>
          </p:txBody>
        </p:sp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87239DA1-A677-BE24-8665-F75DC3B901C2}"/>
                </a:ext>
              </a:extLst>
            </p:cNvPr>
            <p:cNvSpPr/>
            <p:nvPr/>
          </p:nvSpPr>
          <p:spPr>
            <a:xfrm>
              <a:off x="6805074" y="3463789"/>
              <a:ext cx="956055" cy="1041445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MEDICAL SUP TEAM 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(2)</a:t>
              </a:r>
            </a:p>
          </p:txBody>
        </p:sp>
        <p:sp>
          <p:nvSpPr>
            <p:cNvPr id="15" name="Rounded Rectangle 12">
              <a:extLst>
                <a:ext uri="{FF2B5EF4-FFF2-40B4-BE49-F238E27FC236}">
                  <a16:creationId xmlns:a16="http://schemas.microsoft.com/office/drawing/2014/main" id="{2A30D404-9BAE-A030-AF21-DCF5B71172D0}"/>
                </a:ext>
              </a:extLst>
            </p:cNvPr>
            <p:cNvSpPr/>
            <p:nvPr/>
          </p:nvSpPr>
          <p:spPr>
            <a:xfrm>
              <a:off x="7940912" y="3463789"/>
              <a:ext cx="1033441" cy="1041445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TECH SUPPORT 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(6)</a:t>
              </a:r>
            </a:p>
          </p:txBody>
        </p:sp>
        <p:sp>
          <p:nvSpPr>
            <p:cNvPr id="16" name="Line 20">
              <a:extLst>
                <a:ext uri="{FF2B5EF4-FFF2-40B4-BE49-F238E27FC236}">
                  <a16:creationId xmlns:a16="http://schemas.microsoft.com/office/drawing/2014/main" id="{89DADEBE-CE20-60FD-56E6-85AE1C51A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142" y="3135162"/>
              <a:ext cx="7596055" cy="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Line 34">
              <a:extLst>
                <a:ext uri="{FF2B5EF4-FFF2-40B4-BE49-F238E27FC236}">
                  <a16:creationId xmlns:a16="http://schemas.microsoft.com/office/drawing/2014/main" id="{D319FCE1-6E05-B0BC-F991-E39530CE96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327" y="2827174"/>
              <a:ext cx="0" cy="307988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Line 34">
              <a:extLst>
                <a:ext uri="{FF2B5EF4-FFF2-40B4-BE49-F238E27FC236}">
                  <a16:creationId xmlns:a16="http://schemas.microsoft.com/office/drawing/2014/main" id="{5D8C4B7B-8DB1-E540-D1F8-3A8BFFDFC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3954" y="3147863"/>
              <a:ext cx="0" cy="307988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Line 34">
              <a:extLst>
                <a:ext uri="{FF2B5EF4-FFF2-40B4-BE49-F238E27FC236}">
                  <a16:creationId xmlns:a16="http://schemas.microsoft.com/office/drawing/2014/main" id="{A754E40C-C614-9DF4-8679-47BC62286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2647" y="3147863"/>
              <a:ext cx="0" cy="307988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Line 34">
              <a:extLst>
                <a:ext uri="{FF2B5EF4-FFF2-40B4-BE49-F238E27FC236}">
                  <a16:creationId xmlns:a16="http://schemas.microsoft.com/office/drawing/2014/main" id="{191A1F6B-ECB0-6E17-612F-D4273C0D1B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0149" y="3147863"/>
              <a:ext cx="0" cy="307988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Line 34">
              <a:extLst>
                <a:ext uri="{FF2B5EF4-FFF2-40B4-BE49-F238E27FC236}">
                  <a16:creationId xmlns:a16="http://schemas.microsoft.com/office/drawing/2014/main" id="{7D3543AF-8F50-97C2-B5D5-A8B3D9866A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0508" y="3124049"/>
              <a:ext cx="0" cy="307988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Line 34">
              <a:extLst>
                <a:ext uri="{FF2B5EF4-FFF2-40B4-BE49-F238E27FC236}">
                  <a16:creationId xmlns:a16="http://schemas.microsoft.com/office/drawing/2014/main" id="{A2B2F60E-687D-9FC4-87CF-043F5562A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2040" y="3147863"/>
              <a:ext cx="0" cy="307988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Line 34">
              <a:extLst>
                <a:ext uri="{FF2B5EF4-FFF2-40B4-BE49-F238E27FC236}">
                  <a16:creationId xmlns:a16="http://schemas.microsoft.com/office/drawing/2014/main" id="{741A2684-049A-3D07-3257-1C0109C02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9772" y="3147863"/>
              <a:ext cx="0" cy="307988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Line 34">
              <a:extLst>
                <a:ext uri="{FF2B5EF4-FFF2-40B4-BE49-F238E27FC236}">
                  <a16:creationId xmlns:a16="http://schemas.microsoft.com/office/drawing/2014/main" id="{CFE90A43-B0CB-C6A7-777E-8C6BD27AB0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3457" y="3147863"/>
              <a:ext cx="0" cy="307988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Line 34">
              <a:extLst>
                <a:ext uri="{FF2B5EF4-FFF2-40B4-BE49-F238E27FC236}">
                  <a16:creationId xmlns:a16="http://schemas.microsoft.com/office/drawing/2014/main" id="{C0BB6728-3986-959F-6AC8-BEC231BD74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71909" y="3147863"/>
              <a:ext cx="0" cy="307988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831E5C8-0740-DF8D-3A4A-56B43F40BBB8}"/>
                </a:ext>
              </a:extLst>
            </p:cNvPr>
            <p:cNvSpPr/>
            <p:nvPr/>
          </p:nvSpPr>
          <p:spPr>
            <a:xfrm>
              <a:off x="415102" y="4800521"/>
              <a:ext cx="747699" cy="8382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1-SI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5-CONST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31C5FF7-0718-98F9-0420-BC4687E87ED8}"/>
                </a:ext>
              </a:extLst>
            </p:cNvPr>
            <p:cNvSpPr/>
            <p:nvPr/>
          </p:nvSpPr>
          <p:spPr>
            <a:xfrm>
              <a:off x="1523554" y="4800521"/>
              <a:ext cx="747699" cy="8382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1-HC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5-CONST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80BF18-8F86-A376-BB5F-E8C0D067074C}"/>
                </a:ext>
              </a:extLst>
            </p:cNvPr>
            <p:cNvSpPr/>
            <p:nvPr/>
          </p:nvSpPr>
          <p:spPr>
            <a:xfrm>
              <a:off x="2704634" y="4800521"/>
              <a:ext cx="747699" cy="8382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1-SI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5-CONST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9332238-81DA-5F63-DEF7-91144DCDB6A6}"/>
                </a:ext>
              </a:extLst>
            </p:cNvPr>
            <p:cNvSpPr/>
            <p:nvPr/>
          </p:nvSpPr>
          <p:spPr>
            <a:xfrm>
              <a:off x="3736888" y="4800521"/>
              <a:ext cx="747699" cy="8382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1-HC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5-CONST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852969-AAD5-42AA-0285-FF2BC4D8BE9E}"/>
                </a:ext>
              </a:extLst>
            </p:cNvPr>
            <p:cNvSpPr/>
            <p:nvPr/>
          </p:nvSpPr>
          <p:spPr>
            <a:xfrm>
              <a:off x="4190508" y="5791164"/>
              <a:ext cx="2019265" cy="8382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1-HC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2-SUPPORT STAFF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(1 FOLLOWER,1-CONST)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4-SECURITY (1-HC/ 3-CONST)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C75C3B-E9A1-6E34-B0FD-2E0881811E57}"/>
                </a:ext>
              </a:extLst>
            </p:cNvPr>
            <p:cNvSpPr/>
            <p:nvPr/>
          </p:nvSpPr>
          <p:spPr>
            <a:xfrm>
              <a:off x="5551368" y="4800521"/>
              <a:ext cx="1137027" cy="8382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3-CONST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(HANDLERS)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2-DOG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1AD0F0F-413D-786B-EFF7-D091FD3D8F89}"/>
                </a:ext>
              </a:extLst>
            </p:cNvPr>
            <p:cNvSpPr/>
            <p:nvPr/>
          </p:nvSpPr>
          <p:spPr>
            <a:xfrm>
              <a:off x="6916991" y="4800521"/>
              <a:ext cx="726269" cy="8382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2-PARA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MEDICS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F97CF11-72D4-C1B0-BBB1-32AD3D2A557F}"/>
                </a:ext>
              </a:extLst>
            </p:cNvPr>
            <p:cNvSpPr/>
            <p:nvPr/>
          </p:nvSpPr>
          <p:spPr>
            <a:xfrm>
              <a:off x="7755176" y="4803696"/>
              <a:ext cx="1219179" cy="106367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2-COMN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(SI+HC)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2-STRUC-ENGR(SI)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1-TECHNICIAN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1-ELECTRICIAN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D161C8-0194-3395-5E3F-B91DE297344C}"/>
                </a:ext>
              </a:extLst>
            </p:cNvPr>
            <p:cNvSpPr/>
            <p:nvPr/>
          </p:nvSpPr>
          <p:spPr>
            <a:xfrm>
              <a:off x="514350" y="5943600"/>
              <a:ext cx="2686050" cy="6858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TEAM </a:t>
              </a:r>
              <a:r>
                <a:rPr lang="en-US" sz="2800" b="1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STR</a:t>
              </a: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=44+3 (Drivers)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TOTAL=47</a:t>
              </a: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D79E73F0-DC15-B704-228C-81CAC318B6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998" y="4505234"/>
              <a:ext cx="0" cy="307988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A990EEDA-A439-F0CB-7DCE-6C2E53964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7404" y="4505234"/>
              <a:ext cx="0" cy="307988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5BC52D9E-CF27-493F-9943-BA361C87F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0149" y="4505234"/>
              <a:ext cx="0" cy="307988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Line 34">
              <a:extLst>
                <a:ext uri="{FF2B5EF4-FFF2-40B4-BE49-F238E27FC236}">
                  <a16:creationId xmlns:a16="http://schemas.microsoft.com/office/drawing/2014/main" id="{C569749D-E245-A168-E434-522A866DF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878" y="4497296"/>
              <a:ext cx="0" cy="307988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00DDDB4-A556-C242-3DCA-8A14CC94C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9772" y="4525872"/>
              <a:ext cx="0" cy="307988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Line 34">
              <a:extLst>
                <a:ext uri="{FF2B5EF4-FFF2-40B4-BE49-F238E27FC236}">
                  <a16:creationId xmlns:a16="http://schemas.microsoft.com/office/drawing/2014/main" id="{A66FBA0F-88B7-2545-E54F-8DECB1332C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6794" y="4525872"/>
              <a:ext cx="0" cy="307988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Line 34">
              <a:extLst>
                <a:ext uri="{FF2B5EF4-FFF2-40B4-BE49-F238E27FC236}">
                  <a16:creationId xmlns:a16="http://schemas.microsoft.com/office/drawing/2014/main" id="{E87BD34E-D70B-8FD9-C5E4-75854620BF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1434" y="4505234"/>
              <a:ext cx="0" cy="307988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Line 34">
              <a:extLst>
                <a:ext uri="{FF2B5EF4-FFF2-40B4-BE49-F238E27FC236}">
                  <a16:creationId xmlns:a16="http://schemas.microsoft.com/office/drawing/2014/main" id="{3D050BB4-690D-49D4-62FB-58690627CC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8944" y="4525872"/>
              <a:ext cx="0" cy="1265291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90255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0FFC5-A472-D78D-117E-D2AD17AA5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B728E4-02E6-DF9A-9C51-3B7D52144A8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13</a:t>
            </a:fld>
            <a:endParaRPr lang="en-IN"/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B6A3C52B-9A1F-5BAA-215B-9059CF479C69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NDRF: CBRN Team</a:t>
            </a:r>
            <a:endParaRPr kumimoji="0" lang="en-US" sz="7200" b="1" i="0" u="none" strike="noStrike" kern="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D9626E3-CD5F-8AFC-CF39-02D0EC87BA6B}"/>
              </a:ext>
            </a:extLst>
          </p:cNvPr>
          <p:cNvGrpSpPr/>
          <p:nvPr/>
        </p:nvGrpSpPr>
        <p:grpSpPr>
          <a:xfrm>
            <a:off x="3592286" y="955167"/>
            <a:ext cx="20439687" cy="11534774"/>
            <a:chOff x="406433" y="2184417"/>
            <a:chExt cx="23592883" cy="1087119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33BF71B-7FE0-D053-7850-AF2A8BB34E10}"/>
                </a:ext>
              </a:extLst>
            </p:cNvPr>
            <p:cNvGrpSpPr/>
            <p:nvPr/>
          </p:nvGrpSpPr>
          <p:grpSpPr>
            <a:xfrm>
              <a:off x="8737633" y="2184417"/>
              <a:ext cx="5801192" cy="1536323"/>
              <a:chOff x="3308399" y="1099740"/>
              <a:chExt cx="2175447" cy="57612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9C49471-CF07-711A-5CD7-955C33797C2B}"/>
                  </a:ext>
                </a:extLst>
              </p:cNvPr>
              <p:cNvSpPr/>
              <p:nvPr/>
            </p:nvSpPr>
            <p:spPr>
              <a:xfrm>
                <a:off x="3308399" y="1099740"/>
                <a:ext cx="2175447" cy="57612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75000"/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IN" sz="48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F82D51D-117B-8223-A75F-E91AD83E492B}"/>
                  </a:ext>
                </a:extLst>
              </p:cNvPr>
              <p:cNvSpPr/>
              <p:nvPr/>
            </p:nvSpPr>
            <p:spPr>
              <a:xfrm>
                <a:off x="3308399" y="1099740"/>
                <a:ext cx="2175447" cy="57612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3707" tIns="23707" rIns="23707" bIns="23707" numCol="1" spcCol="1270" anchor="ctr" anchorCtr="0">
                <a:noAutofit/>
              </a:bodyPr>
              <a:lstStyle/>
              <a:p>
                <a:pPr algn="ctr" defTabSz="165948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kern="1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Team Commander (Inspector)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17A6B51-FEDE-190F-7468-DEED82F5E910}"/>
                </a:ext>
              </a:extLst>
            </p:cNvPr>
            <p:cNvGrpSpPr/>
            <p:nvPr/>
          </p:nvGrpSpPr>
          <p:grpSpPr>
            <a:xfrm>
              <a:off x="5486409" y="5118495"/>
              <a:ext cx="3072648" cy="1536323"/>
              <a:chOff x="2111870" y="2094328"/>
              <a:chExt cx="1152243" cy="576121"/>
            </a:xfrm>
            <a:gradFill flip="none" rotWithShape="1">
              <a:gsLst>
                <a:gs pos="0">
                  <a:srgbClr val="CC00FF">
                    <a:tint val="66000"/>
                    <a:satMod val="160000"/>
                  </a:srgbClr>
                </a:gs>
                <a:gs pos="50000">
                  <a:srgbClr val="CC00FF">
                    <a:tint val="44500"/>
                    <a:satMod val="160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68C5526-4263-FD3F-009B-8578B4985CC6}"/>
                  </a:ext>
                </a:extLst>
              </p:cNvPr>
              <p:cNvSpPr/>
              <p:nvPr/>
            </p:nvSpPr>
            <p:spPr>
              <a:xfrm>
                <a:off x="2111870" y="2094328"/>
                <a:ext cx="1152243" cy="5761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F687F49-1555-E69D-4DD7-2835CC75AC4A}"/>
                  </a:ext>
                </a:extLst>
              </p:cNvPr>
              <p:cNvSpPr/>
              <p:nvPr/>
            </p:nvSpPr>
            <p:spPr>
              <a:xfrm>
                <a:off x="2111870" y="2094328"/>
                <a:ext cx="1152243" cy="5761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3707" tIns="23707" rIns="23707" bIns="23707" numCol="1" spcCol="1270" anchor="ctr" anchorCtr="0">
                <a:noAutofit/>
              </a:bodyPr>
              <a:lstStyle/>
              <a:p>
                <a:pPr algn="ctr" defTabSz="165948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dirty="0">
                    <a:solidFill>
                      <a:sysClr val="windowText" lastClr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Info. Officer</a:t>
                </a:r>
              </a:p>
              <a:p>
                <a:pPr algn="ctr" defTabSz="1659487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32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(SI/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Comn</a:t>
                </a:r>
                <a:r>
                  <a:rPr lang="en-US" sz="32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  <a:endParaRPr lang="en-US" sz="3200" b="1" kern="1200" dirty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59E5692-3528-E1FF-ACA1-2C232A99ED57}"/>
                </a:ext>
              </a:extLst>
            </p:cNvPr>
            <p:cNvGrpSpPr/>
            <p:nvPr/>
          </p:nvGrpSpPr>
          <p:grpSpPr>
            <a:xfrm>
              <a:off x="10135385" y="5118495"/>
              <a:ext cx="3072648" cy="1536323"/>
              <a:chOff x="3816620" y="2094500"/>
              <a:chExt cx="1152243" cy="576121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3634B55-5AF5-A02F-9AA2-308DC48CAA38}"/>
                  </a:ext>
                </a:extLst>
              </p:cNvPr>
              <p:cNvSpPr/>
              <p:nvPr/>
            </p:nvSpPr>
            <p:spPr>
              <a:xfrm>
                <a:off x="3816620" y="2094500"/>
                <a:ext cx="1152243" cy="576121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A003B2A-61B5-A5C9-5B8D-77350DF9C4E9}"/>
                  </a:ext>
                </a:extLst>
              </p:cNvPr>
              <p:cNvSpPr/>
              <p:nvPr/>
            </p:nvSpPr>
            <p:spPr>
              <a:xfrm>
                <a:off x="3816620" y="2094500"/>
                <a:ext cx="1152243" cy="57612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3707" tIns="23707" rIns="23707" bIns="23707" numCol="1" spcCol="1270" anchor="ctr" anchorCtr="0">
                <a:noAutofit/>
              </a:bodyPr>
              <a:lstStyle/>
              <a:p>
                <a:pPr algn="ctr" defTabSz="165948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1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Deputy Team leader </a:t>
                </a:r>
                <a:r>
                  <a:rPr lang="en-US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(SI)</a:t>
                </a:r>
                <a:endParaRPr lang="en-US" b="1" kern="1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9400F51-23A0-191A-852C-283E2988E960}"/>
                </a:ext>
              </a:extLst>
            </p:cNvPr>
            <p:cNvGrpSpPr/>
            <p:nvPr/>
          </p:nvGrpSpPr>
          <p:grpSpPr>
            <a:xfrm>
              <a:off x="14753961" y="5118492"/>
              <a:ext cx="3656323" cy="1536323"/>
              <a:chOff x="5580964" y="2081077"/>
              <a:chExt cx="1371121" cy="576121"/>
            </a:xfrm>
            <a:gradFill flip="none" rotWithShape="1">
              <a:gsLst>
                <a:gs pos="0">
                  <a:srgbClr val="CC00FF">
                    <a:tint val="66000"/>
                    <a:satMod val="160000"/>
                  </a:srgbClr>
                </a:gs>
                <a:gs pos="50000">
                  <a:srgbClr val="CC00FF">
                    <a:tint val="44500"/>
                    <a:satMod val="160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81D2F2E-6658-D3AC-C245-FE2E93D68F8A}"/>
                  </a:ext>
                </a:extLst>
              </p:cNvPr>
              <p:cNvSpPr/>
              <p:nvPr/>
            </p:nvSpPr>
            <p:spPr>
              <a:xfrm>
                <a:off x="5580964" y="2081077"/>
                <a:ext cx="1152243" cy="5761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6A2DAC5-DC5A-AB0D-BDF9-12C4DB90E4F8}"/>
                  </a:ext>
                </a:extLst>
              </p:cNvPr>
              <p:cNvSpPr/>
              <p:nvPr/>
            </p:nvSpPr>
            <p:spPr>
              <a:xfrm>
                <a:off x="5580964" y="2081077"/>
                <a:ext cx="1371121" cy="5761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3707" tIns="23707" rIns="23707" bIns="23707" numCol="1" spcCol="1270" anchor="ctr" anchorCtr="0">
                <a:noAutofit/>
              </a:bodyPr>
              <a:lstStyle/>
              <a:p>
                <a:pPr algn="ctr" defTabSz="1659487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b="1" kern="1200" dirty="0">
                    <a:solidFill>
                      <a:sysClr val="windowText" lastClr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Safety Officer</a:t>
                </a:r>
                <a:r>
                  <a:rPr lang="en-US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(SI/</a:t>
                </a:r>
                <a:r>
                  <a:rPr lang="en-US" b="1" dirty="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Eng</a:t>
                </a:r>
                <a:r>
                  <a:rPr lang="en-US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  <a:endParaRPr lang="en-US" b="1" kern="1200" dirty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7E54951-8DAC-F3F6-2053-4E9BF3C23A9C}"/>
                </a:ext>
              </a:extLst>
            </p:cNvPr>
            <p:cNvGrpSpPr/>
            <p:nvPr/>
          </p:nvGrpSpPr>
          <p:grpSpPr>
            <a:xfrm>
              <a:off x="406433" y="8280413"/>
              <a:ext cx="3072648" cy="4775195"/>
              <a:chOff x="5252" y="2916835"/>
              <a:chExt cx="1152243" cy="1552377"/>
            </a:xfr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3181168-BC3D-03F2-320B-3AB10D925078}"/>
                  </a:ext>
                </a:extLst>
              </p:cNvPr>
              <p:cNvSpPr/>
              <p:nvPr/>
            </p:nvSpPr>
            <p:spPr>
              <a:xfrm>
                <a:off x="5252" y="3179234"/>
                <a:ext cx="1152243" cy="99271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0082D18-346D-C5AC-C8F3-0F91249A0667}"/>
                  </a:ext>
                </a:extLst>
              </p:cNvPr>
              <p:cNvSpPr/>
              <p:nvPr/>
            </p:nvSpPr>
            <p:spPr>
              <a:xfrm>
                <a:off x="5252" y="2916835"/>
                <a:ext cx="1152243" cy="155237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3707" tIns="23707" rIns="23707" bIns="23707" numCol="1" spcCol="1270" anchor="ctr" anchorCtr="0">
                <a:noAutofit/>
              </a:bodyPr>
              <a:lstStyle/>
              <a:p>
                <a:pPr algn="ctr" defTabSz="165948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Tech Support Team (6)</a:t>
                </a:r>
              </a:p>
              <a:p>
                <a:r>
                  <a:rPr lang="en-US" sz="32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1- SI/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Comn</a:t>
                </a:r>
                <a:r>
                  <a:rPr lang="en-US" sz="32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r>
                  <a:rPr lang="en-US" sz="32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1-HC/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Comn</a:t>
                </a:r>
                <a:r>
                  <a:rPr lang="en-US" sz="32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r>
                  <a:rPr lang="en-US" sz="32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 SI/ENG</a:t>
                </a:r>
              </a:p>
              <a:p>
                <a:r>
                  <a:rPr lang="en-US" sz="32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 HC/Tech</a:t>
                </a:r>
              </a:p>
              <a:p>
                <a:r>
                  <a:rPr lang="en-US" sz="32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 HC/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Electrn</a:t>
                </a:r>
                <a:endParaRPr lang="en-US" sz="3200" b="1" kern="1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340B09A-9248-ACDC-35CD-BC32CB7D6701}"/>
                </a:ext>
              </a:extLst>
            </p:cNvPr>
            <p:cNvGrpSpPr/>
            <p:nvPr/>
          </p:nvGrpSpPr>
          <p:grpSpPr>
            <a:xfrm>
              <a:off x="4267233" y="8280400"/>
              <a:ext cx="3072648" cy="4470400"/>
              <a:chOff x="1399466" y="3179234"/>
              <a:chExt cx="1152243" cy="1676400"/>
            </a:xfr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B324339-80E3-F22D-6A1F-C702AC60547D}"/>
                  </a:ext>
                </a:extLst>
              </p:cNvPr>
              <p:cNvSpPr/>
              <p:nvPr/>
            </p:nvSpPr>
            <p:spPr>
              <a:xfrm>
                <a:off x="1399466" y="3179234"/>
                <a:ext cx="1152243" cy="114511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D2ED331-E22A-9BA8-6407-60DF716BB1F8}"/>
                  </a:ext>
                </a:extLst>
              </p:cNvPr>
              <p:cNvSpPr/>
              <p:nvPr/>
            </p:nvSpPr>
            <p:spPr>
              <a:xfrm>
                <a:off x="1399466" y="3179234"/>
                <a:ext cx="1152243" cy="1676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3707" tIns="23707" rIns="23707" bIns="23707" numCol="1" spcCol="1270" anchor="ctr" anchorCtr="0">
                <a:noAutofit/>
              </a:bodyPr>
              <a:lstStyle/>
              <a:p>
                <a:pPr algn="ctr" defTabSz="165948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1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Detection and Assessment cum Evacuation</a:t>
                </a:r>
              </a:p>
              <a:p>
                <a:pPr algn="ctr" defTabSz="165948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(6)</a:t>
                </a:r>
              </a:p>
              <a:p>
                <a:pPr algn="ctr" defTabSz="1659487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b="1" kern="1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SI-1</a:t>
                </a:r>
              </a:p>
              <a:p>
                <a:pPr algn="ctr" defTabSz="1659487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CT-5</a:t>
                </a:r>
                <a:endParaRPr lang="en-US" b="1" kern="1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A830E9A-22CD-231F-CDAB-AE1ACDEC1065}"/>
                </a:ext>
              </a:extLst>
            </p:cNvPr>
            <p:cNvGrpSpPr/>
            <p:nvPr/>
          </p:nvGrpSpPr>
          <p:grpSpPr>
            <a:xfrm>
              <a:off x="7985079" y="8280412"/>
              <a:ext cx="3072648" cy="4470397"/>
              <a:chOff x="2793681" y="3179234"/>
              <a:chExt cx="1152243" cy="861850"/>
            </a:xfr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B46C670-91FA-EC59-511B-D452393C52FB}"/>
                  </a:ext>
                </a:extLst>
              </p:cNvPr>
              <p:cNvSpPr/>
              <p:nvPr/>
            </p:nvSpPr>
            <p:spPr>
              <a:xfrm>
                <a:off x="2793681" y="3179234"/>
                <a:ext cx="1152243" cy="5761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56CC83B-5261-D144-D442-A8D64B1FA7EF}"/>
                  </a:ext>
                </a:extLst>
              </p:cNvPr>
              <p:cNvSpPr/>
              <p:nvPr/>
            </p:nvSpPr>
            <p:spPr>
              <a:xfrm>
                <a:off x="2793681" y="3179234"/>
                <a:ext cx="1152243" cy="86185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3707" tIns="23707" rIns="23707" bIns="23707" numCol="1" spcCol="1270" anchor="ctr" anchorCtr="0">
                <a:noAutofit/>
              </a:bodyPr>
              <a:lstStyle/>
              <a:p>
                <a:pPr algn="ctr" defTabSz="165948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1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Rescue and Evacuation Team- A</a:t>
                </a:r>
              </a:p>
              <a:p>
                <a:pPr algn="ctr" defTabSz="165948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(6)</a:t>
                </a:r>
              </a:p>
              <a:p>
                <a:pPr algn="ctr" defTabSz="1659487">
                  <a:spcBef>
                    <a:spcPct val="0"/>
                  </a:spcBef>
                </a:pPr>
                <a:r>
                  <a:rPr lang="en-US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r>
                  <a:rPr lang="en-US" b="1" kern="1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-HC</a:t>
                </a:r>
              </a:p>
              <a:p>
                <a:pPr algn="ctr" defTabSz="1659487">
                  <a:spcBef>
                    <a:spcPct val="0"/>
                  </a:spcBef>
                </a:pPr>
                <a:r>
                  <a:rPr lang="en-US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4-CT</a:t>
                </a:r>
                <a:endParaRPr lang="en-US" b="1" kern="1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AEC1A64-2B73-45C3-0306-3BCE60005F0E}"/>
                </a:ext>
              </a:extLst>
            </p:cNvPr>
            <p:cNvGrpSpPr/>
            <p:nvPr/>
          </p:nvGrpSpPr>
          <p:grpSpPr>
            <a:xfrm>
              <a:off x="11785633" y="8280408"/>
              <a:ext cx="3072648" cy="4470395"/>
              <a:chOff x="4187895" y="3179234"/>
              <a:chExt cx="1152243" cy="861849"/>
            </a:xfr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EF8C8DC-013B-D9FE-1E92-FCD5FE308D61}"/>
                  </a:ext>
                </a:extLst>
              </p:cNvPr>
              <p:cNvSpPr/>
              <p:nvPr/>
            </p:nvSpPr>
            <p:spPr>
              <a:xfrm>
                <a:off x="4187895" y="3179234"/>
                <a:ext cx="1152243" cy="5761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123CBC7-CC54-8BD6-58F8-51FC958B8600}"/>
                  </a:ext>
                </a:extLst>
              </p:cNvPr>
              <p:cNvSpPr/>
              <p:nvPr/>
            </p:nvSpPr>
            <p:spPr>
              <a:xfrm>
                <a:off x="4187895" y="3179234"/>
                <a:ext cx="1152243" cy="86184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3707" tIns="23707" rIns="23707" bIns="23707" numCol="1" spcCol="1270" anchor="ctr" anchorCtr="0">
                <a:noAutofit/>
              </a:bodyPr>
              <a:lstStyle/>
              <a:p>
                <a:pPr algn="ctr" defTabSz="165948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1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Rescue and Evacuation Team – B</a:t>
                </a:r>
              </a:p>
              <a:p>
                <a:pPr algn="ctr" defTabSz="1659487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(6)</a:t>
                </a:r>
              </a:p>
              <a:p>
                <a:pPr algn="ctr" defTabSz="1659487"/>
                <a:r>
                  <a:rPr lang="en-US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2-HC</a:t>
                </a:r>
              </a:p>
              <a:p>
                <a:pPr algn="ctr" defTabSz="1659487"/>
                <a:r>
                  <a:rPr lang="en-US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4-CT</a:t>
                </a:r>
              </a:p>
              <a:p>
                <a:pPr algn="ctr" defTabSz="165948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b="1" kern="1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7CC2035-F021-D219-4DC1-B4A987F030A4}"/>
                </a:ext>
              </a:extLst>
            </p:cNvPr>
            <p:cNvGrpSpPr/>
            <p:nvPr/>
          </p:nvGrpSpPr>
          <p:grpSpPr>
            <a:xfrm>
              <a:off x="15337636" y="8280397"/>
              <a:ext cx="3072648" cy="3657600"/>
              <a:chOff x="5582110" y="3179234"/>
              <a:chExt cx="1152243" cy="711486"/>
            </a:xfr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CE3C48D-0294-1D39-251B-7DE83C8B80AC}"/>
                  </a:ext>
                </a:extLst>
              </p:cNvPr>
              <p:cNvSpPr/>
              <p:nvPr/>
            </p:nvSpPr>
            <p:spPr>
              <a:xfrm>
                <a:off x="5582110" y="3179234"/>
                <a:ext cx="1152243" cy="5761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BB4D542-F95A-0309-CBCB-B8F89D0CF0F8}"/>
                  </a:ext>
                </a:extLst>
              </p:cNvPr>
              <p:cNvSpPr/>
              <p:nvPr/>
            </p:nvSpPr>
            <p:spPr>
              <a:xfrm>
                <a:off x="5582110" y="3179234"/>
                <a:ext cx="1152243" cy="71148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3707" tIns="23707" rIns="23707" bIns="23707" numCol="1" spcCol="1270" anchor="ctr" anchorCtr="0">
                <a:noAutofit/>
              </a:bodyPr>
              <a:lstStyle/>
              <a:p>
                <a:pPr algn="ctr" defTabSz="165948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1200" dirty="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Decon</a:t>
                </a:r>
                <a:r>
                  <a:rPr lang="en-US" b="1" kern="1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Team</a:t>
                </a:r>
              </a:p>
              <a:p>
                <a:pPr algn="ctr" defTabSz="165948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(6)</a:t>
                </a:r>
              </a:p>
              <a:p>
                <a:pPr algn="ctr" defTabSz="1659487">
                  <a:lnSpc>
                    <a:spcPct val="90000"/>
                  </a:lnSpc>
                </a:pPr>
                <a:r>
                  <a:rPr lang="en-US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SI-1</a:t>
                </a:r>
              </a:p>
              <a:p>
                <a:pPr algn="ctr" defTabSz="1659487">
                  <a:lnSpc>
                    <a:spcPct val="90000"/>
                  </a:lnSpc>
                </a:pPr>
                <a:r>
                  <a:rPr lang="en-US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CT-5</a:t>
                </a:r>
              </a:p>
              <a:p>
                <a:pPr algn="ctr" defTabSz="165948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b="1" kern="1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D702D83-A195-10FD-091D-338377744A4B}"/>
                </a:ext>
              </a:extLst>
            </p:cNvPr>
            <p:cNvGrpSpPr/>
            <p:nvPr/>
          </p:nvGrpSpPr>
          <p:grpSpPr>
            <a:xfrm>
              <a:off x="18897600" y="8280403"/>
              <a:ext cx="2186987" cy="2961717"/>
              <a:chOff x="6976325" y="3179234"/>
              <a:chExt cx="820120" cy="576121"/>
            </a:xfr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0352F4A-2F61-84E7-45CB-FC3FAE027BEC}"/>
                  </a:ext>
                </a:extLst>
              </p:cNvPr>
              <p:cNvSpPr/>
              <p:nvPr/>
            </p:nvSpPr>
            <p:spPr>
              <a:xfrm>
                <a:off x="6976325" y="3179234"/>
                <a:ext cx="820120" cy="5761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004978-DE29-5958-B871-A4A15AF3A62D}"/>
                  </a:ext>
                </a:extLst>
              </p:cNvPr>
              <p:cNvSpPr/>
              <p:nvPr/>
            </p:nvSpPr>
            <p:spPr>
              <a:xfrm>
                <a:off x="6976325" y="3179234"/>
                <a:ext cx="820120" cy="5761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3707" tIns="23707" rIns="23707" bIns="23707" numCol="1" spcCol="1270" anchor="ctr" anchorCtr="0">
                <a:noAutofit/>
              </a:bodyPr>
              <a:lstStyle/>
              <a:p>
                <a:pPr algn="ctr" defTabSz="165948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1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Adm. Support Team</a:t>
                </a:r>
              </a:p>
              <a:p>
                <a:pPr algn="ctr" defTabSz="165948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(10)</a:t>
                </a:r>
                <a:endParaRPr lang="en-US" b="1" kern="1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7C7776A-C4C8-1425-BFE3-CA6E1938B0C2}"/>
                </a:ext>
              </a:extLst>
            </p:cNvPr>
            <p:cNvGrpSpPr/>
            <p:nvPr/>
          </p:nvGrpSpPr>
          <p:grpSpPr>
            <a:xfrm>
              <a:off x="21674705" y="8280403"/>
              <a:ext cx="2324611" cy="2961717"/>
              <a:chOff x="8038417" y="3179234"/>
              <a:chExt cx="871729" cy="576121"/>
            </a:xfr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AED5D77-C31E-0D29-D82A-E46B13E06976}"/>
                  </a:ext>
                </a:extLst>
              </p:cNvPr>
              <p:cNvSpPr/>
              <p:nvPr/>
            </p:nvSpPr>
            <p:spPr>
              <a:xfrm>
                <a:off x="8038417" y="3179234"/>
                <a:ext cx="871729" cy="5761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33DCE09-2BD5-6A23-F41F-3990B48ACBB1}"/>
                  </a:ext>
                </a:extLst>
              </p:cNvPr>
              <p:cNvSpPr/>
              <p:nvPr/>
            </p:nvSpPr>
            <p:spPr>
              <a:xfrm>
                <a:off x="8038417" y="3179234"/>
                <a:ext cx="871729" cy="5761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3707" tIns="23707" rIns="23707" bIns="23707" numCol="1" spcCol="1270" anchor="ctr" anchorCtr="0">
                <a:noAutofit/>
              </a:bodyPr>
              <a:lstStyle/>
              <a:p>
                <a:pPr algn="ctr" defTabSz="165948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1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Medical Unit</a:t>
                </a:r>
              </a:p>
              <a:p>
                <a:pPr algn="ctr" defTabSz="165948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</a:t>
                </a:r>
                <a:r>
                  <a:rPr lang="en-US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-P/MED</a:t>
                </a:r>
                <a:endParaRPr lang="en-US" b="1" kern="1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5CB1C84-76B0-6038-7535-D55BAB74C61B}"/>
                </a:ext>
              </a:extLst>
            </p:cNvPr>
            <p:cNvCxnSpPr/>
            <p:nvPr/>
          </p:nvCxnSpPr>
          <p:spPr>
            <a:xfrm>
              <a:off x="11638231" y="3720728"/>
              <a:ext cx="33480" cy="13977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15501BB-EA66-2D06-61F0-69D69117B552}"/>
                </a:ext>
              </a:extLst>
            </p:cNvPr>
            <p:cNvCxnSpPr/>
            <p:nvPr/>
          </p:nvCxnSpPr>
          <p:spPr>
            <a:xfrm flipV="1">
              <a:off x="13208009" y="5985948"/>
              <a:ext cx="1545928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5EB85F9-139C-D634-5D81-6B04E8DEE024}"/>
                </a:ext>
              </a:extLst>
            </p:cNvPr>
            <p:cNvCxnSpPr/>
            <p:nvPr/>
          </p:nvCxnSpPr>
          <p:spPr>
            <a:xfrm flipH="1">
              <a:off x="8559048" y="5886640"/>
              <a:ext cx="15763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A31D727-FD13-D57A-CC43-AD872369FAAD}"/>
                </a:ext>
              </a:extLst>
            </p:cNvPr>
            <p:cNvCxnSpPr/>
            <p:nvPr/>
          </p:nvCxnSpPr>
          <p:spPr>
            <a:xfrm>
              <a:off x="2032000" y="7581540"/>
              <a:ext cx="0" cy="6988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A565BD4-8CA9-C133-5742-080821DB74EF}"/>
                </a:ext>
              </a:extLst>
            </p:cNvPr>
            <p:cNvCxnSpPr/>
            <p:nvPr/>
          </p:nvCxnSpPr>
          <p:spPr>
            <a:xfrm>
              <a:off x="22833203" y="7581540"/>
              <a:ext cx="0" cy="6988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960570A-48BF-E862-1C90-71B442F8E299}"/>
                </a:ext>
              </a:extLst>
            </p:cNvPr>
            <p:cNvCxnSpPr/>
            <p:nvPr/>
          </p:nvCxnSpPr>
          <p:spPr>
            <a:xfrm>
              <a:off x="1942723" y="7541389"/>
              <a:ext cx="209878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FF176E6-37D5-FDBC-781C-7F186B37D7E1}"/>
                </a:ext>
              </a:extLst>
            </p:cNvPr>
            <p:cNvCxnSpPr/>
            <p:nvPr/>
          </p:nvCxnSpPr>
          <p:spPr>
            <a:xfrm>
              <a:off x="19930429" y="7581540"/>
              <a:ext cx="0" cy="6988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8FBBEE83-3A31-9C2C-F075-7E148C518F34}"/>
                </a:ext>
              </a:extLst>
            </p:cNvPr>
            <p:cNvCxnSpPr/>
            <p:nvPr/>
          </p:nvCxnSpPr>
          <p:spPr>
            <a:xfrm>
              <a:off x="16847128" y="7581540"/>
              <a:ext cx="0" cy="6988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37D132E-5202-0CA5-A2B9-31429D3CA2F9}"/>
                </a:ext>
              </a:extLst>
            </p:cNvPr>
            <p:cNvCxnSpPr/>
            <p:nvPr/>
          </p:nvCxnSpPr>
          <p:spPr>
            <a:xfrm>
              <a:off x="13208000" y="7581540"/>
              <a:ext cx="0" cy="6988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51D80EBB-6739-AEA3-2B09-16462845F4AB}"/>
                </a:ext>
              </a:extLst>
            </p:cNvPr>
            <p:cNvCxnSpPr/>
            <p:nvPr/>
          </p:nvCxnSpPr>
          <p:spPr>
            <a:xfrm>
              <a:off x="9347200" y="7581540"/>
              <a:ext cx="0" cy="6988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19913DF3-01C9-F14D-3D2A-5230FF6E5427}"/>
                </a:ext>
              </a:extLst>
            </p:cNvPr>
            <p:cNvCxnSpPr/>
            <p:nvPr/>
          </p:nvCxnSpPr>
          <p:spPr>
            <a:xfrm>
              <a:off x="5759792" y="7581540"/>
              <a:ext cx="0" cy="6988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123621F-E392-D641-8C87-CBF3E0882D86}"/>
                </a:ext>
              </a:extLst>
            </p:cNvPr>
            <p:cNvCxnSpPr/>
            <p:nvPr/>
          </p:nvCxnSpPr>
          <p:spPr>
            <a:xfrm flipH="1">
              <a:off x="11785865" y="6654802"/>
              <a:ext cx="3" cy="8669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031445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16028-CF0D-7CB6-A80E-93E2F547F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869CB9CE-01B5-60BC-D56F-CCD8FF9A778E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B492A201-C7C8-F776-A614-C3054C0FCF29}"/>
              </a:ext>
            </a:extLst>
          </p:cNvPr>
          <p:cNvSpPr txBox="1"/>
          <p:nvPr/>
        </p:nvSpPr>
        <p:spPr>
          <a:xfrm>
            <a:off x="8564880" y="3999536"/>
            <a:ext cx="15382807" cy="9274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Trained and capable in the following disciplines –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698625" lvl="1" indent="-91440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CSSR (Collapsed Structure Search &amp; Rescue)</a:t>
            </a:r>
          </a:p>
          <a:p>
            <a:pPr marL="1698625" lvl="1" indent="-91440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MFR (Medical First Response)</a:t>
            </a:r>
          </a:p>
          <a:p>
            <a:pPr marL="1698625" lvl="1" indent="-91440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CBRN emergency response</a:t>
            </a:r>
          </a:p>
          <a:p>
            <a:pPr marL="1698625" lvl="1" indent="-91440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 Disasters</a:t>
            </a:r>
          </a:p>
          <a:p>
            <a:pPr marL="1698625" lvl="1" indent="-91440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 Search &amp; Rescue </a:t>
            </a:r>
          </a:p>
          <a:p>
            <a:pPr marL="1698625" lvl="1" indent="-91440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Canine and Technical Search</a:t>
            </a:r>
          </a:p>
          <a:p>
            <a:pPr marL="1698625" lvl="1" indent="-91440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Animal disaster response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E30D5919-ADD5-40BD-7D3D-93E1E243E5DF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7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DC0D8B1F-88EF-DC13-6003-DE1420E9A779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25B7443-294E-3B63-6875-05BDBA050D7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8AC314-B0AB-4057-70B2-43F0A21C0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0139885-5066-C669-0E09-76F9A6889488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NDRF : Strengths</a:t>
            </a:r>
          </a:p>
        </p:txBody>
      </p:sp>
    </p:spTree>
    <p:extLst>
      <p:ext uri="{BB962C8B-B14F-4D97-AF65-F5344CB8AC3E}">
        <p14:creationId xmlns:p14="http://schemas.microsoft.com/office/powerpoint/2010/main" val="326642898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D66DF-B453-C93B-A265-5CD845C02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36CDF18E-3E30-0076-E273-20BC4732F75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995ED6B-BF1D-97C6-0693-14963221161D}"/>
              </a:ext>
            </a:extLst>
          </p:cNvPr>
          <p:cNvSpPr txBox="1"/>
          <p:nvPr/>
        </p:nvSpPr>
        <p:spPr>
          <a:xfrm>
            <a:off x="8564880" y="3999536"/>
            <a:ext cx="15382807" cy="8381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NDRF Bn is equipped with 310 State-of-the-Art equipment–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698625" lvl="1" indent="-91440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CSSR (Earthquake) – 124 equipment</a:t>
            </a:r>
          </a:p>
          <a:p>
            <a:pPr marL="1698625" lvl="1" indent="-91440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Rescue/ Diving – 12 equipment</a:t>
            </a:r>
          </a:p>
          <a:p>
            <a:pPr marL="1698625" lvl="1" indent="-91440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Mountaineering/ High-Altitude Rescue – 16 equipment</a:t>
            </a:r>
          </a:p>
          <a:p>
            <a:pPr marL="1698625" lvl="1" indent="-91440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Medical First Response – 112 equipment</a:t>
            </a:r>
          </a:p>
          <a:p>
            <a:pPr marL="1698625" lvl="1" indent="-91440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CBRN Emergencies – 46 equipment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8A5DFBB-E73B-55AB-A87F-5588D26B7728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7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E531AF3-1C15-FF42-6828-5D5B493753E9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ED63547-90F0-3F5D-EEAE-2630DE1815A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A7C50-EF2D-5CE6-5DB4-CF059CF245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E5958E79-A2D2-84CE-20E7-36C0C58E1036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NDRF: EQUIPMENT</a:t>
            </a:r>
          </a:p>
        </p:txBody>
      </p:sp>
    </p:spTree>
    <p:extLst>
      <p:ext uri="{BB962C8B-B14F-4D97-AF65-F5344CB8AC3E}">
        <p14:creationId xmlns:p14="http://schemas.microsoft.com/office/powerpoint/2010/main" val="189007780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62B13-7D79-46FB-6D22-B1A6170DE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">
            <a:extLst>
              <a:ext uri="{FF2B5EF4-FFF2-40B4-BE49-F238E27FC236}">
                <a16:creationId xmlns:a16="http://schemas.microsoft.com/office/drawing/2014/main" id="{A7CCB02D-92F6-8382-6015-F6E0D4AA085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 dirty="0"/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412A7F2F-504A-B80C-F864-149747BCC292}"/>
              </a:ext>
            </a:extLst>
          </p:cNvPr>
          <p:cNvSpPr txBox="1"/>
          <p:nvPr/>
        </p:nvSpPr>
        <p:spPr>
          <a:xfrm>
            <a:off x="7825505" y="471046"/>
            <a:ext cx="7715337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ROLE OF NDRF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AC8C0A-B29B-A7EF-5768-F7F5DFB04FDE}"/>
              </a:ext>
            </a:extLst>
          </p:cNvPr>
          <p:cNvGrpSpPr/>
          <p:nvPr/>
        </p:nvGrpSpPr>
        <p:grpSpPr>
          <a:xfrm>
            <a:off x="9532221" y="2328752"/>
            <a:ext cx="2304000" cy="4680000"/>
            <a:chOff x="4729592" y="1388412"/>
            <a:chExt cx="1080000" cy="2340000"/>
          </a:xfrm>
        </p:grpSpPr>
        <p:sp>
          <p:nvSpPr>
            <p:cNvPr id="28" name="Right Arrow 1">
              <a:extLst>
                <a:ext uri="{FF2B5EF4-FFF2-40B4-BE49-F238E27FC236}">
                  <a16:creationId xmlns:a16="http://schemas.microsoft.com/office/drawing/2014/main" id="{823BA081-4EC4-16CB-69F5-28B1077D1769}"/>
                </a:ext>
              </a:extLst>
            </p:cNvPr>
            <p:cNvSpPr/>
            <p:nvPr/>
          </p:nvSpPr>
          <p:spPr>
            <a:xfrm rot="13800000">
              <a:off x="4099592" y="2018412"/>
              <a:ext cx="2340000" cy="1080000"/>
            </a:xfrm>
            <a:prstGeom prst="rightArrow">
              <a:avLst>
                <a:gd name="adj1" fmla="val 65117"/>
                <a:gd name="adj2" fmla="val 50000"/>
              </a:avLst>
            </a:prstGeom>
            <a:solidFill>
              <a:schemeClr val="accent1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hangingPunct="1">
                <a:defRPr/>
              </a:pPr>
              <a:endParaRPr lang="ko-KR" altLang="en-US" sz="5400" kern="12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6D0A84-2D51-46A0-3B96-74D86505D705}"/>
                </a:ext>
              </a:extLst>
            </p:cNvPr>
            <p:cNvSpPr txBox="1"/>
            <p:nvPr/>
          </p:nvSpPr>
          <p:spPr>
            <a:xfrm rot="3000000">
              <a:off x="4418146" y="2418428"/>
              <a:ext cx="1868125" cy="38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828800" hangingPunct="1">
                <a:defRPr/>
              </a:pPr>
              <a:r>
                <a:rPr lang="en-US" altLang="ko-KR" sz="4800" b="1" kern="1200" dirty="0">
                  <a:solidFill>
                    <a:prstClr val="white"/>
                  </a:solidFill>
                  <a:latin typeface="Arial Black" panose="020B0A04020102020204" pitchFamily="34" charset="0"/>
                  <a:ea typeface="Arial Unicode MS"/>
                  <a:cs typeface="Calibri" pitchFamily="34" charset="0"/>
                </a:rPr>
                <a:t>Response</a:t>
              </a:r>
              <a:endParaRPr lang="ko-KR" altLang="en-US" sz="4800" b="1" kern="1200" dirty="0">
                <a:solidFill>
                  <a:prstClr val="white"/>
                </a:solidFill>
                <a:latin typeface="Arial Black" panose="020B0A04020102020204" pitchFamily="34" charset="0"/>
                <a:cs typeface="Calibri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FAC8D48-5659-E972-9912-5F9FED7701E2}"/>
              </a:ext>
            </a:extLst>
          </p:cNvPr>
          <p:cNvGrpSpPr/>
          <p:nvPr/>
        </p:nvGrpSpPr>
        <p:grpSpPr>
          <a:xfrm>
            <a:off x="9515375" y="5848094"/>
            <a:ext cx="2304000" cy="4680000"/>
            <a:chOff x="4721169" y="3148083"/>
            <a:chExt cx="1152000" cy="2340000"/>
          </a:xfrm>
        </p:grpSpPr>
        <p:sp>
          <p:nvSpPr>
            <p:cNvPr id="31" name="Right Arrow 6">
              <a:extLst>
                <a:ext uri="{FF2B5EF4-FFF2-40B4-BE49-F238E27FC236}">
                  <a16:creationId xmlns:a16="http://schemas.microsoft.com/office/drawing/2014/main" id="{596B1235-0D31-B8AD-96D4-DC5C418BAE01}"/>
                </a:ext>
              </a:extLst>
            </p:cNvPr>
            <p:cNvSpPr/>
            <p:nvPr/>
          </p:nvSpPr>
          <p:spPr>
            <a:xfrm rot="13800000">
              <a:off x="4127169" y="3742083"/>
              <a:ext cx="2340000" cy="1152000"/>
            </a:xfrm>
            <a:prstGeom prst="rightArrow">
              <a:avLst>
                <a:gd name="adj1" fmla="val 65117"/>
                <a:gd name="adj2" fmla="val 50000"/>
              </a:avLst>
            </a:prstGeom>
            <a:solidFill>
              <a:srgbClr val="66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hangingPunct="1">
                <a:defRPr/>
              </a:pPr>
              <a:endParaRPr lang="ko-KR" altLang="en-US" sz="5400" kern="12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696D353-7990-060F-C594-4034AC82F233}"/>
                </a:ext>
              </a:extLst>
            </p:cNvPr>
            <p:cNvSpPr txBox="1"/>
            <p:nvPr/>
          </p:nvSpPr>
          <p:spPr>
            <a:xfrm rot="3000000">
              <a:off x="4441096" y="4014289"/>
              <a:ext cx="184018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828800" hangingPunct="1">
                <a:defRPr/>
              </a:pPr>
              <a:r>
                <a:rPr lang="en-US" altLang="ko-KR" sz="4800" b="1" kern="1200" dirty="0">
                  <a:solidFill>
                    <a:prstClr val="white"/>
                  </a:solidFill>
                  <a:latin typeface="Arial Black" panose="020B0A04020102020204" pitchFamily="34" charset="0"/>
                  <a:ea typeface="Arial Unicode MS"/>
                  <a:cs typeface="Calibri" pitchFamily="34" charset="0"/>
                </a:rPr>
                <a:t>Capacity  Building</a:t>
              </a:r>
              <a:endParaRPr lang="ko-KR" altLang="en-US" sz="4800" b="1" kern="1200" dirty="0">
                <a:solidFill>
                  <a:prstClr val="white"/>
                </a:solidFill>
                <a:latin typeface="Arial Black" panose="020B0A04020102020204" pitchFamily="34" charset="0"/>
                <a:cs typeface="Calibri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3FAD667-3AE0-50AB-BF1C-0471AA4F4545}"/>
              </a:ext>
            </a:extLst>
          </p:cNvPr>
          <p:cNvGrpSpPr/>
          <p:nvPr/>
        </p:nvGrpSpPr>
        <p:grpSpPr>
          <a:xfrm>
            <a:off x="11431427" y="5561184"/>
            <a:ext cx="4680000" cy="2304000"/>
            <a:chOff x="5679195" y="3004628"/>
            <a:chExt cx="2340000" cy="1080000"/>
          </a:xfrm>
        </p:grpSpPr>
        <p:sp>
          <p:nvSpPr>
            <p:cNvPr id="34" name="Right Arrow 5">
              <a:extLst>
                <a:ext uri="{FF2B5EF4-FFF2-40B4-BE49-F238E27FC236}">
                  <a16:creationId xmlns:a16="http://schemas.microsoft.com/office/drawing/2014/main" id="{81445777-D4A2-67E4-BB28-06B1077E0054}"/>
                </a:ext>
              </a:extLst>
            </p:cNvPr>
            <p:cNvSpPr/>
            <p:nvPr/>
          </p:nvSpPr>
          <p:spPr>
            <a:xfrm rot="19200000">
              <a:off x="5679195" y="3004628"/>
              <a:ext cx="2340000" cy="1080000"/>
            </a:xfrm>
            <a:prstGeom prst="rightArrow">
              <a:avLst>
                <a:gd name="adj1" fmla="val 65117"/>
                <a:gd name="adj2" fmla="val 50000"/>
              </a:avLst>
            </a:prstGeom>
            <a:solidFill>
              <a:srgbClr val="0033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hangingPunct="1">
                <a:defRPr/>
              </a:pPr>
              <a:endParaRPr lang="ko-KR" altLang="en-US" sz="5400" kern="12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41328A-E32A-D3D5-822C-B03AA41C9195}"/>
                </a:ext>
              </a:extLst>
            </p:cNvPr>
            <p:cNvSpPr txBox="1"/>
            <p:nvPr/>
          </p:nvSpPr>
          <p:spPr>
            <a:xfrm rot="19200000">
              <a:off x="5803913" y="3444682"/>
              <a:ext cx="1834197" cy="38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 hangingPunct="1">
                <a:defRPr/>
              </a:pPr>
              <a:r>
                <a:rPr lang="en-US" altLang="ko-KR" sz="4800" b="1" kern="1200" dirty="0">
                  <a:solidFill>
                    <a:prstClr val="white"/>
                  </a:solidFill>
                  <a:latin typeface="Arial Black" panose="020B0A04020102020204" pitchFamily="34" charset="0"/>
                  <a:ea typeface="Arial Unicode MS"/>
                  <a:cs typeface="Calibri" pitchFamily="34" charset="0"/>
                </a:rPr>
                <a:t>Training</a:t>
              </a:r>
              <a:endParaRPr lang="ko-KR" altLang="en-US" sz="4800" b="1" kern="1200" dirty="0">
                <a:solidFill>
                  <a:prstClr val="white"/>
                </a:solidFill>
                <a:latin typeface="Arial Black" panose="020B0A04020102020204" pitchFamily="34" charset="0"/>
                <a:cs typeface="Calibri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9206593-E935-B82E-023A-92B858DCA947}"/>
              </a:ext>
            </a:extLst>
          </p:cNvPr>
          <p:cNvGrpSpPr/>
          <p:nvPr/>
        </p:nvGrpSpPr>
        <p:grpSpPr>
          <a:xfrm>
            <a:off x="11477707" y="9064325"/>
            <a:ext cx="4777736" cy="2304000"/>
            <a:chOff x="5702335" y="4756198"/>
            <a:chExt cx="2388868" cy="1152000"/>
          </a:xfrm>
        </p:grpSpPr>
        <p:sp>
          <p:nvSpPr>
            <p:cNvPr id="37" name="Right Arrow 7">
              <a:extLst>
                <a:ext uri="{FF2B5EF4-FFF2-40B4-BE49-F238E27FC236}">
                  <a16:creationId xmlns:a16="http://schemas.microsoft.com/office/drawing/2014/main" id="{14EFFB96-EE65-A0ED-B59B-C61A24AAE72F}"/>
                </a:ext>
              </a:extLst>
            </p:cNvPr>
            <p:cNvSpPr/>
            <p:nvPr/>
          </p:nvSpPr>
          <p:spPr>
            <a:xfrm rot="19200000">
              <a:off x="5702335" y="4756198"/>
              <a:ext cx="2340000" cy="1152000"/>
            </a:xfrm>
            <a:prstGeom prst="rightArrow">
              <a:avLst>
                <a:gd name="adj1" fmla="val 65117"/>
                <a:gd name="adj2" fmla="val 50000"/>
              </a:avLst>
            </a:prstGeom>
            <a:solidFill>
              <a:srgbClr val="6633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hangingPunct="1">
                <a:defRPr/>
              </a:pPr>
              <a:endParaRPr lang="ko-KR" altLang="en-US" sz="5400" kern="1200">
                <a:solidFill>
                  <a:srgbClr val="663300"/>
                </a:solidFill>
                <a:latin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EAA477-E490-6214-C7E7-F4CD191F8CDE}"/>
                </a:ext>
              </a:extLst>
            </p:cNvPr>
            <p:cNvSpPr txBox="1"/>
            <p:nvPr/>
          </p:nvSpPr>
          <p:spPr>
            <a:xfrm rot="19200000">
              <a:off x="5765465" y="4891396"/>
              <a:ext cx="2325738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 hangingPunct="1">
                <a:defRPr/>
              </a:pPr>
              <a:r>
                <a:rPr lang="en-US" altLang="ko-KR" sz="4400" b="1" kern="1200" dirty="0">
                  <a:solidFill>
                    <a:prstClr val="white"/>
                  </a:solidFill>
                  <a:latin typeface="Arial Black" panose="020B0A04020102020204" pitchFamily="34" charset="0"/>
                  <a:ea typeface="Arial Unicode MS"/>
                  <a:cs typeface="Calibri" pitchFamily="34" charset="0"/>
                </a:rPr>
                <a:t>Community Awareness</a:t>
              </a:r>
              <a:endParaRPr lang="ko-KR" altLang="en-US" sz="4400" b="1" kern="1200" dirty="0">
                <a:solidFill>
                  <a:prstClr val="white"/>
                </a:solidFill>
                <a:latin typeface="Arial Black" panose="020B0A04020102020204" pitchFamily="34" charset="0"/>
                <a:cs typeface="Calibri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5CC4374-7296-A11E-946B-7F3612103557}"/>
              </a:ext>
            </a:extLst>
          </p:cNvPr>
          <p:cNvSpPr txBox="1"/>
          <p:nvPr/>
        </p:nvSpPr>
        <p:spPr>
          <a:xfrm>
            <a:off x="436454" y="2392627"/>
            <a:ext cx="77911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defTabSz="1828800" hangingPunct="1">
              <a:buFont typeface="Arial" panose="020B0604020202020204" pitchFamily="34" charset="0"/>
              <a:buChar char="•"/>
              <a:defRPr/>
            </a:pPr>
            <a:r>
              <a:rPr lang="en-IN" sz="4400" b="1" kern="1200" dirty="0">
                <a:solidFill>
                  <a:srgbClr val="042D80"/>
                </a:solidFill>
                <a:ea typeface="Arial Unicode MS"/>
                <a:cs typeface="+mn-cs"/>
              </a:rPr>
              <a:t>Relief, Rescue, Evacuation Operations</a:t>
            </a:r>
          </a:p>
          <a:p>
            <a:pPr marL="571500" indent="-571500" algn="r" defTabSz="1828800" hangingPunct="1">
              <a:buFont typeface="Arial" panose="020B0604020202020204" pitchFamily="34" charset="0"/>
              <a:buChar char="•"/>
              <a:defRPr/>
            </a:pPr>
            <a:r>
              <a:rPr lang="en-IN" sz="4400" b="1" kern="1200" dirty="0">
                <a:solidFill>
                  <a:srgbClr val="042D80"/>
                </a:solidFill>
                <a:ea typeface="Arial Unicode MS"/>
                <a:cs typeface="+mn-cs"/>
              </a:rPr>
              <a:t>Pre-positioning Of Teams</a:t>
            </a:r>
          </a:p>
          <a:p>
            <a:pPr marL="571500" indent="-571500" algn="r" defTabSz="1828800" hangingPunct="1">
              <a:buFont typeface="Arial" panose="020B0604020202020204" pitchFamily="34" charset="0"/>
              <a:buChar char="•"/>
              <a:defRPr/>
            </a:pPr>
            <a:r>
              <a:rPr lang="en-US" sz="4400" b="1" kern="1200" dirty="0">
                <a:solidFill>
                  <a:srgbClr val="042D80"/>
                </a:solidFill>
                <a:ea typeface="Arial Unicode MS"/>
                <a:cs typeface="+mn-cs"/>
              </a:rPr>
              <a:t> Handle A Range Of Difficulties</a:t>
            </a:r>
            <a:endParaRPr lang="en-IN" sz="4400" b="1" kern="1200" dirty="0">
              <a:solidFill>
                <a:srgbClr val="042D80"/>
              </a:solidFill>
              <a:ea typeface="Arial Unicode MS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335E00-7651-1466-E2D3-AAE791A519E3}"/>
              </a:ext>
            </a:extLst>
          </p:cNvPr>
          <p:cNvSpPr txBox="1"/>
          <p:nvPr/>
        </p:nvSpPr>
        <p:spPr>
          <a:xfrm>
            <a:off x="494036" y="6253244"/>
            <a:ext cx="77911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defTabSz="1828800" hangingPunct="1">
              <a:buFont typeface="Arial" panose="020B0604020202020204" pitchFamily="34" charset="0"/>
              <a:buChar char="•"/>
              <a:defRPr/>
            </a:pPr>
            <a:r>
              <a:rPr lang="en-IN" sz="4400" b="1" kern="1200" dirty="0">
                <a:solidFill>
                  <a:srgbClr val="660066"/>
                </a:solidFill>
                <a:ea typeface="Arial Unicode MS"/>
                <a:cs typeface="+mn-cs"/>
              </a:rPr>
              <a:t>Latest Equipments and Improvisation</a:t>
            </a:r>
          </a:p>
          <a:p>
            <a:pPr marL="571500" indent="-571500" algn="r" defTabSz="1828800" hangingPunct="1">
              <a:buFont typeface="Arial" panose="020B0604020202020204" pitchFamily="34" charset="0"/>
              <a:buChar char="•"/>
              <a:defRPr/>
            </a:pPr>
            <a:r>
              <a:rPr lang="en-IN" sz="4400" b="1" kern="1200" dirty="0">
                <a:solidFill>
                  <a:srgbClr val="660066"/>
                </a:solidFill>
                <a:ea typeface="Arial Unicode MS"/>
                <a:cs typeface="+mn-cs"/>
              </a:rPr>
              <a:t>Upgrading Technology</a:t>
            </a:r>
          </a:p>
          <a:p>
            <a:pPr marL="571500" indent="-571500" algn="r" defTabSz="1828800" hangingPunct="1">
              <a:buFont typeface="Arial" panose="020B0604020202020204" pitchFamily="34" charset="0"/>
              <a:buChar char="•"/>
              <a:defRPr/>
            </a:pPr>
            <a:r>
              <a:rPr lang="en-IN" sz="4400" b="1" kern="1200" dirty="0">
                <a:solidFill>
                  <a:srgbClr val="660066"/>
                </a:solidFill>
                <a:ea typeface="Arial Unicode MS"/>
                <a:cs typeface="+mn-cs"/>
              </a:rPr>
              <a:t>Coordination with Early Warning Elements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08DA6A-5B61-495E-0F61-05D983E34105}"/>
              </a:ext>
            </a:extLst>
          </p:cNvPr>
          <p:cNvSpPr txBox="1"/>
          <p:nvPr/>
        </p:nvSpPr>
        <p:spPr>
          <a:xfrm>
            <a:off x="16541380" y="4142111"/>
            <a:ext cx="75522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828800" hangingPunct="1">
              <a:buFont typeface="Arial" panose="020B0604020202020204" pitchFamily="34" charset="0"/>
              <a:buChar char="•"/>
              <a:defRPr/>
            </a:pPr>
            <a:r>
              <a:rPr lang="en-IN" sz="4400" b="1" kern="1200" dirty="0">
                <a:solidFill>
                  <a:srgbClr val="003300"/>
                </a:solidFill>
                <a:ea typeface="Arial Unicode MS"/>
                <a:cs typeface="+mn-cs"/>
              </a:rPr>
              <a:t>Preparing Professional Rescuers</a:t>
            </a:r>
          </a:p>
          <a:p>
            <a:pPr marL="571500" indent="-571500" defTabSz="1828800" hangingPunct="1">
              <a:buFont typeface="Arial" panose="020B0604020202020204" pitchFamily="34" charset="0"/>
              <a:buChar char="•"/>
              <a:defRPr/>
            </a:pPr>
            <a:r>
              <a:rPr lang="en-IN" sz="4400" b="1" kern="1200" dirty="0">
                <a:solidFill>
                  <a:srgbClr val="003300"/>
                </a:solidFill>
                <a:ea typeface="Arial Unicode MS"/>
                <a:cs typeface="+mn-cs"/>
              </a:rPr>
              <a:t>Upgrading Skills</a:t>
            </a:r>
          </a:p>
          <a:p>
            <a:pPr marL="571500" indent="-571500" defTabSz="1828800" hangingPunct="1">
              <a:buFont typeface="Arial" panose="020B0604020202020204" pitchFamily="34" charset="0"/>
              <a:buChar char="•"/>
              <a:defRPr/>
            </a:pPr>
            <a:r>
              <a:rPr lang="en-IN" sz="4400" b="1" kern="1200" dirty="0">
                <a:solidFill>
                  <a:srgbClr val="003300"/>
                </a:solidFill>
                <a:ea typeface="Arial Unicode MS"/>
                <a:cs typeface="+mn-cs"/>
              </a:rPr>
              <a:t>Training to Sister Agencies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6CC717-6A4B-2C03-5E43-7AD31F571EAE}"/>
              </a:ext>
            </a:extLst>
          </p:cNvPr>
          <p:cNvSpPr txBox="1"/>
          <p:nvPr/>
        </p:nvSpPr>
        <p:spPr>
          <a:xfrm>
            <a:off x="16624044" y="8265816"/>
            <a:ext cx="75522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828800" hangingPunct="1">
              <a:buFont typeface="Arial" panose="020B0604020202020204" pitchFamily="34" charset="0"/>
              <a:buChar char="•"/>
              <a:defRPr/>
            </a:pPr>
            <a:r>
              <a:rPr lang="en-IN" sz="4400" b="1" kern="1200" dirty="0" err="1">
                <a:solidFill>
                  <a:srgbClr val="663300"/>
                </a:solidFill>
                <a:ea typeface="Arial Unicode MS"/>
                <a:cs typeface="+mn-cs"/>
              </a:rPr>
              <a:t>FamEx</a:t>
            </a:r>
            <a:endParaRPr lang="en-IN" sz="4400" b="1" kern="1200" dirty="0">
              <a:solidFill>
                <a:srgbClr val="663300"/>
              </a:solidFill>
              <a:ea typeface="Arial Unicode MS"/>
              <a:cs typeface="+mn-cs"/>
            </a:endParaRPr>
          </a:p>
          <a:p>
            <a:pPr marL="571500" indent="-571500" defTabSz="1828800" hangingPunct="1">
              <a:buFont typeface="Arial" panose="020B0604020202020204" pitchFamily="34" charset="0"/>
              <a:buChar char="•"/>
              <a:defRPr/>
            </a:pPr>
            <a:r>
              <a:rPr lang="en-IN" sz="4400" b="1" kern="1200" dirty="0">
                <a:solidFill>
                  <a:srgbClr val="663300"/>
                </a:solidFill>
                <a:ea typeface="Arial Unicode MS"/>
                <a:cs typeface="+mn-cs"/>
              </a:rPr>
              <a:t>School Awareness</a:t>
            </a:r>
          </a:p>
          <a:p>
            <a:pPr marL="571500" indent="-571500" defTabSz="1828800" hangingPunct="1">
              <a:buFont typeface="Arial" panose="020B0604020202020204" pitchFamily="34" charset="0"/>
              <a:buChar char="•"/>
              <a:defRPr/>
            </a:pPr>
            <a:r>
              <a:rPr lang="en-IN" sz="4400" b="1" kern="1200" dirty="0">
                <a:solidFill>
                  <a:srgbClr val="663300"/>
                </a:solidFill>
                <a:ea typeface="Arial Unicode MS"/>
                <a:cs typeface="+mn-cs"/>
              </a:rPr>
              <a:t>Mock Drills</a:t>
            </a:r>
          </a:p>
          <a:p>
            <a:pPr marL="571500" indent="-571500" defTabSz="1828800" hangingPunct="1">
              <a:buFont typeface="Arial" panose="020B0604020202020204" pitchFamily="34" charset="0"/>
              <a:buChar char="•"/>
              <a:defRPr/>
            </a:pPr>
            <a:r>
              <a:rPr lang="en-IN" sz="4400" b="1" kern="1200" dirty="0">
                <a:solidFill>
                  <a:srgbClr val="663300"/>
                </a:solidFill>
                <a:ea typeface="Arial Unicode MS"/>
                <a:cs typeface="+mn-cs"/>
              </a:rPr>
              <a:t>Community Training and exercises</a:t>
            </a:r>
          </a:p>
        </p:txBody>
      </p:sp>
    </p:spTree>
    <p:extLst>
      <p:ext uri="{BB962C8B-B14F-4D97-AF65-F5344CB8AC3E}">
        <p14:creationId xmlns:p14="http://schemas.microsoft.com/office/powerpoint/2010/main" val="131527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0F1D8-4D81-8F9A-7B12-00C6601EB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B7C0478-4D99-C321-4C4B-137EC4767C7C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8961167-579B-9F4A-D828-669C9F0AC629}"/>
              </a:ext>
            </a:extLst>
          </p:cNvPr>
          <p:cNvSpPr txBox="1"/>
          <p:nvPr/>
        </p:nvSpPr>
        <p:spPr>
          <a:xfrm>
            <a:off x="8564880" y="3999536"/>
            <a:ext cx="15382807" cy="809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Aid (Soft issues Injuries, Musculoskeletal injuries, CPR, Snake Bites)</a:t>
            </a:r>
          </a:p>
          <a:p>
            <a:pPr marL="857250" indent="-8572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Lifting and moving victims during  Earthquakes</a:t>
            </a:r>
          </a:p>
          <a:p>
            <a:pPr marL="857250" indent="-8572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Earthquake Safety Tips</a:t>
            </a:r>
          </a:p>
          <a:p>
            <a:pPr marL="857250" indent="-8572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Emergencies (Improvising floating Aids, Dry rescue techniques &amp; Wet rescue techniques)</a:t>
            </a:r>
          </a:p>
          <a:p>
            <a:pPr marL="857250" indent="-8572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Incident Response System (IRS) and Triage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2CD59C83-7F71-934C-608D-882E7E4EFF75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7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336E006-14B8-4B65-C1C9-B0703D9AFC36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F6647F05-1D2E-B076-A951-9328BC571FD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B6265-318F-84FD-9052-329B45B3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154C0AB4-59E3-9485-B842-F651FA9326FD}"/>
              </a:ext>
            </a:extLst>
          </p:cNvPr>
          <p:cNvSpPr txBox="1"/>
          <p:nvPr/>
        </p:nvSpPr>
        <p:spPr>
          <a:xfrm>
            <a:off x="742863" y="2812493"/>
            <a:ext cx="7113118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NDRF: Capacity Building Programmes</a:t>
            </a:r>
          </a:p>
        </p:txBody>
      </p:sp>
    </p:spTree>
    <p:extLst>
      <p:ext uri="{BB962C8B-B14F-4D97-AF65-F5344CB8AC3E}">
        <p14:creationId xmlns:p14="http://schemas.microsoft.com/office/powerpoint/2010/main" val="350135792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B11F0-FECF-3004-ADB9-E28F1BE7A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FD9BD151-3AFC-78A4-6E30-FDAF68D45AA9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A17FD18-E64B-AC92-B26A-D42662E50631}"/>
              </a:ext>
            </a:extLst>
          </p:cNvPr>
          <p:cNvSpPr txBox="1"/>
          <p:nvPr/>
        </p:nvSpPr>
        <p:spPr>
          <a:xfrm>
            <a:off x="8564880" y="3999536"/>
            <a:ext cx="15382807" cy="809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Aid (Soft issues Injuries, Musculoskeletal injuries, CPR, Snake Bites)</a:t>
            </a:r>
          </a:p>
          <a:p>
            <a:pPr marL="857250" indent="-8572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Lifting and moving victims during  Earthquakes</a:t>
            </a:r>
          </a:p>
          <a:p>
            <a:pPr marL="857250" indent="-8572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Earthquake Safety Tips</a:t>
            </a:r>
          </a:p>
          <a:p>
            <a:pPr marL="857250" indent="-8572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Emergencies (Improvising floating Aids, Dry rescue techniques &amp; Wet rescue techniques)</a:t>
            </a:r>
          </a:p>
          <a:p>
            <a:pPr marL="857250" indent="-8572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Swatch Bharat Abhiyan (Hygiene Sanitation)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6F671B9E-C616-8FE3-5A4B-1B9D395B8F0F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7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3B866A8-FF8A-EDB6-4700-81B92CDBA35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C6F53E72-B493-FD4D-8291-7EE45EF2774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4AF4E8-E0E2-4C38-FC0E-56327ED537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69823703-E2E9-ED02-1089-A3E0C4645A0D}"/>
              </a:ext>
            </a:extLst>
          </p:cNvPr>
          <p:cNvSpPr txBox="1"/>
          <p:nvPr/>
        </p:nvSpPr>
        <p:spPr>
          <a:xfrm>
            <a:off x="742863" y="2812493"/>
            <a:ext cx="7113118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NDRF: Community Awareness Programme</a:t>
            </a:r>
          </a:p>
        </p:txBody>
      </p:sp>
    </p:spTree>
    <p:extLst>
      <p:ext uri="{BB962C8B-B14F-4D97-AF65-F5344CB8AC3E}">
        <p14:creationId xmlns:p14="http://schemas.microsoft.com/office/powerpoint/2010/main" val="364650451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8B031-7B7B-DDFE-CE16-25FB537F0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F1301D7B-52CB-B28B-B38D-EC4CC848AAEE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2B6BCC5-E36D-2BAA-7CE8-0D5DA672FA37}"/>
              </a:ext>
            </a:extLst>
          </p:cNvPr>
          <p:cNvSpPr txBox="1"/>
          <p:nvPr/>
        </p:nvSpPr>
        <p:spPr>
          <a:xfrm>
            <a:off x="8564880" y="3999536"/>
            <a:ext cx="15382807" cy="8135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NDRF conducted Mock Exercise with the following Stakeholders – </a:t>
            </a:r>
          </a:p>
          <a:p>
            <a:pPr marL="1893888" lvl="1" indent="-857250">
              <a:buFont typeface="+mj-lt"/>
              <a:buAutoNum type="arabicParenR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NDMA</a:t>
            </a:r>
          </a:p>
          <a:p>
            <a:pPr marL="1893888" lvl="1" indent="-857250">
              <a:buFont typeface="+mj-lt"/>
              <a:buAutoNum type="arabicParenR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SDMAs</a:t>
            </a:r>
          </a:p>
          <a:p>
            <a:pPr marL="1893888" lvl="1" indent="-857250">
              <a:buFont typeface="+mj-lt"/>
              <a:buAutoNum type="arabicParenR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Indian Railways </a:t>
            </a:r>
          </a:p>
          <a:p>
            <a:pPr marL="1893888" lvl="1" indent="-857250">
              <a:buFont typeface="+mj-lt"/>
              <a:buAutoNum type="arabicParenR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Delhi Metro</a:t>
            </a:r>
          </a:p>
          <a:p>
            <a:pPr marL="1893888" lvl="1" indent="-857250">
              <a:buFont typeface="+mj-lt"/>
              <a:buAutoNum type="arabicParenR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Various MAH Units/PSUs </a:t>
            </a:r>
          </a:p>
          <a:p>
            <a:pPr marL="1893888" lvl="1" indent="-857250">
              <a:buFont typeface="+mj-lt"/>
              <a:buAutoNum type="arabicParenR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Schools and Colleges </a:t>
            </a:r>
          </a:p>
          <a:p>
            <a:pPr marL="1893888" lvl="1" indent="-857250">
              <a:buFont typeface="+mj-lt"/>
              <a:buAutoNum type="arabicParenR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Airport Authority of India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068CC1AB-FD36-4566-B274-B5CBCA839D44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7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149462D-90D7-24C5-19A1-66434832697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2FBA4387-13BF-CC10-B290-F09862F68C2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6A5E4-21E9-D4BF-3D1A-FAAC7FEC4E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FB9F4D9-F4FD-B6C8-3BE3-0336E808B9E9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NDRF: Mock Exercise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727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List two steps to treat a closed wound.…">
            <a:extLst>
              <a:ext uri="{FF2B5EF4-FFF2-40B4-BE49-F238E27FC236}">
                <a16:creationId xmlns:a16="http://schemas.microsoft.com/office/drawing/2014/main" id="{EBC88503-D9C9-8469-8868-CB6A6E8838C2}"/>
              </a:ext>
            </a:extLst>
          </p:cNvPr>
          <p:cNvSpPr txBox="1"/>
          <p:nvPr/>
        </p:nvSpPr>
        <p:spPr>
          <a:xfrm>
            <a:off x="11305163" y="5044311"/>
            <a:ext cx="11469939" cy="5975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About historical aspect of raising of NDRF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Aquent with composition and organizational structure of NDRF</a:t>
            </a: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Get the overview of NDRF response team structure and equipment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B29F151-C2FD-2760-8D02-12B45828F2B8}"/>
              </a:ext>
            </a:extLst>
          </p:cNvPr>
          <p:cNvGrpSpPr/>
          <p:nvPr/>
        </p:nvGrpSpPr>
        <p:grpSpPr>
          <a:xfrm>
            <a:off x="9844663" y="479381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2CF8A5D-63AF-0550-745A-87A9FACA797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9CBD52F-5810-657C-5DB9-93367EE39DA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8DADF9C-5398-2401-4FC4-D7AE40380090}"/>
              </a:ext>
            </a:extLst>
          </p:cNvPr>
          <p:cNvGrpSpPr/>
          <p:nvPr/>
        </p:nvGrpSpPr>
        <p:grpSpPr>
          <a:xfrm>
            <a:off x="9892363" y="7006947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FBE3C0A-15F5-0E5E-B830-BF6C48A0D87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5D8AC1A-4264-2AA1-BAA4-1BDF77B0C62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0D759317-3EBB-A115-0ADE-46E1553D198C}"/>
              </a:ext>
            </a:extLst>
          </p:cNvPr>
          <p:cNvGrpSpPr/>
          <p:nvPr/>
        </p:nvGrpSpPr>
        <p:grpSpPr>
          <a:xfrm>
            <a:off x="9908162" y="9369353"/>
            <a:ext cx="1219201" cy="1681958"/>
            <a:chOff x="0" y="1413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F9DC0021-9CFD-8817-3C96-3E2D63C5312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6EBD057F-C604-9D19-CD55-A353B8988AE9}"/>
                </a:ext>
              </a:extLst>
            </p:cNvPr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CFC7D-F6B5-AD54-6391-DF6008D50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E2673F2D-2F9E-2756-E881-E77C0FCE00A5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AEA5D82-3D1D-74C2-5C04-62FEDE7B65B6}"/>
              </a:ext>
            </a:extLst>
          </p:cNvPr>
          <p:cNvSpPr txBox="1"/>
          <p:nvPr/>
        </p:nvSpPr>
        <p:spPr>
          <a:xfrm>
            <a:off x="8564880" y="3999536"/>
            <a:ext cx="15382807" cy="809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Exercise on the Delivery of Assistance (ASSISTEX)</a:t>
            </a:r>
          </a:p>
          <a:p>
            <a:pPr marL="857250" indent="-8572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South Asian Annual Disaster Management Exercise (</a:t>
            </a:r>
            <a:r>
              <a:rPr lang="en-US" sz="5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SAADMEx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pPr marL="857250" indent="-8572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ASEAN Regional Forum Disaster Relief Exercise </a:t>
            </a:r>
          </a:p>
          <a:p>
            <a:pPr marL="857250" indent="-8572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Bay of Bengal Initiative for Multi-Sectoral Technical and Economic Cooperation</a:t>
            </a:r>
          </a:p>
          <a:p>
            <a:pPr marL="857250" indent="-8572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Joint Exercise of SCO Members 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B60D8A69-7FA7-B8FD-8A94-08408FA3848B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7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5010E57-37D2-C12F-EBCB-AE56EDAD3CE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CEFBB5E-7D51-BD25-F265-BD7C30CC31C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DA5BB-6FF2-AE5F-1518-BADA610E1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D1836BC3-0035-434A-B347-6E7B85C737AB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NDRF: Regional Cooperation</a:t>
            </a:r>
          </a:p>
        </p:txBody>
      </p:sp>
    </p:spTree>
    <p:extLst>
      <p:ext uri="{BB962C8B-B14F-4D97-AF65-F5344CB8AC3E}">
        <p14:creationId xmlns:p14="http://schemas.microsoft.com/office/powerpoint/2010/main" val="22538902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1BBB2-FF78-52C3-E9D2-832BAB745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">
            <a:extLst>
              <a:ext uri="{FF2B5EF4-FFF2-40B4-BE49-F238E27FC236}">
                <a16:creationId xmlns:a16="http://schemas.microsoft.com/office/drawing/2014/main" id="{9DC701E0-62D8-54DA-DED4-C347CD8ECCB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166254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BFFBF71-0A5D-0466-43CD-005A8B3A3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554CA56C-9A06-4380-8CA0-50F685455EDD}"/>
              </a:ext>
            </a:extLst>
          </p:cNvPr>
          <p:cNvSpPr txBox="1"/>
          <p:nvPr/>
        </p:nvSpPr>
        <p:spPr>
          <a:xfrm>
            <a:off x="742862" y="2812493"/>
            <a:ext cx="7715337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NDRF: Training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593178-C37B-7ECF-E81A-DEB69785603A}"/>
              </a:ext>
            </a:extLst>
          </p:cNvPr>
          <p:cNvGrpSpPr/>
          <p:nvPr/>
        </p:nvGrpSpPr>
        <p:grpSpPr>
          <a:xfrm>
            <a:off x="8444126" y="4142579"/>
            <a:ext cx="14974674" cy="8670759"/>
            <a:chOff x="1371600" y="1396939"/>
            <a:chExt cx="6219660" cy="3590033"/>
          </a:xfrm>
        </p:grpSpPr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B91581FD-53EF-AF21-EE2A-FBC678CE7481}"/>
                </a:ext>
              </a:extLst>
            </p:cNvPr>
            <p:cNvSpPr/>
            <p:nvPr/>
          </p:nvSpPr>
          <p:spPr>
            <a:xfrm rot="16200000">
              <a:off x="1547369" y="1965297"/>
              <a:ext cx="1129098" cy="45719"/>
            </a:xfrm>
            <a:prstGeom prst="flowChartTermina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endParaRPr>
            </a:p>
          </p:txBody>
        </p:sp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8D400C42-FDF0-351A-17D7-B6C76E10C996}"/>
                </a:ext>
              </a:extLst>
            </p:cNvPr>
            <p:cNvSpPr/>
            <p:nvPr/>
          </p:nvSpPr>
          <p:spPr>
            <a:xfrm rot="16200000">
              <a:off x="2332304" y="2367906"/>
              <a:ext cx="1934316" cy="45719"/>
            </a:xfrm>
            <a:prstGeom prst="flowChartTermina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endParaRPr>
            </a:p>
          </p:txBody>
        </p:sp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7CF32DB5-BAB0-498D-DE2A-3C78B1689240}"/>
                </a:ext>
              </a:extLst>
            </p:cNvPr>
            <p:cNvSpPr/>
            <p:nvPr/>
          </p:nvSpPr>
          <p:spPr>
            <a:xfrm rot="16200000">
              <a:off x="3235622" y="2605058"/>
              <a:ext cx="2451803" cy="45719"/>
            </a:xfrm>
            <a:prstGeom prst="flowChartTermina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7D48D54-1C16-4597-4C8B-7C83E25AF9AC}"/>
                </a:ext>
              </a:extLst>
            </p:cNvPr>
            <p:cNvSpPr/>
            <p:nvPr/>
          </p:nvSpPr>
          <p:spPr>
            <a:xfrm>
              <a:off x="2571752" y="2782534"/>
              <a:ext cx="1409700" cy="127222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" pitchFamily="34" charset="0"/>
                  <a:cs typeface="Calibri"/>
                  <a:sym typeface="Arial"/>
                </a:rPr>
                <a:t>ADVANCED COURSE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Arial"/>
              </a:endParaRPr>
            </a:p>
          </p:txBody>
        </p: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18F8C6FA-D50D-00A3-7A3A-2F911E6C3FF9}"/>
                </a:ext>
              </a:extLst>
            </p:cNvPr>
            <p:cNvSpPr/>
            <p:nvPr/>
          </p:nvSpPr>
          <p:spPr>
            <a:xfrm rot="16200000">
              <a:off x="4879336" y="2106884"/>
              <a:ext cx="1412273" cy="45719"/>
            </a:xfrm>
            <a:prstGeom prst="flowChartTermina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41D487-243D-F53E-2123-C58AF6474D77}"/>
                </a:ext>
              </a:extLst>
            </p:cNvPr>
            <p:cNvSpPr/>
            <p:nvPr/>
          </p:nvSpPr>
          <p:spPr>
            <a:xfrm>
              <a:off x="1429928" y="1733550"/>
              <a:ext cx="1409700" cy="127222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" pitchFamily="34" charset="0"/>
                  <a:cs typeface="Calibri"/>
                  <a:sym typeface="Arial"/>
                </a:rPr>
                <a:t>BASIC COURSES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Arial"/>
              </a:endParaRPr>
            </a:p>
          </p:txBody>
        </p:sp>
        <p:sp>
          <p:nvSpPr>
            <p:cNvPr id="14" name="Flowchart: Terminator 13">
              <a:extLst>
                <a:ext uri="{FF2B5EF4-FFF2-40B4-BE49-F238E27FC236}">
                  <a16:creationId xmlns:a16="http://schemas.microsoft.com/office/drawing/2014/main" id="{4604F2D8-F38D-A888-E0A7-FB842B5A6210}"/>
                </a:ext>
              </a:extLst>
            </p:cNvPr>
            <p:cNvSpPr/>
            <p:nvPr/>
          </p:nvSpPr>
          <p:spPr>
            <a:xfrm rot="16200000">
              <a:off x="6015507" y="2062843"/>
              <a:ext cx="1367371" cy="45719"/>
            </a:xfrm>
            <a:prstGeom prst="flowChartTermina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2D8987C-0EE2-1A40-1E3D-0DABD6341BF9}"/>
                </a:ext>
              </a:extLst>
            </p:cNvPr>
            <p:cNvSpPr/>
            <p:nvPr/>
          </p:nvSpPr>
          <p:spPr>
            <a:xfrm>
              <a:off x="4903470" y="2761420"/>
              <a:ext cx="1409700" cy="127222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" pitchFamily="34" charset="0"/>
                  <a:cs typeface="Calibri"/>
                  <a:sym typeface="Arial"/>
                </a:rPr>
                <a:t>DAILY OR ROUTINE TRAINING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161FFDE-D40C-470C-A7A5-9B21C1CA03F0}"/>
                </a:ext>
              </a:extLst>
            </p:cNvPr>
            <p:cNvSpPr/>
            <p:nvPr/>
          </p:nvSpPr>
          <p:spPr>
            <a:xfrm>
              <a:off x="3756661" y="3714750"/>
              <a:ext cx="1409700" cy="127222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" pitchFamily="34" charset="0"/>
                  <a:cs typeface="Calibri"/>
                  <a:sym typeface="Arial"/>
                </a:rPr>
                <a:t>SPECIALISED COURSE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84C5049-6F44-2136-8274-AA459649C1F2}"/>
                </a:ext>
              </a:extLst>
            </p:cNvPr>
            <p:cNvSpPr/>
            <p:nvPr/>
          </p:nvSpPr>
          <p:spPr>
            <a:xfrm>
              <a:off x="6032363" y="1809750"/>
              <a:ext cx="1409700" cy="127222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" pitchFamily="34" charset="0"/>
                  <a:cs typeface="Calibri"/>
                  <a:sym typeface="Arial"/>
                </a:rPr>
                <a:t>TEAM LEVEL OR COLLECTIVE TRAINING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Arial"/>
              </a:endParaRPr>
            </a:p>
          </p:txBody>
        </p:sp>
        <p:sp>
          <p:nvSpPr>
            <p:cNvPr id="18" name="Flowchart: Terminator 17">
              <a:extLst>
                <a:ext uri="{FF2B5EF4-FFF2-40B4-BE49-F238E27FC236}">
                  <a16:creationId xmlns:a16="http://schemas.microsoft.com/office/drawing/2014/main" id="{A6628532-9F4B-7963-EC7D-A53A30A3254B}"/>
                </a:ext>
              </a:extLst>
            </p:cNvPr>
            <p:cNvSpPr/>
            <p:nvPr/>
          </p:nvSpPr>
          <p:spPr>
            <a:xfrm>
              <a:off x="1371600" y="1396939"/>
              <a:ext cx="6219660" cy="45719"/>
            </a:xfrm>
            <a:prstGeom prst="flowChartTermina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731408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EA0F7-67A8-2147-8911-EE3EB317B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E0D30485-2871-4CC7-5397-7F25FA15A233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marL="0" marR="0" lvl="0" indent="0" algn="l" defTabSz="16625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B9EAD1D-1052-46FA-1CD7-4EDB863154B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ctr" defTabSz="166254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EA837D9A-B3FA-4794-0318-D49C83C76938}"/>
              </a:ext>
            </a:extLst>
          </p:cNvPr>
          <p:cNvSpPr txBox="1"/>
          <p:nvPr/>
        </p:nvSpPr>
        <p:spPr>
          <a:xfrm>
            <a:off x="8784772" y="5351787"/>
            <a:ext cx="15162916" cy="7391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marR="0" lvl="0" indent="-1143000" algn="just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Medical First Responder (MFR)</a:t>
            </a:r>
          </a:p>
          <a:p>
            <a:pPr marL="1143000" marR="0" lvl="0" indent="-1143000" algn="just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Collapsed Structure Search &amp; Rescue (CSSR)</a:t>
            </a:r>
          </a:p>
          <a:p>
            <a:pPr marL="1143000" marR="0" lvl="0" indent="-1143000" algn="just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Chemical Biological Radiological &amp; Nuclear (CBRN) </a:t>
            </a:r>
          </a:p>
          <a:p>
            <a:pPr marL="1143000" marR="0" lvl="0" indent="-1143000" algn="just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Mountain Search &amp; Rescue</a:t>
            </a:r>
          </a:p>
          <a:p>
            <a:pPr marL="1143000" marR="0" lvl="0" indent="-1143000" algn="just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Aquatic Disaster Response Course (ADRC)</a:t>
            </a:r>
          </a:p>
          <a:p>
            <a:pPr marL="1143000" marR="0" lvl="0" indent="-1143000" algn="just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Under Water Diving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73CB4B55-D6A4-79E8-8E28-D654C20DC53C}"/>
              </a:ext>
            </a:extLst>
          </p:cNvPr>
          <p:cNvSpPr txBox="1"/>
          <p:nvPr/>
        </p:nvSpPr>
        <p:spPr>
          <a:xfrm>
            <a:off x="742862" y="2812493"/>
            <a:ext cx="7715337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NDRF: Training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989DF9-D271-1642-DB8D-B7815BCC9CDA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01744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26D28-8775-95E0-E018-B6624B8BC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FA8087C4-9B1A-DFD8-5AF2-7BE9A530740A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marL="0" marR="0" lvl="0" indent="0" algn="l" defTabSz="16625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AFA0499-D852-1C86-C12A-9F353794373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166254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7702CBB-1BE2-2152-0C19-BEF07B0A5683}"/>
              </a:ext>
            </a:extLst>
          </p:cNvPr>
          <p:cNvSpPr txBox="1"/>
          <p:nvPr/>
        </p:nvSpPr>
        <p:spPr>
          <a:xfrm>
            <a:off x="8784772" y="5351787"/>
            <a:ext cx="15162916" cy="6689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marR="0" lvl="0" indent="-1143000" algn="just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Heli-Slithering</a:t>
            </a:r>
          </a:p>
          <a:p>
            <a:pPr marL="1143000" marR="0" lvl="0" indent="-1143000" algn="just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Avalanche Rescue Training</a:t>
            </a:r>
          </a:p>
          <a:p>
            <a:pPr marL="1143000" marR="0" lvl="0" indent="-1143000" algn="just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Incident Response Training (IRS)</a:t>
            </a:r>
          </a:p>
          <a:p>
            <a:pPr marL="1143000" marR="0" lvl="0" indent="-1143000" algn="just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Advance trauma Life Saving (ATLS)</a:t>
            </a:r>
          </a:p>
          <a:p>
            <a:pPr marL="1143000" marR="0" lvl="0" indent="-1143000" algn="just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Advanced Trauma Care for Nurses (ATCN)</a:t>
            </a:r>
          </a:p>
          <a:p>
            <a:pPr marL="1143000" marR="0" lvl="0" indent="-1143000" algn="just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Disaster Psycho-Social Care</a:t>
            </a:r>
          </a:p>
          <a:p>
            <a:pPr marL="1143000" marR="0" lvl="0" indent="-1143000" algn="just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Gender Sensitization 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B36546EF-75CF-5744-01BD-8CEE8A84025D}"/>
              </a:ext>
            </a:extLst>
          </p:cNvPr>
          <p:cNvSpPr txBox="1"/>
          <p:nvPr/>
        </p:nvSpPr>
        <p:spPr>
          <a:xfrm>
            <a:off x="742862" y="2812493"/>
            <a:ext cx="7715337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NDRF: Training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9889E9-D9F2-13B0-03DF-C4130B7A9741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80292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B7E6F-6D8C-ED99-1906-B15913A1D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">
            <a:extLst>
              <a:ext uri="{FF2B5EF4-FFF2-40B4-BE49-F238E27FC236}">
                <a16:creationId xmlns:a16="http://schemas.microsoft.com/office/drawing/2014/main" id="{8253DBC3-B3E9-6C48-D5B9-74FAC2B5868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24</a:t>
            </a:fld>
            <a:endParaRPr dirty="0"/>
          </a:p>
        </p:txBody>
      </p:sp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2DAFCB8C-1008-F6FD-CE36-06CDDF6CF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86E29EB-49B0-E92D-3855-BA7B59BDBF04}"/>
              </a:ext>
            </a:extLst>
          </p:cNvPr>
          <p:cNvSpPr txBox="1"/>
          <p:nvPr/>
        </p:nvSpPr>
        <p:spPr>
          <a:xfrm>
            <a:off x="742862" y="2812493"/>
            <a:ext cx="7715337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NDRF Operational Achievements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36501D2-4230-2000-E4F9-24E460A29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478511"/>
              </p:ext>
            </p:extLst>
          </p:nvPr>
        </p:nvGraphicFramePr>
        <p:xfrm>
          <a:off x="8458198" y="2506235"/>
          <a:ext cx="15182940" cy="9888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1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9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10594">
                <a:tc>
                  <a:txBody>
                    <a:bodyPr/>
                    <a:lstStyle/>
                    <a:p>
                      <a:pPr algn="ctr"/>
                      <a:r>
                        <a:rPr lang="en-IN" sz="3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 No.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Particular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8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Nos</a:t>
                      </a:r>
                      <a:endParaRPr lang="en-IN" sz="38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699">
                <a:tc>
                  <a:txBody>
                    <a:bodyPr/>
                    <a:lstStyle/>
                    <a:p>
                      <a:pPr algn="l"/>
                      <a:r>
                        <a:rPr lang="en-IN" sz="5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numbers of Operations</a:t>
                      </a:r>
                      <a:r>
                        <a:rPr lang="en-US" sz="5400" b="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conducted</a:t>
                      </a:r>
                      <a:endParaRPr lang="en-IN" sz="54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54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8,406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710">
                <a:tc>
                  <a:txBody>
                    <a:bodyPr/>
                    <a:lstStyle/>
                    <a:p>
                      <a:pPr algn="l"/>
                      <a:r>
                        <a:rPr lang="en-IN" sz="5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Human lives rescued</a:t>
                      </a:r>
                      <a:r>
                        <a:rPr lang="en-US" sz="5400" b="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by </a:t>
                      </a:r>
                      <a:r>
                        <a:rPr lang="en-US" sz="5400" b="0" baseline="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NDRF</a:t>
                      </a:r>
                      <a:endParaRPr lang="en-IN" sz="54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1,59,350</a:t>
                      </a:r>
                      <a:endParaRPr lang="en-IN" sz="5400" b="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5710">
                <a:tc>
                  <a:txBody>
                    <a:bodyPr/>
                    <a:lstStyle/>
                    <a:p>
                      <a:pPr algn="l"/>
                      <a:r>
                        <a:rPr lang="en-IN" sz="5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Human lives evacuated</a:t>
                      </a:r>
                      <a:r>
                        <a:rPr lang="en-US" sz="5400" b="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by NDRF</a:t>
                      </a:r>
                      <a:endParaRPr lang="en-IN" sz="54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86,7,158</a:t>
                      </a:r>
                      <a:endParaRPr lang="en-IN" sz="5400" b="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0699">
                <a:tc>
                  <a:txBody>
                    <a:bodyPr/>
                    <a:lstStyle/>
                    <a:p>
                      <a:pPr algn="l"/>
                      <a:r>
                        <a:rPr lang="en-IN" sz="5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Dead Bodies retrieved in connection with various disasters.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7,858</a:t>
                      </a:r>
                      <a:endParaRPr lang="en-IN" sz="5400" b="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4299">
                <a:tc>
                  <a:txBody>
                    <a:bodyPr/>
                    <a:lstStyle/>
                    <a:p>
                      <a:pPr algn="l"/>
                      <a:r>
                        <a:rPr lang="en-IN" sz="5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Livestock</a:t>
                      </a:r>
                      <a:r>
                        <a:rPr lang="en-US" sz="5400" b="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evacuated by NDRF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4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19,445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0699">
                <a:tc>
                  <a:txBody>
                    <a:bodyPr/>
                    <a:lstStyle/>
                    <a:p>
                      <a:pPr algn="l"/>
                      <a:r>
                        <a:rPr lang="en-IN" sz="5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Familiarization exercises</a:t>
                      </a:r>
                      <a:r>
                        <a:rPr lang="en-US" sz="5400" b="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conducted by </a:t>
                      </a:r>
                      <a:r>
                        <a:rPr lang="en-US" sz="5400" b="0" baseline="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NDRF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4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3,054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29709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53DD5-B080-80D4-0046-0928C4161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">
            <a:extLst>
              <a:ext uri="{FF2B5EF4-FFF2-40B4-BE49-F238E27FC236}">
                <a16:creationId xmlns:a16="http://schemas.microsoft.com/office/drawing/2014/main" id="{3C812604-9EA8-7213-F4FF-5A3577F903F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25</a:t>
            </a:fld>
            <a:endParaRPr dirty="0"/>
          </a:p>
        </p:txBody>
      </p:sp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6B28FF44-AB6C-2709-B289-3BAE72C11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0B6F66FD-6424-DEC9-DBE5-530B344F87B7}"/>
              </a:ext>
            </a:extLst>
          </p:cNvPr>
          <p:cNvSpPr txBox="1"/>
          <p:nvPr/>
        </p:nvSpPr>
        <p:spPr>
          <a:xfrm>
            <a:off x="742862" y="2812493"/>
            <a:ext cx="7715337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NDRF Operational Achievements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FA7E0B-7458-9702-57AA-F9863CBD7BAD}"/>
              </a:ext>
            </a:extLst>
          </p:cNvPr>
          <p:cNvGraphicFramePr>
            <a:graphicFrameLocks noGrp="1"/>
          </p:cNvGraphicFramePr>
          <p:nvPr/>
        </p:nvGraphicFramePr>
        <p:xfrm>
          <a:off x="8458198" y="2506235"/>
          <a:ext cx="15182940" cy="9888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1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9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10594">
                <a:tc>
                  <a:txBody>
                    <a:bodyPr/>
                    <a:lstStyle/>
                    <a:p>
                      <a:pPr algn="ctr"/>
                      <a:r>
                        <a:rPr lang="en-IN" sz="3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 No.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Particular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8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Nos</a:t>
                      </a:r>
                      <a:endParaRPr lang="en-IN" sz="38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699">
                <a:tc>
                  <a:txBody>
                    <a:bodyPr/>
                    <a:lstStyle/>
                    <a:p>
                      <a:pPr algn="l"/>
                      <a:r>
                        <a:rPr lang="en-IN" sz="5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numbers of Operations</a:t>
                      </a:r>
                      <a:r>
                        <a:rPr lang="en-US" sz="5400" b="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conducted</a:t>
                      </a:r>
                      <a:endParaRPr lang="en-IN" sz="54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54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8,406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710">
                <a:tc>
                  <a:txBody>
                    <a:bodyPr/>
                    <a:lstStyle/>
                    <a:p>
                      <a:pPr algn="l"/>
                      <a:r>
                        <a:rPr lang="en-IN" sz="5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Human lives rescued</a:t>
                      </a:r>
                      <a:r>
                        <a:rPr lang="en-US" sz="5400" b="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by </a:t>
                      </a:r>
                      <a:r>
                        <a:rPr lang="en-US" sz="5400" b="0" baseline="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NDRF</a:t>
                      </a:r>
                      <a:endParaRPr lang="en-IN" sz="54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1,59,350</a:t>
                      </a:r>
                      <a:endParaRPr lang="en-IN" sz="5400" b="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5710">
                <a:tc>
                  <a:txBody>
                    <a:bodyPr/>
                    <a:lstStyle/>
                    <a:p>
                      <a:pPr algn="l"/>
                      <a:r>
                        <a:rPr lang="en-IN" sz="5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Human lives evacuated</a:t>
                      </a:r>
                      <a:r>
                        <a:rPr lang="en-US" sz="5400" b="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by NDRF</a:t>
                      </a:r>
                      <a:endParaRPr lang="en-IN" sz="54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86,7,158</a:t>
                      </a:r>
                      <a:endParaRPr lang="en-IN" sz="5400" b="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0699">
                <a:tc>
                  <a:txBody>
                    <a:bodyPr/>
                    <a:lstStyle/>
                    <a:p>
                      <a:pPr algn="l"/>
                      <a:r>
                        <a:rPr lang="en-IN" sz="5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Dead Bodies retrieved in connection with various disasters.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7,858</a:t>
                      </a:r>
                      <a:endParaRPr lang="en-IN" sz="5400" b="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4299">
                <a:tc>
                  <a:txBody>
                    <a:bodyPr/>
                    <a:lstStyle/>
                    <a:p>
                      <a:pPr algn="l"/>
                      <a:r>
                        <a:rPr lang="en-IN" sz="5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Livestock</a:t>
                      </a:r>
                      <a:r>
                        <a:rPr lang="en-US" sz="5400" b="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evacuated by NDRF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4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19,445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0699">
                <a:tc>
                  <a:txBody>
                    <a:bodyPr/>
                    <a:lstStyle/>
                    <a:p>
                      <a:pPr algn="l"/>
                      <a:r>
                        <a:rPr lang="en-IN" sz="5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Familiarization exercises</a:t>
                      </a:r>
                      <a:r>
                        <a:rPr lang="en-US" sz="5400" b="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conducted by </a:t>
                      </a:r>
                      <a:r>
                        <a:rPr lang="en-US" sz="5400" b="0" baseline="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NDRF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4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3,054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21290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6C172D-9AD6-2CB3-D56D-1BDE5981232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26</a:t>
            </a:fld>
            <a:endParaRPr lang="en-IN"/>
          </a:p>
        </p:txBody>
      </p:sp>
      <p:pic>
        <p:nvPicPr>
          <p:cNvPr id="3" name="Picture 2" descr="Image result for Police Medal for Gallantry (PMG) images">
            <a:extLst>
              <a:ext uri="{FF2B5EF4-FFF2-40B4-BE49-F238E27FC236}">
                <a16:creationId xmlns:a16="http://schemas.microsoft.com/office/drawing/2014/main" id="{AD697D48-84B8-5054-F588-EC60F9E3C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739" b="92029" l="16434" r="78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81" t="22809" r="26074" b="7074"/>
          <a:stretch/>
        </p:blipFill>
        <p:spPr bwMode="auto">
          <a:xfrm>
            <a:off x="1270010" y="5193691"/>
            <a:ext cx="3947885" cy="491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Jeevan Raksha Padak images">
            <a:extLst>
              <a:ext uri="{FF2B5EF4-FFF2-40B4-BE49-F238E27FC236}">
                <a16:creationId xmlns:a16="http://schemas.microsoft.com/office/drawing/2014/main" id="{8FF3F3BC-4E57-3C36-9C94-2E8444C50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33" y="4799395"/>
            <a:ext cx="3378200" cy="491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Prime Minister Life Saving Medal images">
            <a:extLst>
              <a:ext uri="{FF2B5EF4-FFF2-40B4-BE49-F238E27FC236}">
                <a16:creationId xmlns:a16="http://schemas.microsoft.com/office/drawing/2014/main" id="{1DD92B3A-1DE1-F28F-9130-8F12A560B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881" b="98644" l="0" r="49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04" r="50000"/>
          <a:stretch/>
        </p:blipFill>
        <p:spPr bwMode="auto">
          <a:xfrm>
            <a:off x="13816407" y="4850189"/>
            <a:ext cx="3278659" cy="50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794429-120E-A7AF-B78C-B511500DC359}"/>
              </a:ext>
            </a:extLst>
          </p:cNvPr>
          <p:cNvSpPr/>
          <p:nvPr/>
        </p:nvSpPr>
        <p:spPr>
          <a:xfrm>
            <a:off x="552001" y="3507751"/>
            <a:ext cx="5695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3843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N" b="1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Police Medal for </a:t>
            </a:r>
          </a:p>
          <a:p>
            <a:pPr algn="ctr" defTabSz="243843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N" b="1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Gallantry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F6B28B-9DF8-98E6-FD91-5A5306767620}"/>
              </a:ext>
            </a:extLst>
          </p:cNvPr>
          <p:cNvSpPr/>
          <p:nvPr/>
        </p:nvSpPr>
        <p:spPr>
          <a:xfrm>
            <a:off x="6750635" y="3492232"/>
            <a:ext cx="5066195" cy="8347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438430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IN" b="1" kern="12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Jeevan</a:t>
            </a:r>
            <a:r>
              <a:rPr lang="en-IN" b="1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b="1" kern="12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Raksha</a:t>
            </a:r>
            <a:r>
              <a:rPr lang="en-IN" b="1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b="1" kern="12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Padak</a:t>
            </a:r>
            <a:endParaRPr lang="en-IN" b="1" kern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25367D-574A-5691-9989-6A6947C5C153}"/>
              </a:ext>
            </a:extLst>
          </p:cNvPr>
          <p:cNvSpPr/>
          <p:nvPr/>
        </p:nvSpPr>
        <p:spPr>
          <a:xfrm>
            <a:off x="12192000" y="3492232"/>
            <a:ext cx="61210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38430" hangingPunct="1">
              <a:defRPr/>
            </a:pPr>
            <a:r>
              <a:rPr lang="en-IN" b="1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Prime Minister Life Saving Medal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8396C5C-E313-8DA5-C4BA-70AAC2163F83}"/>
              </a:ext>
            </a:extLst>
          </p:cNvPr>
          <p:cNvSpPr/>
          <p:nvPr/>
        </p:nvSpPr>
        <p:spPr>
          <a:xfrm>
            <a:off x="2032001" y="10718800"/>
            <a:ext cx="2421464" cy="203200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43843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600" b="1" kern="1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9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A3FA17F1-C101-F40F-3F3C-64335AE560D2}"/>
              </a:ext>
            </a:extLst>
          </p:cNvPr>
          <p:cNvSpPr/>
          <p:nvPr/>
        </p:nvSpPr>
        <p:spPr>
          <a:xfrm>
            <a:off x="8331200" y="10718800"/>
            <a:ext cx="2641632" cy="2133600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43843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600" b="1" kern="1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10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DCDD3841-FE3E-8F69-00D9-4BF084CD5986}"/>
              </a:ext>
            </a:extLst>
          </p:cNvPr>
          <p:cNvSpPr/>
          <p:nvPr/>
        </p:nvSpPr>
        <p:spPr>
          <a:xfrm>
            <a:off x="14392569" y="10515600"/>
            <a:ext cx="2655331" cy="2336800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43843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600" b="1" kern="1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40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3AEF477-CEBD-0AD0-80E2-AB486A634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0" y="6347241"/>
            <a:ext cx="6622533" cy="355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F34E30F-97D4-8DC9-1102-78E1C3DF3ACE}"/>
              </a:ext>
            </a:extLst>
          </p:cNvPr>
          <p:cNvSpPr/>
          <p:nvPr/>
        </p:nvSpPr>
        <p:spPr>
          <a:xfrm>
            <a:off x="17929164" y="3463003"/>
            <a:ext cx="61210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38430" hangingPunct="1">
              <a:defRPr/>
            </a:pPr>
            <a:r>
              <a:rPr lang="en-IN" b="1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Union Home Minister’s Special Operation Medal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BAA57D0-1F55-E546-8975-9CE27F325FD5}"/>
              </a:ext>
            </a:extLst>
          </p:cNvPr>
          <p:cNvSpPr/>
          <p:nvPr/>
        </p:nvSpPr>
        <p:spPr>
          <a:xfrm>
            <a:off x="20712671" y="10312400"/>
            <a:ext cx="2655331" cy="2336800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43843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600" b="1" kern="1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29F5D2-91E3-D3CF-0014-60EC1C33D332}"/>
              </a:ext>
            </a:extLst>
          </p:cNvPr>
          <p:cNvSpPr txBox="1"/>
          <p:nvPr/>
        </p:nvSpPr>
        <p:spPr>
          <a:xfrm>
            <a:off x="6115561" y="555666"/>
            <a:ext cx="12197442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243843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b="1" kern="12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200" b="1" kern="12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Honours</a:t>
            </a:r>
            <a:r>
              <a:rPr lang="en-US" sz="7200" b="1" kern="12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Awards </a:t>
            </a:r>
          </a:p>
        </p:txBody>
      </p:sp>
    </p:spTree>
    <p:extLst>
      <p:ext uri="{BB962C8B-B14F-4D97-AF65-F5344CB8AC3E}">
        <p14:creationId xmlns:p14="http://schemas.microsoft.com/office/powerpoint/2010/main" val="326438181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2" name="IMG-36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r="6292"/>
          <a:stretch/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860669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27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6B61E-3BFB-8B6A-B54D-9BFC4C887C61}"/>
              </a:ext>
            </a:extLst>
          </p:cNvPr>
          <p:cNvSpPr/>
          <p:nvPr/>
        </p:nvSpPr>
        <p:spPr>
          <a:xfrm>
            <a:off x="14237731" y="1915775"/>
            <a:ext cx="430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50F79-7DDC-3572-24A0-923746DF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7110" y="3617460"/>
            <a:ext cx="11691690" cy="827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1" name="List the steps for pre-hospital treatment of abdominal and genital injuries.…">
            <a:extLst>
              <a:ext uri="{FF2B5EF4-FFF2-40B4-BE49-F238E27FC236}">
                <a16:creationId xmlns:a16="http://schemas.microsoft.com/office/drawing/2014/main" id="{BEF55332-CC02-5DD3-398F-EB9D59495A1F}"/>
              </a:ext>
            </a:extLst>
          </p:cNvPr>
          <p:cNvSpPr txBox="1"/>
          <p:nvPr/>
        </p:nvSpPr>
        <p:spPr>
          <a:xfrm>
            <a:off x="11441623" y="5936045"/>
            <a:ext cx="11672690" cy="6077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about 04 important roles of NDRF and their execution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5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IN" sz="5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sz="5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Understand the type and importance of training in NDRF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IN" sz="5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IN" sz="5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IN" sz="5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Get the overview of operational engagement and achievement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9E26B23D-EC0D-D259-AA03-DBA601374870}"/>
              </a:ext>
            </a:extLst>
          </p:cNvPr>
          <p:cNvGrpSpPr/>
          <p:nvPr/>
        </p:nvGrpSpPr>
        <p:grpSpPr>
          <a:xfrm>
            <a:off x="9895462" y="7773546"/>
            <a:ext cx="1219201" cy="1681958"/>
            <a:chOff x="0" y="1286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086D5DC9-3E03-A6E4-D284-B105E33ADEB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5">
              <a:extLst>
                <a:ext uri="{FF2B5EF4-FFF2-40B4-BE49-F238E27FC236}">
                  <a16:creationId xmlns:a16="http://schemas.microsoft.com/office/drawing/2014/main" id="{4A2604BD-E1FB-C4CE-2AE1-B6BB6C11DCCA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50C4015E-D5DA-D2A7-2FE8-CA0535FA3608}"/>
              </a:ext>
            </a:extLst>
          </p:cNvPr>
          <p:cNvGrpSpPr/>
          <p:nvPr/>
        </p:nvGrpSpPr>
        <p:grpSpPr>
          <a:xfrm>
            <a:off x="9844663" y="5649505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BF50029C-F771-45F8-94B5-4E7555B5F7F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F8220238-A431-8733-1830-5F2927E9F2D4}"/>
                </a:ext>
              </a:extLst>
            </p:cNvPr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" name="Group">
            <a:extLst>
              <a:ext uri="{FF2B5EF4-FFF2-40B4-BE49-F238E27FC236}">
                <a16:creationId xmlns:a16="http://schemas.microsoft.com/office/drawing/2014/main" id="{C8A36766-82CA-BB07-9D3E-065B5866BA95}"/>
              </a:ext>
            </a:extLst>
          </p:cNvPr>
          <p:cNvGrpSpPr/>
          <p:nvPr/>
        </p:nvGrpSpPr>
        <p:grpSpPr>
          <a:xfrm>
            <a:off x="9895462" y="10095788"/>
            <a:ext cx="1219201" cy="1681958"/>
            <a:chOff x="0" y="128675"/>
            <a:chExt cx="1219200" cy="1681957"/>
          </a:xfrm>
        </p:grpSpPr>
        <p:sp>
          <p:nvSpPr>
            <p:cNvPr id="3" name="Circle">
              <a:extLst>
                <a:ext uri="{FF2B5EF4-FFF2-40B4-BE49-F238E27FC236}">
                  <a16:creationId xmlns:a16="http://schemas.microsoft.com/office/drawing/2014/main" id="{DEF2BD99-2102-4264-0993-40006A3A9557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5" name="5">
              <a:extLst>
                <a:ext uri="{FF2B5EF4-FFF2-40B4-BE49-F238E27FC236}">
                  <a16:creationId xmlns:a16="http://schemas.microsoft.com/office/drawing/2014/main" id="{736CD9AD-CD6A-FA04-FD81-8131684FF606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lang="en-US" dirty="0"/>
                <a:t>6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21B5C-7732-B67C-0FA2-2156BF405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9992F1F2-5BAB-B138-E0E0-72EAEBB85C74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BCB171A8-B485-E022-5B93-8F9345E7FA50}"/>
              </a:ext>
            </a:extLst>
          </p:cNvPr>
          <p:cNvSpPr txBox="1"/>
          <p:nvPr/>
        </p:nvSpPr>
        <p:spPr>
          <a:xfrm>
            <a:off x="8564880" y="4669452"/>
            <a:ext cx="15382807" cy="9141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DM Act was passed by Parliament on 26th  Dec’ 2005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–VIII, Sec-44(1) of DM Act provides for creation of National Disaster Response Force for specialist response to a Disaster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Members of the Force have been taken on deputation from elite Central Armed Police Forces 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4EDE3184-319C-B9A8-ABEF-CE3CE873C579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7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C62F292-7412-B111-1687-8434917B292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E932DC55-AFCD-E005-7D07-A1849405966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90A2C-0298-6B57-AF3B-4C722D55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BF2EC7C-0813-C132-27C6-13094D64EA83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RAISING OF NDRF</a:t>
            </a:r>
          </a:p>
        </p:txBody>
      </p:sp>
    </p:spTree>
    <p:extLst>
      <p:ext uri="{BB962C8B-B14F-4D97-AF65-F5344CB8AC3E}">
        <p14:creationId xmlns:p14="http://schemas.microsoft.com/office/powerpoint/2010/main" val="25817656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D29E2-83ED-1243-1C3E-E3C85CA59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17E0006-2D1C-CB04-BF93-8C2E3CC078F1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34B26B7-D559-7E6C-8BD1-93DC6ADDE856}"/>
              </a:ext>
            </a:extLst>
          </p:cNvPr>
          <p:cNvSpPr txBox="1"/>
          <p:nvPr/>
        </p:nvSpPr>
        <p:spPr>
          <a:xfrm>
            <a:off x="8564880" y="4669452"/>
            <a:ext cx="15382807" cy="8023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Disaster Response Force (NDRF) was raised on 19</a:t>
            </a:r>
            <a:r>
              <a:rPr lang="en-US" sz="6600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January 2006 with 08 Bn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Presently it has </a:t>
            </a:r>
          </a:p>
          <a:p>
            <a:pPr marL="1893888" lvl="1" indent="-914400">
              <a:buFont typeface="+mj-lt"/>
              <a:buAutoNum type="arabicParenR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 Bn</a:t>
            </a:r>
          </a:p>
          <a:p>
            <a:pPr marL="1893888" lvl="1" indent="-914400">
              <a:buFont typeface="+mj-lt"/>
              <a:buAutoNum type="arabicParenR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Presence at 68 locations including 28 Regional Response Centre (RRCs) and 24 Tactical pre-positioning locations (TPLs)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919602F2-AE16-AD93-6E49-51B1450A0BA9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7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D81A0999-48EB-B3DF-4527-A583F165C8CE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64AE433-6746-2E89-D7F5-BC78FE6C974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B4675A-EAB0-9022-84FC-2B3E3D1C3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A75533CE-0502-4911-CAED-33E4C03B8A5E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RAISING OF NDRF</a:t>
            </a:r>
          </a:p>
        </p:txBody>
      </p:sp>
      <p:sp>
        <p:nvSpPr>
          <p:cNvPr id="2" name="Gunshot wounds">
            <a:extLst>
              <a:ext uri="{FF2B5EF4-FFF2-40B4-BE49-F238E27FC236}">
                <a16:creationId xmlns:a16="http://schemas.microsoft.com/office/drawing/2014/main" id="{7D90051E-2E86-B8F8-7F43-A92963D759C0}"/>
              </a:ext>
            </a:extLst>
          </p:cNvPr>
          <p:cNvSpPr txBox="1"/>
          <p:nvPr/>
        </p:nvSpPr>
        <p:spPr>
          <a:xfrm>
            <a:off x="742862" y="5186579"/>
            <a:ext cx="318977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CONT.</a:t>
            </a:r>
            <a:endParaRPr sz="4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3477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03E52-32A8-07F5-F566-4304C94A8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082F53B4-06DC-C07F-1B0F-68FB9739EF63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0D9868C0-2575-3C7C-0AD0-F086BFD33AFB}"/>
              </a:ext>
            </a:extLst>
          </p:cNvPr>
          <p:cNvSpPr txBox="1"/>
          <p:nvPr/>
        </p:nvSpPr>
        <p:spPr>
          <a:xfrm>
            <a:off x="8564880" y="3999536"/>
            <a:ext cx="15382807" cy="8258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NDRF has 16 Operational Battalions. </a:t>
            </a:r>
          </a:p>
          <a:p>
            <a:pPr marL="1698625" lvl="1" indent="-91440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Bn has a strength of 1149 personnel.</a:t>
            </a:r>
          </a:p>
          <a:p>
            <a:pPr marL="1698625" lvl="1" indent="-91440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Bn has 18 self-contained Search &amp; Rescue teams.</a:t>
            </a:r>
          </a:p>
          <a:p>
            <a:pPr marL="1698625" lvl="1" indent="-91440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 Regional Response Centers( RRCs).</a:t>
            </a:r>
          </a:p>
          <a:p>
            <a:pPr marL="1698625" lvl="1" indent="-91440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team comprises of specialist manpower viz. Engineers, Paramedics, Technician, Electrician and dog squads.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228B84BF-DF30-440A-D588-733253BF5718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7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B7CC0607-D2BA-009E-2965-3612D2687AC9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6009449-EB87-A0FE-3136-DAE561DE9B6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90E0A-8A41-DE8F-6DCB-771B5D2359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84E45F1B-EE2D-35C0-D597-76A6B732C559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NDRF: Composition</a:t>
            </a:r>
          </a:p>
        </p:txBody>
      </p:sp>
    </p:spTree>
    <p:extLst>
      <p:ext uri="{BB962C8B-B14F-4D97-AF65-F5344CB8AC3E}">
        <p14:creationId xmlns:p14="http://schemas.microsoft.com/office/powerpoint/2010/main" val="113394471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6D8829-F1E3-D88E-258F-BF916AC0ACE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7</a:t>
            </a:fld>
            <a:endParaRPr lang="en-IN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2887747-53EA-FE14-50BE-4A02B041C4C4}"/>
              </a:ext>
            </a:extLst>
          </p:cNvPr>
          <p:cNvGrpSpPr/>
          <p:nvPr/>
        </p:nvGrpSpPr>
        <p:grpSpPr>
          <a:xfrm>
            <a:off x="849086" y="1318023"/>
            <a:ext cx="23259414" cy="11495315"/>
            <a:chOff x="406404" y="2184400"/>
            <a:chExt cx="23833000" cy="1153160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96C1337-26FD-A0AC-699F-67386129DD96}"/>
                </a:ext>
              </a:extLst>
            </p:cNvPr>
            <p:cNvGrpSpPr/>
            <p:nvPr/>
          </p:nvGrpSpPr>
          <p:grpSpPr>
            <a:xfrm>
              <a:off x="406404" y="2184400"/>
              <a:ext cx="23164797" cy="11531600"/>
              <a:chOff x="106880" y="0"/>
              <a:chExt cx="8574601" cy="5543745"/>
            </a:xfrm>
          </p:grpSpPr>
          <p:sp>
            <p:nvSpPr>
              <p:cNvPr id="68" name="Text Box 12">
                <a:extLst>
                  <a:ext uri="{FF2B5EF4-FFF2-40B4-BE49-F238E27FC236}">
                    <a16:creationId xmlns:a16="http://schemas.microsoft.com/office/drawing/2014/main" id="{66F39D64-EE42-3B0E-57A5-DDDE2998FD52}"/>
                  </a:ext>
                </a:extLst>
              </p:cNvPr>
              <p:cNvSpPr txBox="1"/>
              <p:nvPr/>
            </p:nvSpPr>
            <p:spPr>
              <a:xfrm>
                <a:off x="413626" y="2914843"/>
                <a:ext cx="1234824" cy="592339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243840" tIns="121920" rIns="243840" bIns="1219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a typeface="Calibri"/>
                    <a:cs typeface="Times New Roman"/>
                  </a:rPr>
                  <a:t>01 </a:t>
                </a:r>
                <a:r>
                  <a:rPr lang="en-US" sz="3200" b="1" dirty="0" err="1">
                    <a:solidFill>
                      <a:prstClr val="white"/>
                    </a:solidFill>
                    <a:ea typeface="Calibri"/>
                    <a:cs typeface="Times New Roman"/>
                  </a:rPr>
                  <a:t>Bn</a:t>
                </a:r>
                <a:r>
                  <a:rPr lang="en-US" sz="3200" b="1" dirty="0">
                    <a:solidFill>
                      <a:prstClr val="white"/>
                    </a:solidFill>
                    <a:ea typeface="Calibri"/>
                    <a:cs typeface="Times New Roman"/>
                  </a:rPr>
                  <a:t> NDRF</a:t>
                </a:r>
              </a:p>
              <a:p>
                <a:pPr algn="ctr">
                  <a:lnSpc>
                    <a:spcPct val="115000"/>
                  </a:lnSpc>
                  <a:spcAft>
                    <a:spcPts val="2667"/>
                  </a:spcAft>
                </a:pPr>
                <a:r>
                  <a:rPr lang="en-US" sz="3200" b="1" dirty="0">
                    <a:solidFill>
                      <a:prstClr val="white"/>
                    </a:solidFill>
                    <a:ea typeface="Calibri"/>
                    <a:cs typeface="Times New Roman"/>
                  </a:rPr>
                  <a:t>Guwahati (AS)</a:t>
                </a:r>
              </a:p>
            </p:txBody>
          </p:sp>
          <p:sp>
            <p:nvSpPr>
              <p:cNvPr id="69" name="Text Box 29">
                <a:extLst>
                  <a:ext uri="{FF2B5EF4-FFF2-40B4-BE49-F238E27FC236}">
                    <a16:creationId xmlns:a16="http://schemas.microsoft.com/office/drawing/2014/main" id="{DDFE5163-AF31-F9C8-90B8-107C3B12BD11}"/>
                  </a:ext>
                </a:extLst>
              </p:cNvPr>
              <p:cNvSpPr txBox="1"/>
              <p:nvPr/>
            </p:nvSpPr>
            <p:spPr>
              <a:xfrm>
                <a:off x="420941" y="3566898"/>
                <a:ext cx="1227510" cy="592338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243840" tIns="121920" rIns="243840" bIns="1219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a typeface="Calibri"/>
                    <a:cs typeface="Times New Roman"/>
                  </a:rPr>
                  <a:t>02 </a:t>
                </a:r>
                <a:r>
                  <a:rPr lang="en-US" sz="3200" b="1" dirty="0" err="1">
                    <a:solidFill>
                      <a:prstClr val="white"/>
                    </a:solidFill>
                    <a:ea typeface="Calibri"/>
                    <a:cs typeface="Times New Roman"/>
                  </a:rPr>
                  <a:t>Bn</a:t>
                </a:r>
                <a:r>
                  <a:rPr lang="en-US" sz="3200" b="1" dirty="0">
                    <a:solidFill>
                      <a:prstClr val="white"/>
                    </a:solidFill>
                    <a:ea typeface="Calibri"/>
                    <a:cs typeface="Times New Roman"/>
                  </a:rPr>
                  <a:t> NDRF</a:t>
                </a:r>
              </a:p>
              <a:p>
                <a:pPr algn="ctr">
                  <a:lnSpc>
                    <a:spcPct val="115000"/>
                  </a:lnSpc>
                  <a:spcAft>
                    <a:spcPts val="2667"/>
                  </a:spcAft>
                </a:pPr>
                <a:r>
                  <a:rPr lang="en-US" sz="3200" b="1" dirty="0">
                    <a:solidFill>
                      <a:prstClr val="white"/>
                    </a:solidFill>
                    <a:ea typeface="Calibri"/>
                    <a:cs typeface="Times New Roman"/>
                  </a:rPr>
                  <a:t>Kolkata (WB)</a:t>
                </a:r>
              </a:p>
            </p:txBody>
          </p:sp>
          <p:sp>
            <p:nvSpPr>
              <p:cNvPr id="70" name="Text Box 30">
                <a:extLst>
                  <a:ext uri="{FF2B5EF4-FFF2-40B4-BE49-F238E27FC236}">
                    <a16:creationId xmlns:a16="http://schemas.microsoft.com/office/drawing/2014/main" id="{D5235418-22D3-2DE9-F3E2-1050D8DD011A}"/>
                  </a:ext>
                </a:extLst>
              </p:cNvPr>
              <p:cNvSpPr txBox="1"/>
              <p:nvPr/>
            </p:nvSpPr>
            <p:spPr>
              <a:xfrm>
                <a:off x="420941" y="4243065"/>
                <a:ext cx="1227509" cy="592338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243840" tIns="121920" rIns="243840" bIns="1219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a typeface="Calibri"/>
                    <a:cs typeface="Times New Roman"/>
                  </a:rPr>
                  <a:t>09 </a:t>
                </a:r>
                <a:r>
                  <a:rPr lang="en-US" sz="3200" b="1" dirty="0" err="1">
                    <a:solidFill>
                      <a:prstClr val="white"/>
                    </a:solidFill>
                    <a:ea typeface="Calibri"/>
                    <a:cs typeface="Times New Roman"/>
                  </a:rPr>
                  <a:t>Bn</a:t>
                </a:r>
                <a:r>
                  <a:rPr lang="en-US" sz="3200" b="1" dirty="0">
                    <a:solidFill>
                      <a:prstClr val="white"/>
                    </a:solidFill>
                    <a:ea typeface="Calibri"/>
                    <a:cs typeface="Times New Roman"/>
                  </a:rPr>
                  <a:t> NDRF</a:t>
                </a:r>
              </a:p>
              <a:p>
                <a:pPr algn="ctr">
                  <a:lnSpc>
                    <a:spcPct val="115000"/>
                  </a:lnSpc>
                  <a:spcAft>
                    <a:spcPts val="2667"/>
                  </a:spcAft>
                </a:pPr>
                <a:r>
                  <a:rPr lang="en-US" sz="3200" b="1" dirty="0" err="1">
                    <a:solidFill>
                      <a:prstClr val="white"/>
                    </a:solidFill>
                    <a:ea typeface="Calibri"/>
                    <a:cs typeface="Times New Roman"/>
                  </a:rPr>
                  <a:t>Bihta</a:t>
                </a:r>
                <a:r>
                  <a:rPr lang="en-US" sz="3200" b="1" dirty="0">
                    <a:solidFill>
                      <a:prstClr val="white"/>
                    </a:solidFill>
                    <a:ea typeface="Calibri"/>
                    <a:cs typeface="Times New Roman"/>
                  </a:rPr>
                  <a:t> (Bihar)</a:t>
                </a:r>
              </a:p>
            </p:txBody>
          </p:sp>
          <p:sp>
            <p:nvSpPr>
              <p:cNvPr id="71" name="Text Box 31">
                <a:extLst>
                  <a:ext uri="{FF2B5EF4-FFF2-40B4-BE49-F238E27FC236}">
                    <a16:creationId xmlns:a16="http://schemas.microsoft.com/office/drawing/2014/main" id="{7F18FCCE-AA8F-D92E-8874-1D9751A4CF8C}"/>
                  </a:ext>
                </a:extLst>
              </p:cNvPr>
              <p:cNvSpPr txBox="1"/>
              <p:nvPr/>
            </p:nvSpPr>
            <p:spPr>
              <a:xfrm>
                <a:off x="413627" y="4920235"/>
                <a:ext cx="1234823" cy="592338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243840" tIns="121920" rIns="243840" bIns="1219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ea typeface="Calibri"/>
                    <a:cs typeface="Times New Roman"/>
                  </a:rPr>
                  <a:t>12 </a:t>
                </a:r>
                <a:r>
                  <a:rPr lang="en-US" sz="3200" b="1" dirty="0" err="1">
                    <a:solidFill>
                      <a:prstClr val="white"/>
                    </a:solidFill>
                    <a:ea typeface="Calibri"/>
                    <a:cs typeface="Times New Roman"/>
                  </a:rPr>
                  <a:t>Bn</a:t>
                </a:r>
                <a:r>
                  <a:rPr lang="en-US" sz="3200" b="1" dirty="0">
                    <a:solidFill>
                      <a:prstClr val="white"/>
                    </a:solidFill>
                    <a:ea typeface="Calibri"/>
                    <a:cs typeface="Times New Roman"/>
                  </a:rPr>
                  <a:t> NDRF</a:t>
                </a:r>
              </a:p>
              <a:p>
                <a:pPr algn="ctr">
                  <a:lnSpc>
                    <a:spcPct val="115000"/>
                  </a:lnSpc>
                  <a:spcAft>
                    <a:spcPts val="2667"/>
                  </a:spcAft>
                </a:pPr>
                <a:r>
                  <a:rPr lang="en-US" sz="3200" b="1" dirty="0" err="1">
                    <a:solidFill>
                      <a:prstClr val="white"/>
                    </a:solidFill>
                    <a:ea typeface="Calibri"/>
                    <a:cs typeface="Times New Roman"/>
                  </a:rPr>
                  <a:t>Itanagar</a:t>
                </a:r>
                <a:r>
                  <a:rPr lang="en-US" sz="3200" b="1" dirty="0">
                    <a:solidFill>
                      <a:prstClr val="white"/>
                    </a:solidFill>
                    <a:ea typeface="Calibri"/>
                    <a:cs typeface="Times New Roman"/>
                  </a:rPr>
                  <a:t> (AP)</a:t>
                </a:r>
              </a:p>
            </p:txBody>
          </p:sp>
          <p:sp>
            <p:nvSpPr>
              <p:cNvPr id="72" name="Text Box 32">
                <a:extLst>
                  <a:ext uri="{FF2B5EF4-FFF2-40B4-BE49-F238E27FC236}">
                    <a16:creationId xmlns:a16="http://schemas.microsoft.com/office/drawing/2014/main" id="{F831BF63-7AD9-44E4-A0E2-3C02D5D3D919}"/>
                  </a:ext>
                </a:extLst>
              </p:cNvPr>
              <p:cNvSpPr txBox="1"/>
              <p:nvPr/>
            </p:nvSpPr>
            <p:spPr>
              <a:xfrm>
                <a:off x="2399043" y="2914842"/>
                <a:ext cx="1524001" cy="592339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243840" tIns="121920" rIns="243840" bIns="1219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07 </a:t>
                </a:r>
                <a:r>
                  <a:rPr lang="en-US" sz="3200" b="1" dirty="0" err="1">
                    <a:solidFill>
                      <a:prstClr val="black"/>
                    </a:solidFill>
                    <a:ea typeface="Calibri"/>
                    <a:cs typeface="Times New Roman"/>
                  </a:rPr>
                  <a:t>Bn</a:t>
                </a:r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NDRF</a:t>
                </a:r>
              </a:p>
              <a:p>
                <a:pPr algn="ctr">
                  <a:lnSpc>
                    <a:spcPct val="115000"/>
                  </a:lnSpc>
                  <a:spcAft>
                    <a:spcPts val="2667"/>
                  </a:spcAft>
                </a:pPr>
                <a:r>
                  <a:rPr lang="en-US" sz="3200" dirty="0" err="1">
                    <a:solidFill>
                      <a:prstClr val="black"/>
                    </a:solidFill>
                    <a:ea typeface="Calibri"/>
                    <a:cs typeface="Times New Roman"/>
                  </a:rPr>
                  <a:t>Bhatinda</a:t>
                </a:r>
                <a:r>
                  <a:rPr lang="en-US" sz="3200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(PB)</a:t>
                </a:r>
              </a:p>
              <a:p>
                <a:pPr algn="ctr"/>
                <a:endParaRPr lang="en-US" sz="3200" b="1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73" name="Text Box 33">
                <a:extLst>
                  <a:ext uri="{FF2B5EF4-FFF2-40B4-BE49-F238E27FC236}">
                    <a16:creationId xmlns:a16="http://schemas.microsoft.com/office/drawing/2014/main" id="{DE2C3367-27BD-33BA-32C0-FBB2441A43AD}"/>
                  </a:ext>
                </a:extLst>
              </p:cNvPr>
              <p:cNvSpPr txBox="1"/>
              <p:nvPr/>
            </p:nvSpPr>
            <p:spPr>
              <a:xfrm>
                <a:off x="2399043" y="3562929"/>
                <a:ext cx="1524001" cy="592339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243840" tIns="121920" rIns="243840" bIns="1219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13 </a:t>
                </a:r>
                <a:r>
                  <a:rPr lang="en-US" sz="3200" b="1" dirty="0" err="1">
                    <a:solidFill>
                      <a:prstClr val="black"/>
                    </a:solidFill>
                    <a:ea typeface="Calibri"/>
                    <a:cs typeface="Times New Roman"/>
                  </a:rPr>
                  <a:t>Bn</a:t>
                </a:r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NDRF</a:t>
                </a:r>
              </a:p>
              <a:p>
                <a:pPr algn="ctr">
                  <a:lnSpc>
                    <a:spcPct val="115000"/>
                  </a:lnSpc>
                  <a:spcAft>
                    <a:spcPts val="2667"/>
                  </a:spcAft>
                </a:pPr>
                <a:r>
                  <a:rPr lang="en-US" sz="3200" dirty="0" err="1">
                    <a:solidFill>
                      <a:prstClr val="black"/>
                    </a:solidFill>
                    <a:ea typeface="Calibri"/>
                    <a:cs typeface="Times New Roman"/>
                  </a:rPr>
                  <a:t>Sambha</a:t>
                </a:r>
                <a:r>
                  <a:rPr lang="en-US" sz="3200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(J&amp;K)</a:t>
                </a:r>
              </a:p>
              <a:p>
                <a:pPr algn="ctr"/>
                <a:endParaRPr lang="en-US" sz="3200" b="1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74" name="Text Box 34">
                <a:extLst>
                  <a:ext uri="{FF2B5EF4-FFF2-40B4-BE49-F238E27FC236}">
                    <a16:creationId xmlns:a16="http://schemas.microsoft.com/office/drawing/2014/main" id="{15C7FB11-B280-36AC-2B62-26C422DF2634}"/>
                  </a:ext>
                </a:extLst>
              </p:cNvPr>
              <p:cNvSpPr txBox="1"/>
              <p:nvPr/>
            </p:nvSpPr>
            <p:spPr>
              <a:xfrm>
                <a:off x="2399043" y="4241582"/>
                <a:ext cx="1524001" cy="592339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243840" tIns="121920" rIns="243840" bIns="1219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14 </a:t>
                </a:r>
                <a:r>
                  <a:rPr lang="en-US" sz="3200" b="1" dirty="0" err="1">
                    <a:solidFill>
                      <a:prstClr val="black"/>
                    </a:solidFill>
                    <a:ea typeface="Calibri"/>
                    <a:cs typeface="Times New Roman"/>
                  </a:rPr>
                  <a:t>Bn</a:t>
                </a:r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NDRF</a:t>
                </a:r>
              </a:p>
              <a:p>
                <a:pPr algn="ctr">
                  <a:lnSpc>
                    <a:spcPct val="115000"/>
                  </a:lnSpc>
                  <a:spcAft>
                    <a:spcPts val="2667"/>
                  </a:spcAft>
                </a:pPr>
                <a:r>
                  <a:rPr lang="en-US" sz="3200" dirty="0" err="1">
                    <a:solidFill>
                      <a:prstClr val="black"/>
                    </a:solidFill>
                    <a:ea typeface="Calibri"/>
                    <a:cs typeface="Times New Roman"/>
                  </a:rPr>
                  <a:t>Mandi</a:t>
                </a:r>
                <a:r>
                  <a:rPr lang="en-US" sz="3200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(HP)</a:t>
                </a:r>
              </a:p>
              <a:p>
                <a:pPr algn="ctr"/>
                <a:endParaRPr lang="en-US" sz="3200" b="1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75" name="Text Box 35">
                <a:extLst>
                  <a:ext uri="{FF2B5EF4-FFF2-40B4-BE49-F238E27FC236}">
                    <a16:creationId xmlns:a16="http://schemas.microsoft.com/office/drawing/2014/main" id="{238D8707-A608-6A15-DDD1-874580F6423F}"/>
                  </a:ext>
                </a:extLst>
              </p:cNvPr>
              <p:cNvSpPr txBox="1"/>
              <p:nvPr/>
            </p:nvSpPr>
            <p:spPr>
              <a:xfrm>
                <a:off x="2399043" y="4920235"/>
                <a:ext cx="1524001" cy="562260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243840" tIns="121920" rIns="243840" bIns="1219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15 </a:t>
                </a:r>
                <a:r>
                  <a:rPr lang="en-US" sz="3200" b="1" dirty="0" err="1">
                    <a:solidFill>
                      <a:prstClr val="black"/>
                    </a:solidFill>
                    <a:ea typeface="Calibri"/>
                    <a:cs typeface="Times New Roman"/>
                  </a:rPr>
                  <a:t>Bn</a:t>
                </a:r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NDRF</a:t>
                </a:r>
              </a:p>
              <a:p>
                <a:pPr algn="ctr">
                  <a:lnSpc>
                    <a:spcPct val="115000"/>
                  </a:lnSpc>
                  <a:spcAft>
                    <a:spcPts val="2667"/>
                  </a:spcAft>
                </a:pPr>
                <a:r>
                  <a:rPr lang="en-US" sz="3200" dirty="0" err="1">
                    <a:solidFill>
                      <a:prstClr val="black"/>
                    </a:solidFill>
                    <a:ea typeface="Calibri"/>
                    <a:cs typeface="Times New Roman"/>
                  </a:rPr>
                  <a:t>Haldwani</a:t>
                </a:r>
                <a:r>
                  <a:rPr lang="en-US" sz="3200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(UKD)</a:t>
                </a:r>
              </a:p>
              <a:p>
                <a:pPr algn="ctr"/>
                <a:endParaRPr lang="en-US" sz="3200" b="1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76" name="Text Box 36">
                <a:extLst>
                  <a:ext uri="{FF2B5EF4-FFF2-40B4-BE49-F238E27FC236}">
                    <a16:creationId xmlns:a16="http://schemas.microsoft.com/office/drawing/2014/main" id="{0E5F1C21-3391-1761-367A-26FF2AB17419}"/>
                  </a:ext>
                </a:extLst>
              </p:cNvPr>
              <p:cNvSpPr txBox="1"/>
              <p:nvPr/>
            </p:nvSpPr>
            <p:spPr>
              <a:xfrm>
                <a:off x="4467185" y="2914842"/>
                <a:ext cx="1524001" cy="592338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243840" tIns="121920" rIns="243840" bIns="1219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06 </a:t>
                </a:r>
                <a:r>
                  <a:rPr lang="en-US" sz="3200" b="1" dirty="0" err="1">
                    <a:solidFill>
                      <a:prstClr val="black"/>
                    </a:solidFill>
                    <a:ea typeface="Calibri"/>
                    <a:cs typeface="Times New Roman"/>
                  </a:rPr>
                  <a:t>Bn</a:t>
                </a:r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NDRF</a:t>
                </a:r>
              </a:p>
              <a:p>
                <a:pPr algn="ctr">
                  <a:lnSpc>
                    <a:spcPct val="115000"/>
                  </a:lnSpc>
                  <a:spcAft>
                    <a:spcPts val="2667"/>
                  </a:spcAft>
                </a:pPr>
                <a:r>
                  <a:rPr lang="en-US" sz="3200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Vadodara (</a:t>
                </a:r>
                <a:r>
                  <a:rPr lang="en-US" sz="3200" dirty="0" err="1">
                    <a:solidFill>
                      <a:prstClr val="black"/>
                    </a:solidFill>
                    <a:ea typeface="Calibri"/>
                    <a:cs typeface="Times New Roman"/>
                  </a:rPr>
                  <a:t>Guj</a:t>
                </a:r>
                <a:r>
                  <a:rPr lang="en-US" sz="3200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)</a:t>
                </a:r>
              </a:p>
            </p:txBody>
          </p:sp>
          <p:sp>
            <p:nvSpPr>
              <p:cNvPr id="77" name="Text Box 37">
                <a:extLst>
                  <a:ext uri="{FF2B5EF4-FFF2-40B4-BE49-F238E27FC236}">
                    <a16:creationId xmlns:a16="http://schemas.microsoft.com/office/drawing/2014/main" id="{1B9DFAB4-2EB5-20A4-6195-4BA58DE61A57}"/>
                  </a:ext>
                </a:extLst>
              </p:cNvPr>
              <p:cNvSpPr txBox="1"/>
              <p:nvPr/>
            </p:nvSpPr>
            <p:spPr>
              <a:xfrm>
                <a:off x="4467185" y="3562929"/>
                <a:ext cx="1524001" cy="592339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243840" tIns="121920" rIns="243840" bIns="1219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08 </a:t>
                </a:r>
                <a:r>
                  <a:rPr lang="en-US" sz="3200" b="1" dirty="0" err="1">
                    <a:solidFill>
                      <a:prstClr val="black"/>
                    </a:solidFill>
                    <a:ea typeface="Calibri"/>
                    <a:cs typeface="Times New Roman"/>
                  </a:rPr>
                  <a:t>Bn</a:t>
                </a:r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NDRF</a:t>
                </a:r>
              </a:p>
              <a:p>
                <a:pPr algn="ctr">
                  <a:lnSpc>
                    <a:spcPct val="115000"/>
                  </a:lnSpc>
                  <a:spcAft>
                    <a:spcPts val="2667"/>
                  </a:spcAft>
                </a:pPr>
                <a:r>
                  <a:rPr lang="en-US" sz="3200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Ghaziabad (UP)</a:t>
                </a:r>
              </a:p>
            </p:txBody>
          </p:sp>
          <p:sp>
            <p:nvSpPr>
              <p:cNvPr id="78" name="Text Box 38">
                <a:extLst>
                  <a:ext uri="{FF2B5EF4-FFF2-40B4-BE49-F238E27FC236}">
                    <a16:creationId xmlns:a16="http://schemas.microsoft.com/office/drawing/2014/main" id="{177AA078-A334-A7AC-955C-11E1F749BC6F}"/>
                  </a:ext>
                </a:extLst>
              </p:cNvPr>
              <p:cNvSpPr txBox="1"/>
              <p:nvPr/>
            </p:nvSpPr>
            <p:spPr>
              <a:xfrm>
                <a:off x="4467185" y="4241582"/>
                <a:ext cx="1524001" cy="592339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243840" tIns="121920" rIns="243840" bIns="1219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11 </a:t>
                </a:r>
                <a:r>
                  <a:rPr lang="en-US" sz="3200" b="1" dirty="0" err="1">
                    <a:solidFill>
                      <a:prstClr val="black"/>
                    </a:solidFill>
                    <a:ea typeface="Calibri"/>
                    <a:cs typeface="Times New Roman"/>
                  </a:rPr>
                  <a:t>Bn</a:t>
                </a:r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NDRF</a:t>
                </a:r>
              </a:p>
              <a:p>
                <a:pPr algn="ctr">
                  <a:lnSpc>
                    <a:spcPct val="115000"/>
                  </a:lnSpc>
                  <a:spcAft>
                    <a:spcPts val="2667"/>
                  </a:spcAft>
                </a:pPr>
                <a:r>
                  <a:rPr lang="en-US" sz="3200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Varanasi (UP)</a:t>
                </a:r>
              </a:p>
            </p:txBody>
          </p:sp>
          <p:sp>
            <p:nvSpPr>
              <p:cNvPr id="79" name="Text Box 39">
                <a:extLst>
                  <a:ext uri="{FF2B5EF4-FFF2-40B4-BE49-F238E27FC236}">
                    <a16:creationId xmlns:a16="http://schemas.microsoft.com/office/drawing/2014/main" id="{F99699E6-D916-A953-5299-DAA910A1A86B}"/>
                  </a:ext>
                </a:extLst>
              </p:cNvPr>
              <p:cNvSpPr txBox="1"/>
              <p:nvPr/>
            </p:nvSpPr>
            <p:spPr>
              <a:xfrm>
                <a:off x="4467185" y="4920235"/>
                <a:ext cx="1524001" cy="62351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243840" tIns="121920" rIns="243840" bIns="1219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16 </a:t>
                </a:r>
                <a:r>
                  <a:rPr lang="en-US" sz="3200" b="1" dirty="0" err="1">
                    <a:solidFill>
                      <a:prstClr val="black"/>
                    </a:solidFill>
                    <a:ea typeface="Calibri"/>
                    <a:cs typeface="Times New Roman"/>
                  </a:rPr>
                  <a:t>Bn</a:t>
                </a:r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NDRF</a:t>
                </a:r>
              </a:p>
              <a:p>
                <a:pPr algn="ctr">
                  <a:lnSpc>
                    <a:spcPct val="115000"/>
                  </a:lnSpc>
                  <a:spcAft>
                    <a:spcPts val="2667"/>
                  </a:spcAft>
                </a:pPr>
                <a:r>
                  <a:rPr lang="en-US" sz="3200" dirty="0" err="1">
                    <a:solidFill>
                      <a:prstClr val="black"/>
                    </a:solidFill>
                    <a:ea typeface="Calibri"/>
                    <a:cs typeface="Times New Roman"/>
                  </a:rPr>
                  <a:t>Najafgarh</a:t>
                </a:r>
                <a:r>
                  <a:rPr lang="en-US" sz="3200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(Delhi)</a:t>
                </a:r>
              </a:p>
              <a:p>
                <a:pPr algn="ctr">
                  <a:lnSpc>
                    <a:spcPct val="115000"/>
                  </a:lnSpc>
                  <a:spcAft>
                    <a:spcPts val="2667"/>
                  </a:spcAft>
                </a:pPr>
                <a:endParaRPr lang="en-US" sz="32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80" name="Text Box 40">
                <a:extLst>
                  <a:ext uri="{FF2B5EF4-FFF2-40B4-BE49-F238E27FC236}">
                    <a16:creationId xmlns:a16="http://schemas.microsoft.com/office/drawing/2014/main" id="{952D31CA-609F-5CEE-B2BF-16CD2DF6CCCB}"/>
                  </a:ext>
                </a:extLst>
              </p:cNvPr>
              <p:cNvSpPr txBox="1"/>
              <p:nvPr/>
            </p:nvSpPr>
            <p:spPr>
              <a:xfrm>
                <a:off x="6452602" y="2914841"/>
                <a:ext cx="1472699" cy="59233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243840" tIns="121920" rIns="243840" bIns="1219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81" name="Text Box 41">
                <a:extLst>
                  <a:ext uri="{FF2B5EF4-FFF2-40B4-BE49-F238E27FC236}">
                    <a16:creationId xmlns:a16="http://schemas.microsoft.com/office/drawing/2014/main" id="{B371DB7D-C92D-B1E8-EADC-2B31C8BC7AE5}"/>
                  </a:ext>
                </a:extLst>
              </p:cNvPr>
              <p:cNvSpPr txBox="1"/>
              <p:nvPr/>
            </p:nvSpPr>
            <p:spPr>
              <a:xfrm>
                <a:off x="6452602" y="3562929"/>
                <a:ext cx="1472699" cy="59233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243840" tIns="121920" rIns="243840" bIns="1219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04 </a:t>
                </a:r>
                <a:r>
                  <a:rPr lang="en-US" sz="3200" b="1" dirty="0" err="1">
                    <a:solidFill>
                      <a:prstClr val="black"/>
                    </a:solidFill>
                    <a:ea typeface="Calibri"/>
                    <a:cs typeface="Times New Roman"/>
                  </a:rPr>
                  <a:t>Bn</a:t>
                </a:r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NDRF</a:t>
                </a:r>
              </a:p>
              <a:p>
                <a:pPr algn="ctr">
                  <a:lnSpc>
                    <a:spcPct val="115000"/>
                  </a:lnSpc>
                  <a:spcAft>
                    <a:spcPts val="2667"/>
                  </a:spcAft>
                </a:pPr>
                <a:r>
                  <a:rPr lang="en-US" sz="3200" b="1" dirty="0" err="1">
                    <a:solidFill>
                      <a:prstClr val="black"/>
                    </a:solidFill>
                    <a:ea typeface="Calibri"/>
                    <a:cs typeface="Times New Roman"/>
                  </a:rPr>
                  <a:t>Arakkonam</a:t>
                </a:r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(TN)</a:t>
                </a:r>
              </a:p>
              <a:p>
                <a:pPr algn="ctr"/>
                <a:endParaRPr lang="en-US" sz="32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82" name="Text Box 42">
                <a:extLst>
                  <a:ext uri="{FF2B5EF4-FFF2-40B4-BE49-F238E27FC236}">
                    <a16:creationId xmlns:a16="http://schemas.microsoft.com/office/drawing/2014/main" id="{8A391ED3-F835-2D4B-3EE8-04E2C2EACF7D}"/>
                  </a:ext>
                </a:extLst>
              </p:cNvPr>
              <p:cNvSpPr txBox="1"/>
              <p:nvPr/>
            </p:nvSpPr>
            <p:spPr>
              <a:xfrm>
                <a:off x="6452602" y="4241582"/>
                <a:ext cx="1472699" cy="59233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243840" tIns="121920" rIns="243840" bIns="1219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05 </a:t>
                </a:r>
                <a:r>
                  <a:rPr lang="en-US" sz="3200" b="1" dirty="0" err="1">
                    <a:solidFill>
                      <a:prstClr val="black"/>
                    </a:solidFill>
                    <a:ea typeface="Calibri"/>
                    <a:cs typeface="Times New Roman"/>
                  </a:rPr>
                  <a:t>Bn</a:t>
                </a:r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NDRF</a:t>
                </a:r>
              </a:p>
              <a:p>
                <a:pPr algn="ctr">
                  <a:lnSpc>
                    <a:spcPct val="115000"/>
                  </a:lnSpc>
                  <a:spcAft>
                    <a:spcPts val="2667"/>
                  </a:spcAft>
                </a:pPr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Pune (MH)</a:t>
                </a:r>
              </a:p>
              <a:p>
                <a:pPr algn="ctr"/>
                <a:endParaRPr lang="en-US" sz="32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83" name="Text Box 43">
                <a:extLst>
                  <a:ext uri="{FF2B5EF4-FFF2-40B4-BE49-F238E27FC236}">
                    <a16:creationId xmlns:a16="http://schemas.microsoft.com/office/drawing/2014/main" id="{D4F8BB22-8954-8205-5997-DC4868383D24}"/>
                  </a:ext>
                </a:extLst>
              </p:cNvPr>
              <p:cNvSpPr txBox="1"/>
              <p:nvPr/>
            </p:nvSpPr>
            <p:spPr>
              <a:xfrm>
                <a:off x="6452602" y="4920235"/>
                <a:ext cx="1472699" cy="6235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243840" tIns="121920" rIns="243840" bIns="1219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10 </a:t>
                </a:r>
                <a:r>
                  <a:rPr lang="en-US" sz="3200" b="1" dirty="0" err="1">
                    <a:solidFill>
                      <a:prstClr val="black"/>
                    </a:solidFill>
                    <a:ea typeface="Calibri"/>
                    <a:cs typeface="Times New Roman"/>
                  </a:rPr>
                  <a:t>Bn</a:t>
                </a:r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NDRF</a:t>
                </a:r>
              </a:p>
              <a:p>
                <a:pPr algn="ctr">
                  <a:lnSpc>
                    <a:spcPct val="115000"/>
                  </a:lnSpc>
                  <a:spcAft>
                    <a:spcPts val="2667"/>
                  </a:spcAft>
                </a:pPr>
                <a:r>
                  <a:rPr lang="en-US" sz="3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Vijayawada(AP)</a:t>
                </a:r>
              </a:p>
              <a:p>
                <a:pPr algn="ctr"/>
                <a:endParaRPr lang="en-US" sz="32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0E6CCA80-54BD-3077-A0E3-2E3C503CD47F}"/>
                  </a:ext>
                </a:extLst>
              </p:cNvPr>
              <p:cNvGrpSpPr/>
              <p:nvPr/>
            </p:nvGrpSpPr>
            <p:grpSpPr>
              <a:xfrm>
                <a:off x="118753" y="2731325"/>
                <a:ext cx="302189" cy="2528237"/>
                <a:chOff x="0" y="0"/>
                <a:chExt cx="302189" cy="2528237"/>
              </a:xfrm>
            </p:grpSpPr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DD9BAC92-EF2F-BE82-3B1C-B82E11E8F3A9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0" cy="25282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>
                  <a:extLst>
                    <a:ext uri="{FF2B5EF4-FFF2-40B4-BE49-F238E27FC236}">
                      <a16:creationId xmlns:a16="http://schemas.microsoft.com/office/drawing/2014/main" id="{7E6F279F-0A58-E6E2-C445-66DEAE88BB5F}"/>
                    </a:ext>
                  </a:extLst>
                </p:cNvPr>
                <p:cNvCxnSpPr/>
                <p:nvPr/>
              </p:nvCxnSpPr>
              <p:spPr>
                <a:xfrm>
                  <a:off x="0" y="2528236"/>
                  <a:ext cx="294874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>
                  <a:extLst>
                    <a:ext uri="{FF2B5EF4-FFF2-40B4-BE49-F238E27FC236}">
                      <a16:creationId xmlns:a16="http://schemas.microsoft.com/office/drawing/2014/main" id="{6E81EB3F-5E79-6363-B49A-8091B8CD7BEF}"/>
                    </a:ext>
                  </a:extLst>
                </p:cNvPr>
                <p:cNvCxnSpPr/>
                <p:nvPr/>
              </p:nvCxnSpPr>
              <p:spPr>
                <a:xfrm>
                  <a:off x="0" y="1849583"/>
                  <a:ext cx="302189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D10C7A68-E0D4-DA85-451B-280B5EB8F905}"/>
                    </a:ext>
                  </a:extLst>
                </p:cNvPr>
                <p:cNvCxnSpPr/>
                <p:nvPr/>
              </p:nvCxnSpPr>
              <p:spPr>
                <a:xfrm>
                  <a:off x="7315" y="1086099"/>
                  <a:ext cx="287559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Arrow Connector 123">
                  <a:extLst>
                    <a:ext uri="{FF2B5EF4-FFF2-40B4-BE49-F238E27FC236}">
                      <a16:creationId xmlns:a16="http://schemas.microsoft.com/office/drawing/2014/main" id="{9A7E0EF9-FC14-3B7E-092F-C88C05FEB359}"/>
                    </a:ext>
                  </a:extLst>
                </p:cNvPr>
                <p:cNvCxnSpPr/>
                <p:nvPr/>
              </p:nvCxnSpPr>
              <p:spPr>
                <a:xfrm>
                  <a:off x="0" y="492277"/>
                  <a:ext cx="294874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2885C203-2A8A-485B-9BFE-78471A0D974C}"/>
                  </a:ext>
                </a:extLst>
              </p:cNvPr>
              <p:cNvGrpSpPr/>
              <p:nvPr/>
            </p:nvGrpSpPr>
            <p:grpSpPr>
              <a:xfrm>
                <a:off x="1985414" y="2731325"/>
                <a:ext cx="416560" cy="2528237"/>
                <a:chOff x="-354025" y="0"/>
                <a:chExt cx="416560" cy="2528237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8C3ED932-AF17-AF3C-50AA-5FCBE384A4C0}"/>
                    </a:ext>
                  </a:extLst>
                </p:cNvPr>
                <p:cNvCxnSpPr/>
                <p:nvPr/>
              </p:nvCxnSpPr>
              <p:spPr>
                <a:xfrm>
                  <a:off x="-335525" y="0"/>
                  <a:ext cx="0" cy="25282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115">
                  <a:extLst>
                    <a:ext uri="{FF2B5EF4-FFF2-40B4-BE49-F238E27FC236}">
                      <a16:creationId xmlns:a16="http://schemas.microsoft.com/office/drawing/2014/main" id="{570827C2-647B-5909-49A3-84FC5AB85A4B}"/>
                    </a:ext>
                  </a:extLst>
                </p:cNvPr>
                <p:cNvCxnSpPr/>
                <p:nvPr/>
              </p:nvCxnSpPr>
              <p:spPr>
                <a:xfrm>
                  <a:off x="-354025" y="2528236"/>
                  <a:ext cx="409575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3D5D3908-6390-39F0-82FD-BA15E34CE0DC}"/>
                    </a:ext>
                  </a:extLst>
                </p:cNvPr>
                <p:cNvCxnSpPr/>
                <p:nvPr/>
              </p:nvCxnSpPr>
              <p:spPr>
                <a:xfrm>
                  <a:off x="-354025" y="1849583"/>
                  <a:ext cx="41656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4CCF54C3-09EE-B33F-834E-56407EA5C338}"/>
                    </a:ext>
                  </a:extLst>
                </p:cNvPr>
                <p:cNvCxnSpPr/>
                <p:nvPr/>
              </p:nvCxnSpPr>
              <p:spPr>
                <a:xfrm>
                  <a:off x="-354025" y="1086099"/>
                  <a:ext cx="409575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118">
                  <a:extLst>
                    <a:ext uri="{FF2B5EF4-FFF2-40B4-BE49-F238E27FC236}">
                      <a16:creationId xmlns:a16="http://schemas.microsoft.com/office/drawing/2014/main" id="{6257018C-D88C-A43C-E06C-31561C4F81FA}"/>
                    </a:ext>
                  </a:extLst>
                </p:cNvPr>
                <p:cNvCxnSpPr/>
                <p:nvPr/>
              </p:nvCxnSpPr>
              <p:spPr>
                <a:xfrm>
                  <a:off x="-354025" y="492277"/>
                  <a:ext cx="409575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4D515942-839B-EB8F-1E64-D2756F91A798}"/>
                  </a:ext>
                </a:extLst>
              </p:cNvPr>
              <p:cNvGrpSpPr/>
              <p:nvPr/>
            </p:nvGrpSpPr>
            <p:grpSpPr>
              <a:xfrm>
                <a:off x="4053556" y="2743200"/>
                <a:ext cx="416560" cy="2516362"/>
                <a:chOff x="-494693" y="0"/>
                <a:chExt cx="416560" cy="2516362"/>
              </a:xfrm>
            </p:grpSpPr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6CB4E739-9F4D-7581-6CD2-78D6550330AD}"/>
                    </a:ext>
                  </a:extLst>
                </p:cNvPr>
                <p:cNvCxnSpPr/>
                <p:nvPr/>
              </p:nvCxnSpPr>
              <p:spPr>
                <a:xfrm>
                  <a:off x="-494693" y="0"/>
                  <a:ext cx="7315" cy="25163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>
                  <a:extLst>
                    <a:ext uri="{FF2B5EF4-FFF2-40B4-BE49-F238E27FC236}">
                      <a16:creationId xmlns:a16="http://schemas.microsoft.com/office/drawing/2014/main" id="{C9142B44-0230-2ECA-BAD5-156EBEF9C0F5}"/>
                    </a:ext>
                  </a:extLst>
                </p:cNvPr>
                <p:cNvCxnSpPr/>
                <p:nvPr/>
              </p:nvCxnSpPr>
              <p:spPr>
                <a:xfrm>
                  <a:off x="-494693" y="2516361"/>
                  <a:ext cx="40957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>
                  <a:extLst>
                    <a:ext uri="{FF2B5EF4-FFF2-40B4-BE49-F238E27FC236}">
                      <a16:creationId xmlns:a16="http://schemas.microsoft.com/office/drawing/2014/main" id="{8055A0B7-DFC1-066B-E0E8-B67EA439EC23}"/>
                    </a:ext>
                  </a:extLst>
                </p:cNvPr>
                <p:cNvCxnSpPr/>
                <p:nvPr/>
              </p:nvCxnSpPr>
              <p:spPr>
                <a:xfrm>
                  <a:off x="-494693" y="1837708"/>
                  <a:ext cx="41656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>
                  <a:extLst>
                    <a:ext uri="{FF2B5EF4-FFF2-40B4-BE49-F238E27FC236}">
                      <a16:creationId xmlns:a16="http://schemas.microsoft.com/office/drawing/2014/main" id="{E694CBAE-A245-5B42-0424-C931252CE381}"/>
                    </a:ext>
                  </a:extLst>
                </p:cNvPr>
                <p:cNvCxnSpPr/>
                <p:nvPr/>
              </p:nvCxnSpPr>
              <p:spPr>
                <a:xfrm>
                  <a:off x="-494693" y="1074223"/>
                  <a:ext cx="409575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id="{35F4547E-38ED-04D5-502B-8772CE3893EF}"/>
                    </a:ext>
                  </a:extLst>
                </p:cNvPr>
                <p:cNvCxnSpPr/>
                <p:nvPr/>
              </p:nvCxnSpPr>
              <p:spPr>
                <a:xfrm>
                  <a:off x="-494693" y="480402"/>
                  <a:ext cx="409575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8E3337FB-6C3A-FEDD-33AE-10CCB2952EDD}"/>
                  </a:ext>
                </a:extLst>
              </p:cNvPr>
              <p:cNvGrpSpPr/>
              <p:nvPr/>
            </p:nvGrpSpPr>
            <p:grpSpPr>
              <a:xfrm>
                <a:off x="6038973" y="2743200"/>
                <a:ext cx="1406340" cy="2516362"/>
                <a:chOff x="-694336" y="0"/>
                <a:chExt cx="1406340" cy="2516362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93B5022A-9352-EA7F-059D-13750DCF8E0C}"/>
                    </a:ext>
                  </a:extLst>
                </p:cNvPr>
                <p:cNvCxnSpPr/>
                <p:nvPr/>
              </p:nvCxnSpPr>
              <p:spPr>
                <a:xfrm>
                  <a:off x="-694336" y="0"/>
                  <a:ext cx="0" cy="25163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>
                  <a:extLst>
                    <a:ext uri="{FF2B5EF4-FFF2-40B4-BE49-F238E27FC236}">
                      <a16:creationId xmlns:a16="http://schemas.microsoft.com/office/drawing/2014/main" id="{11C920CB-6723-BF2C-A16A-EDEBFBCA8716}"/>
                    </a:ext>
                  </a:extLst>
                </p:cNvPr>
                <p:cNvCxnSpPr/>
                <p:nvPr/>
              </p:nvCxnSpPr>
              <p:spPr>
                <a:xfrm>
                  <a:off x="-694336" y="2516361"/>
                  <a:ext cx="409574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>
                  <a:extLst>
                    <a:ext uri="{FF2B5EF4-FFF2-40B4-BE49-F238E27FC236}">
                      <a16:creationId xmlns:a16="http://schemas.microsoft.com/office/drawing/2014/main" id="{D9762466-29D0-CB3E-54F7-05CE070B8F34}"/>
                    </a:ext>
                  </a:extLst>
                </p:cNvPr>
                <p:cNvCxnSpPr/>
                <p:nvPr/>
              </p:nvCxnSpPr>
              <p:spPr>
                <a:xfrm>
                  <a:off x="-694336" y="1837708"/>
                  <a:ext cx="41656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BBD11AEF-3A34-F0F6-0394-5D706601D1AC}"/>
                    </a:ext>
                  </a:extLst>
                </p:cNvPr>
                <p:cNvCxnSpPr/>
                <p:nvPr/>
              </p:nvCxnSpPr>
              <p:spPr>
                <a:xfrm>
                  <a:off x="-694336" y="1074223"/>
                  <a:ext cx="40957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8D6A76E6-F8AD-4976-1935-46710BD2DC8D}"/>
                    </a:ext>
                  </a:extLst>
                </p:cNvPr>
                <p:cNvCxnSpPr/>
                <p:nvPr/>
              </p:nvCxnSpPr>
              <p:spPr>
                <a:xfrm>
                  <a:off x="302429" y="480402"/>
                  <a:ext cx="409575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411AFC3-164B-AC93-FD7D-4A6111BDAD1B}"/>
                  </a:ext>
                </a:extLst>
              </p:cNvPr>
              <p:cNvGrpSpPr/>
              <p:nvPr/>
            </p:nvGrpSpPr>
            <p:grpSpPr>
              <a:xfrm>
                <a:off x="106880" y="0"/>
                <a:ext cx="8574601" cy="2737635"/>
                <a:chOff x="106880" y="0"/>
                <a:chExt cx="8574601" cy="2737635"/>
              </a:xfrm>
            </p:grpSpPr>
            <p:sp>
              <p:nvSpPr>
                <p:cNvPr id="89" name="Text Box 1">
                  <a:extLst>
                    <a:ext uri="{FF2B5EF4-FFF2-40B4-BE49-F238E27FC236}">
                      <a16:creationId xmlns:a16="http://schemas.microsoft.com/office/drawing/2014/main" id="{11521C20-818B-F0C0-6548-633DB88DB0CF}"/>
                    </a:ext>
                  </a:extLst>
                </p:cNvPr>
                <p:cNvSpPr txBox="1"/>
                <p:nvPr/>
              </p:nvSpPr>
              <p:spPr>
                <a:xfrm>
                  <a:off x="3146961" y="0"/>
                  <a:ext cx="2066925" cy="36195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243840" tIns="121920" rIns="243840" bIns="1219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2667"/>
                    </a:spcAft>
                  </a:pPr>
                  <a:r>
                    <a:rPr lang="en-US" sz="4267" b="1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Director General</a:t>
                  </a:r>
                  <a:endParaRPr lang="en-US" sz="4267" dirty="0">
                    <a:solidFill>
                      <a:prstClr val="black"/>
                    </a:solidFill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0" name="Text Box 2">
                  <a:extLst>
                    <a:ext uri="{FF2B5EF4-FFF2-40B4-BE49-F238E27FC236}">
                      <a16:creationId xmlns:a16="http://schemas.microsoft.com/office/drawing/2014/main" id="{373F7B0E-907B-90A1-2334-232CA1F97196}"/>
                    </a:ext>
                  </a:extLst>
                </p:cNvPr>
                <p:cNvSpPr txBox="1"/>
                <p:nvPr/>
              </p:nvSpPr>
              <p:spPr>
                <a:xfrm>
                  <a:off x="6614556" y="748146"/>
                  <a:ext cx="2066925" cy="36195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243840" tIns="121920" rIns="243840" bIns="1219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2667"/>
                    </a:spcAft>
                  </a:pPr>
                  <a:r>
                    <a:rPr lang="en-US" sz="4267" b="1" dirty="0">
                      <a:solidFill>
                        <a:prstClr val="white"/>
                      </a:solidFill>
                      <a:ea typeface="Calibri"/>
                      <a:cs typeface="Times New Roman"/>
                    </a:rPr>
                    <a:t>Financial Advisor</a:t>
                  </a:r>
                  <a:endParaRPr lang="en-US" sz="4267" dirty="0">
                    <a:solidFill>
                      <a:prstClr val="white"/>
                    </a:solidFill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1" name="Text Box 4">
                  <a:extLst>
                    <a:ext uri="{FF2B5EF4-FFF2-40B4-BE49-F238E27FC236}">
                      <a16:creationId xmlns:a16="http://schemas.microsoft.com/office/drawing/2014/main" id="{E8B61080-F14F-B441-A0B5-568E0D859D25}"/>
                    </a:ext>
                  </a:extLst>
                </p:cNvPr>
                <p:cNvSpPr txBox="1"/>
                <p:nvPr/>
              </p:nvSpPr>
              <p:spPr>
                <a:xfrm>
                  <a:off x="106880" y="1990636"/>
                  <a:ext cx="1541570" cy="746999"/>
                </a:xfrm>
                <a:prstGeom prst="rect">
                  <a:avLst/>
                </a:prstGeom>
                <a:solidFill>
                  <a:srgbClr val="FF3300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243840" tIns="121920" rIns="243840" bIns="1219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3200" b="1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DIG East &amp; NE Zone</a:t>
                  </a:r>
                </a:p>
                <a:p>
                  <a:pPr algn="ctr"/>
                  <a:r>
                    <a:rPr lang="en-US" sz="3200" b="1" dirty="0">
                      <a:solidFill>
                        <a:schemeClr val="tx1"/>
                      </a:solidFill>
                      <a:ea typeface="Calibri"/>
                      <a:cs typeface="Times New Roman"/>
                    </a:rPr>
                    <a:t>DIG Training</a:t>
                  </a:r>
                </a:p>
              </p:txBody>
            </p:sp>
            <p:sp>
              <p:nvSpPr>
                <p:cNvPr id="92" name="Text Box 6">
                  <a:extLst>
                    <a:ext uri="{FF2B5EF4-FFF2-40B4-BE49-F238E27FC236}">
                      <a16:creationId xmlns:a16="http://schemas.microsoft.com/office/drawing/2014/main" id="{80488DAD-3136-0FD2-498A-BD13528C3F19}"/>
                    </a:ext>
                  </a:extLst>
                </p:cNvPr>
                <p:cNvSpPr txBox="1"/>
                <p:nvPr/>
              </p:nvSpPr>
              <p:spPr>
                <a:xfrm>
                  <a:off x="4053556" y="1990636"/>
                  <a:ext cx="1937630" cy="746999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243840" tIns="121920" rIns="243840" bIns="1219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2933" b="1" dirty="0">
                      <a:solidFill>
                        <a:schemeClr val="tx1"/>
                      </a:solidFill>
                      <a:ea typeface="Calibri"/>
                      <a:cs typeface="Times New Roman"/>
                    </a:rPr>
                    <a:t>DIG (West central Zone)</a:t>
                  </a:r>
                </a:p>
                <a:p>
                  <a:pPr algn="ctr"/>
                  <a:r>
                    <a:rPr lang="en-US" sz="2933" b="1" dirty="0">
                      <a:solidFill>
                        <a:schemeClr val="tx1"/>
                      </a:solidFill>
                      <a:ea typeface="Calibri"/>
                      <a:cs typeface="Times New Roman"/>
                    </a:rPr>
                    <a:t>DIG (Ops, </a:t>
                  </a:r>
                  <a:r>
                    <a:rPr lang="en-US" sz="2933" b="1" dirty="0" err="1">
                      <a:solidFill>
                        <a:schemeClr val="tx1"/>
                      </a:solidFill>
                      <a:ea typeface="Calibri"/>
                      <a:cs typeface="Times New Roman"/>
                    </a:rPr>
                    <a:t>Comn</a:t>
                  </a:r>
                  <a:r>
                    <a:rPr lang="en-US" sz="2933" b="1" dirty="0">
                      <a:solidFill>
                        <a:schemeClr val="tx1"/>
                      </a:solidFill>
                      <a:ea typeface="Calibri"/>
                      <a:cs typeface="Times New Roman"/>
                    </a:rPr>
                    <a:t>. &amp; IT, PRO)</a:t>
                  </a:r>
                </a:p>
              </p:txBody>
            </p:sp>
            <p:sp>
              <p:nvSpPr>
                <p:cNvPr id="93" name="Text Box 7">
                  <a:extLst>
                    <a:ext uri="{FF2B5EF4-FFF2-40B4-BE49-F238E27FC236}">
                      <a16:creationId xmlns:a16="http://schemas.microsoft.com/office/drawing/2014/main" id="{CC315AF3-CA34-F22A-4AF5-7C4534E00EC5}"/>
                    </a:ext>
                  </a:extLst>
                </p:cNvPr>
                <p:cNvSpPr txBox="1"/>
                <p:nvPr/>
              </p:nvSpPr>
              <p:spPr>
                <a:xfrm>
                  <a:off x="6038973" y="1990636"/>
                  <a:ext cx="1886328" cy="746998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243840" tIns="121920" rIns="243840" bIns="1219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2933" b="1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DIG South &amp; South Central Zone  / </a:t>
                  </a:r>
                </a:p>
                <a:p>
                  <a:pPr algn="ctr"/>
                  <a:r>
                    <a:rPr lang="en-US" sz="2933" b="1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(Director NDRF Academy)</a:t>
                  </a:r>
                  <a:r>
                    <a:rPr lang="en-US" sz="3200" b="1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            </a:t>
                  </a:r>
                </a:p>
                <a:p>
                  <a:pPr algn="ctr"/>
                  <a:r>
                    <a:rPr lang="en-US" sz="3200" b="1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            </a:t>
                  </a:r>
                </a:p>
                <a:p>
                  <a:pPr algn="ctr"/>
                  <a:r>
                    <a:rPr lang="en-US" sz="3200" b="1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          03 </a:t>
                  </a:r>
                  <a:r>
                    <a:rPr lang="en-US" sz="3200" b="1" dirty="0" err="1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Bn</a:t>
                  </a:r>
                  <a:r>
                    <a:rPr lang="en-US" sz="3200" b="1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 NDRF</a:t>
                  </a:r>
                </a:p>
                <a:p>
                  <a:pPr algn="ctr">
                    <a:lnSpc>
                      <a:spcPct val="115000"/>
                    </a:lnSpc>
                    <a:spcAft>
                      <a:spcPts val="2667"/>
                    </a:spcAft>
                  </a:pPr>
                  <a:r>
                    <a:rPr lang="en-US" sz="3200" b="1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              </a:t>
                  </a:r>
                  <a:r>
                    <a:rPr lang="en-US" sz="3200" b="1" dirty="0" err="1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Mundali</a:t>
                  </a:r>
                  <a:r>
                    <a:rPr lang="en-US" sz="3200" b="1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 (OD)</a:t>
                  </a:r>
                </a:p>
                <a:p>
                  <a:pPr algn="ctr">
                    <a:spcAft>
                      <a:spcPts val="2667"/>
                    </a:spcAft>
                  </a:pPr>
                  <a:endParaRPr lang="en-US" sz="2933" dirty="0">
                    <a:solidFill>
                      <a:prstClr val="black"/>
                    </a:solidFill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4" name="Text Box 9">
                  <a:extLst>
                    <a:ext uri="{FF2B5EF4-FFF2-40B4-BE49-F238E27FC236}">
                      <a16:creationId xmlns:a16="http://schemas.microsoft.com/office/drawing/2014/main" id="{B076B30D-4B78-7373-241D-2BC7990A4E8F}"/>
                    </a:ext>
                  </a:extLst>
                </p:cNvPr>
                <p:cNvSpPr txBox="1"/>
                <p:nvPr/>
              </p:nvSpPr>
              <p:spPr>
                <a:xfrm>
                  <a:off x="3158836" y="748146"/>
                  <a:ext cx="2066925" cy="36195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243840" tIns="121920" rIns="243840" bIns="1219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2667"/>
                    </a:spcAft>
                  </a:pPr>
                  <a:r>
                    <a:rPr lang="en-US" sz="4267" b="1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Inspector General</a:t>
                  </a:r>
                  <a:endParaRPr lang="en-US" sz="4267" dirty="0">
                    <a:solidFill>
                      <a:prstClr val="black"/>
                    </a:solidFill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0E8AAFCD-35F9-B4C6-3721-67FEC3496F3C}"/>
                    </a:ext>
                  </a:extLst>
                </p:cNvPr>
                <p:cNvGrpSpPr/>
                <p:nvPr/>
              </p:nvGrpSpPr>
              <p:grpSpPr>
                <a:xfrm>
                  <a:off x="4073236" y="356260"/>
                  <a:ext cx="3625314" cy="387657"/>
                  <a:chOff x="3146961" y="0"/>
                  <a:chExt cx="3625314" cy="387657"/>
                </a:xfrm>
              </p:grpSpPr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EC0E758C-102C-3E6A-6DC8-288B110B97C6}"/>
                      </a:ext>
                    </a:extLst>
                  </p:cNvPr>
                  <p:cNvCxnSpPr/>
                  <p:nvPr/>
                </p:nvCxnSpPr>
                <p:spPr>
                  <a:xfrm>
                    <a:off x="3158836" y="190500"/>
                    <a:ext cx="3613439" cy="1855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Arrow Connector 101">
                    <a:extLst>
                      <a:ext uri="{FF2B5EF4-FFF2-40B4-BE49-F238E27FC236}">
                        <a16:creationId xmlns:a16="http://schemas.microsoft.com/office/drawing/2014/main" id="{C1D9842F-28A6-A974-933C-02FBAC503172}"/>
                      </a:ext>
                    </a:extLst>
                  </p:cNvPr>
                  <p:cNvCxnSpPr/>
                  <p:nvPr/>
                </p:nvCxnSpPr>
                <p:spPr>
                  <a:xfrm>
                    <a:off x="3146961" y="0"/>
                    <a:ext cx="0" cy="1905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Arrow Connector 102">
                    <a:extLst>
                      <a:ext uri="{FF2B5EF4-FFF2-40B4-BE49-F238E27FC236}">
                        <a16:creationId xmlns:a16="http://schemas.microsoft.com/office/drawing/2014/main" id="{AA39616C-93B5-F6A3-5F54-22C9478B30CF}"/>
                      </a:ext>
                    </a:extLst>
                  </p:cNvPr>
                  <p:cNvCxnSpPr/>
                  <p:nvPr/>
                </p:nvCxnSpPr>
                <p:spPr>
                  <a:xfrm>
                    <a:off x="6768935" y="201881"/>
                    <a:ext cx="0" cy="180975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Arrow Connector 103">
                    <a:extLst>
                      <a:ext uri="{FF2B5EF4-FFF2-40B4-BE49-F238E27FC236}">
                        <a16:creationId xmlns:a16="http://schemas.microsoft.com/office/drawing/2014/main" id="{B678F65C-529A-3CA5-5367-729230FB8097}"/>
                      </a:ext>
                    </a:extLst>
                  </p:cNvPr>
                  <p:cNvCxnSpPr/>
                  <p:nvPr/>
                </p:nvCxnSpPr>
                <p:spPr>
                  <a:xfrm>
                    <a:off x="3146961" y="201881"/>
                    <a:ext cx="0" cy="185776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E252BD35-C56B-69DF-7C74-34741BCDE566}"/>
                    </a:ext>
                  </a:extLst>
                </p:cNvPr>
                <p:cNvCxnSpPr/>
                <p:nvPr/>
              </p:nvCxnSpPr>
              <p:spPr>
                <a:xfrm flipV="1">
                  <a:off x="914400" y="1683392"/>
                  <a:ext cx="7539437" cy="2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96">
                  <a:extLst>
                    <a:ext uri="{FF2B5EF4-FFF2-40B4-BE49-F238E27FC236}">
                      <a16:creationId xmlns:a16="http://schemas.microsoft.com/office/drawing/2014/main" id="{F33528C5-AB8A-519D-045D-739E944AC537}"/>
                    </a:ext>
                  </a:extLst>
                </p:cNvPr>
                <p:cNvCxnSpPr/>
                <p:nvPr/>
              </p:nvCxnSpPr>
              <p:spPr>
                <a:xfrm>
                  <a:off x="914400" y="1683392"/>
                  <a:ext cx="0" cy="30044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>
                  <a:extLst>
                    <a:ext uri="{FF2B5EF4-FFF2-40B4-BE49-F238E27FC236}">
                      <a16:creationId xmlns:a16="http://schemas.microsoft.com/office/drawing/2014/main" id="{E157938D-E732-8165-1AA4-18D0B7CA8CA2}"/>
                    </a:ext>
                  </a:extLst>
                </p:cNvPr>
                <p:cNvCxnSpPr/>
                <p:nvPr/>
              </p:nvCxnSpPr>
              <p:spPr>
                <a:xfrm>
                  <a:off x="8453837" y="1697094"/>
                  <a:ext cx="0" cy="30727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F6E722C0-0B0E-8CCE-070D-6C0DA49D5F5A}"/>
                    </a:ext>
                  </a:extLst>
                </p:cNvPr>
                <p:cNvCxnSpPr/>
                <p:nvPr/>
              </p:nvCxnSpPr>
              <p:spPr>
                <a:xfrm>
                  <a:off x="5118892" y="1697094"/>
                  <a:ext cx="0" cy="28596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Arrow Connector 99">
                  <a:extLst>
                    <a:ext uri="{FF2B5EF4-FFF2-40B4-BE49-F238E27FC236}">
                      <a16:creationId xmlns:a16="http://schemas.microsoft.com/office/drawing/2014/main" id="{023FF63B-19DF-FC5B-071D-B17BA9938C0B}"/>
                    </a:ext>
                  </a:extLst>
                </p:cNvPr>
                <p:cNvCxnSpPr/>
                <p:nvPr/>
              </p:nvCxnSpPr>
              <p:spPr>
                <a:xfrm flipH="1">
                  <a:off x="4073236" y="1116281"/>
                  <a:ext cx="11876" cy="54440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" name="Text Box 6">
              <a:extLst>
                <a:ext uri="{FF2B5EF4-FFF2-40B4-BE49-F238E27FC236}">
                  <a16:creationId xmlns:a16="http://schemas.microsoft.com/office/drawing/2014/main" id="{0D1620B3-6777-0250-8D53-7E2F280752D5}"/>
                </a:ext>
              </a:extLst>
            </p:cNvPr>
            <p:cNvSpPr txBox="1"/>
            <p:nvPr/>
          </p:nvSpPr>
          <p:spPr>
            <a:xfrm>
              <a:off x="5486400" y="6248400"/>
              <a:ext cx="5026341" cy="154197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97251" tIns="98624" rIns="197251" bIns="9862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933" b="1" dirty="0">
                  <a:solidFill>
                    <a:prstClr val="black"/>
                  </a:solidFill>
                  <a:ea typeface="Calibri"/>
                  <a:cs typeface="Times New Roman"/>
                </a:rPr>
                <a:t>DIG North Zone</a:t>
              </a:r>
            </a:p>
            <a:p>
              <a:pPr algn="ctr"/>
              <a:r>
                <a:rPr lang="en-US" sz="2933" b="1" dirty="0">
                  <a:solidFill>
                    <a:schemeClr val="tx1"/>
                  </a:solidFill>
                  <a:ea typeface="Calibri"/>
                  <a:cs typeface="Times New Roman"/>
                </a:rPr>
                <a:t>DIG (ADM, </a:t>
              </a:r>
              <a:r>
                <a:rPr lang="en-US" sz="2933" b="1" dirty="0" err="1">
                  <a:solidFill>
                    <a:schemeClr val="tx1"/>
                  </a:solidFill>
                  <a:ea typeface="Calibri"/>
                  <a:cs typeface="Times New Roman"/>
                </a:rPr>
                <a:t>Estt</a:t>
              </a:r>
              <a:r>
                <a:rPr lang="en-US" sz="2933" b="1" dirty="0">
                  <a:solidFill>
                    <a:schemeClr val="tx1"/>
                  </a:solidFill>
                  <a:ea typeface="Calibri"/>
                  <a:cs typeface="Times New Roman"/>
                </a:rPr>
                <a:t>. &amp; Works)</a:t>
              </a:r>
              <a:endParaRPr lang="en-US" sz="2933" dirty="0">
                <a:solidFill>
                  <a:schemeClr val="tx1"/>
                </a:solidFill>
                <a:ea typeface="Calibri"/>
                <a:cs typeface="Times New Roman"/>
              </a:endParaRPr>
            </a:p>
          </p:txBody>
        </p:sp>
        <p:sp>
          <p:nvSpPr>
            <p:cNvPr id="66" name="Text Box 6">
              <a:extLst>
                <a:ext uri="{FF2B5EF4-FFF2-40B4-BE49-F238E27FC236}">
                  <a16:creationId xmlns:a16="http://schemas.microsoft.com/office/drawing/2014/main" id="{B3006AF0-FAD5-DC85-ED00-C2B5A89832B7}"/>
                </a:ext>
              </a:extLst>
            </p:cNvPr>
            <p:cNvSpPr txBox="1"/>
            <p:nvPr/>
          </p:nvSpPr>
          <p:spPr>
            <a:xfrm>
              <a:off x="21608996" y="6309377"/>
              <a:ext cx="2630408" cy="2365176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97251" tIns="98624" rIns="197251" bIns="9862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733" b="1" dirty="0">
                  <a:solidFill>
                    <a:prstClr val="black"/>
                  </a:solidFill>
                  <a:ea typeface="Calibri"/>
                  <a:cs typeface="Times New Roman"/>
                </a:rPr>
                <a:t>DIG </a:t>
              </a:r>
            </a:p>
            <a:p>
              <a:pPr algn="ctr"/>
              <a:r>
                <a:rPr lang="en-US" sz="3733" b="1" dirty="0">
                  <a:solidFill>
                    <a:prstClr val="black"/>
                  </a:solidFill>
                  <a:ea typeface="Calibri"/>
                  <a:cs typeface="Times New Roman"/>
                </a:rPr>
                <a:t>Prov./ Proc. And R&amp;D</a:t>
              </a:r>
              <a:r>
                <a:rPr lang="en-US" sz="2933" b="1" dirty="0">
                  <a:solidFill>
                    <a:schemeClr val="tx1"/>
                  </a:solidFill>
                  <a:ea typeface="Calibri"/>
                  <a:cs typeface="Times New Roman"/>
                </a:rPr>
                <a:t> </a:t>
              </a:r>
              <a:endParaRPr lang="en-US" sz="2933" dirty="0">
                <a:solidFill>
                  <a:schemeClr val="tx1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A57BDB84-9CFD-30B2-17AE-91CD4F381FFC}"/>
                </a:ext>
              </a:extLst>
            </p:cNvPr>
            <p:cNvCxnSpPr/>
            <p:nvPr/>
          </p:nvCxnSpPr>
          <p:spPr>
            <a:xfrm>
              <a:off x="8128000" y="5686041"/>
              <a:ext cx="0" cy="541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Course Purpose">
            <a:extLst>
              <a:ext uri="{FF2B5EF4-FFF2-40B4-BE49-F238E27FC236}">
                <a16:creationId xmlns:a16="http://schemas.microsoft.com/office/drawing/2014/main" id="{E634F35C-8159-7F31-17BE-D304E91B39DE}"/>
              </a:ext>
            </a:extLst>
          </p:cNvPr>
          <p:cNvSpPr txBox="1"/>
          <p:nvPr/>
        </p:nvSpPr>
        <p:spPr>
          <a:xfrm>
            <a:off x="7984606" y="-92353"/>
            <a:ext cx="7638390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391268122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D24AA-E7FE-AFBE-13E8-B85457F65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">
            <a:extLst>
              <a:ext uri="{FF2B5EF4-FFF2-40B4-BE49-F238E27FC236}">
                <a16:creationId xmlns:a16="http://schemas.microsoft.com/office/drawing/2014/main" id="{4D0E3BCE-E5FA-CCB6-965A-16C5FE3B10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166254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A7F69597-5981-A222-3BF2-F6B0CD592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628FF855-33D8-F344-161B-732579AA7BFF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Location and AOR of NDRF Units</a:t>
            </a:r>
            <a:endParaRPr kumimoji="0" lang="en-US" sz="7200" b="1" i="0" u="none" strike="noStrike" kern="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FF0D594F-91EA-D051-DCF9-A9F20AE41A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124748"/>
              </p:ext>
            </p:extLst>
          </p:nvPr>
        </p:nvGraphicFramePr>
        <p:xfrm>
          <a:off x="8403771" y="2812493"/>
          <a:ext cx="15237366" cy="10355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9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7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Location  of 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NDRF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Bn</a:t>
                      </a:r>
                      <a:endParaRPr lang="en-IN" sz="36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Area of Responsibility (State Wise)</a:t>
                      </a:r>
                      <a:endParaRPr lang="en-IN" sz="36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Bn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NDRF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Guwahati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(Assam) </a:t>
                      </a:r>
                      <a:endParaRPr lang="en-IN" sz="36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Assam (24 Districts), Meghalaya, Mizoram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&amp;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Tripura.</a:t>
                      </a:r>
                      <a:endParaRPr lang="en-IN" sz="3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94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Bn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NDRF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Haringhata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(WB)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Sikkim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&amp;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West Bengal.</a:t>
                      </a:r>
                      <a:endParaRPr lang="en-US" sz="3600" b="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94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Bn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NDRF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Mundali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Odisha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   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Odisha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&amp; Chhattisgarh.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53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Bn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NDRF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Arakkonam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(TN)                   </a:t>
                      </a:r>
                      <a:endParaRPr lang="en-IN" sz="3600" b="1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Andaman &amp; Nicobar Islands,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Kerala,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Lakshadweep,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Puducherry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&amp;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Tamil Nadu.</a:t>
                      </a:r>
                      <a:endParaRPr lang="en-US" sz="3600" b="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94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Bn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NDRF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Pune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(MH)	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Goa  &amp; Maharashtra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0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Bn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NDRF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Vadodara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(Gujarat)</a:t>
                      </a:r>
                      <a:endParaRPr lang="en-IN" sz="3600" b="1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Daman &amp;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Diu,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Dadar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&amp; Nagar Haveli, 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Gujarat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&amp;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Rajasthan.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645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8DD41-8578-3BA9-F13C-38C178DEA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">
            <a:extLst>
              <a:ext uri="{FF2B5EF4-FFF2-40B4-BE49-F238E27FC236}">
                <a16:creationId xmlns:a16="http://schemas.microsoft.com/office/drawing/2014/main" id="{1C425A83-0E8D-E3AD-0694-7CD04715258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ctr" defTabSz="166254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5527E77D-6FF2-C615-5AA6-E877E883E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6F6BA7E5-E778-9FBF-4278-51B2E023B66E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Location and AOR of NDRF Units</a:t>
            </a:r>
            <a:endParaRPr kumimoji="0" lang="en-US" sz="7200" b="1" i="0" u="none" strike="noStrike" kern="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FA85ECF5-0E37-4028-000F-2399BA8BF4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237742"/>
              </p:ext>
            </p:extLst>
          </p:nvPr>
        </p:nvGraphicFramePr>
        <p:xfrm>
          <a:off x="8403771" y="2812493"/>
          <a:ext cx="15237366" cy="9806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9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7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Location  of 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NDRF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Bn</a:t>
                      </a:r>
                      <a:endParaRPr lang="en-IN" sz="36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Area of Responsibility (State Wise)</a:t>
                      </a:r>
                      <a:endParaRPr lang="en-IN" sz="36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50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Bn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NDRF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Bhatinda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</a:p>
                    <a:p>
                      <a:pPr algn="l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(Punjab)</a:t>
                      </a:r>
                      <a:endParaRPr lang="en-IN" sz="36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Chandigarh,  Punjab,</a:t>
                      </a:r>
                      <a:endParaRPr lang="en-IN" sz="3600" b="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Haryana</a:t>
                      </a:r>
                      <a:endParaRPr lang="en-IN" sz="3600" b="1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943">
                <a:tc>
                  <a:txBody>
                    <a:bodyPr/>
                    <a:lstStyle/>
                    <a:p>
                      <a:pPr marL="342900" indent="-342900" algn="l">
                        <a:buAutoNum type="arabicPlain" startAt="8"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Bn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Ghaziabad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(Up)</a:t>
                      </a:r>
                      <a:endParaRPr lang="en-IN" sz="36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Western UP 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(33 districts)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Madhya Pradesh 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(5 districts)</a:t>
                      </a:r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IN" sz="3600" b="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943">
                <a:tc>
                  <a:txBody>
                    <a:bodyPr/>
                    <a:lstStyle/>
                    <a:p>
                      <a:pPr algn="l"/>
                      <a:r>
                        <a:rPr lang="en-IN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 </a:t>
                      </a:r>
                      <a:r>
                        <a:rPr lang="en-IN" sz="36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Bn</a:t>
                      </a:r>
                      <a:r>
                        <a:rPr lang="en-IN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N" sz="36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NDRF</a:t>
                      </a:r>
                      <a:r>
                        <a:rPr lang="en-IN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N" sz="36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Bihta</a:t>
                      </a:r>
                      <a:r>
                        <a:rPr lang="en-IN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</a:p>
                    <a:p>
                      <a:pPr algn="l"/>
                      <a:r>
                        <a:rPr lang="en-IN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(Patna)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Bihar, Jharkhand</a:t>
                      </a:r>
                      <a:endParaRPr lang="en-IN" sz="3600" b="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534">
                <a:tc>
                  <a:txBody>
                    <a:bodyPr/>
                    <a:lstStyle/>
                    <a:p>
                      <a:pPr algn="l"/>
                      <a:r>
                        <a:rPr lang="en-IN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 Bn NDRF </a:t>
                      </a:r>
                      <a:r>
                        <a:rPr lang="en-IN" sz="36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Vijaywada</a:t>
                      </a:r>
                      <a:r>
                        <a:rPr lang="en-IN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</a:p>
                    <a:p>
                      <a:pPr algn="l"/>
                      <a:r>
                        <a:rPr lang="en-IN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(AP)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Andhra Pradesh, </a:t>
                      </a:r>
                      <a:r>
                        <a:rPr lang="en-US" sz="3600" b="0" kern="120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Telangana</a:t>
                      </a:r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endParaRPr lang="en-IN" sz="3600" b="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Karnataka </a:t>
                      </a:r>
                      <a:endParaRPr lang="en-IN" sz="3600" b="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943">
                <a:tc>
                  <a:txBody>
                    <a:bodyPr/>
                    <a:lstStyle/>
                    <a:p>
                      <a:pPr algn="l"/>
                      <a:r>
                        <a:rPr lang="en-IN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 </a:t>
                      </a:r>
                      <a:r>
                        <a:rPr lang="en-IN" sz="36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Bn</a:t>
                      </a:r>
                      <a:r>
                        <a:rPr lang="en-IN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Varanasi</a:t>
                      </a:r>
                      <a:r>
                        <a:rPr lang="en-IN" sz="3600" b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IN" sz="3600" b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(UP)</a:t>
                      </a:r>
                      <a:endParaRPr lang="en-IN" sz="36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Madhya Pradesh (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47 Districts</a:t>
                      </a:r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  <a:endParaRPr lang="en-IN" sz="3600" b="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Uttar Pradesh 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(42 Districts)</a:t>
                      </a:r>
                      <a:endParaRPr lang="en-IN" sz="3600" b="1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063">
                <a:tc>
                  <a:txBody>
                    <a:bodyPr/>
                    <a:lstStyle/>
                    <a:p>
                      <a:pPr algn="l"/>
                      <a:r>
                        <a:rPr lang="en-IN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 </a:t>
                      </a:r>
                      <a:r>
                        <a:rPr lang="en-IN" sz="36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Bn</a:t>
                      </a:r>
                      <a:r>
                        <a:rPr lang="en-IN" sz="3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IN" sz="36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Doimukh</a:t>
                      </a:r>
                      <a:r>
                        <a:rPr lang="en-IN" sz="3600" b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IN" sz="3600" b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(Arunachal Pradesh)</a:t>
                      </a:r>
                      <a:endParaRPr lang="en-IN" sz="36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Assam 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(09 Districts), </a:t>
                      </a:r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Arunachal Pradesh, Manipur, Nagaland</a:t>
                      </a:r>
                      <a:endParaRPr lang="en-IN" sz="3600" b="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Gunshot wounds">
            <a:extLst>
              <a:ext uri="{FF2B5EF4-FFF2-40B4-BE49-F238E27FC236}">
                <a16:creationId xmlns:a16="http://schemas.microsoft.com/office/drawing/2014/main" id="{CB3B2651-56BB-1FF2-AD5E-7A18B7D3CE45}"/>
              </a:ext>
            </a:extLst>
          </p:cNvPr>
          <p:cNvSpPr txBox="1"/>
          <p:nvPr/>
        </p:nvSpPr>
        <p:spPr>
          <a:xfrm>
            <a:off x="742863" y="6242447"/>
            <a:ext cx="318977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CONT.</a:t>
            </a:r>
            <a:endParaRPr sz="4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19671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2740</TotalTime>
  <Words>1556</Words>
  <Application>Microsoft Office PowerPoint</Application>
  <PresentationFormat>Custom</PresentationFormat>
  <Paragraphs>417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Arial Unicode MS</vt:lpstr>
      <vt:lpstr>Calibri</vt:lpstr>
      <vt:lpstr>Open Sans</vt:lpstr>
      <vt:lpstr>Open Sans Semibold</vt:lpstr>
      <vt:lpstr>Tw Cen MT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Kamal Mehra</cp:lastModifiedBy>
  <cp:revision>93</cp:revision>
  <dcterms:modified xsi:type="dcterms:W3CDTF">2025-09-03T12:12:45Z</dcterms:modified>
</cp:coreProperties>
</file>