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51" r:id="rId2"/>
    <p:sldId id="257" r:id="rId3"/>
    <p:sldId id="290" r:id="rId4"/>
    <p:sldId id="1193" r:id="rId5"/>
    <p:sldId id="352" r:id="rId6"/>
    <p:sldId id="353" r:id="rId7"/>
    <p:sldId id="354" r:id="rId8"/>
    <p:sldId id="1194" r:id="rId9"/>
    <p:sldId id="1210" r:id="rId10"/>
    <p:sldId id="356" r:id="rId11"/>
    <p:sldId id="357" r:id="rId12"/>
    <p:sldId id="1189" r:id="rId13"/>
    <p:sldId id="1208" r:id="rId14"/>
    <p:sldId id="1197" r:id="rId15"/>
    <p:sldId id="1198" r:id="rId16"/>
    <p:sldId id="1196" r:id="rId17"/>
    <p:sldId id="1203" r:id="rId18"/>
    <p:sldId id="1199" r:id="rId19"/>
    <p:sldId id="1205" r:id="rId20"/>
    <p:sldId id="1204" r:id="rId21"/>
    <p:sldId id="1207" r:id="rId22"/>
    <p:sldId id="1200" r:id="rId23"/>
    <p:sldId id="1206" r:id="rId24"/>
    <p:sldId id="1191" r:id="rId25"/>
    <p:sldId id="1209" r:id="rId26"/>
    <p:sldId id="1192" r:id="rId27"/>
    <p:sldId id="1190" r:id="rId28"/>
    <p:sldId id="1188" r:id="rId2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1" autoAdjust="0"/>
  </p:normalViewPr>
  <p:slideViewPr>
    <p:cSldViewPr snapToGrid="0" snapToObjects="1">
      <p:cViewPr varScale="1">
        <p:scale>
          <a:sx n="69" d="100"/>
          <a:sy n="69" d="100"/>
        </p:scale>
        <p:origin x="54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18-03-2026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846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67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D396-CC0A-9542-BF57-6B305893B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F2AF4-A3FC-B407-9636-5E78D53E1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AE742-9263-A2DE-C2E2-B85D47C08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AB027-5975-C26E-F726-80BD7944A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1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BCFE1-511E-F2F7-2F4B-9E8268750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365ED-C3DC-0662-42EF-00BC8FE2E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B8BB2-7055-69CC-DE26-4812A8BC6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31D34-D025-F80D-1EDF-92798A3FB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723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91F07-7E02-5DBF-36E6-7B738E98D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DDE4F-D7ED-CCE0-DD1A-2B99A377E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4040A-0C77-51CB-0E09-96612C06F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E666-8080-DA90-54D0-F039C7EE8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89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B488D-67EC-AC9E-8FDA-F66F6D04E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88C04-E82E-B2B0-4731-F13D4E26A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78F88-FD9F-E6F6-D0B7-7B4424E5A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4CBAD-0EC0-6C8A-CD75-B4903EED9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5046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0A118-8F09-85CD-DD36-63C6C6E18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D9E01-0DB1-AC29-E933-8AB0011E9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32AEC-B68A-1FBA-9627-EFFF596C7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BE5F5-9799-B4C4-51D4-B8E5941A6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26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A183A-F9D3-2B34-7E9B-5282AB11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0C54B-B91D-4AD5-4238-1BD249137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CB628-7C5A-4865-039D-063C0E82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D383-AA43-8950-8020-30292D031B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112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DA72C-1A6F-03D0-9349-5FA81865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D0D39-40B5-3C42-BE48-EE3A9EB67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3197A-40E8-0977-CC3C-F0CAFF465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0440E-091B-1E79-602D-09A01729C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393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77FEF-D704-6565-2D9A-2B7C309AF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52887-BEE1-E0E9-2233-177CAC679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5794E-CE5D-CE40-70E9-E5244A342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B031-25B3-2A7E-C0B9-6BF3A8585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44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4BF01-05BC-676E-2204-C031BCE5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BE94D-0613-F5BB-1128-2CBF1590A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9FB04-745D-6E6D-DE8A-D1DCC357D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6D289-75BA-F1CE-390F-861F20C9C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63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8E65-620B-5678-019B-87176522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ED881-A132-235F-B439-BD2207FAA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71A3E-288D-BE26-AF6F-D5C956B88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5C459-BC9D-9BC5-0BC9-68D2DD6FC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776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A82A-4FF0-410F-2FE2-AA19F7637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87BDD-C100-D474-56AA-8BFF021AA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DE8BF-4C20-FD1C-2D28-B982722F8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0C3B3-3B44-3628-6866-06EE061C9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323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25E87-3412-B472-403C-4FCADCED7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7CF70-6D41-D12F-879C-2D66B9496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1542E-CA98-CD95-3D32-0F3106B9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10F2-D2C3-8565-6D9E-09A6DB26A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689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A1680-638D-D542-28D5-F1302E07A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8856A-95BC-083E-8B34-447D196EC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FE28E-BE62-B762-118B-8F61C7C4D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E2955-4294-5F45-330E-C9997FD8B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376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809B-2E4A-FE18-DEC1-42561F400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AF2C8-21FE-2644-9E39-03ACA9CC3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459DE-0658-6147-B299-ED9EF275D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F096F-59EF-6A57-DEF3-DDD507A1A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009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9AC94056-7E48-71E6-DA24-916821F49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B2D8BFF5-47DA-5E3D-A2B5-2A07FFEE9D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69C174C1-1089-17D3-0DEB-627F6F9BE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48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35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8A76-953D-0D34-D61F-E9F1C069C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3F964-240D-1064-B766-06B8FC10D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C7C2E-9528-A909-F66B-597929CBB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BC7A9-3D06-534D-5C74-B87039414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29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77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30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064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06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55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91903C-FD4E-5E01-E8B2-33EDF705A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86" b="5376"/>
          <a:stretch>
            <a:fillRect/>
          </a:stretch>
        </p:blipFill>
        <p:spPr>
          <a:xfrm>
            <a:off x="-1" y="1022738"/>
            <a:ext cx="12188953" cy="58352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101477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0000"/>
                </a:solidFill>
              </a:defRPr>
            </a:pP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465870"/>
            <a:ext cx="7900417" cy="139212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-64008" y="5430562"/>
            <a:ext cx="516636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High Altitude Rescue Operation and Expedition Planning</a:t>
            </a:r>
            <a:endParaRPr lang="en-US" altLang="en-US" sz="2800" b="1" dirty="0">
              <a:solidFill>
                <a:prstClr val="white"/>
              </a:solidFill>
              <a:latin typeface="Arial Black" panose="020B0A04020102020204" pitchFamily="34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ACB15F49-3609-946E-4703-8C0086A1BD07}"/>
              </a:ext>
            </a:extLst>
          </p:cNvPr>
          <p:cNvSpPr txBox="1"/>
          <p:nvPr/>
        </p:nvSpPr>
        <p:spPr>
          <a:xfrm>
            <a:off x="3207964" y="5917557"/>
            <a:ext cx="5155471" cy="756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                 Presented By:-</a:t>
            </a:r>
          </a:p>
          <a:p>
            <a:pPr algn="ctr"/>
            <a:r>
              <a:rPr lang="en-US" sz="2200" b="1" dirty="0">
                <a:latin typeface="Open sans"/>
              </a:rPr>
              <a:t>                Prem Kr Negi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A5B3-61A7-1F7D-F8DD-F55AAABC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914054B-CF4E-D1B5-740F-8EC4EAEFD7BD}"/>
              </a:ext>
            </a:extLst>
          </p:cNvPr>
          <p:cNvSpPr/>
          <p:nvPr/>
        </p:nvSpPr>
        <p:spPr>
          <a:xfrm>
            <a:off x="4572709" y="-13642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7926DF2-293A-5E7A-3081-109DB05DE17A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Mountaineering Expedition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694F1C7-352F-DF2E-056F-F95D07E663B5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22974-0AB2-12BE-E4AD-C59060CF97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B89ED-A69F-E60A-D22E-3F00C6368D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487CC-F5AB-465A-B3AE-83AA35A7A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545" y="223576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DA33F7-7B65-7516-F78F-EBCC1F7C8D5E}"/>
              </a:ext>
            </a:extLst>
          </p:cNvPr>
          <p:cNvSpPr/>
          <p:nvPr/>
        </p:nvSpPr>
        <p:spPr>
          <a:xfrm>
            <a:off x="4754880" y="1084072"/>
            <a:ext cx="6709201" cy="57504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Planned and organized attempt by a group of climbers to ascend a mountain or peak Hight altitude or difficult terrain.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15A10-5E6A-B016-8008-5D73CC711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562" y="3747824"/>
            <a:ext cx="5344759" cy="249282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67FF4-A538-7EAA-0550-3B3A82BD7A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4" y="6043411"/>
            <a:ext cx="2121694" cy="8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6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DFB4F-439B-0BF0-FBCC-3E0BF7927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A4D5D66-1ACB-823F-FBBA-5CF500A477A5}"/>
              </a:ext>
            </a:extLst>
          </p:cNvPr>
          <p:cNvSpPr/>
          <p:nvPr/>
        </p:nvSpPr>
        <p:spPr>
          <a:xfrm>
            <a:off x="4547309" y="-13642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0140B00-BF8D-AA98-8204-3FE5BED1FF63}"/>
              </a:ext>
            </a:extLst>
          </p:cNvPr>
          <p:cNvSpPr txBox="1"/>
          <p:nvPr/>
        </p:nvSpPr>
        <p:spPr>
          <a:xfrm>
            <a:off x="94488" y="251783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 &amp; objective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8CB18B3-BAC0-6F49-0DE7-9FE37D1FA916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AA003-EADF-7A1C-12A3-AA5A262911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73190-A83A-073F-37DC-1DC718AB95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6DB5F-BAF0-CE1A-5AE4-8D1581D60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4F28D2-146E-7DDB-2CC0-699831B3AA6B}"/>
              </a:ext>
            </a:extLst>
          </p:cNvPr>
          <p:cNvSpPr/>
          <p:nvPr/>
        </p:nvSpPr>
        <p:spPr>
          <a:xfrm>
            <a:off x="4590568" y="1276167"/>
            <a:ext cx="6709201" cy="5525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Summit achievement.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of Team members.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coordination and leadership.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 development.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Management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Protection.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Rescue and Emergency Preparedness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B33A3-75D9-C2BD-85ED-79F57BBAC2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664" y="6236494"/>
            <a:ext cx="2715858" cy="6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DFB4F-439B-0BF0-FBCC-3E0BF7927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A4D5D66-1ACB-823F-FBBA-5CF500A477A5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0140B00-BF8D-AA98-8204-3FE5BED1FF63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Peak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8CB18B3-BAC0-6F49-0DE7-9FE37D1FA916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3190-A83A-073F-37DC-1DC718AB95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6DB5F-BAF0-CE1A-5AE4-8D1581D6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6B572A-E999-AFD8-9454-33F10D52B8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9" y="6051548"/>
            <a:ext cx="2071686" cy="92789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4F28D2-146E-7DDB-2CC0-699831B3AA6B}"/>
              </a:ext>
            </a:extLst>
          </p:cNvPr>
          <p:cNvSpPr/>
          <p:nvPr/>
        </p:nvSpPr>
        <p:spPr>
          <a:xfrm>
            <a:off x="4547309" y="942975"/>
            <a:ext cx="6489785" cy="596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factors in Peak selection-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Difficulty level, Altitude of the peak, Weather condition, accessibility, Terrain and Technical challenges, Safety and rescue possibilities, permission and regulation.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4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BF62B-E652-0529-2A9F-801F22770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B552359-3C88-99E3-6AEE-45B101E7F970}"/>
              </a:ext>
            </a:extLst>
          </p:cNvPr>
          <p:cNvSpPr/>
          <p:nvPr/>
        </p:nvSpPr>
        <p:spPr>
          <a:xfrm>
            <a:off x="4547309" y="-1"/>
            <a:ext cx="7692584" cy="698862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ED36D47-7A99-EAA9-AAE5-501E7F180740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Permissions  Required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0083FEA-A827-F10D-945A-8FE44DF66AC6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9B5D8-CD39-0D97-526C-D4B14CE5F1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72512-35A8-A6FF-402A-486A893BF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B44EA-2A32-91C6-B064-1C68C09841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1" y="6054623"/>
            <a:ext cx="2228849" cy="8509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B54690-D409-C6D9-090B-8CA616D53713}"/>
              </a:ext>
            </a:extLst>
          </p:cNvPr>
          <p:cNvSpPr/>
          <p:nvPr/>
        </p:nvSpPr>
        <p:spPr>
          <a:xfrm>
            <a:off x="4547309" y="992981"/>
            <a:ext cx="6532647" cy="59125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Climbing permit from IMF.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 and Wild Life permission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Inner Line permit/Restricted area permit. 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Clearance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Administration permit.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Insurance and rescue permission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permission.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7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591CB-DA44-D7D9-E359-7C6173943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0EA4C9-345B-3D81-2B74-78ECE17D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56" t="1735" r="31379"/>
          <a:stretch>
            <a:fillRect/>
          </a:stretch>
        </p:blipFill>
        <p:spPr>
          <a:xfrm>
            <a:off x="36762" y="2713547"/>
            <a:ext cx="2935171" cy="417769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5D78140-803D-0F1C-9659-2681BE044D4D}"/>
              </a:ext>
            </a:extLst>
          </p:cNvPr>
          <p:cNvSpPr/>
          <p:nvPr/>
        </p:nvSpPr>
        <p:spPr>
          <a:xfrm>
            <a:off x="3307556" y="0"/>
            <a:ext cx="8932337" cy="6858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8468CCC5-BBBC-B607-C79A-CC982B392952}"/>
              </a:ext>
            </a:extLst>
          </p:cNvPr>
          <p:cNvSpPr txBox="1"/>
          <p:nvPr/>
        </p:nvSpPr>
        <p:spPr>
          <a:xfrm>
            <a:off x="-4804" y="1389124"/>
            <a:ext cx="2869448" cy="106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Climbing Route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A77E61B-E984-30EB-1A77-042F3F46A764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ADD58-F634-3373-4BAB-C279725BE5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1FFFE-BF06-8504-6B23-4B0456664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63F80B-73F5-860D-D527-C92C54FC8E6F}"/>
              </a:ext>
            </a:extLst>
          </p:cNvPr>
          <p:cNvSpPr/>
          <p:nvPr/>
        </p:nvSpPr>
        <p:spPr>
          <a:xfrm>
            <a:off x="4547309" y="1035843"/>
            <a:ext cx="6475497" cy="58696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Climbing Route includes-</a:t>
            </a:r>
          </a:p>
          <a:p>
            <a:pPr algn="just"/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Safest and most practical path.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of Terrain features like glaciers, ridges, snow slops, rock faces, and crevasses. 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 Locations (Camp-1, camp-ii, camp –iii, summit camp etc.)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14F9-29BF-7D0E-4F7C-F9B69AC10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3C79AC9B-17B0-3C74-72CF-D5AE24CCF6E7}"/>
              </a:ext>
            </a:extLst>
          </p:cNvPr>
          <p:cNvSpPr/>
          <p:nvPr/>
        </p:nvSpPr>
        <p:spPr>
          <a:xfrm>
            <a:off x="4547309" y="0"/>
            <a:ext cx="7692584" cy="6858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CD216C7-3B72-BDEF-84D8-426006DCE470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Itinerary of Expedition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57EF167-131A-AF46-98CB-05DA65DC2A3D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8D71D-9DF2-2A38-DAF3-C56D57BC7E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D1633-F69C-3925-95E9-1CCD3EDC5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86516E-956C-DE3F-CE2C-4D2AAEC767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" y="6060775"/>
            <a:ext cx="2035969" cy="8447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DF7EDF-7379-BECB-75A0-7A720809232A}"/>
              </a:ext>
            </a:extLst>
          </p:cNvPr>
          <p:cNvSpPr/>
          <p:nvPr/>
        </p:nvSpPr>
        <p:spPr>
          <a:xfrm>
            <a:off x="4547309" y="1007269"/>
            <a:ext cx="6496929" cy="5898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Expedition itinerary includes-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 march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Camp establishment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Acclimatization climbs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 Ferrying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 establishment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Summit attempt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Descent.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4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12B1-8455-5014-76BD-22B7BD80D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3BC8964D-17EE-8CC2-1F70-35151AB85FB5}"/>
              </a:ext>
            </a:extLst>
          </p:cNvPr>
          <p:cNvSpPr/>
          <p:nvPr/>
        </p:nvSpPr>
        <p:spPr>
          <a:xfrm>
            <a:off x="4547309" y="7256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3DE44B5-0FCD-4FD9-78A1-11421399A1AE}"/>
              </a:ext>
            </a:extLst>
          </p:cNvPr>
          <p:cNvSpPr txBox="1"/>
          <p:nvPr/>
        </p:nvSpPr>
        <p:spPr>
          <a:xfrm>
            <a:off x="94488" y="197681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Team and composition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DD6A365-6DDA-0F16-041B-8C8355B7818F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44D91-651A-B1F3-281F-F2287C0EC4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6273E-3E57-91B6-4447-EF23EEA4B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7" y="33734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2BDD0E-57E2-577D-886C-3A52A6692E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5" y="6073078"/>
            <a:ext cx="2085974" cy="7849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45BBB2-43BA-9368-E5F2-8AEC39D5948A}"/>
              </a:ext>
            </a:extLst>
          </p:cNvPr>
          <p:cNvSpPr/>
          <p:nvPr/>
        </p:nvSpPr>
        <p:spPr>
          <a:xfrm>
            <a:off x="4547309" y="703067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to 25 members depending upon the size and difficulty of the expedition.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Expedition leader-01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Deputy Leader-01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Climbers-6 to 10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Altitude Support Team- 4 to 8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Officer/Medic-02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 and Kitchen Staff-02 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-01 to 02.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05D8F-53F4-FDB8-8AF2-F62BE6856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87" y="4410340"/>
            <a:ext cx="4107371" cy="184510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201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5ECA-EE1D-99DE-9685-115F47CCF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3F79EEF-AAEC-BC29-0B58-D81CD63EC485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736C242-954E-6B52-B0EC-565B6A84E8EC}"/>
              </a:ext>
            </a:extLst>
          </p:cNvPr>
          <p:cNvSpPr txBox="1"/>
          <p:nvPr/>
        </p:nvSpPr>
        <p:spPr>
          <a:xfrm>
            <a:off x="94488" y="251783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 of Team members &amp; Stores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4D6A5A4-EA65-6F01-4851-633C076D8644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9D27B-AEE6-1A82-D381-9051374A72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23E0E-3185-1E57-C5AE-4EC00BD1D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46" y="4212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7844B-5174-13CF-42A0-F9F8E89AB3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" y="6011563"/>
            <a:ext cx="2214563" cy="89397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4B0D02-34C4-DA50-BDD7-289EBE8521F8}"/>
              </a:ext>
            </a:extLst>
          </p:cNvPr>
          <p:cNvSpPr/>
          <p:nvPr/>
        </p:nvSpPr>
        <p:spPr>
          <a:xfrm>
            <a:off x="4547309" y="764027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 Plan-</a:t>
            </a:r>
          </a:p>
          <a:p>
            <a:pPr algn="just"/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 Phase (Home to Base Camp)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Transport-Truck/buses for team &amp; equipment.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Jeeps and 4x4 in Hilly Terrain.</a:t>
            </a: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Trek Phase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 Road Head to Base Camp)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Movement By- Team Members &amp; Porters/mules (load carriers)</a:t>
            </a:r>
          </a:p>
          <a:p>
            <a:pPr lvl="1" algn="just"/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Climbing Phase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 Base Camp-Summit)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Vehicles.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 carried by-Climbers &amp; High altitude porters (HAPs).  </a:t>
            </a:r>
          </a:p>
        </p:txBody>
      </p:sp>
    </p:spTree>
    <p:extLst>
      <p:ext uri="{BB962C8B-B14F-4D97-AF65-F5344CB8AC3E}">
        <p14:creationId xmlns:p14="http://schemas.microsoft.com/office/powerpoint/2010/main" val="267429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60FB6-C37D-08D0-052E-E8FA2E4F6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FD2F6B6-2B35-BCFF-B681-D3178ACEC843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BDDEEEF-213A-973B-EBFE-C7CA7708FF58}"/>
              </a:ext>
            </a:extLst>
          </p:cNvPr>
          <p:cNvSpPr txBox="1"/>
          <p:nvPr/>
        </p:nvSpPr>
        <p:spPr>
          <a:xfrm>
            <a:off x="94488" y="251783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 Training and Selection of team members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B361ABA-3CEC-5D57-F8D5-3E4B6D7B9941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64FFD-3638-2E09-7E66-31DDB80BB5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D7C34-4E7A-0B84-37ED-114340BEC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7" y="33734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FBB2B-2E76-3DFA-C9EF-A64EDE7528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" y="5999259"/>
            <a:ext cx="2178843" cy="9062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0AC951-472A-2B0E-A6E4-202398D60B25}"/>
              </a:ext>
            </a:extLst>
          </p:cNvPr>
          <p:cNvSpPr/>
          <p:nvPr/>
        </p:nvSpPr>
        <p:spPr>
          <a:xfrm>
            <a:off x="4547309" y="764027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to 15 days pre training to check the fitness and technical aspects of climbers.</a:t>
            </a:r>
          </a:p>
          <a:p>
            <a:pPr algn="just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 days  pre training for acclimation and fitness at High altitude region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0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6465-2689-EA25-EBD5-645CD82F8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9381ED9-D393-67D8-18EC-55E2E33C601C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A71C22B1-E787-25A0-C31F-30E89E2D1E18}"/>
              </a:ext>
            </a:extLst>
          </p:cNvPr>
          <p:cNvSpPr txBox="1"/>
          <p:nvPr/>
        </p:nvSpPr>
        <p:spPr>
          <a:xfrm>
            <a:off x="94488" y="251783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 of Equipment, clothing &amp; stores. 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3D64226A-C066-420A-17C1-490A42A01472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06082-0D49-74AC-55C2-6B4EB2F7A1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814AC-2BD8-9802-2854-46C905EB1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338" y="92129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AD767-A2BB-E105-F0EB-4192474D9F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6005411"/>
            <a:ext cx="2650331" cy="85258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8AE77E-194C-0F62-792C-1F9B0CE15AAC}"/>
              </a:ext>
            </a:extLst>
          </p:cNvPr>
          <p:cNvSpPr/>
          <p:nvPr/>
        </p:nvSpPr>
        <p:spPr>
          <a:xfrm>
            <a:off x="4547309" y="764027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Mountaineering equipment for each climbers.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Mountaineering equipment's combined for team.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clothing including snow clothing.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Ration- on per day per head calculation.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Tantage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High altitude tents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Camping equipment's.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Utensils.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Hygiene items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Misc items. </a:t>
            </a: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1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47728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01" tIns="45688" rIns="91401" bIns="45688" anchor="t" anchorCtr="0">
            <a:noAutofit/>
          </a:bodyPr>
          <a:lstStyle/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High Altitude rescue operation,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and Challenges?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Composition &amp; Essentials equipment's.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Altitude Rescue Procedure. 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Mountaineering Expedition Planning, Team preparation, logistics planning, Safety and Risk Management.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2392295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completion 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110837"/>
            <a:ext cx="1320994" cy="11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847184" y="269201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847184" y="391322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BC4392EB-49C1-BB88-DEEB-E20664358BD4}"/>
              </a:ext>
            </a:extLst>
          </p:cNvPr>
          <p:cNvSpPr/>
          <p:nvPr/>
        </p:nvSpPr>
        <p:spPr>
          <a:xfrm>
            <a:off x="4904394" y="530942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F81B5-4CE9-D1AD-8D6D-85BB35A4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3B2C061-3B5B-1496-85FD-ECECD73C65E4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AEE396D-18EE-7AE4-8B31-E0CAA1F43A60}"/>
              </a:ext>
            </a:extLst>
          </p:cNvPr>
          <p:cNvSpPr txBox="1"/>
          <p:nvPr/>
        </p:nvSpPr>
        <p:spPr>
          <a:xfrm>
            <a:off x="94488" y="251783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Hiring of HAP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5EC3167A-E9E2-6C56-E3D5-FB437FE3AB73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9A72F-C9FF-1239-C39B-BC70A0CA6F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07DF6-4328-AE4D-2A47-56F982E10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866863-121E-262E-8E8D-FD49404794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962350"/>
            <a:ext cx="2293144" cy="9431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A28BE4-1B59-108D-596F-B24F020F38CE}"/>
              </a:ext>
            </a:extLst>
          </p:cNvPr>
          <p:cNvSpPr/>
          <p:nvPr/>
        </p:nvSpPr>
        <p:spPr>
          <a:xfrm>
            <a:off x="4547310" y="1100137"/>
            <a:ext cx="6582654" cy="5912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of Hiring-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mountaineering agencies.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 porter communities (e.g. Sherpa, Ladakhi,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Kinnauri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)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Govt. approved agencies/mountaineering institute </a:t>
            </a:r>
          </a:p>
          <a:p>
            <a:pPr lvl="1" algn="just"/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criteria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Physically fit, Experience, technical skills.  </a:t>
            </a:r>
          </a:p>
          <a:p>
            <a:pPr lvl="1" algn="just"/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Wages and benefits-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daily wages as per local govt. norms.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&amp; accommodation, clothing &amp; equipment (if not self owned) Insurance (life &amp; accidents) 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Responsibilities-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 ferry, route opening, camp establishment, assisting climbers during summit push, supporting rescue/evacuation if required. </a:t>
            </a: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1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F464-E2B0-AC0B-86A7-8DC048AC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D4724F81-3A7F-ECC5-E8E1-8E4354DE756B}"/>
              </a:ext>
            </a:extLst>
          </p:cNvPr>
          <p:cNvSpPr/>
          <p:nvPr/>
        </p:nvSpPr>
        <p:spPr>
          <a:xfrm>
            <a:off x="4547309" y="7256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EBD4047B-5531-9E4F-BFFA-1D7C1AB60867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Logistics Planning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2E03C5E-4E94-1D93-2E91-71060FCAEECC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9CB58-A315-E356-3977-CFCE376D57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0B516-B986-0580-56FB-062655AC7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900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F0C352-AE7F-0490-2833-BE23C1509A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753" y="6299947"/>
            <a:ext cx="1991521" cy="6128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C8C884-E7CE-ED92-B9FA-D2F98A248972}"/>
              </a:ext>
            </a:extLst>
          </p:cNvPr>
          <p:cNvSpPr/>
          <p:nvPr/>
        </p:nvSpPr>
        <p:spPr>
          <a:xfrm>
            <a:off x="4547309" y="735452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and fuel calculation.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load and distribution.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(Road+ porter+ animal+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Set Up</a:t>
            </a: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3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2E436-B318-B0DE-56A6-6118A69EC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3B7AB2D9-9015-FE55-201B-15DD27ECF62A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31A1D08-7545-BDD0-E9AF-B26F2C6C3DA8}"/>
              </a:ext>
            </a:extLst>
          </p:cNvPr>
          <p:cNvSpPr txBox="1"/>
          <p:nvPr/>
        </p:nvSpPr>
        <p:spPr>
          <a:xfrm>
            <a:off x="94488" y="251783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149AE3E-1B24-9CE5-3BF0-1F459ED738CC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B5074-167E-D82E-3647-F09B244E75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58867-9987-5345-C58E-8819C2BF8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900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375A92-F538-7B93-4033-7162DB6F43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" y="6377368"/>
            <a:ext cx="2271713" cy="105613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29EF7B-7356-0303-05E7-40B35466E13B}"/>
              </a:ext>
            </a:extLst>
          </p:cNvPr>
          <p:cNvSpPr/>
          <p:nvPr/>
        </p:nvSpPr>
        <p:spPr>
          <a:xfrm>
            <a:off x="4547309" y="764027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estimates- Total cost required to conduct the mountaineering expedition.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components of budget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 expenses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and ration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Hiring of equipment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Permission and fees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Wages/Allowances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and rescue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&amp; Insurance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Misc. </a:t>
            </a:r>
          </a:p>
        </p:txBody>
      </p:sp>
    </p:spTree>
    <p:extLst>
      <p:ext uri="{BB962C8B-B14F-4D97-AF65-F5344CB8AC3E}">
        <p14:creationId xmlns:p14="http://schemas.microsoft.com/office/powerpoint/2010/main" val="25702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B74B2-2FBA-7843-2CDC-1B8DA9C9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2668C87-7C90-74C7-1DAC-6B8F1587CDE4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E02D01BE-AE09-21CA-DE7A-C8A9E9DAB385}"/>
              </a:ext>
            </a:extLst>
          </p:cNvPr>
          <p:cNvSpPr txBox="1"/>
          <p:nvPr/>
        </p:nvSpPr>
        <p:spPr>
          <a:xfrm>
            <a:off x="94488" y="251783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Insurance of each team members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56D62CDC-73EC-664B-A0C3-68A61A9170ED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AAF88-6039-A1D5-596D-AA18BF78F7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086C8-2374-3ADA-654E-88430B15E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327B8A-83BE-C7E2-5E04-28118A12B1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5" y="6060775"/>
            <a:ext cx="2207419" cy="8447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CE4E10-4F8A-9D8D-E831-100DF42539A9}"/>
              </a:ext>
            </a:extLst>
          </p:cNvPr>
          <p:cNvSpPr/>
          <p:nvPr/>
        </p:nvSpPr>
        <p:spPr>
          <a:xfrm>
            <a:off x="4547310" y="978693"/>
            <a:ext cx="6575510" cy="59268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protection and security to all team members against risks such as injury, illness, disability or death during the expedition.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Insurance Required-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Insurance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Accident Insurance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Insurance 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 Insurance 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Insurance</a:t>
            </a:r>
          </a:p>
          <a:p>
            <a:pPr lvl="2" algn="just"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94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B0877-D22A-3407-BA4C-6C965C713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0337611-FB0D-9828-0471-ACB87F7AAAB5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C941A95-F26B-6A5C-CA0B-F9CCA2825CA7}"/>
              </a:ext>
            </a:extLst>
          </p:cNvPr>
          <p:cNvSpPr txBox="1"/>
          <p:nvPr/>
        </p:nvSpPr>
        <p:spPr>
          <a:xfrm>
            <a:off x="94488" y="251783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Casualty evacuation and contingency plan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55F8E75-6A6A-6A2E-FFB8-D5BA3C61A0D4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DB1B6-052A-128F-401C-8F8D8D7E06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9DFEE-224B-5615-053A-CB98C95F4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59" y="4099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6E020D-58E3-69A2-8773-4EC248E8A6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082305"/>
            <a:ext cx="2014538" cy="82322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8E0117-8B38-053C-0C5C-FE39EFE1ED10}"/>
              </a:ext>
            </a:extLst>
          </p:cNvPr>
          <p:cNvSpPr/>
          <p:nvPr/>
        </p:nvSpPr>
        <p:spPr>
          <a:xfrm>
            <a:off x="4554236" y="770954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90FA9A-FD3E-D520-6C73-743F9B06A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765" y="852551"/>
            <a:ext cx="6356540" cy="55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qualified doctor and a paramedic, equipped with adequate medical supplies and a HAPO bag, will remain with the team at all times.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event of serious illness, the affected climber will be evacuated by team members.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ambulance may be stationed at the nearest roadhead as a backup measure.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Helicopter evacuation support will be available at all times for high-altitude medical emergencies.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Climbers will be divided into two rope teams.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any given time, one rope team will attempt the summit while the other remains on standby as a rescue team.</a:t>
            </a:r>
          </a:p>
        </p:txBody>
      </p:sp>
    </p:spTree>
    <p:extLst>
      <p:ext uri="{BB962C8B-B14F-4D97-AF65-F5344CB8AC3E}">
        <p14:creationId xmlns:p14="http://schemas.microsoft.com/office/powerpoint/2010/main" val="2683327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19A40-4B8E-32E7-B076-29EDF2D1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CEFC00C1-300D-7EFD-CE08-6F18764E6D49}"/>
              </a:ext>
            </a:extLst>
          </p:cNvPr>
          <p:cNvSpPr/>
          <p:nvPr/>
        </p:nvSpPr>
        <p:spPr>
          <a:xfrm>
            <a:off x="4547309" y="-1"/>
            <a:ext cx="7692584" cy="690553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A4B502B3-0175-26C9-F4CD-B855C0FE3A97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Assessment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434EFA9-D0E1-7973-09D8-3BA0BF80FC9D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802B6-07CB-AFB7-627E-7A7406A817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030CA-B8C0-26BD-F262-6DFC60031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59" y="4099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E7129E-0FAE-FAD1-6971-6B8FA90D86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082305"/>
            <a:ext cx="2014538" cy="82322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F4DBDB-66DB-427D-CB1E-5C25D75BFA02}"/>
              </a:ext>
            </a:extLst>
          </p:cNvPr>
          <p:cNvSpPr/>
          <p:nvPr/>
        </p:nvSpPr>
        <p:spPr>
          <a:xfrm>
            <a:off x="4554236" y="770954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788E64-4DD0-A7F6-2423-A023FD64F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765" y="1328384"/>
            <a:ext cx="6356540" cy="348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 Forecast- IMD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Avalanche Zones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2400" dirty="0">
                <a:latin typeface="Arial" panose="020B0604020202020204" pitchFamily="34" charset="0"/>
              </a:rPr>
              <a:t>Crevasse Risk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Emergency Helipads and Routes.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633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297DC-6FDF-ABA9-6CBB-B14369BFB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511DF82-38BF-BC50-3B29-D089347D41C2}"/>
              </a:ext>
            </a:extLst>
          </p:cNvPr>
          <p:cNvSpPr/>
          <p:nvPr/>
        </p:nvSpPr>
        <p:spPr>
          <a:xfrm>
            <a:off x="4547309" y="0"/>
            <a:ext cx="7692584" cy="69723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46C492B-BEAD-E988-CC53-F3161E6BA02E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Expedition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031E4D5-98BC-AEF4-31B2-6AB3DA3DC067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A00C2-15C4-6E01-5E30-F0B0AD4A3F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CE7B36-AE97-2564-21C0-785911504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43" y="56409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EBAFE2-243D-10C5-24C8-9318BE7E67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9" y="5996184"/>
            <a:ext cx="2235993" cy="9761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F9A964-89EB-B191-4E72-06E36C81963A}"/>
              </a:ext>
            </a:extLst>
          </p:cNvPr>
          <p:cNvSpPr/>
          <p:nvPr/>
        </p:nvSpPr>
        <p:spPr>
          <a:xfrm>
            <a:off x="4547309" y="764027"/>
            <a:ext cx="6709201" cy="6141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Debriefing of team members.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Submission of Expedition report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Check and Maintenance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Check up.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Responsibilities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settlements and submission of bills.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Submission of report to HQ NDRF and IMF.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81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E3D6E08D-5539-0C89-4C26-C579097FD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696F481B-1078-8ACF-ABB6-006BA3DA6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2A0FAB90-5D5B-C4FE-6D78-0F72DDFB2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88704" y="1249362"/>
            <a:ext cx="6272355" cy="466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01" tIns="45688" rIns="91401" bIns="45688" anchor="t" anchorCtr="0">
            <a:noAutofit/>
          </a:bodyPr>
          <a:lstStyle/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High Altitude?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Risks in High Altitude. 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Principals of High Altitude Rescue equipment.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Rescue planning steps, and Equipment’s.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266" indent="0" algn="just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Mountaineering Expedition Planning, Team preparation, logistics planning, Safety and Risk Management.</a:t>
            </a:r>
          </a:p>
          <a:p>
            <a:pPr marL="114266" indent="0" algn="just">
              <a:lnSpc>
                <a:spcPct val="100000"/>
              </a:lnSpc>
              <a:buNone/>
              <a:defRPr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6DB6AE4C-43E6-B524-2D4E-80C84B0F98CF}"/>
              </a:ext>
            </a:extLst>
          </p:cNvPr>
          <p:cNvSpPr txBox="1"/>
          <p:nvPr/>
        </p:nvSpPr>
        <p:spPr>
          <a:xfrm>
            <a:off x="585064" y="1921240"/>
            <a:ext cx="3857763" cy="52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Now you are able to:-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BF0EAD04-72D8-64F7-F485-6FB4C635307D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144D7D-5F66-56EF-E480-6A012054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994" cy="112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CA5E5AC-E902-79E0-4B0B-ECA29DFB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594" y="0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A45D111B-6C6E-1899-35C1-E12DA5C8D4B7}"/>
              </a:ext>
            </a:extLst>
          </p:cNvPr>
          <p:cNvSpPr/>
          <p:nvPr/>
        </p:nvSpPr>
        <p:spPr>
          <a:xfrm>
            <a:off x="4847184" y="244266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498EE4FC-CBC5-23B5-5F93-33596D411147}"/>
              </a:ext>
            </a:extLst>
          </p:cNvPr>
          <p:cNvSpPr/>
          <p:nvPr/>
        </p:nvSpPr>
        <p:spPr>
          <a:xfrm>
            <a:off x="4820896" y="3420836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8ED5E92E-323E-8B88-3FFF-3C269F2EA3F8}"/>
              </a:ext>
            </a:extLst>
          </p:cNvPr>
          <p:cNvSpPr/>
          <p:nvPr/>
        </p:nvSpPr>
        <p:spPr>
          <a:xfrm>
            <a:off x="4845185" y="444660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17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7748" y="77946"/>
            <a:ext cx="12033331" cy="67021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93" y="3276681"/>
            <a:ext cx="304642" cy="3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8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28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045304" y="147380"/>
            <a:ext cx="6801762" cy="625860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2" tIns="39122" rIns="39122" bIns="39122"/>
          <a:lstStyle/>
          <a:p>
            <a:endParaRPr sz="2398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0978" y="3230318"/>
            <a:ext cx="3722629" cy="69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22" tIns="39122" rIns="39122" bIns="39122">
            <a:spAutoFit/>
          </a:bodyPr>
          <a:lstStyle/>
          <a:p>
            <a:pPr algn="ctr"/>
            <a:r>
              <a:rPr lang="en-US" sz="3998" b="1" dirty="0">
                <a:latin typeface="Open sans"/>
              </a:rPr>
              <a:t>THANK YOU </a:t>
            </a:r>
            <a:r>
              <a:rPr lang="en-US" sz="3998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82" y="517728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8" y="205254"/>
            <a:ext cx="2099688" cy="125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744" y="261924"/>
            <a:ext cx="1229350" cy="108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7309" y="13346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94488" y="251783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" y="6405894"/>
            <a:ext cx="1928812" cy="808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8359A3-DAC3-F4C4-ED91-4409CCD863F7}"/>
              </a:ext>
            </a:extLst>
          </p:cNvPr>
          <p:cNvSpPr/>
          <p:nvPr/>
        </p:nvSpPr>
        <p:spPr>
          <a:xfrm>
            <a:off x="4703885" y="969265"/>
            <a:ext cx="6709201" cy="5888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Altitude environments provides extreme challenges.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Rescue operations above 5500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mtrs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(18000 ft) are complex.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 specialized training, planning and equipment.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Coordination between expedition teams and rescue agencies is critical. </a:t>
            </a:r>
          </a:p>
        </p:txBody>
      </p:sp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163D5-ED57-1E24-8310-9E227F844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27C365D-C31C-D1D6-A410-BEA1E17A7279}"/>
              </a:ext>
            </a:extLst>
          </p:cNvPr>
          <p:cNvSpPr/>
          <p:nvPr/>
        </p:nvSpPr>
        <p:spPr>
          <a:xfrm>
            <a:off x="4547309" y="-942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574C5CB-032E-10FA-8CED-EAC76D739EE8}"/>
              </a:ext>
            </a:extLst>
          </p:cNvPr>
          <p:cNvSpPr txBox="1"/>
          <p:nvPr/>
        </p:nvSpPr>
        <p:spPr>
          <a:xfrm>
            <a:off x="94488" y="251783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High Altitude Rescue Operations.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42A6D8C-337F-E6AC-B141-55488646A065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5D191-8E06-44B7-BA47-257EA14269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" y="6405893"/>
            <a:ext cx="2250281" cy="931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C9A90-8A3F-3F4E-48D5-DD7998D864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ECDA8-4B47-D4D7-D897-2E96BDA1B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C3012B-6308-0397-D733-9D2D6AF30C51}"/>
              </a:ext>
            </a:extLst>
          </p:cNvPr>
          <p:cNvSpPr/>
          <p:nvPr/>
        </p:nvSpPr>
        <p:spPr>
          <a:xfrm>
            <a:off x="4703885" y="969265"/>
            <a:ext cx="6709201" cy="5888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Rescue Operations conducted above 2500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mtrs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where low oxygen, extreme weather and terrain makes evacuation difficult.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868DB-D751-98BF-B94B-8AFD27A1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89D36CE-AEE1-A148-0480-1B1D1D57372F}"/>
              </a:ext>
            </a:extLst>
          </p:cNvPr>
          <p:cNvSpPr/>
          <p:nvPr/>
        </p:nvSpPr>
        <p:spPr>
          <a:xfrm>
            <a:off x="4547309" y="-942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16B3433-624F-ADC9-D8D5-EB47DF683870}"/>
              </a:ext>
            </a:extLst>
          </p:cNvPr>
          <p:cNvSpPr txBox="1"/>
          <p:nvPr/>
        </p:nvSpPr>
        <p:spPr>
          <a:xfrm>
            <a:off x="94488" y="251783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Altitude Environmental Risk and Challenges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46F37789-A9CE-D6F8-CDBD-69834354D23E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4EDAA-79B7-0E13-E5E6-43FF2B64D3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5" y="6405893"/>
            <a:ext cx="2021680" cy="823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57B0E-FA0D-1D5B-1AC8-CB7FEC7847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E33DB-918B-5D18-2EB9-36EAA3E74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909C45-55D2-C65A-D119-C2A5916BF6F9}"/>
              </a:ext>
            </a:extLst>
          </p:cNvPr>
          <p:cNvSpPr/>
          <p:nvPr/>
        </p:nvSpPr>
        <p:spPr>
          <a:xfrm>
            <a:off x="4844172" y="1119577"/>
            <a:ext cx="6709201" cy="5888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Oxygen (Hypoxia)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Extreme Cold Temperature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Unpredictable weather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Avalanches and rockfalls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Glacier Crevasses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 Terrain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Communication and Resources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Dehydration and Sun Exposure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Altitude Illness (Hape &amp;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5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2163A-609F-944F-522F-E24C34D12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404F377-385E-EECE-3C15-3E547A98D5E2}"/>
              </a:ext>
            </a:extLst>
          </p:cNvPr>
          <p:cNvSpPr/>
          <p:nvPr/>
        </p:nvSpPr>
        <p:spPr>
          <a:xfrm>
            <a:off x="4547309" y="-6715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C038C0B-387E-796D-25AF-A6A7D809DC28}"/>
              </a:ext>
            </a:extLst>
          </p:cNvPr>
          <p:cNvSpPr txBox="1"/>
          <p:nvPr/>
        </p:nvSpPr>
        <p:spPr>
          <a:xfrm>
            <a:off x="94488" y="2517833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Emergencies in High Altitudes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C114991-95C6-0A44-9DBB-7B07E064203A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CE035B-7906-CE8F-1F4D-EC7F08C378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9" y="6405893"/>
            <a:ext cx="2100261" cy="820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ED5DE-8C2E-7C0A-7F58-839B56738B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01B84-A74E-CA0B-2858-E28857AEF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5ACE62-3F49-23AD-4D1F-192E63BFBA89}"/>
              </a:ext>
            </a:extLst>
          </p:cNvPr>
          <p:cNvSpPr/>
          <p:nvPr/>
        </p:nvSpPr>
        <p:spPr>
          <a:xfrm>
            <a:off x="4754881" y="1221581"/>
            <a:ext cx="6346508" cy="5636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Acute Mountain Sickness (AMS)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HAPE (High Altitude Pulmonary Edema)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HACE ( High Altitude Cerebral Edema)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Falls/Fractures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Frostbite &amp; hypothermia.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9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FE613-205E-6CC0-9B0B-DCE2AE83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E8639D8-757E-7646-B820-3EFBFC4AD561}"/>
              </a:ext>
            </a:extLst>
          </p:cNvPr>
          <p:cNvSpPr/>
          <p:nvPr/>
        </p:nvSpPr>
        <p:spPr>
          <a:xfrm>
            <a:off x="4547309" y="7139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86E7E9C-B034-7CC5-845E-3B8C26195B7C}"/>
              </a:ext>
            </a:extLst>
          </p:cNvPr>
          <p:cNvSpPr txBox="1"/>
          <p:nvPr/>
        </p:nvSpPr>
        <p:spPr>
          <a:xfrm>
            <a:off x="94488" y="251783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Rescue Team Composition for High Altitude Rescue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BCDF7DE7-40A6-BBD1-5CC5-3E28A98D36D2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9034F-0956-F8F6-A92D-534886B21D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7" y="6405894"/>
            <a:ext cx="1985962" cy="827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951F7-53F1-DFBF-4354-3F28BF3D9B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69AAE-62DA-79AE-73C2-9EB0D972D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55F005-ADD2-9813-279C-E834A935C98E}"/>
              </a:ext>
            </a:extLst>
          </p:cNvPr>
          <p:cNvSpPr/>
          <p:nvPr/>
        </p:nvSpPr>
        <p:spPr>
          <a:xfrm>
            <a:off x="4562054" y="978790"/>
            <a:ext cx="6709201" cy="5888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Leader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Altitude climbers (advance Mountaineering Course Qualified personnel.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Officer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Rep.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Logistics support and HAPs.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Suggested strength -10 to 15.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180F1-7B8A-F29B-1F6C-D5898A21F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5E3683E-CC37-3154-0A66-BF7EE66B5C70}"/>
              </a:ext>
            </a:extLst>
          </p:cNvPr>
          <p:cNvSpPr/>
          <p:nvPr/>
        </p:nvSpPr>
        <p:spPr>
          <a:xfrm>
            <a:off x="4547309" y="-4117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746064D-BD37-F581-7E37-AFFAAF2C5487}"/>
              </a:ext>
            </a:extLst>
          </p:cNvPr>
          <p:cNvSpPr txBox="1"/>
          <p:nvPr/>
        </p:nvSpPr>
        <p:spPr>
          <a:xfrm>
            <a:off x="94488" y="2517833"/>
            <a:ext cx="4224670" cy="25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Rescue Equipment’s and stores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AEC68AB-3B09-BE7B-3FE7-3857293B32EA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12616-37AA-E4F7-2EB8-03380863F3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4" y="6405894"/>
            <a:ext cx="2121694" cy="867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9973F-485C-4316-F076-6E4F36B95C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AB608-9CA1-55A2-5547-65E428656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9E0650-066C-81BE-9B41-E87E2907A6D0}"/>
              </a:ext>
            </a:extLst>
          </p:cNvPr>
          <p:cNvSpPr/>
          <p:nvPr/>
        </p:nvSpPr>
        <p:spPr>
          <a:xfrm>
            <a:off x="4754880" y="1337068"/>
            <a:ext cx="6709201" cy="5049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Ropes, harness, carabineers, Jumar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Stretcher/Sked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GPS, Maps, Radio Sets/ISAT.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Medicines and oxygen Cylinders.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Cold Weather Gears.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&amp; emergency drugs.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Altitude tents, utensils &amp; Ration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8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D39E8-54B2-DEA2-0112-374324B2A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0D67FDB-6F08-976A-0EBD-DC1A2E5B09E8}"/>
              </a:ext>
            </a:extLst>
          </p:cNvPr>
          <p:cNvSpPr/>
          <p:nvPr/>
        </p:nvSpPr>
        <p:spPr>
          <a:xfrm>
            <a:off x="4547309" y="-13642"/>
            <a:ext cx="7692584" cy="68757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A47FB21-7889-A589-CC5C-B136217B14A2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Rescue Procedure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9677672-3F28-A300-240F-78EC2A3490FA}"/>
              </a:ext>
            </a:extLst>
          </p:cNvPr>
          <p:cNvSpPr txBox="1"/>
          <p:nvPr/>
        </p:nvSpPr>
        <p:spPr>
          <a:xfrm>
            <a:off x="5113339" y="830568"/>
            <a:ext cx="6779980" cy="49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2D7C7-E29D-77CC-29CE-705FFE6DF9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3" y="5692745"/>
            <a:ext cx="2427249" cy="1222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7F144D-E7AB-FAFE-1A97-289CB92742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EABE35-0727-A386-6BFA-9B3A9C7BA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020646-22A8-AF98-BBE2-98496E625EF3}"/>
              </a:ext>
            </a:extLst>
          </p:cNvPr>
          <p:cNvSpPr/>
          <p:nvPr/>
        </p:nvSpPr>
        <p:spPr>
          <a:xfrm>
            <a:off x="4754880" y="1327543"/>
            <a:ext cx="6709201" cy="5049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Situation Assessment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team Safety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Acclimatized rescuers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 of Casualty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Extrication (Using Various techniques)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(Prevent further heat loss)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Evacuation- Foot, Rope &amp; Helicopter.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 of night camping.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monitoring.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1159</Words>
  <Application>Microsoft Office PowerPoint</Application>
  <PresentationFormat>Custom</PresentationFormat>
  <Paragraphs>289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PC</dc:creator>
  <cp:keywords/>
  <dc:description>generated using python-pptx</dc:description>
  <cp:lastModifiedBy>S M</cp:lastModifiedBy>
  <cp:revision>82</cp:revision>
  <dcterms:created xsi:type="dcterms:W3CDTF">2013-01-27T09:14:16Z</dcterms:created>
  <dcterms:modified xsi:type="dcterms:W3CDTF">2026-03-18T11:34:31Z</dcterms:modified>
  <cp:category/>
</cp:coreProperties>
</file>