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0"/>
  </p:notesMasterIdLst>
  <p:sldIdLst>
    <p:sldId id="268" r:id="rId2"/>
    <p:sldId id="320" r:id="rId3"/>
    <p:sldId id="345" r:id="rId4"/>
    <p:sldId id="346" r:id="rId5"/>
    <p:sldId id="347" r:id="rId6"/>
    <p:sldId id="348" r:id="rId7"/>
    <p:sldId id="349" r:id="rId8"/>
    <p:sldId id="350" r:id="rId9"/>
    <p:sldId id="351" r:id="rId10"/>
    <p:sldId id="352" r:id="rId11"/>
    <p:sldId id="353" r:id="rId12"/>
    <p:sldId id="354" r:id="rId13"/>
    <p:sldId id="355" r:id="rId14"/>
    <p:sldId id="356" r:id="rId15"/>
    <p:sldId id="367" r:id="rId16"/>
    <p:sldId id="298" r:id="rId17"/>
    <p:sldId id="1117" r:id="rId18"/>
    <p:sldId id="11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533" autoAdjust="0"/>
  </p:normalViewPr>
  <p:slideViewPr>
    <p:cSldViewPr snapToGrid="0">
      <p:cViewPr varScale="1">
        <p:scale>
          <a:sx n="78" d="100"/>
          <a:sy n="78" d="100"/>
        </p:scale>
        <p:origin x="94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D8DD3-67B1-466C-AADF-B06489DDD694}" type="datetimeFigureOut">
              <a:rPr lang="en-IN" smtClean="0"/>
              <a:pPr/>
              <a:t>31-12-2025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B946F-9959-4EF5-8D96-A03122EC526D}" type="slidenum">
              <a:rPr lang="en-IN" smtClean="0"/>
              <a:pPr/>
              <a:t>‹#›</a:t>
            </a:fld>
            <a:endParaRPr lang="en-IN"/>
          </a:p>
        </p:txBody>
      </p:sp>
    </p:spTree>
    <p:extLst>
      <p:ext uri="{BB962C8B-B14F-4D97-AF65-F5344CB8AC3E}">
        <p14:creationId xmlns:p14="http://schemas.microsoft.com/office/powerpoint/2010/main" val="345576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92A241-18C9-2754-78E2-83ECB9B9A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12E7207-5EDD-66AE-A660-4498276459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9220" name="Slide Number Placeholder 3">
            <a:extLst>
              <a:ext uri="{FF2B5EF4-FFF2-40B4-BE49-F238E27FC236}">
                <a16:creationId xmlns:a16="http://schemas.microsoft.com/office/drawing/2014/main" id="{E9E8E2F3-AD76-6E9E-C31F-6F3F512E2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fld id="{D7C4F033-5BE0-4488-BD9F-A194B369BDD9}" type="slidenum">
              <a:rPr lang="en-IN" altLang="en-US" smtClean="0"/>
              <a:pPr/>
              <a:t>2</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0F63-A5C4-48F2-8970-95DD5B6AF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B4C7FF8-91FD-4F55-9B0A-763698836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7DE6CF7-2FF1-4323-86D8-2A73390D6AFE}"/>
              </a:ext>
            </a:extLst>
          </p:cNvPr>
          <p:cNvSpPr>
            <a:spLocks noGrp="1"/>
          </p:cNvSpPr>
          <p:nvPr>
            <p:ph type="dt" sz="half" idx="10"/>
          </p:nvPr>
        </p:nvSpPr>
        <p:spPr/>
        <p:txBody>
          <a:bodyPr/>
          <a:lstStyle/>
          <a:p>
            <a:fld id="{490155CA-C050-449C-83BD-48750BFE3E17}" type="datetime1">
              <a:rPr lang="en-IN" smtClean="0"/>
              <a:t>31-12-2025</a:t>
            </a:fld>
            <a:endParaRPr lang="en-IN"/>
          </a:p>
        </p:txBody>
      </p:sp>
      <p:sp>
        <p:nvSpPr>
          <p:cNvPr id="5" name="Footer Placeholder 4">
            <a:extLst>
              <a:ext uri="{FF2B5EF4-FFF2-40B4-BE49-F238E27FC236}">
                <a16:creationId xmlns:a16="http://schemas.microsoft.com/office/drawing/2014/main" id="{CC1269BC-6BAB-40F4-A5BD-6BCC8D603F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C1262B-B569-45B3-8D4C-9FFE8913B26A}"/>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39465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6C33-5844-4544-B68C-D1BABF0517D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6D113EF-626F-478C-BED5-03DCE10013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51E05C-478E-4B27-95E7-10BFAD1D6E2A}"/>
              </a:ext>
            </a:extLst>
          </p:cNvPr>
          <p:cNvSpPr>
            <a:spLocks noGrp="1"/>
          </p:cNvSpPr>
          <p:nvPr>
            <p:ph type="dt" sz="half" idx="10"/>
          </p:nvPr>
        </p:nvSpPr>
        <p:spPr/>
        <p:txBody>
          <a:bodyPr/>
          <a:lstStyle/>
          <a:p>
            <a:fld id="{B61D9188-C349-454B-A858-871E16B5A30C}" type="datetime1">
              <a:rPr lang="en-IN" smtClean="0"/>
              <a:t>31-12-2025</a:t>
            </a:fld>
            <a:endParaRPr lang="en-IN"/>
          </a:p>
        </p:txBody>
      </p:sp>
      <p:sp>
        <p:nvSpPr>
          <p:cNvPr id="5" name="Footer Placeholder 4">
            <a:extLst>
              <a:ext uri="{FF2B5EF4-FFF2-40B4-BE49-F238E27FC236}">
                <a16:creationId xmlns:a16="http://schemas.microsoft.com/office/drawing/2014/main" id="{8C738013-2FE2-4958-82F7-59533B151E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A6E831-E509-48AE-AA73-5F8AA667829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28526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47A3AD-187C-466D-A996-07053E2F86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274A176-FE14-4E71-BEA0-67BF2C7AB7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AE6BFC-2156-4FA6-AB2D-3F8F830D1B59}"/>
              </a:ext>
            </a:extLst>
          </p:cNvPr>
          <p:cNvSpPr>
            <a:spLocks noGrp="1"/>
          </p:cNvSpPr>
          <p:nvPr>
            <p:ph type="dt" sz="half" idx="10"/>
          </p:nvPr>
        </p:nvSpPr>
        <p:spPr/>
        <p:txBody>
          <a:bodyPr/>
          <a:lstStyle/>
          <a:p>
            <a:fld id="{C1645B12-4AF5-4CC5-A2C6-0E304C88D51D}" type="datetime1">
              <a:rPr lang="en-IN" smtClean="0"/>
              <a:t>31-12-2025</a:t>
            </a:fld>
            <a:endParaRPr lang="en-IN"/>
          </a:p>
        </p:txBody>
      </p:sp>
      <p:sp>
        <p:nvSpPr>
          <p:cNvPr id="5" name="Footer Placeholder 4">
            <a:extLst>
              <a:ext uri="{FF2B5EF4-FFF2-40B4-BE49-F238E27FC236}">
                <a16:creationId xmlns:a16="http://schemas.microsoft.com/office/drawing/2014/main" id="{CF44F835-3933-4BB3-BF78-556C4BA57F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2B8CBD2-8B77-4694-9711-CAE1ACBFE68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792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extLst>
      <p:ext uri="{BB962C8B-B14F-4D97-AF65-F5344CB8AC3E}">
        <p14:creationId xmlns:p14="http://schemas.microsoft.com/office/powerpoint/2010/main" val="254335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81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E83D3-3B16-4E7F-81BF-108DBD52BC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A89E5C8-C0F5-4B99-8127-B3B2DC4194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1CF9E4C-6354-4EC9-9DEF-16F26CA4ACE4}"/>
              </a:ext>
            </a:extLst>
          </p:cNvPr>
          <p:cNvSpPr>
            <a:spLocks noGrp="1"/>
          </p:cNvSpPr>
          <p:nvPr>
            <p:ph type="dt" sz="half" idx="10"/>
          </p:nvPr>
        </p:nvSpPr>
        <p:spPr/>
        <p:txBody>
          <a:bodyPr/>
          <a:lstStyle/>
          <a:p>
            <a:fld id="{1F6D6E9F-1E21-46AD-995A-B32FF24018D3}" type="datetime1">
              <a:rPr lang="en-IN" smtClean="0"/>
              <a:t>31-12-2025</a:t>
            </a:fld>
            <a:endParaRPr lang="en-IN"/>
          </a:p>
        </p:txBody>
      </p:sp>
      <p:sp>
        <p:nvSpPr>
          <p:cNvPr id="5" name="Footer Placeholder 4">
            <a:extLst>
              <a:ext uri="{FF2B5EF4-FFF2-40B4-BE49-F238E27FC236}">
                <a16:creationId xmlns:a16="http://schemas.microsoft.com/office/drawing/2014/main" id="{CFA93B5D-B696-4D41-B513-F03968C1275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D53B5E9-F122-4A6E-9CB6-5A99419883BA}"/>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4137950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CDDB-BD49-4883-BC32-D80674E5D6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382821B-A0C4-426E-AAD9-6F85E6D26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917F90-4084-4E2F-86B5-B6563F950DE4}"/>
              </a:ext>
            </a:extLst>
          </p:cNvPr>
          <p:cNvSpPr>
            <a:spLocks noGrp="1"/>
          </p:cNvSpPr>
          <p:nvPr>
            <p:ph type="dt" sz="half" idx="10"/>
          </p:nvPr>
        </p:nvSpPr>
        <p:spPr/>
        <p:txBody>
          <a:bodyPr/>
          <a:lstStyle/>
          <a:p>
            <a:fld id="{BCAAD33B-BF73-428F-95A5-8A7FFDF4A4A5}" type="datetime1">
              <a:rPr lang="en-IN" smtClean="0"/>
              <a:t>31-12-2025</a:t>
            </a:fld>
            <a:endParaRPr lang="en-IN"/>
          </a:p>
        </p:txBody>
      </p:sp>
      <p:sp>
        <p:nvSpPr>
          <p:cNvPr id="5" name="Footer Placeholder 4">
            <a:extLst>
              <a:ext uri="{FF2B5EF4-FFF2-40B4-BE49-F238E27FC236}">
                <a16:creationId xmlns:a16="http://schemas.microsoft.com/office/drawing/2014/main" id="{932AA3A5-8887-41EF-9DF1-3F65D052F93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7F6A07-A627-4A31-8D85-6D9BD518049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3200656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FA72-E194-4200-9A20-988BA31E984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75FD888-D0D9-44D2-A5DD-D805BE247E7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BEA9271-773B-4946-B128-F88D644E8E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FFAEB06-E4AA-4A2A-8C74-24444DFC9C3D}"/>
              </a:ext>
            </a:extLst>
          </p:cNvPr>
          <p:cNvSpPr>
            <a:spLocks noGrp="1"/>
          </p:cNvSpPr>
          <p:nvPr>
            <p:ph type="dt" sz="half" idx="10"/>
          </p:nvPr>
        </p:nvSpPr>
        <p:spPr/>
        <p:txBody>
          <a:bodyPr/>
          <a:lstStyle/>
          <a:p>
            <a:fld id="{E0A7FA66-A6A4-4441-9440-BBA72F1E930A}" type="datetime1">
              <a:rPr lang="en-IN" smtClean="0"/>
              <a:t>31-12-2025</a:t>
            </a:fld>
            <a:endParaRPr lang="en-IN"/>
          </a:p>
        </p:txBody>
      </p:sp>
      <p:sp>
        <p:nvSpPr>
          <p:cNvPr id="6" name="Footer Placeholder 5">
            <a:extLst>
              <a:ext uri="{FF2B5EF4-FFF2-40B4-BE49-F238E27FC236}">
                <a16:creationId xmlns:a16="http://schemas.microsoft.com/office/drawing/2014/main" id="{FA956A6D-1DE4-4ACD-861B-5F2055DD61D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B26E1E-5F58-4FF4-8272-041223EE7E34}"/>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16363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06D0-8A98-43B4-815D-6B29736C6D0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3C76960-E1C1-4176-85B5-E6BF3A4DA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42253F-2D68-43B0-B44A-D7BAFC525E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4B91945-DC7D-4B02-A570-D35B8FFF5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6FC73D-4465-466F-96FF-D04103D3E1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06251E8-A3EA-4A6F-A8FC-C8E8E18749B4}"/>
              </a:ext>
            </a:extLst>
          </p:cNvPr>
          <p:cNvSpPr>
            <a:spLocks noGrp="1"/>
          </p:cNvSpPr>
          <p:nvPr>
            <p:ph type="dt" sz="half" idx="10"/>
          </p:nvPr>
        </p:nvSpPr>
        <p:spPr/>
        <p:txBody>
          <a:bodyPr/>
          <a:lstStyle/>
          <a:p>
            <a:fld id="{83EDC52C-B088-4EC2-B3FC-40CA19EAE2BC}" type="datetime1">
              <a:rPr lang="en-IN" smtClean="0"/>
              <a:t>31-12-2025</a:t>
            </a:fld>
            <a:endParaRPr lang="en-IN"/>
          </a:p>
        </p:txBody>
      </p:sp>
      <p:sp>
        <p:nvSpPr>
          <p:cNvPr id="8" name="Footer Placeholder 7">
            <a:extLst>
              <a:ext uri="{FF2B5EF4-FFF2-40B4-BE49-F238E27FC236}">
                <a16:creationId xmlns:a16="http://schemas.microsoft.com/office/drawing/2014/main" id="{74CFEA6E-9CBE-45E1-A916-89900D89F2F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5A3458B-18B3-4BD4-B5D9-40F9A01007F7}"/>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410878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4C3F-9D64-47C5-9893-67128FDE7C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1E56294-8B51-4E5D-8ECB-3F8BA321EF7E}"/>
              </a:ext>
            </a:extLst>
          </p:cNvPr>
          <p:cNvSpPr>
            <a:spLocks noGrp="1"/>
          </p:cNvSpPr>
          <p:nvPr>
            <p:ph type="dt" sz="half" idx="10"/>
          </p:nvPr>
        </p:nvSpPr>
        <p:spPr/>
        <p:txBody>
          <a:bodyPr/>
          <a:lstStyle/>
          <a:p>
            <a:fld id="{B6DC971A-EEDB-4BBA-9082-C8EADCD23DB5}" type="datetime1">
              <a:rPr lang="en-IN" smtClean="0"/>
              <a:t>31-12-2025</a:t>
            </a:fld>
            <a:endParaRPr lang="en-IN"/>
          </a:p>
        </p:txBody>
      </p:sp>
      <p:sp>
        <p:nvSpPr>
          <p:cNvPr id="4" name="Footer Placeholder 3">
            <a:extLst>
              <a:ext uri="{FF2B5EF4-FFF2-40B4-BE49-F238E27FC236}">
                <a16:creationId xmlns:a16="http://schemas.microsoft.com/office/drawing/2014/main" id="{4E9D832E-4D96-4154-BD6F-C94A61F203E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0A97282-A5BC-4351-B388-7C28418EC269}"/>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126316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81503-FD27-454C-94C6-E3C71C2C980B}"/>
              </a:ext>
            </a:extLst>
          </p:cNvPr>
          <p:cNvSpPr>
            <a:spLocks noGrp="1"/>
          </p:cNvSpPr>
          <p:nvPr>
            <p:ph type="dt" sz="half" idx="10"/>
          </p:nvPr>
        </p:nvSpPr>
        <p:spPr/>
        <p:txBody>
          <a:bodyPr/>
          <a:lstStyle/>
          <a:p>
            <a:fld id="{77FA4FBC-5A1A-4976-BFD7-399CF306F134}" type="datetime1">
              <a:rPr lang="en-IN" smtClean="0"/>
              <a:t>31-12-2025</a:t>
            </a:fld>
            <a:endParaRPr lang="en-IN"/>
          </a:p>
        </p:txBody>
      </p:sp>
      <p:sp>
        <p:nvSpPr>
          <p:cNvPr id="3" name="Footer Placeholder 2">
            <a:extLst>
              <a:ext uri="{FF2B5EF4-FFF2-40B4-BE49-F238E27FC236}">
                <a16:creationId xmlns:a16="http://schemas.microsoft.com/office/drawing/2014/main" id="{0798411A-7F2C-47DE-9B25-FED5A4E1495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F17580B-1758-4E89-B291-7BAC4B2202BB}"/>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11994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150D-3AEE-4A24-A60E-6EFAAD1AD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16BE7CF-5416-4014-99E2-491D24A79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0B5F8F0-886C-40F0-8BC2-96D2D8C0E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AA6EE8-F256-4887-BC32-3C51E8CAD421}"/>
              </a:ext>
            </a:extLst>
          </p:cNvPr>
          <p:cNvSpPr>
            <a:spLocks noGrp="1"/>
          </p:cNvSpPr>
          <p:nvPr>
            <p:ph type="dt" sz="half" idx="10"/>
          </p:nvPr>
        </p:nvSpPr>
        <p:spPr/>
        <p:txBody>
          <a:bodyPr/>
          <a:lstStyle/>
          <a:p>
            <a:fld id="{C5C79BD7-F71B-4D8D-A5A8-F92FC6F013B0}" type="datetime1">
              <a:rPr lang="en-IN" smtClean="0"/>
              <a:t>31-12-2025</a:t>
            </a:fld>
            <a:endParaRPr lang="en-IN"/>
          </a:p>
        </p:txBody>
      </p:sp>
      <p:sp>
        <p:nvSpPr>
          <p:cNvPr id="6" name="Footer Placeholder 5">
            <a:extLst>
              <a:ext uri="{FF2B5EF4-FFF2-40B4-BE49-F238E27FC236}">
                <a16:creationId xmlns:a16="http://schemas.microsoft.com/office/drawing/2014/main" id="{825B08A3-2AB7-4F9A-9F17-F4249750861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50D2AC1-93F1-485F-AAEA-6C5BA0FB8709}"/>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25504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15F8E-98C9-4FF2-BB33-C281FFA839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0CDA7A6-7195-4B7B-8F8A-AAE039B14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852E5E1-B53E-4C90-88C3-E0AFE57A7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0DEA4B-8D11-45EF-B078-D38699643664}"/>
              </a:ext>
            </a:extLst>
          </p:cNvPr>
          <p:cNvSpPr>
            <a:spLocks noGrp="1"/>
          </p:cNvSpPr>
          <p:nvPr>
            <p:ph type="dt" sz="half" idx="10"/>
          </p:nvPr>
        </p:nvSpPr>
        <p:spPr/>
        <p:txBody>
          <a:bodyPr/>
          <a:lstStyle/>
          <a:p>
            <a:fld id="{860E8CCB-0B70-4099-B581-7F2225096D8C}" type="datetime1">
              <a:rPr lang="en-IN" smtClean="0"/>
              <a:t>31-12-2025</a:t>
            </a:fld>
            <a:endParaRPr lang="en-IN"/>
          </a:p>
        </p:txBody>
      </p:sp>
      <p:sp>
        <p:nvSpPr>
          <p:cNvPr id="6" name="Footer Placeholder 5">
            <a:extLst>
              <a:ext uri="{FF2B5EF4-FFF2-40B4-BE49-F238E27FC236}">
                <a16:creationId xmlns:a16="http://schemas.microsoft.com/office/drawing/2014/main" id="{25DB1150-3440-4439-9FDB-114B8230621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927F705-E3FE-4F51-A8B5-A96E8E050A6A}"/>
              </a:ext>
            </a:extLst>
          </p:cNvPr>
          <p:cNvSpPr>
            <a:spLocks noGrp="1"/>
          </p:cNvSpPr>
          <p:nvPr>
            <p:ph type="sldNum" sz="quarter" idx="12"/>
          </p:nvPr>
        </p:nvSpPr>
        <p:spPr/>
        <p:txBody>
          <a:bodyPr/>
          <a:lstStyle/>
          <a:p>
            <a:fld id="{245984E1-06AD-476E-9469-5F500B95E0E6}" type="slidenum">
              <a:rPr lang="en-IN" smtClean="0"/>
              <a:pPr/>
              <a:t>‹#›</a:t>
            </a:fld>
            <a:endParaRPr lang="en-IN"/>
          </a:p>
        </p:txBody>
      </p:sp>
    </p:spTree>
    <p:extLst>
      <p:ext uri="{BB962C8B-B14F-4D97-AF65-F5344CB8AC3E}">
        <p14:creationId xmlns:p14="http://schemas.microsoft.com/office/powerpoint/2010/main" val="208125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C9487-4562-4168-B2BB-793A5760F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B33309-2E00-48C0-A853-77639AC0D6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C3200FD-CEDD-4835-8914-992526391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8E4D4-1500-4E97-9F99-3688F5A53D02}" type="datetime1">
              <a:rPr lang="en-IN" smtClean="0"/>
              <a:t>31-12-2025</a:t>
            </a:fld>
            <a:endParaRPr lang="en-IN"/>
          </a:p>
        </p:txBody>
      </p:sp>
      <p:sp>
        <p:nvSpPr>
          <p:cNvPr id="5" name="Footer Placeholder 4">
            <a:extLst>
              <a:ext uri="{FF2B5EF4-FFF2-40B4-BE49-F238E27FC236}">
                <a16:creationId xmlns:a16="http://schemas.microsoft.com/office/drawing/2014/main" id="{59CC192F-7E3F-4120-8DA5-5B377A5A4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B78B0D2-E19B-42E1-8604-2996B9B404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984E1-06AD-476E-9469-5F500B95E0E6}" type="slidenum">
              <a:rPr lang="en-IN" smtClean="0"/>
              <a:pPr/>
              <a:t>‹#›</a:t>
            </a:fld>
            <a:endParaRPr lang="en-IN"/>
          </a:p>
        </p:txBody>
      </p:sp>
    </p:spTree>
    <p:extLst>
      <p:ext uri="{BB962C8B-B14F-4D97-AF65-F5344CB8AC3E}">
        <p14:creationId xmlns:p14="http://schemas.microsoft.com/office/powerpoint/2010/main" val="35618961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HP\Desktop\Fukushima-Daiichi-Nuclear-Plant.jpg">
            <a:extLst>
              <a:ext uri="{FF2B5EF4-FFF2-40B4-BE49-F238E27FC236}">
                <a16:creationId xmlns:a16="http://schemas.microsoft.com/office/drawing/2014/main" id="{C5D64289-3134-4176-B5ED-E40112DF0C7B}"/>
              </a:ext>
            </a:extLst>
          </p:cNvPr>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Rectangle 4">
            <a:extLst>
              <a:ext uri="{FF2B5EF4-FFF2-40B4-BE49-F238E27FC236}">
                <a16:creationId xmlns:a16="http://schemas.microsoft.com/office/drawing/2014/main" id="{03C086D4-8D88-6581-DCBE-A608AA60381F}"/>
              </a:ext>
            </a:extLst>
          </p:cNvPr>
          <p:cNvSpPr/>
          <p:nvPr/>
        </p:nvSpPr>
        <p:spPr>
          <a:xfrm>
            <a:off x="1919536" y="404664"/>
            <a:ext cx="8302150" cy="6453336"/>
          </a:xfrm>
          <a:prstGeom prst="rect">
            <a:avLst/>
          </a:prstGeom>
          <a:noFill/>
          <a:ln>
            <a:solidFill>
              <a:schemeClr val="accent4">
                <a:lumMod val="75000"/>
              </a:schemeClr>
            </a:solidFill>
          </a:ln>
          <a:effectLst>
            <a:softEdge rad="1270000"/>
          </a:effectLst>
        </p:spPr>
        <p:txBody>
          <a:bodyPr spcFirstLastPara="1" wrap="none">
            <a:prstTxWarp prst="textArchUp">
              <a:avLst>
                <a:gd name="adj" fmla="val 10800000"/>
              </a:avLst>
            </a:prstTxWarp>
            <a:spAutoFit/>
          </a:bodyPr>
          <a:lstStyle/>
          <a:p>
            <a:pPr algn="ctr" eaLnBrk="1" fontAlgn="auto" hangingPunct="1">
              <a:spcBef>
                <a:spcPts val="0"/>
              </a:spcBef>
              <a:spcAft>
                <a:spcPts val="0"/>
              </a:spcAft>
              <a:defRPr/>
            </a:pPr>
            <a:endParaRPr lang="en-IN" sz="9600" b="1" dirty="0">
              <a:ln w="22225">
                <a:solidFill>
                  <a:schemeClr val="accent2"/>
                </a:solidFill>
                <a:prstDash val="solid"/>
              </a:ln>
              <a:solidFill>
                <a:schemeClr val="accent2">
                  <a:lumMod val="40000"/>
                  <a:lumOff val="60000"/>
                </a:schemeClr>
              </a:solidFill>
              <a:latin typeface="+mn-lt"/>
            </a:endParaRPr>
          </a:p>
        </p:txBody>
      </p:sp>
      <p:pic>
        <p:nvPicPr>
          <p:cNvPr id="6" name="Picture 5">
            <a:extLst>
              <a:ext uri="{FF2B5EF4-FFF2-40B4-BE49-F238E27FC236}">
                <a16:creationId xmlns:a16="http://schemas.microsoft.com/office/drawing/2014/main" id="{F47782F4-264D-4E13-8A57-6F7049A2BB9E}"/>
              </a:ext>
            </a:extLst>
          </p:cNvPr>
          <p:cNvPicPr>
            <a:picLocks noChangeAspect="1"/>
          </p:cNvPicPr>
          <p:nvPr/>
        </p:nvPicPr>
        <p:blipFill>
          <a:blip r:embed="rId3"/>
          <a:stretch>
            <a:fillRect/>
          </a:stretch>
        </p:blipFill>
        <p:spPr>
          <a:xfrm>
            <a:off x="0" y="1878647"/>
            <a:ext cx="7126357" cy="1474153"/>
          </a:xfrm>
          <a:prstGeom prst="rect">
            <a:avLst/>
          </a:prstGeom>
        </p:spPr>
      </p:pic>
      <p:pic>
        <p:nvPicPr>
          <p:cNvPr id="7" name="object 4">
            <a:extLst>
              <a:ext uri="{FF2B5EF4-FFF2-40B4-BE49-F238E27FC236}">
                <a16:creationId xmlns:a16="http://schemas.microsoft.com/office/drawing/2014/main" id="{712D7C7C-4735-4897-9EB1-1A0D2183CE8F}"/>
              </a:ext>
            </a:extLst>
          </p:cNvPr>
          <p:cNvPicPr/>
          <p:nvPr/>
        </p:nvPicPr>
        <p:blipFill rotWithShape="1">
          <a:blip r:embed="rId4" cstate="print"/>
          <a:srcRect r="21695"/>
          <a:stretch/>
        </p:blipFill>
        <p:spPr>
          <a:xfrm>
            <a:off x="10741032" y="27603"/>
            <a:ext cx="1436668" cy="1088879"/>
          </a:xfrm>
          <a:prstGeom prst="rect">
            <a:avLst/>
          </a:prstGeom>
        </p:spPr>
      </p:pic>
      <p:pic>
        <p:nvPicPr>
          <p:cNvPr id="8" name="Picture 7">
            <a:extLst>
              <a:ext uri="{FF2B5EF4-FFF2-40B4-BE49-F238E27FC236}">
                <a16:creationId xmlns:a16="http://schemas.microsoft.com/office/drawing/2014/main" id="{24405B09-2448-4681-A0A4-CFF09147B8AF}"/>
              </a:ext>
            </a:extLst>
          </p:cNvPr>
          <p:cNvPicPr>
            <a:picLocks noChangeAspect="1"/>
          </p:cNvPicPr>
          <p:nvPr/>
        </p:nvPicPr>
        <p:blipFill>
          <a:blip r:embed="rId5"/>
          <a:stretch>
            <a:fillRect/>
          </a:stretch>
        </p:blipFill>
        <p:spPr>
          <a:xfrm>
            <a:off x="234651" y="117884"/>
            <a:ext cx="1384533" cy="941482"/>
          </a:xfrm>
          <a:prstGeom prst="rect">
            <a:avLst/>
          </a:prstGeom>
        </p:spPr>
      </p:pic>
      <p:pic>
        <p:nvPicPr>
          <p:cNvPr id="9" name="Picture 2" descr="Federal Emergency Management Agency (FEMA) Chemical, Biological,  Radiological, and Nuclear (CBRN) Office: Chemical Portfolio Ove">
            <a:extLst>
              <a:ext uri="{FF2B5EF4-FFF2-40B4-BE49-F238E27FC236}">
                <a16:creationId xmlns:a16="http://schemas.microsoft.com/office/drawing/2014/main" id="{EF894952-3460-4B21-B722-631931943D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8961" y="0"/>
            <a:ext cx="1848682" cy="18486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9134B07-FDD4-4628-BA60-DEBAEC4303B7}"/>
              </a:ext>
            </a:extLst>
          </p:cNvPr>
          <p:cNvPicPr>
            <a:picLocks noChangeAspect="1"/>
          </p:cNvPicPr>
          <p:nvPr/>
        </p:nvPicPr>
        <p:blipFill>
          <a:blip r:embed="rId7"/>
          <a:stretch>
            <a:fillRect/>
          </a:stretch>
        </p:blipFill>
        <p:spPr>
          <a:xfrm>
            <a:off x="0" y="5600889"/>
            <a:ext cx="12192000" cy="1261872"/>
          </a:xfrm>
          <a:prstGeom prst="rect">
            <a:avLst/>
          </a:prstGeom>
        </p:spPr>
      </p:pic>
      <p:sp>
        <p:nvSpPr>
          <p:cNvPr id="2" name="Rectangle 1">
            <a:extLst>
              <a:ext uri="{FF2B5EF4-FFF2-40B4-BE49-F238E27FC236}">
                <a16:creationId xmlns:a16="http://schemas.microsoft.com/office/drawing/2014/main" id="{8206FE79-F5DB-4E1F-A8E3-392D875D21C3}"/>
              </a:ext>
            </a:extLst>
          </p:cNvPr>
          <p:cNvSpPr/>
          <p:nvPr/>
        </p:nvSpPr>
        <p:spPr>
          <a:xfrm>
            <a:off x="168339" y="1921138"/>
            <a:ext cx="6451122" cy="1323439"/>
          </a:xfrm>
          <a:prstGeom prst="rect">
            <a:avLst/>
          </a:prstGeom>
        </p:spPr>
        <p:txBody>
          <a:bodyPr wrap="square">
            <a:spAutoFit/>
          </a:bodyPr>
          <a:lstStyle/>
          <a:p>
            <a:pPr algn="ctr"/>
            <a:r>
              <a:rPr lang="en-US" sz="4000" b="1" dirty="0">
                <a:solidFill>
                  <a:schemeClr val="bg1"/>
                </a:solidFill>
                <a:latin typeface="Open sans" panose="020B0606030504020204"/>
                <a:cs typeface="Times New Roman" panose="02020603050405020304" pitchFamily="18" charset="0"/>
              </a:rPr>
              <a:t>CASE STUDY OF FUKUSHIMA</a:t>
            </a:r>
            <a:endParaRPr lang="en-IN" sz="4000" b="1" dirty="0">
              <a:solidFill>
                <a:schemeClr val="bg1"/>
              </a:solidFill>
              <a:latin typeface="Open sans" panose="020B0606030504020204"/>
            </a:endParaRPr>
          </a:p>
        </p:txBody>
      </p:sp>
      <p:sp>
        <p:nvSpPr>
          <p:cNvPr id="3" name="Duties of…">
            <a:extLst>
              <a:ext uri="{FF2B5EF4-FFF2-40B4-BE49-F238E27FC236}">
                <a16:creationId xmlns:a16="http://schemas.microsoft.com/office/drawing/2014/main" id="{EC771250-1511-8225-04A7-124618EABE0E}"/>
              </a:ext>
            </a:extLst>
          </p:cNvPr>
          <p:cNvSpPr txBox="1"/>
          <p:nvPr/>
        </p:nvSpPr>
        <p:spPr>
          <a:xfrm>
            <a:off x="7213600" y="5769813"/>
            <a:ext cx="4758294"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400" b="1" dirty="0">
                <a:latin typeface="Open sans"/>
              </a:rPr>
              <a:t>Presented By:- Amit Kumar, AC</a:t>
            </a:r>
            <a:endParaRPr lang="en-US" sz="24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u-HU" sz="4000" b="1" dirty="0">
                <a:solidFill>
                  <a:srgbClr val="C00000"/>
                </a:solidFill>
                <a:latin typeface="Open sans" panose="020B0606030504020204"/>
              </a:rPr>
              <a:t>E</a:t>
            </a:r>
            <a:r>
              <a:rPr lang="en-US" sz="4000" b="1" dirty="0">
                <a:solidFill>
                  <a:srgbClr val="C00000"/>
                </a:solidFill>
                <a:latin typeface="Open sans" panose="020B0606030504020204"/>
              </a:rPr>
              <a:t>VENT </a:t>
            </a:r>
            <a:r>
              <a:rPr lang="hu-HU" sz="4000" b="1" dirty="0">
                <a:solidFill>
                  <a:srgbClr val="C00000"/>
                </a:solidFill>
                <a:latin typeface="Open sans" panose="020B0606030504020204"/>
              </a:rPr>
              <a:t>D</a:t>
            </a:r>
            <a:r>
              <a:rPr lang="en-US" sz="4000" b="1" dirty="0">
                <a:solidFill>
                  <a:srgbClr val="C00000"/>
                </a:solidFill>
                <a:latin typeface="Open sans" panose="020B0606030504020204"/>
              </a:rPr>
              <a:t>ISCRI</a:t>
            </a:r>
            <a:r>
              <a:rPr lang="hu-HU" sz="4000" b="1" dirty="0">
                <a:solidFill>
                  <a:srgbClr val="C00000"/>
                </a:solidFill>
                <a:latin typeface="Open sans" panose="020B0606030504020204"/>
              </a:rPr>
              <a:t>PTION</a:t>
            </a:r>
            <a:r>
              <a:rPr lang="en-US" sz="4000" b="1" dirty="0">
                <a:solidFill>
                  <a:srgbClr val="C00000"/>
                </a:solidFill>
                <a:latin typeface="Open sans" panose="020B0606030504020204"/>
              </a:rPr>
              <a:t> 11.</a:t>
            </a:r>
            <a:r>
              <a:rPr lang="ro-RO" sz="4000" b="1" dirty="0">
                <a:solidFill>
                  <a:srgbClr val="C00000"/>
                </a:solidFill>
                <a:latin typeface="Open sans" panose="020B0606030504020204"/>
              </a:rPr>
              <a:t>03.</a:t>
            </a:r>
            <a:r>
              <a:rPr lang="en-IN" sz="4000" b="1" dirty="0">
                <a:solidFill>
                  <a:srgbClr val="C00000"/>
                </a:solidFill>
                <a:latin typeface="Open sans" panose="020B0606030504020204"/>
              </a:rPr>
              <a:t>2011</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244009" y="1120108"/>
            <a:ext cx="7431156" cy="5370146"/>
          </a:xfrm>
        </p:spPr>
        <p:txBody>
          <a:bodyPr>
            <a:noAutofit/>
          </a:bodyPr>
          <a:lstStyle/>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At approximately one hour after the earthquake tsunami hit the site</a:t>
            </a:r>
          </a:p>
          <a:p>
            <a:pPr marL="739775" lvl="1" indent="-28257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destroyed fuel tanks of the diesel generators</a:t>
            </a:r>
          </a:p>
          <a:p>
            <a:pPr marL="739775" lvl="1" indent="-28257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flooded the diesel generator building</a:t>
            </a:r>
          </a:p>
          <a:p>
            <a:pPr marL="339725" indent="-339725" algn="just">
              <a:lnSpc>
                <a:spcPct val="100000"/>
              </a:lnSpc>
              <a:spcBef>
                <a:spcPts val="450"/>
              </a:spcBef>
              <a:buClr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(10m</a:t>
            </a:r>
            <a:r>
              <a:rPr lang="en-GB" sz="2600" dirty="0">
                <a:latin typeface="Open sans" panose="020B0606030504020204"/>
              </a:rPr>
              <a:t> protection wall was not sufficient)</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Mobile generators were sent to the site in a short time but they ran out of fuel</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Hydrogen Explosion Unit 1</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Evacuation of population from the area of 20km Daiichi NPP and 10km </a:t>
            </a:r>
            <a:r>
              <a:rPr lang="en-US" sz="2600" dirty="0" err="1">
                <a:latin typeface="Open sans" panose="020B0606030504020204"/>
              </a:rPr>
              <a:t>Daina</a:t>
            </a:r>
            <a:r>
              <a:rPr lang="en-GB" sz="2600" dirty="0">
                <a:latin typeface="Open sans" panose="020B0606030504020204"/>
              </a:rPr>
              <a:t> NPP (approx. 200 000 person</a:t>
            </a:r>
          </a:p>
          <a:p>
            <a:pPr marL="339725" indent="-339725" algn="just">
              <a:lnSpc>
                <a:spcPct val="10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600" dirty="0">
                <a:latin typeface="Open sans" panose="020B0606030504020204"/>
              </a:rPr>
              <a:t>On-site</a:t>
            </a:r>
            <a:r>
              <a:rPr lang="en-GB" sz="2600" dirty="0">
                <a:latin typeface="Open sans" panose="020B0606030504020204"/>
              </a:rPr>
              <a:t> radioactivity increased </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154268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726636"/>
            <a:ext cx="3528391" cy="1905000"/>
          </a:xfrm>
        </p:spPr>
        <p:txBody>
          <a:bodyPr>
            <a:noAutofit/>
          </a:bodyPr>
          <a:lstStyle/>
          <a:p>
            <a:pPr algn="ctr"/>
            <a:r>
              <a:rPr lang="hu-HU" sz="4000" b="1" dirty="0">
                <a:solidFill>
                  <a:srgbClr val="C00000"/>
                </a:solidFill>
                <a:latin typeface="Open sans" panose="020B0606030504020204"/>
              </a:rPr>
              <a:t>E</a:t>
            </a:r>
            <a:r>
              <a:rPr lang="en-US" sz="4000" b="1" dirty="0">
                <a:solidFill>
                  <a:srgbClr val="C00000"/>
                </a:solidFill>
                <a:latin typeface="Open sans" panose="020B0606030504020204"/>
              </a:rPr>
              <a:t>VACUATION ZONES</a:t>
            </a:r>
            <a:endParaRPr lang="en-US" sz="4000" dirty="0">
              <a:solidFill>
                <a:srgbClr val="C00000"/>
              </a:solidFill>
              <a:latin typeface="Open sans" panose="020B0606030504020204"/>
              <a:cs typeface="Times New Roman" pitchFamily="18" charset="0"/>
            </a:endParaRP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Picture 4" descr="Image result for fukushima video">
            <a:extLst>
              <a:ext uri="{FF2B5EF4-FFF2-40B4-BE49-F238E27FC236}">
                <a16:creationId xmlns:a16="http://schemas.microsoft.com/office/drawing/2014/main" id="{E876829F-1B44-44E6-8E68-32244BFE779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86"/>
          <a:stretch/>
        </p:blipFill>
        <p:spPr bwMode="auto">
          <a:xfrm>
            <a:off x="4263888" y="1242389"/>
            <a:ext cx="7540487" cy="534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6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305878"/>
            <a:ext cx="3528391" cy="2325758"/>
          </a:xfrm>
        </p:spPr>
        <p:txBody>
          <a:bodyPr>
            <a:noAutofit/>
          </a:bodyPr>
          <a:lstStyle/>
          <a:p>
            <a:pPr algn="ctr"/>
            <a:r>
              <a:rPr lang="en-IN" sz="4000" b="1" dirty="0">
                <a:solidFill>
                  <a:srgbClr val="C00000"/>
                </a:solidFill>
                <a:latin typeface="Open sans"/>
              </a:rPr>
              <a:t>EFFECT ON MARINE LIFE AND ANIMALS</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6" name="Picture 2" descr="Related image">
            <a:extLst>
              <a:ext uri="{FF2B5EF4-FFF2-40B4-BE49-F238E27FC236}">
                <a16:creationId xmlns:a16="http://schemas.microsoft.com/office/drawing/2014/main" id="{8619399A-3400-41A3-81E4-249962A507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9357" y="1141583"/>
            <a:ext cx="3430840" cy="24663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ffect on environment of fukushima incident">
            <a:extLst>
              <a:ext uri="{FF2B5EF4-FFF2-40B4-BE49-F238E27FC236}">
                <a16:creationId xmlns:a16="http://schemas.microsoft.com/office/drawing/2014/main" id="{2E3EA3B9-2E51-4453-8ED8-574A4F6392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635" y="1176796"/>
            <a:ext cx="3508513" cy="2450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lated image">
            <a:extLst>
              <a:ext uri="{FF2B5EF4-FFF2-40B4-BE49-F238E27FC236}">
                <a16:creationId xmlns:a16="http://schemas.microsoft.com/office/drawing/2014/main" id="{305CF807-4721-4D63-8180-35D377410D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9417" y="3727174"/>
            <a:ext cx="3460400" cy="26438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lated image">
            <a:extLst>
              <a:ext uri="{FF2B5EF4-FFF2-40B4-BE49-F238E27FC236}">
                <a16:creationId xmlns:a16="http://schemas.microsoft.com/office/drawing/2014/main" id="{80BF2E24-0135-48E0-8BCC-511FC2499F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9739" y="3740563"/>
            <a:ext cx="3470531" cy="2641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9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862470"/>
            <a:ext cx="3528391" cy="1311965"/>
          </a:xfrm>
        </p:spPr>
        <p:txBody>
          <a:bodyPr>
            <a:noAutofit/>
          </a:bodyPr>
          <a:lstStyle/>
          <a:p>
            <a:pPr algn="ctr"/>
            <a:r>
              <a:rPr lang="en-IN" sz="4000" b="1" dirty="0">
                <a:solidFill>
                  <a:srgbClr val="C00000"/>
                </a:solidFill>
                <a:latin typeface="Open sans"/>
              </a:rPr>
              <a:t>EFFECT ON  PLANTS</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Picture 20" descr="Image result for effect on nature of fukushima incident">
            <a:extLst>
              <a:ext uri="{FF2B5EF4-FFF2-40B4-BE49-F238E27FC236}">
                <a16:creationId xmlns:a16="http://schemas.microsoft.com/office/drawing/2014/main" id="{C8737F41-0DA2-493C-87BF-29B399B2BD4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80" b="4846"/>
          <a:stretch/>
        </p:blipFill>
        <p:spPr bwMode="auto">
          <a:xfrm>
            <a:off x="4641574" y="1133061"/>
            <a:ext cx="7066721" cy="26139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Chimera mutation">
            <a:extLst>
              <a:ext uri="{FF2B5EF4-FFF2-40B4-BE49-F238E27FC236}">
                <a16:creationId xmlns:a16="http://schemas.microsoft.com/office/drawing/2014/main" id="{2BCAC323-3EBF-4F6D-B9E8-523C54F058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409"/>
          <a:stretch/>
        </p:blipFill>
        <p:spPr bwMode="auto">
          <a:xfrm rot="16200000">
            <a:off x="5052566" y="3492121"/>
            <a:ext cx="2696473" cy="34588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a:extLst>
              <a:ext uri="{FF2B5EF4-FFF2-40B4-BE49-F238E27FC236}">
                <a16:creationId xmlns:a16="http://schemas.microsoft.com/office/drawing/2014/main" id="{C1321CBB-4075-460E-8B9B-F31F392ED9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9235" y="3883932"/>
            <a:ext cx="3425691" cy="264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66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2286000"/>
            <a:ext cx="3528391" cy="2087217"/>
          </a:xfrm>
        </p:spPr>
        <p:txBody>
          <a:bodyPr>
            <a:noAutofit/>
          </a:bodyPr>
          <a:lstStyle/>
          <a:p>
            <a:pPr algn="ctr"/>
            <a:r>
              <a:rPr lang="en-IN" sz="4000" b="1" dirty="0">
                <a:solidFill>
                  <a:srgbClr val="C00000"/>
                </a:solidFill>
                <a:latin typeface="Open sans"/>
              </a:rPr>
              <a:t>BEFORE</a:t>
            </a:r>
            <a:br>
              <a:rPr lang="en-IN" sz="4000" b="1" dirty="0">
                <a:solidFill>
                  <a:srgbClr val="C00000"/>
                </a:solidFill>
                <a:latin typeface="Open sans"/>
              </a:rPr>
            </a:br>
            <a:r>
              <a:rPr lang="en-IN" sz="4000" b="1" dirty="0">
                <a:solidFill>
                  <a:srgbClr val="C00000"/>
                </a:solidFill>
                <a:latin typeface="Open sans"/>
              </a:rPr>
              <a:t> AND </a:t>
            </a:r>
            <a:br>
              <a:rPr lang="en-IN" sz="4000" b="1" dirty="0">
                <a:solidFill>
                  <a:srgbClr val="C00000"/>
                </a:solidFill>
                <a:latin typeface="Open sans"/>
              </a:rPr>
            </a:br>
            <a:r>
              <a:rPr lang="en-IN" sz="4000" b="1" dirty="0">
                <a:solidFill>
                  <a:srgbClr val="C00000"/>
                </a:solidFill>
                <a:latin typeface="Open sans"/>
              </a:rPr>
              <a:t>AFTER</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1" name="Picture 2" descr="The Fukushima Daiichi Power Plant before and after the devastating tsunami in Japan on the 11th of March in 2011. The costs from this disaster will Source: PNNL">
            <a:extLst>
              <a:ext uri="{FF2B5EF4-FFF2-40B4-BE49-F238E27FC236}">
                <a16:creationId xmlns:a16="http://schemas.microsoft.com/office/drawing/2014/main" id="{4C92B0F3-EAAD-477B-ACE6-3E247EDBA0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5652" y="1176029"/>
            <a:ext cx="7633795" cy="501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1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61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altLang="en-US" sz="4000" b="1" dirty="0">
                <a:solidFill>
                  <a:srgbClr val="C00000"/>
                </a:solidFill>
                <a:latin typeface="Open sans"/>
              </a:rPr>
              <a:t>REVIEW</a:t>
            </a:r>
            <a:r>
              <a:rPr lang="en-US" altLang="en-US" sz="4000" b="1" dirty="0">
                <a:solidFill>
                  <a:srgbClr val="FFFF00"/>
                </a:solidFill>
                <a:latin typeface="Tw Cen MT" panose="020B0602020104020603" pitchFamily="34" charset="0"/>
              </a:rPr>
              <a:t> </a:t>
            </a:r>
            <a:endParaRPr lang="en-US" sz="4000" dirty="0">
              <a:latin typeface="Open Sans"/>
            </a:endParaRPr>
          </a:p>
        </p:txBody>
      </p:sp>
      <p:sp>
        <p:nvSpPr>
          <p:cNvPr id="223" name="Ensure your safety and the safety of your crew, the patient, and bystanders…"/>
          <p:cNvSpPr txBox="1"/>
          <p:nvPr/>
        </p:nvSpPr>
        <p:spPr>
          <a:xfrm>
            <a:off x="4685852" y="1196007"/>
            <a:ext cx="6923055" cy="5550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Where is Fukushima Daiichi Nuclear power plant.</a:t>
            </a:r>
          </a:p>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Information about Fukushima nuclear power plant.</a:t>
            </a:r>
          </a:p>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Reason of the accident.</a:t>
            </a:r>
          </a:p>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Daily event of the accident.</a:t>
            </a:r>
          </a:p>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 Effects on alive.</a:t>
            </a:r>
          </a:p>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 Effects on social life.</a:t>
            </a:r>
          </a:p>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Effects on environment.</a:t>
            </a:r>
          </a:p>
          <a:p>
            <a:pPr marL="342900" indent="-342900" algn="just">
              <a:lnSpc>
                <a:spcPct val="150000"/>
              </a:lnSpc>
              <a:buFont typeface="Wingdings" panose="05000000000000000000" pitchFamily="2" charset="2"/>
              <a:buChar char="ü"/>
            </a:pPr>
            <a:r>
              <a:rPr lang="en-US" sz="2400" dirty="0">
                <a:latin typeface="Open sans" panose="020B0606030504020204"/>
                <a:cs typeface="Times New Roman" pitchFamily="18" charset="0"/>
              </a:rPr>
              <a:t>Conclusion</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4549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08114" y="3230213"/>
            <a:ext cx="4083778"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solidFill>
                  <a:srgbClr val="C00000"/>
                </a:solidFill>
                <a:latin typeface="Open sans"/>
              </a:rPr>
              <a:t>ANY QUESTION?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8273" y="112697"/>
            <a:ext cx="1115571" cy="121429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5"/>
          <a:stretch>
            <a:fillRect/>
          </a:stretch>
        </p:blipFill>
        <p:spPr>
          <a:xfrm>
            <a:off x="6711441" y="1765969"/>
            <a:ext cx="3368693" cy="3368693"/>
          </a:xfrm>
          <a:prstGeom prst="rect">
            <a:avLst/>
          </a:prstGeom>
        </p:spPr>
      </p:pic>
    </p:spTree>
    <p:extLst>
      <p:ext uri="{BB962C8B-B14F-4D97-AF65-F5344CB8AC3E}">
        <p14:creationId xmlns:p14="http://schemas.microsoft.com/office/powerpoint/2010/main" val="359486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en-US" sz="4000" b="1" dirty="0">
                <a:solidFill>
                  <a:srgbClr val="C00000"/>
                </a:solidFill>
                <a:latin typeface="Open sans"/>
              </a:rPr>
              <a:t>EVALUATION</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pPr>
              <a:lnSpc>
                <a:spcPct val="200000"/>
              </a:lnSpc>
              <a:buNone/>
            </a:pPr>
            <a:r>
              <a:rPr lang="en-US" sz="2800" dirty="0">
                <a:solidFill>
                  <a:schemeClr val="tx1"/>
                </a:solidFill>
              </a:rPr>
              <a:t>1</a:t>
            </a:r>
            <a:r>
              <a:rPr lang="en-US" sz="2800" dirty="0">
                <a:solidFill>
                  <a:schemeClr val="tx1"/>
                </a:solidFill>
                <a:latin typeface="Open sans"/>
              </a:rPr>
              <a:t>. When Fukushima Nuclear Power plant commissioned?</a:t>
            </a:r>
          </a:p>
          <a:p>
            <a:pPr fontAlgn="t">
              <a:lnSpc>
                <a:spcPct val="200000"/>
              </a:lnSpc>
            </a:pPr>
            <a:r>
              <a:rPr lang="en-US" sz="2800" dirty="0">
                <a:solidFill>
                  <a:srgbClr val="FF0000"/>
                </a:solidFill>
                <a:latin typeface="Open sans"/>
              </a:rPr>
              <a:t>Ans-  26</a:t>
            </a:r>
            <a:r>
              <a:rPr lang="en-US" sz="2800" baseline="30000" dirty="0">
                <a:solidFill>
                  <a:srgbClr val="FF0000"/>
                </a:solidFill>
                <a:latin typeface="Open sans"/>
              </a:rPr>
              <a:t>th</a:t>
            </a:r>
            <a:r>
              <a:rPr lang="en-US" sz="2800" dirty="0">
                <a:solidFill>
                  <a:srgbClr val="FF0000"/>
                </a:solidFill>
                <a:latin typeface="Open sans"/>
              </a:rPr>
              <a:t> of March 1971 </a:t>
            </a:r>
          </a:p>
          <a:p>
            <a:pPr algn="just">
              <a:lnSpc>
                <a:spcPct val="200000"/>
              </a:lnSpc>
            </a:pPr>
            <a:r>
              <a:rPr lang="en-IN" sz="2800" dirty="0">
                <a:solidFill>
                  <a:schemeClr val="tx1"/>
                </a:solidFill>
                <a:latin typeface="Open Sans" panose="020B0606030504020204"/>
                <a:cs typeface="Arial" pitchFamily="34" charset="0"/>
              </a:rPr>
              <a:t>2. When Fukushima disaster was occurred?</a:t>
            </a:r>
            <a:endParaRPr lang="en-US" sz="2800" b="1" u="sng" dirty="0">
              <a:solidFill>
                <a:schemeClr val="tx1"/>
              </a:solidFill>
              <a:latin typeface="Open sans" panose="020B0606030504020204"/>
              <a:cs typeface="Arial" pitchFamily="34" charset="0"/>
            </a:endParaRPr>
          </a:p>
          <a:p>
            <a:pPr algn="just">
              <a:lnSpc>
                <a:spcPct val="200000"/>
              </a:lnSpc>
            </a:pPr>
            <a:r>
              <a:rPr lang="en-US" sz="2800" dirty="0">
                <a:solidFill>
                  <a:srgbClr val="FF0000"/>
                </a:solidFill>
                <a:latin typeface="Open sans"/>
              </a:rPr>
              <a:t>Ans-  11 March 2011</a:t>
            </a:r>
            <a:r>
              <a:rPr lang="en-US" sz="2800" dirty="0">
                <a:latin typeface="Open sans" panose="020B0606030504020204"/>
                <a:cs typeface="Times New Roman" panose="02020603050405020304" pitchFamily="18" charset="0"/>
              </a:rPr>
              <a:t> </a:t>
            </a:r>
            <a:endParaRPr lang="en-IN" sz="2800" dirty="0">
              <a:solidFill>
                <a:srgbClr val="FF0000"/>
              </a:solidFill>
              <a:latin typeface="Open sans" panose="020B0606030504020204"/>
            </a:endParaRPr>
          </a:p>
          <a:p>
            <a:pPr marL="0" indent="0">
              <a:buNone/>
            </a:pPr>
            <a:r>
              <a:rPr lang="en-US" sz="2800" dirty="0">
                <a:solidFill>
                  <a:srgbClr val="FF0000"/>
                </a:solidFill>
                <a:latin typeface="Open sans"/>
              </a:rPr>
              <a:t>  </a:t>
            </a:r>
          </a:p>
          <a:p>
            <a:pPr algn="ctr"/>
            <a:endParaRPr lang="en-IN" dirty="0"/>
          </a:p>
        </p:txBody>
      </p:sp>
      <p:pic>
        <p:nvPicPr>
          <p:cNvPr id="11" name="Picture 10"/>
          <p:cNvPicPr>
            <a:picLocks noChangeAspect="1"/>
          </p:cNvPicPr>
          <p:nvPr/>
        </p:nvPicPr>
        <p:blipFill>
          <a:blip r:embed="rId3"/>
          <a:stretch>
            <a:fillRect/>
          </a:stretch>
        </p:blipFill>
        <p:spPr>
          <a:xfrm>
            <a:off x="11076335" y="0"/>
            <a:ext cx="1115665" cy="1213209"/>
          </a:xfrm>
          <a:prstGeom prst="rect">
            <a:avLst/>
          </a:prstGeom>
        </p:spPr>
      </p:pic>
    </p:spTree>
    <p:extLst>
      <p:ext uri="{BB962C8B-B14F-4D97-AF65-F5344CB8AC3E}">
        <p14:creationId xmlns:p14="http://schemas.microsoft.com/office/powerpoint/2010/main" val="226861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9338" y="0"/>
            <a:ext cx="12033331" cy="67800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799">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82" y="3276682"/>
            <a:ext cx="304643" cy="304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en-IN" sz="1799"/>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18</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8343" y="147381"/>
            <a:ext cx="6801763" cy="6258602"/>
          </a:xfrm>
          <a:prstGeom prst="roundRect">
            <a:avLst>
              <a:gd name="adj" fmla="val 1583"/>
            </a:avLst>
          </a:prstGeom>
          <a:solidFill>
            <a:srgbClr val="EAEAEA"/>
          </a:solidFill>
          <a:ln w="12700">
            <a:miter lim="400000"/>
          </a:ln>
        </p:spPr>
        <p:txBody>
          <a:bodyPr lIns="39123" tIns="39123" rIns="39123" bIns="39123"/>
          <a:lstStyle/>
          <a:p>
            <a:endParaRPr sz="2399">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42567" y="3230319"/>
            <a:ext cx="3722630" cy="694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23" tIns="39123" rIns="39123" bIns="39123">
            <a:spAutoFit/>
          </a:bodyPr>
          <a:lstStyle/>
          <a:p>
            <a:pPr algn="ctr"/>
            <a:r>
              <a:rPr lang="en-US" sz="3999" b="1" dirty="0">
                <a:latin typeface="Open sans"/>
              </a:rPr>
              <a:t>THANK YOU </a:t>
            </a:r>
            <a:r>
              <a:rPr lang="en-US" sz="3999"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077" y="517730"/>
            <a:ext cx="4874260" cy="5531899"/>
          </a:xfrm>
          <a:prstGeom prst="rect">
            <a:avLst/>
          </a:prstGeom>
        </p:spPr>
      </p:pic>
      <p:pic>
        <p:nvPicPr>
          <p:cNvPr id="4" name="Picture 3">
            <a:extLst>
              <a:ext uri="{FF2B5EF4-FFF2-40B4-BE49-F238E27FC236}">
                <a16:creationId xmlns:a16="http://schemas.microsoft.com/office/drawing/2014/main" id="{BAF38A39-09AC-4E09-BCBF-99279947A39C}"/>
              </a:ext>
            </a:extLst>
          </p:cNvPr>
          <p:cNvPicPr>
            <a:picLocks noChangeAspect="1"/>
          </p:cNvPicPr>
          <p:nvPr/>
        </p:nvPicPr>
        <p:blipFill>
          <a:blip r:embed="rId3"/>
          <a:stretch>
            <a:fillRect/>
          </a:stretch>
        </p:blipFill>
        <p:spPr>
          <a:xfrm>
            <a:off x="0" y="0"/>
            <a:ext cx="1747359" cy="1249794"/>
          </a:xfrm>
          <a:prstGeom prst="rect">
            <a:avLst/>
          </a:prstGeom>
          <a:noFill/>
          <a:ln>
            <a:noFill/>
          </a:ln>
        </p:spPr>
      </p:pic>
      <p:pic>
        <p:nvPicPr>
          <p:cNvPr id="7" name="Picture 6">
            <a:extLst>
              <a:ext uri="{FF2B5EF4-FFF2-40B4-BE49-F238E27FC236}">
                <a16:creationId xmlns:a16="http://schemas.microsoft.com/office/drawing/2014/main" id="{66EC03CD-87DA-BEA5-2EAE-10418C527F65}"/>
              </a:ext>
            </a:extLst>
          </p:cNvPr>
          <p:cNvPicPr>
            <a:picLocks noChangeAspect="1"/>
          </p:cNvPicPr>
          <p:nvPr/>
        </p:nvPicPr>
        <p:blipFill>
          <a:blip r:embed="rId4"/>
          <a:stretch>
            <a:fillRect/>
          </a:stretch>
        </p:blipFill>
        <p:spPr>
          <a:xfrm>
            <a:off x="10799286" y="-2576"/>
            <a:ext cx="1381285" cy="1258718"/>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03868-B964-F5F5-E332-CD9CD99F1F29}"/>
              </a:ext>
            </a:extLst>
          </p:cNvPr>
          <p:cNvSpPr txBox="1"/>
          <p:nvPr/>
        </p:nvSpPr>
        <p:spPr>
          <a:xfrm>
            <a:off x="5180543" y="947809"/>
            <a:ext cx="5613348" cy="5563511"/>
          </a:xfrm>
          <a:prstGeom prst="rect">
            <a:avLst/>
          </a:prstGeom>
          <a:solidFill>
            <a:srgbClr val="FFFFFF"/>
          </a:solidFill>
        </p:spPr>
        <p:txBody>
          <a:bodyPr wrap="square">
            <a:spAutoFit/>
          </a:bodyPr>
          <a:lstStyle/>
          <a:p>
            <a:pPr indent="357188" algn="just">
              <a:lnSpc>
                <a:spcPct val="150000"/>
              </a:lnSpc>
              <a:buFont typeface="Wingdings" pitchFamily="2" charset="2"/>
              <a:buChar char="Ø"/>
            </a:pPr>
            <a:r>
              <a:rPr lang="en-US" sz="2400" dirty="0">
                <a:latin typeface="Open sans" panose="020B0606030504020204"/>
                <a:cs typeface="Times New Roman" pitchFamily="18" charset="0"/>
              </a:rPr>
              <a:t>Where is Fukushima Daiichi Nuclear power plant.</a:t>
            </a:r>
          </a:p>
          <a:p>
            <a:pPr indent="357188" algn="just">
              <a:lnSpc>
                <a:spcPct val="150000"/>
              </a:lnSpc>
              <a:buFont typeface="Wingdings" pitchFamily="2" charset="2"/>
              <a:buChar char="Ø"/>
            </a:pPr>
            <a:r>
              <a:rPr lang="en-US" sz="2400" dirty="0">
                <a:latin typeface="Open sans" panose="020B0606030504020204"/>
                <a:cs typeface="Times New Roman" pitchFamily="18" charset="0"/>
              </a:rPr>
              <a:t>Information about Fukushima nuclear power plant.</a:t>
            </a:r>
          </a:p>
          <a:p>
            <a:pPr indent="357188" algn="just">
              <a:lnSpc>
                <a:spcPct val="150000"/>
              </a:lnSpc>
              <a:buFont typeface="Wingdings" pitchFamily="2" charset="2"/>
              <a:buChar char="Ø"/>
            </a:pPr>
            <a:r>
              <a:rPr lang="en-US" sz="2400" dirty="0">
                <a:latin typeface="Open sans" panose="020B0606030504020204"/>
                <a:cs typeface="Times New Roman" pitchFamily="18" charset="0"/>
              </a:rPr>
              <a:t>Reason of the accident.</a:t>
            </a:r>
          </a:p>
          <a:p>
            <a:pPr indent="357188" algn="just">
              <a:lnSpc>
                <a:spcPct val="150000"/>
              </a:lnSpc>
              <a:buFont typeface="Wingdings" pitchFamily="2" charset="2"/>
              <a:buChar char="Ø"/>
            </a:pPr>
            <a:r>
              <a:rPr lang="en-US" sz="2400" dirty="0">
                <a:latin typeface="Open sans" panose="020B0606030504020204"/>
                <a:cs typeface="Times New Roman" pitchFamily="18" charset="0"/>
              </a:rPr>
              <a:t>Daily event of the accident.</a:t>
            </a:r>
          </a:p>
          <a:p>
            <a:pPr indent="357188" algn="just">
              <a:lnSpc>
                <a:spcPct val="150000"/>
              </a:lnSpc>
              <a:buFont typeface="Wingdings" pitchFamily="2" charset="2"/>
              <a:buChar char="Ø"/>
            </a:pPr>
            <a:r>
              <a:rPr lang="en-US" sz="2400" dirty="0">
                <a:latin typeface="Open sans" panose="020B0606030504020204"/>
                <a:cs typeface="Times New Roman" pitchFamily="18" charset="0"/>
              </a:rPr>
              <a:t>Effects on alive.</a:t>
            </a:r>
          </a:p>
          <a:p>
            <a:pPr indent="357188" algn="just">
              <a:lnSpc>
                <a:spcPct val="150000"/>
              </a:lnSpc>
              <a:buFont typeface="Wingdings" pitchFamily="2" charset="2"/>
              <a:buChar char="Ø"/>
            </a:pPr>
            <a:r>
              <a:rPr lang="en-US" sz="2400" dirty="0">
                <a:latin typeface="Open sans" panose="020B0606030504020204"/>
                <a:cs typeface="Times New Roman" pitchFamily="18" charset="0"/>
              </a:rPr>
              <a:t>Effects on social life.</a:t>
            </a:r>
          </a:p>
          <a:p>
            <a:pPr indent="357188" algn="just">
              <a:lnSpc>
                <a:spcPct val="150000"/>
              </a:lnSpc>
              <a:buFont typeface="Wingdings" pitchFamily="2" charset="2"/>
              <a:buChar char="Ø"/>
            </a:pPr>
            <a:r>
              <a:rPr lang="en-US" sz="2400" dirty="0">
                <a:latin typeface="Open sans" panose="020B0606030504020204"/>
                <a:cs typeface="Times New Roman" pitchFamily="18" charset="0"/>
              </a:rPr>
              <a:t>Effects on environment.</a:t>
            </a:r>
          </a:p>
          <a:p>
            <a:pPr indent="357188" algn="just">
              <a:lnSpc>
                <a:spcPct val="150000"/>
              </a:lnSpc>
              <a:buFont typeface="Wingdings" pitchFamily="2" charset="2"/>
              <a:buChar char="Ø"/>
            </a:pPr>
            <a:r>
              <a:rPr lang="en-US" sz="2400" dirty="0">
                <a:latin typeface="Open sans" panose="020B0606030504020204"/>
                <a:cs typeface="Times New Roman" pitchFamily="18" charset="0"/>
              </a:rPr>
              <a:t>Conclusion</a:t>
            </a:r>
          </a:p>
        </p:txBody>
      </p:sp>
      <p:pic>
        <p:nvPicPr>
          <p:cNvPr id="5" name="object 4">
            <a:extLst>
              <a:ext uri="{FF2B5EF4-FFF2-40B4-BE49-F238E27FC236}">
                <a16:creationId xmlns:a16="http://schemas.microsoft.com/office/drawing/2014/main" id="{856FA25A-709E-4DA5-B21D-9EF18B52D890}"/>
              </a:ext>
            </a:extLst>
          </p:cNvPr>
          <p:cNvPicPr/>
          <p:nvPr/>
        </p:nvPicPr>
        <p:blipFill rotWithShape="1">
          <a:blip r:embed="rId3" cstate="print"/>
          <a:srcRect r="21695"/>
          <a:stretch/>
        </p:blipFill>
        <p:spPr>
          <a:xfrm>
            <a:off x="10741032" y="27603"/>
            <a:ext cx="1436668" cy="1088879"/>
          </a:xfrm>
          <a:prstGeom prst="rect">
            <a:avLst/>
          </a:prstGeom>
        </p:spPr>
      </p:pic>
      <p:pic>
        <p:nvPicPr>
          <p:cNvPr id="6" name="Picture 5">
            <a:extLst>
              <a:ext uri="{FF2B5EF4-FFF2-40B4-BE49-F238E27FC236}">
                <a16:creationId xmlns:a16="http://schemas.microsoft.com/office/drawing/2014/main" id="{0F9162AC-4122-42F8-A2CD-26656E7AB2D2}"/>
              </a:ext>
            </a:extLst>
          </p:cNvPr>
          <p:cNvPicPr>
            <a:picLocks noChangeAspect="1"/>
          </p:cNvPicPr>
          <p:nvPr/>
        </p:nvPicPr>
        <p:blipFill>
          <a:blip r:embed="rId4"/>
          <a:stretch>
            <a:fillRect/>
          </a:stretch>
        </p:blipFill>
        <p:spPr>
          <a:xfrm>
            <a:off x="234651" y="117884"/>
            <a:ext cx="1384533" cy="941482"/>
          </a:xfrm>
          <a:prstGeom prst="rect">
            <a:avLst/>
          </a:prstGeom>
        </p:spPr>
      </p:pic>
      <p:sp>
        <p:nvSpPr>
          <p:cNvPr id="7" name="Title 1">
            <a:extLst>
              <a:ext uri="{FF2B5EF4-FFF2-40B4-BE49-F238E27FC236}">
                <a16:creationId xmlns:a16="http://schemas.microsoft.com/office/drawing/2014/main" id="{9291C649-BA7D-4089-9CD6-242816EA1A31}"/>
              </a:ext>
            </a:extLst>
          </p:cNvPr>
          <p:cNvSpPr txBox="1">
            <a:spLocks/>
          </p:cNvSpPr>
          <p:nvPr/>
        </p:nvSpPr>
        <p:spPr>
          <a:xfrm>
            <a:off x="762000" y="1447800"/>
            <a:ext cx="31242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C00000"/>
                </a:solidFill>
                <a:latin typeface="Open sans"/>
                <a:ea typeface="Sans Serif Collection" panose="020B0502040504020204" pitchFamily="34" charset="0"/>
                <a:cs typeface="Sans Serif Collection" panose="020B0502040504020204" pitchFamily="34" charset="0"/>
              </a:rPr>
              <a:t>OBJECTIVES</a:t>
            </a:r>
          </a:p>
        </p:txBody>
      </p:sp>
      <p:sp>
        <p:nvSpPr>
          <p:cNvPr id="8" name="Rectangle 7">
            <a:extLst>
              <a:ext uri="{FF2B5EF4-FFF2-40B4-BE49-F238E27FC236}">
                <a16:creationId xmlns:a16="http://schemas.microsoft.com/office/drawing/2014/main" id="{3EF1E498-D9B9-4E6E-B9D1-5C0D035992D0}"/>
              </a:ext>
            </a:extLst>
          </p:cNvPr>
          <p:cNvSpPr/>
          <p:nvPr/>
        </p:nvSpPr>
        <p:spPr>
          <a:xfrm>
            <a:off x="685800" y="2362200"/>
            <a:ext cx="3429000" cy="1951047"/>
          </a:xfrm>
          <a:prstGeom prst="rect">
            <a:avLst/>
          </a:prstGeom>
        </p:spPr>
        <p:txBody>
          <a:bodyPr wrap="square">
            <a:spAutoFit/>
          </a:bodyPr>
          <a:lstStyle/>
          <a:p>
            <a:pPr marL="342900" indent="-342900">
              <a:lnSpc>
                <a:spcPct val="150000"/>
              </a:lnSpc>
              <a:spcBef>
                <a:spcPct val="20000"/>
              </a:spcBef>
              <a:buFont typeface="Wingdings" pitchFamily="2" charset="2"/>
              <a:buChar char="§"/>
            </a:pPr>
            <a:r>
              <a:rPr lang="en-US" sz="2800" dirty="0">
                <a:solidFill>
                  <a:prstClr val="black"/>
                </a:solidFill>
                <a:latin typeface="Open sans" panose="020B0606030504020204"/>
                <a:cs typeface="Arial" pitchFamily="34" charset="0"/>
              </a:rPr>
              <a:t>Upon completion of this lesson you will be able to:</a:t>
            </a:r>
            <a:endParaRPr lang="en-US" sz="2800" b="1" u="sng" dirty="0">
              <a:solidFill>
                <a:prstClr val="black"/>
              </a:solidFill>
              <a:latin typeface="Open sans" panose="020B0606030504020204"/>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en-US" sz="4000" b="1" dirty="0">
                <a:solidFill>
                  <a:srgbClr val="C00000"/>
                </a:solidFill>
                <a:latin typeface="Open sans" panose="020B0606030504020204"/>
                <a:cs typeface="Arial" pitchFamily="34" charset="0"/>
              </a:rPr>
              <a:t>FUKUSHIMA NUCLEAR POWER PLANT</a:t>
            </a:r>
          </a:p>
        </p:txBody>
      </p:sp>
      <p:sp>
        <p:nvSpPr>
          <p:cNvPr id="3" name="Content Placeholder 2"/>
          <p:cNvSpPr>
            <a:spLocks noGrp="1"/>
          </p:cNvSpPr>
          <p:nvPr>
            <p:ph idx="1"/>
          </p:nvPr>
        </p:nvSpPr>
        <p:spPr>
          <a:xfrm>
            <a:off x="4648200" y="1189680"/>
            <a:ext cx="7086600" cy="4803615"/>
          </a:xfrm>
        </p:spPr>
        <p:txBody>
          <a:bodyPr>
            <a:noAutofit/>
          </a:bodyPr>
          <a:lstStyle/>
          <a:p>
            <a:pPr algn="just">
              <a:buFont typeface="Wingdings" pitchFamily="2" charset="2"/>
              <a:buChar char="Ø"/>
            </a:pPr>
            <a:r>
              <a:rPr lang="en-US" dirty="0">
                <a:latin typeface="Open sans" panose="020B0606030504020204"/>
                <a:cs typeface="Times New Roman" pitchFamily="18" charset="0"/>
              </a:rPr>
              <a:t>Japan Have 05 major I-Land.</a:t>
            </a:r>
          </a:p>
          <a:p>
            <a:pPr algn="just"/>
            <a:r>
              <a:rPr lang="en-US" dirty="0">
                <a:latin typeface="Open sans" panose="020B0606030504020204"/>
                <a:cs typeface="Times New Roman" pitchFamily="18" charset="0"/>
              </a:rPr>
              <a:t>		      1. Hokkaido</a:t>
            </a:r>
          </a:p>
          <a:p>
            <a:pPr algn="just"/>
            <a:r>
              <a:rPr lang="en-US" dirty="0">
                <a:latin typeface="Open sans" panose="020B0606030504020204"/>
                <a:cs typeface="Times New Roman" pitchFamily="18" charset="0"/>
              </a:rPr>
              <a:t>		      2. Honshu</a:t>
            </a:r>
          </a:p>
          <a:p>
            <a:pPr algn="just"/>
            <a:r>
              <a:rPr lang="en-US" dirty="0">
                <a:latin typeface="Open sans" panose="020B0606030504020204"/>
                <a:cs typeface="Times New Roman" pitchFamily="18" charset="0"/>
              </a:rPr>
              <a:t>		      3. Shikoku</a:t>
            </a:r>
          </a:p>
          <a:p>
            <a:pPr algn="just"/>
            <a:r>
              <a:rPr lang="en-US" dirty="0">
                <a:latin typeface="Open sans" panose="020B0606030504020204"/>
                <a:cs typeface="Times New Roman" pitchFamily="18" charset="0"/>
              </a:rPr>
              <a:t>		      4. Kyushu</a:t>
            </a:r>
          </a:p>
          <a:p>
            <a:pPr algn="just"/>
            <a:r>
              <a:rPr lang="en-US" dirty="0">
                <a:latin typeface="Open sans" panose="020B0606030504020204"/>
                <a:cs typeface="Times New Roman" pitchFamily="18" charset="0"/>
              </a:rPr>
              <a:t>		      5. Okinawa</a:t>
            </a:r>
          </a:p>
          <a:p>
            <a:pPr algn="just"/>
            <a:endParaRPr lang="en-US" dirty="0">
              <a:latin typeface="Open sans" panose="020B0606030504020204"/>
              <a:cs typeface="Times New Roman" pitchFamily="18" charset="0"/>
            </a:endParaRPr>
          </a:p>
          <a:p>
            <a:pPr algn="just"/>
            <a:r>
              <a:rPr lang="en-US" dirty="0">
                <a:latin typeface="Open sans" panose="020B0606030504020204"/>
                <a:cs typeface="Times New Roman" pitchFamily="18" charset="0"/>
              </a:rPr>
              <a:t>In Above 05 I-land Fukushima Nuclear Power Plant Located in Honshu I-Land </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en-US" sz="4000" b="1" dirty="0">
                <a:solidFill>
                  <a:srgbClr val="C00000"/>
                </a:solidFill>
                <a:latin typeface="Open sans" panose="020B0606030504020204"/>
                <a:cs typeface="Arial" pitchFamily="34" charset="0"/>
              </a:rPr>
              <a:t>FUKUSHIMA NUCLEAR POWER PLANT</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pic>
        <p:nvPicPr>
          <p:cNvPr id="10" name="Picture 2" descr="CAUSES OF ACCİDENT• The 2011 Tōhoku earthquake and tsunami was an 9.0-  magnitude earthquake followed by tsunami waves. ">
            <a:extLst>
              <a:ext uri="{FF2B5EF4-FFF2-40B4-BE49-F238E27FC236}">
                <a16:creationId xmlns:a16="http://schemas.microsoft.com/office/drawing/2014/main" id="{FC1778DC-E4EE-4A06-8E71-70B6E7678E0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7" t="13393" r="3820" b="1389"/>
          <a:stretch/>
        </p:blipFill>
        <p:spPr bwMode="auto">
          <a:xfrm>
            <a:off x="4591877" y="1242392"/>
            <a:ext cx="7047045" cy="482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47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20" y="1759226"/>
            <a:ext cx="4084982" cy="3001617"/>
          </a:xfrm>
        </p:spPr>
        <p:txBody>
          <a:bodyPr>
            <a:noAutofit/>
          </a:bodyPr>
          <a:lstStyle/>
          <a:p>
            <a:pPr algn="ctr"/>
            <a:r>
              <a:rPr lang="en-US" sz="4000" b="1" dirty="0">
                <a:solidFill>
                  <a:srgbClr val="C00000"/>
                </a:solidFill>
                <a:latin typeface="Open sans" panose="020B0606030504020204"/>
                <a:cs typeface="Arial" pitchFamily="34" charset="0"/>
              </a:rPr>
              <a:t>INFORMATION ABOUT</a:t>
            </a:r>
            <a:br>
              <a:rPr lang="en-US" sz="4000" b="1" dirty="0">
                <a:solidFill>
                  <a:srgbClr val="C00000"/>
                </a:solidFill>
                <a:latin typeface="Open sans" panose="020B0606030504020204"/>
                <a:cs typeface="Arial" pitchFamily="34" charset="0"/>
              </a:rPr>
            </a:br>
            <a:r>
              <a:rPr lang="en-US" sz="4000" b="1" dirty="0">
                <a:solidFill>
                  <a:srgbClr val="C00000"/>
                </a:solidFill>
                <a:latin typeface="Open sans" panose="020B0606030504020204"/>
                <a:cs typeface="Arial" pitchFamily="34" charset="0"/>
              </a:rPr>
              <a:t>FUKUSHIMA NUCLEAR POWER PLANT</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graphicFrame>
        <p:nvGraphicFramePr>
          <p:cNvPr id="10" name="Table 9">
            <a:extLst>
              <a:ext uri="{FF2B5EF4-FFF2-40B4-BE49-F238E27FC236}">
                <a16:creationId xmlns:a16="http://schemas.microsoft.com/office/drawing/2014/main" id="{AE13A810-3863-4F9C-B146-AC9DA91C81E8}"/>
              </a:ext>
            </a:extLst>
          </p:cNvPr>
          <p:cNvGraphicFramePr>
            <a:graphicFrameLocks noGrp="1"/>
          </p:cNvGraphicFramePr>
          <p:nvPr>
            <p:extLst>
              <p:ext uri="{D42A27DB-BD31-4B8C-83A1-F6EECF244321}">
                <p14:modId xmlns:p14="http://schemas.microsoft.com/office/powerpoint/2010/main" val="3411981821"/>
              </p:ext>
            </p:extLst>
          </p:nvPr>
        </p:nvGraphicFramePr>
        <p:xfrm>
          <a:off x="4522304" y="1105918"/>
          <a:ext cx="7176050" cy="5486400"/>
        </p:xfrm>
        <a:graphic>
          <a:graphicData uri="http://schemas.openxmlformats.org/drawingml/2006/table">
            <a:tbl>
              <a:tblPr firstRow="1" bandRow="1">
                <a:tableStyleId>{ED083AE6-46FA-4A59-8FB0-9F97EB10719F}</a:tableStyleId>
              </a:tblPr>
              <a:tblGrid>
                <a:gridCol w="4487919">
                  <a:extLst>
                    <a:ext uri="{9D8B030D-6E8A-4147-A177-3AD203B41FA5}">
                      <a16:colId xmlns:a16="http://schemas.microsoft.com/office/drawing/2014/main" val="20000"/>
                    </a:ext>
                  </a:extLst>
                </a:gridCol>
                <a:gridCol w="2688131">
                  <a:extLst>
                    <a:ext uri="{9D8B030D-6E8A-4147-A177-3AD203B41FA5}">
                      <a16:colId xmlns:a16="http://schemas.microsoft.com/office/drawing/2014/main" val="20001"/>
                    </a:ext>
                  </a:extLst>
                </a:gridCol>
              </a:tblGrid>
              <a:tr h="803178">
                <a:tc>
                  <a:txBody>
                    <a:bodyPr/>
                    <a:lstStyle/>
                    <a:p>
                      <a:r>
                        <a:rPr lang="en-US" sz="2400" dirty="0">
                          <a:latin typeface="Open sans" panose="020B0606030504020204"/>
                        </a:rPr>
                        <a:t>Fukushima nuclear power plant start constructed in</a:t>
                      </a:r>
                      <a:endParaRPr lang="hi-IN" sz="2400" b="0" dirty="0">
                        <a:solidFill>
                          <a:schemeClr val="tx1"/>
                        </a:solidFill>
                        <a:latin typeface="Open sans" panose="020B0606030504020204"/>
                      </a:endParaRPr>
                    </a:p>
                  </a:txBody>
                  <a:tcPr/>
                </a:tc>
                <a:tc>
                  <a:txBody>
                    <a:bodyPr/>
                    <a:lstStyle/>
                    <a:p>
                      <a:r>
                        <a:rPr lang="en-US" sz="2400" dirty="0">
                          <a:latin typeface="Open sans" panose="020B0606030504020204"/>
                        </a:rPr>
                        <a:t>25</a:t>
                      </a:r>
                      <a:r>
                        <a:rPr lang="en-US" sz="2400" baseline="30000" dirty="0">
                          <a:latin typeface="Open sans" panose="020B0606030504020204"/>
                        </a:rPr>
                        <a:t>th</a:t>
                      </a:r>
                      <a:r>
                        <a:rPr lang="en-US" sz="2400" dirty="0">
                          <a:latin typeface="Open sans" panose="020B0606030504020204"/>
                        </a:rPr>
                        <a:t> of July 1967</a:t>
                      </a:r>
                    </a:p>
                    <a:p>
                      <a:endParaRPr lang="hi-IN" sz="2400" b="0" dirty="0">
                        <a:solidFill>
                          <a:schemeClr val="tx1"/>
                        </a:solidFill>
                        <a:latin typeface="Open sans" panose="020B0606030504020204"/>
                      </a:endParaRPr>
                    </a:p>
                  </a:txBody>
                  <a:tcPr/>
                </a:tc>
                <a:extLst>
                  <a:ext uri="{0D108BD9-81ED-4DB2-BD59-A6C34878D82A}">
                    <a16:rowId xmlns:a16="http://schemas.microsoft.com/office/drawing/2014/main" val="10000"/>
                  </a:ext>
                </a:extLst>
              </a:tr>
              <a:tr h="803178">
                <a:tc>
                  <a:txBody>
                    <a:bodyPr/>
                    <a:lstStyle/>
                    <a:p>
                      <a:r>
                        <a:rPr lang="en-US" sz="2400" dirty="0">
                          <a:latin typeface="Open sans" panose="020B0606030504020204"/>
                        </a:rPr>
                        <a:t>Fukushima nuclear power plant  commission date</a:t>
                      </a:r>
                      <a:endParaRPr lang="hi-IN" sz="2400" dirty="0">
                        <a:latin typeface="Open sans" panose="020B0606030504020204"/>
                      </a:endParaRPr>
                    </a:p>
                  </a:txBody>
                  <a:tcPr/>
                </a:tc>
                <a:tc>
                  <a:txBody>
                    <a:bodyPr/>
                    <a:lstStyle/>
                    <a:p>
                      <a:r>
                        <a:rPr lang="en-US" sz="2400" dirty="0">
                          <a:latin typeface="Open sans" panose="020B0606030504020204"/>
                        </a:rPr>
                        <a:t>26</a:t>
                      </a:r>
                      <a:r>
                        <a:rPr lang="en-US" sz="2400" baseline="30000" dirty="0">
                          <a:latin typeface="Open sans" panose="020B0606030504020204"/>
                        </a:rPr>
                        <a:t>th</a:t>
                      </a:r>
                      <a:r>
                        <a:rPr lang="en-US" sz="2400" dirty="0">
                          <a:latin typeface="Open sans" panose="020B0606030504020204"/>
                        </a:rPr>
                        <a:t> of</a:t>
                      </a:r>
                      <a:r>
                        <a:rPr lang="en-US" sz="2400" baseline="0" dirty="0">
                          <a:latin typeface="Open sans" panose="020B0606030504020204"/>
                        </a:rPr>
                        <a:t> march 1971</a:t>
                      </a:r>
                      <a:endParaRPr lang="hi-IN" sz="2400" dirty="0">
                        <a:latin typeface="Open sans" panose="020B0606030504020204"/>
                      </a:endParaRPr>
                    </a:p>
                  </a:txBody>
                  <a:tcPr/>
                </a:tc>
                <a:extLst>
                  <a:ext uri="{0D108BD9-81ED-4DB2-BD59-A6C34878D82A}">
                    <a16:rowId xmlns:a16="http://schemas.microsoft.com/office/drawing/2014/main" val="10001"/>
                  </a:ext>
                </a:extLst>
              </a:tr>
              <a:tr h="446210">
                <a:tc>
                  <a:txBody>
                    <a:bodyPr/>
                    <a:lstStyle/>
                    <a:p>
                      <a:r>
                        <a:rPr lang="en-US" sz="2400" dirty="0">
                          <a:latin typeface="Open sans" panose="020B0606030504020204"/>
                        </a:rPr>
                        <a:t>Total Number of Plant </a:t>
                      </a:r>
                      <a:endParaRPr lang="hi-IN" sz="2400" dirty="0">
                        <a:latin typeface="Open sans" panose="020B0606030504020204"/>
                      </a:endParaRPr>
                    </a:p>
                  </a:txBody>
                  <a:tcPr/>
                </a:tc>
                <a:tc>
                  <a:txBody>
                    <a:bodyPr/>
                    <a:lstStyle/>
                    <a:p>
                      <a:r>
                        <a:rPr lang="en-US" sz="2400" dirty="0">
                          <a:latin typeface="Open sans" panose="020B0606030504020204"/>
                        </a:rPr>
                        <a:t>06</a:t>
                      </a:r>
                      <a:endParaRPr lang="hi-IN" sz="2400" dirty="0">
                        <a:latin typeface="Open sans" panose="020B0606030504020204"/>
                      </a:endParaRPr>
                    </a:p>
                  </a:txBody>
                  <a:tcPr/>
                </a:tc>
                <a:extLst>
                  <a:ext uri="{0D108BD9-81ED-4DB2-BD59-A6C34878D82A}">
                    <a16:rowId xmlns:a16="http://schemas.microsoft.com/office/drawing/2014/main" val="10002"/>
                  </a:ext>
                </a:extLst>
              </a:tr>
              <a:tr h="803178">
                <a:tc>
                  <a:txBody>
                    <a:bodyPr/>
                    <a:lstStyle/>
                    <a:p>
                      <a:r>
                        <a:rPr lang="en-US" sz="2400" dirty="0">
                          <a:latin typeface="Open sans" panose="020B0606030504020204"/>
                        </a:rPr>
                        <a:t>At the time of accident number of reactor in working Condition </a:t>
                      </a:r>
                      <a:endParaRPr lang="hi-IN" sz="2400" dirty="0">
                        <a:latin typeface="Open sans" panose="020B0606030504020204"/>
                      </a:endParaRPr>
                    </a:p>
                  </a:txBody>
                  <a:tcPr/>
                </a:tc>
                <a:tc>
                  <a:txBody>
                    <a:bodyPr/>
                    <a:lstStyle/>
                    <a:p>
                      <a:r>
                        <a:rPr lang="en-US" sz="2400" dirty="0">
                          <a:latin typeface="Open sans" panose="020B0606030504020204"/>
                        </a:rPr>
                        <a:t>Reactor no 1-3</a:t>
                      </a:r>
                      <a:endParaRPr lang="hi-IN" sz="2400" dirty="0">
                        <a:latin typeface="Open sans" panose="020B0606030504020204"/>
                      </a:endParaRPr>
                    </a:p>
                  </a:txBody>
                  <a:tcPr/>
                </a:tc>
                <a:extLst>
                  <a:ext uri="{0D108BD9-81ED-4DB2-BD59-A6C34878D82A}">
                    <a16:rowId xmlns:a16="http://schemas.microsoft.com/office/drawing/2014/main" val="10003"/>
                  </a:ext>
                </a:extLst>
              </a:tr>
              <a:tr h="803178">
                <a:tc>
                  <a:txBody>
                    <a:bodyPr/>
                    <a:lstStyle/>
                    <a:p>
                      <a:r>
                        <a:rPr lang="en-US" sz="2400" dirty="0">
                          <a:latin typeface="Open sans" panose="020B0606030504020204"/>
                        </a:rPr>
                        <a:t>Condition of remaining Reactor 4-6</a:t>
                      </a:r>
                      <a:endParaRPr lang="hi-IN" sz="2400" dirty="0">
                        <a:latin typeface="Open sans" panose="020B0606030504020204"/>
                      </a:endParaRPr>
                    </a:p>
                  </a:txBody>
                  <a:tcPr/>
                </a:tc>
                <a:tc>
                  <a:txBody>
                    <a:bodyPr/>
                    <a:lstStyle/>
                    <a:p>
                      <a:r>
                        <a:rPr lang="en-US" sz="2400" dirty="0">
                          <a:latin typeface="Open sans" panose="020B0606030504020204"/>
                        </a:rPr>
                        <a:t>Shutdown due to maintenance </a:t>
                      </a:r>
                      <a:endParaRPr lang="hi-IN" sz="2400" dirty="0">
                        <a:latin typeface="Open sans" panose="020B0606030504020204"/>
                      </a:endParaRPr>
                    </a:p>
                  </a:txBody>
                  <a:tcPr/>
                </a:tc>
                <a:extLst>
                  <a:ext uri="{0D108BD9-81ED-4DB2-BD59-A6C34878D82A}">
                    <a16:rowId xmlns:a16="http://schemas.microsoft.com/office/drawing/2014/main" val="10004"/>
                  </a:ext>
                </a:extLst>
              </a:tr>
              <a:tr h="446210">
                <a:tc>
                  <a:txBody>
                    <a:bodyPr/>
                    <a:lstStyle/>
                    <a:p>
                      <a:r>
                        <a:rPr lang="en-US" sz="2400" dirty="0">
                          <a:latin typeface="Open sans" panose="020B0606030504020204"/>
                        </a:rPr>
                        <a:t>Type of Reactor </a:t>
                      </a:r>
                      <a:endParaRPr lang="hi-IN" sz="2400" dirty="0">
                        <a:latin typeface="Open sans" panose="020B0606030504020204"/>
                      </a:endParaRPr>
                    </a:p>
                  </a:txBody>
                  <a:tcPr/>
                </a:tc>
                <a:tc>
                  <a:txBody>
                    <a:bodyPr/>
                    <a:lstStyle/>
                    <a:p>
                      <a:r>
                        <a:rPr lang="en-US" sz="2400" dirty="0">
                          <a:latin typeface="Open sans" panose="020B0606030504020204"/>
                        </a:rPr>
                        <a:t>BWR</a:t>
                      </a:r>
                      <a:endParaRPr lang="hi-IN" sz="2400" dirty="0">
                        <a:latin typeface="Open sans" panose="020B0606030504020204"/>
                      </a:endParaRPr>
                    </a:p>
                  </a:txBody>
                  <a:tcPr/>
                </a:tc>
                <a:extLst>
                  <a:ext uri="{0D108BD9-81ED-4DB2-BD59-A6C34878D82A}">
                    <a16:rowId xmlns:a16="http://schemas.microsoft.com/office/drawing/2014/main" val="10005"/>
                  </a:ext>
                </a:extLst>
              </a:tr>
              <a:tr h="446210">
                <a:tc>
                  <a:txBody>
                    <a:bodyPr/>
                    <a:lstStyle/>
                    <a:p>
                      <a:r>
                        <a:rPr lang="en-US" sz="2400" dirty="0">
                          <a:latin typeface="Open sans" panose="020B0606030504020204"/>
                        </a:rPr>
                        <a:t>De-commission Date </a:t>
                      </a:r>
                      <a:endParaRPr lang="hi-IN" sz="2400" dirty="0">
                        <a:latin typeface="Open sans" panose="020B0606030504020204"/>
                      </a:endParaRPr>
                    </a:p>
                  </a:txBody>
                  <a:tcPr/>
                </a:tc>
                <a:tc>
                  <a:txBody>
                    <a:bodyPr/>
                    <a:lstStyle/>
                    <a:p>
                      <a:r>
                        <a:rPr lang="en-US" sz="2400" dirty="0">
                          <a:latin typeface="Open sans" panose="020B0606030504020204"/>
                        </a:rPr>
                        <a:t>11</a:t>
                      </a:r>
                      <a:r>
                        <a:rPr lang="en-US" sz="2400" baseline="30000" dirty="0">
                          <a:latin typeface="Open sans" panose="020B0606030504020204"/>
                        </a:rPr>
                        <a:t>th</a:t>
                      </a:r>
                      <a:r>
                        <a:rPr lang="en-US" sz="2400" dirty="0">
                          <a:latin typeface="Open sans" panose="020B0606030504020204"/>
                        </a:rPr>
                        <a:t> March 2011</a:t>
                      </a:r>
                      <a:endParaRPr lang="hi-IN" sz="2400" dirty="0">
                        <a:latin typeface="Open sans" panose="020B0606030504020204"/>
                      </a:endParaRPr>
                    </a:p>
                  </a:txBody>
                  <a:tcPr/>
                </a:tc>
                <a:extLst>
                  <a:ext uri="{0D108BD9-81ED-4DB2-BD59-A6C34878D82A}">
                    <a16:rowId xmlns:a16="http://schemas.microsoft.com/office/drawing/2014/main" val="10006"/>
                  </a:ext>
                </a:extLst>
              </a:tr>
              <a:tr h="803178">
                <a:tc>
                  <a:txBody>
                    <a:bodyPr/>
                    <a:lstStyle/>
                    <a:p>
                      <a:r>
                        <a:rPr lang="en-US" sz="2400" dirty="0">
                          <a:latin typeface="Open sans" panose="020B0606030504020204"/>
                        </a:rPr>
                        <a:t>Operated by</a:t>
                      </a:r>
                      <a:endParaRPr lang="hi-IN" sz="2400" dirty="0">
                        <a:latin typeface="Open sans" panose="020B0606030504020204"/>
                      </a:endParaRPr>
                    </a:p>
                  </a:txBody>
                  <a:tcPr/>
                </a:tc>
                <a:tc>
                  <a:txBody>
                    <a:bodyPr/>
                    <a:lstStyle/>
                    <a:p>
                      <a:r>
                        <a:rPr lang="en-US" sz="2400" dirty="0">
                          <a:latin typeface="Open sans" panose="020B0606030504020204"/>
                        </a:rPr>
                        <a:t>Tokyo electric power company </a:t>
                      </a:r>
                      <a:endParaRPr lang="hi-IN" sz="2400" dirty="0">
                        <a:latin typeface="Open sans" panose="020B0606030504020204"/>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6127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en-US" sz="4000" b="1" dirty="0">
                <a:solidFill>
                  <a:srgbClr val="C00000"/>
                </a:solidFill>
                <a:latin typeface="Open sans" panose="020B0606030504020204"/>
                <a:cs typeface="Times New Roman" pitchFamily="18" charset="0"/>
              </a:rPr>
              <a:t>REASON OF THE ACCIDENT</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648200" y="1308948"/>
            <a:ext cx="7086600" cy="4674407"/>
          </a:xfrm>
        </p:spPr>
        <p:txBody>
          <a:bodyPr>
            <a:noAutofit/>
          </a:bodyPr>
          <a:lstStyle/>
          <a:p>
            <a:pPr algn="just">
              <a:buFont typeface="Wingdings" pitchFamily="2" charset="2"/>
              <a:buChar char="Ø"/>
            </a:pPr>
            <a:r>
              <a:rPr lang="en-IN" sz="2400" dirty="0">
                <a:latin typeface="Open sans" panose="020B0606030504020204"/>
                <a:cs typeface="Times New Roman" pitchFamily="18" charset="0"/>
              </a:rPr>
              <a:t> On March 11, 2011, a massive 9.0 magnitude Earthquake and powerful tsunami slammed the north-eastern region of Japan. </a:t>
            </a:r>
          </a:p>
          <a:p>
            <a:pPr algn="just">
              <a:buFont typeface="Wingdings" pitchFamily="2" charset="2"/>
              <a:buChar char="Ø"/>
            </a:pPr>
            <a:r>
              <a:rPr lang="en-IN" sz="2400" dirty="0">
                <a:latin typeface="Open sans" panose="020B0606030504020204"/>
                <a:cs typeface="Times New Roman" pitchFamily="18" charset="0"/>
              </a:rPr>
              <a:t>Huge seismic activities knocked out the power at the Fukushima Nuclear Power Plant, </a:t>
            </a:r>
          </a:p>
          <a:p>
            <a:pPr algn="just">
              <a:buFont typeface="Wingdings" pitchFamily="2" charset="2"/>
              <a:buChar char="Ø"/>
            </a:pPr>
            <a:r>
              <a:rPr lang="en-IN" sz="2400" dirty="0">
                <a:latin typeface="Open sans" panose="020B0606030504020204"/>
                <a:cs typeface="Times New Roman" pitchFamily="18" charset="0"/>
              </a:rPr>
              <a:t>Due to Tsunami about 15 meters high tidal waves appear near Fukushima Nuclear plant   and all power supply and cooling system with backup generators of active reactor are failed. </a:t>
            </a:r>
          </a:p>
          <a:p>
            <a:pPr algn="just">
              <a:buFont typeface="Wingdings" pitchFamily="2" charset="2"/>
              <a:buChar char="Ø"/>
            </a:pPr>
            <a:r>
              <a:rPr lang="en-IN" sz="2400" dirty="0">
                <a:latin typeface="Open sans" panose="020B0606030504020204"/>
                <a:cs typeface="Times New Roman" pitchFamily="18" charset="0"/>
              </a:rPr>
              <a:t>This triggered a series of hydrogen explosions and released dangerously high levels of radioactive particles into the atmosphere. </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83323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en-US" sz="4000" b="1" dirty="0">
                <a:solidFill>
                  <a:srgbClr val="C00000"/>
                </a:solidFill>
                <a:latin typeface="Open sans" panose="020B0606030504020204"/>
                <a:cs typeface="Times New Roman" pitchFamily="18" charset="0"/>
              </a:rPr>
              <a:t>REASON OF THE ACCIDENT</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648200" y="1308949"/>
            <a:ext cx="7086600" cy="4286782"/>
          </a:xfrm>
        </p:spPr>
        <p:txBody>
          <a:bodyPr>
            <a:noAutofit/>
          </a:bodyPr>
          <a:lstStyle/>
          <a:p>
            <a:pPr algn="just">
              <a:lnSpc>
                <a:spcPct val="100000"/>
              </a:lnSpc>
              <a:buFont typeface="Wingdings" pitchFamily="2" charset="2"/>
              <a:buChar char="Ø"/>
            </a:pPr>
            <a:r>
              <a:rPr lang="en-IN" sz="2400" dirty="0">
                <a:latin typeface="Open sans" panose="020B0606030504020204"/>
                <a:cs typeface="Times New Roman" pitchFamily="18" charset="0"/>
              </a:rPr>
              <a:t>The Japanese government declared a nuclear emergency.</a:t>
            </a:r>
          </a:p>
          <a:p>
            <a:pPr algn="just">
              <a:lnSpc>
                <a:spcPct val="100000"/>
              </a:lnSpc>
              <a:buFont typeface="Wingdings" pitchFamily="2" charset="2"/>
              <a:buChar char="Ø"/>
            </a:pPr>
            <a:r>
              <a:rPr lang="en-IN" sz="2400" dirty="0">
                <a:latin typeface="Open sans" panose="020B0606030504020204"/>
                <a:cs typeface="Times New Roman" pitchFamily="18" charset="0"/>
              </a:rPr>
              <a:t>The worst nuclear crisis in Japanese history, and decided to evacuate 430,000 residents within twenty kilometres of the plant to various relocation centres. These natural events caused extensive damage to coastal communities.</a:t>
            </a:r>
          </a:p>
          <a:p>
            <a:pPr algn="just">
              <a:lnSpc>
                <a:spcPct val="100000"/>
              </a:lnSpc>
              <a:buFont typeface="Wingdings" pitchFamily="2" charset="2"/>
              <a:buChar char="Ø"/>
            </a:pPr>
            <a:r>
              <a:rPr lang="en-IN" sz="2400" dirty="0">
                <a:latin typeface="Open sans" panose="020B0606030504020204"/>
                <a:cs typeface="Times New Roman" pitchFamily="18" charset="0"/>
              </a:rPr>
              <a:t>Due to this Nuclear disaster about 5178 deaths and 8913 missing persons (National Police Agency of Japan , 2014).</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257687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u-HU" sz="4000" b="1" dirty="0">
                <a:solidFill>
                  <a:srgbClr val="C00000"/>
                </a:solidFill>
                <a:latin typeface="Open sans" panose="020B0606030504020204"/>
              </a:rPr>
              <a:t>ACCIDENT CAUSE</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194312" y="1229437"/>
            <a:ext cx="7540487" cy="4813554"/>
          </a:xfrm>
        </p:spPr>
        <p:txBody>
          <a:bodyPr>
            <a:noAutofit/>
          </a:bodyPr>
          <a:lstStyle/>
          <a:p>
            <a:pPr marL="88900" indent="-88900" algn="just">
              <a:lnSpc>
                <a:spcPct val="150000"/>
              </a:lnSpc>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en-US" dirty="0">
                <a:latin typeface="Open sans" panose="020B0606030504020204"/>
              </a:rPr>
              <a:t>11/03/2011,</a:t>
            </a:r>
            <a:r>
              <a:rPr lang="en-GB" dirty="0">
                <a:latin typeface="Open sans" panose="020B0606030504020204"/>
              </a:rPr>
              <a:t> 2:46 p.m. local time near the Japanese island of Honshu was an Earthquake  and Tsunami (TOHOKU )of 9.0 on the Richter scale.</a:t>
            </a:r>
          </a:p>
          <a:p>
            <a:pPr marL="88900" indent="-88900" algn="just">
              <a:lnSpc>
                <a:spcPct val="150000"/>
              </a:lnSpc>
              <a:spcBef>
                <a:spcPts val="500"/>
              </a:spcBef>
              <a:buFont typeface="Times New Roman" panose="02020603050405020304" pitchFamily="18" charset="0"/>
              <a:buChar char="•"/>
              <a:tabLst>
                <a:tab pos="88900" algn="l"/>
                <a:tab pos="201613" algn="l"/>
                <a:tab pos="658813" algn="l"/>
                <a:tab pos="1116013" algn="l"/>
                <a:tab pos="1573213" algn="l"/>
                <a:tab pos="2030413" algn="l"/>
                <a:tab pos="2487613" algn="l"/>
                <a:tab pos="2944813" algn="l"/>
                <a:tab pos="3402013" algn="l"/>
                <a:tab pos="3859213" algn="l"/>
                <a:tab pos="4316413" algn="l"/>
                <a:tab pos="4773613" algn="l"/>
                <a:tab pos="5230813" algn="l"/>
                <a:tab pos="5688013" algn="l"/>
                <a:tab pos="6145213" algn="l"/>
                <a:tab pos="6602413" algn="l"/>
                <a:tab pos="7059613" algn="l"/>
                <a:tab pos="7516813" algn="l"/>
                <a:tab pos="7974013" algn="l"/>
                <a:tab pos="8431213" algn="l"/>
                <a:tab pos="8888413" algn="l"/>
              </a:tabLst>
            </a:pPr>
            <a:r>
              <a:rPr lang="en-US" dirty="0">
                <a:latin typeface="Open sans" panose="020B0606030504020204"/>
              </a:rPr>
              <a:t>The quake had an impact on section of north-east coast of Japan where they are located a series of nuclear power plants (NPP).</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389477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2239621"/>
            <a:ext cx="4084982" cy="1905000"/>
          </a:xfrm>
        </p:spPr>
        <p:txBody>
          <a:bodyPr>
            <a:noAutofit/>
          </a:bodyPr>
          <a:lstStyle/>
          <a:p>
            <a:pPr algn="ctr"/>
            <a:r>
              <a:rPr lang="hu-HU" sz="4000" b="1" dirty="0">
                <a:solidFill>
                  <a:srgbClr val="C00000"/>
                </a:solidFill>
                <a:latin typeface="Open sans" panose="020B0606030504020204"/>
              </a:rPr>
              <a:t>E</a:t>
            </a:r>
            <a:r>
              <a:rPr lang="en-US" sz="4000" b="1" dirty="0">
                <a:solidFill>
                  <a:srgbClr val="C00000"/>
                </a:solidFill>
                <a:latin typeface="Open sans" panose="020B0606030504020204"/>
              </a:rPr>
              <a:t>VENT </a:t>
            </a:r>
            <a:r>
              <a:rPr lang="hu-HU" sz="4000" b="1" dirty="0">
                <a:solidFill>
                  <a:srgbClr val="C00000"/>
                </a:solidFill>
                <a:latin typeface="Open sans" panose="020B0606030504020204"/>
              </a:rPr>
              <a:t>D</a:t>
            </a:r>
            <a:r>
              <a:rPr lang="en-US" sz="4000" b="1" dirty="0">
                <a:solidFill>
                  <a:srgbClr val="C00000"/>
                </a:solidFill>
                <a:latin typeface="Open sans" panose="020B0606030504020204"/>
              </a:rPr>
              <a:t>ISCRI</a:t>
            </a:r>
            <a:r>
              <a:rPr lang="hu-HU" sz="4000" b="1" dirty="0">
                <a:solidFill>
                  <a:srgbClr val="C00000"/>
                </a:solidFill>
                <a:latin typeface="Open sans" panose="020B0606030504020204"/>
              </a:rPr>
              <a:t>PTION</a:t>
            </a:r>
            <a:r>
              <a:rPr lang="en-US" sz="4000" b="1" dirty="0">
                <a:solidFill>
                  <a:srgbClr val="C00000"/>
                </a:solidFill>
                <a:latin typeface="Open sans" panose="020B0606030504020204"/>
              </a:rPr>
              <a:t> 11.</a:t>
            </a:r>
            <a:r>
              <a:rPr lang="ro-RO" sz="4000" b="1" dirty="0">
                <a:solidFill>
                  <a:srgbClr val="C00000"/>
                </a:solidFill>
                <a:latin typeface="Open sans" panose="020B0606030504020204"/>
              </a:rPr>
              <a:t>03.</a:t>
            </a:r>
            <a:r>
              <a:rPr lang="en-IN" sz="4000" b="1" dirty="0">
                <a:solidFill>
                  <a:srgbClr val="C00000"/>
                </a:solidFill>
                <a:latin typeface="Open sans" panose="020B0606030504020204"/>
              </a:rPr>
              <a:t>2011</a:t>
            </a:r>
            <a:endParaRPr lang="en-US" sz="4000" dirty="0">
              <a:solidFill>
                <a:srgbClr val="C00000"/>
              </a:solidFill>
              <a:latin typeface="Open sans" panose="020B0606030504020204"/>
              <a:cs typeface="Times New Roman" pitchFamily="18" charset="0"/>
            </a:endParaRPr>
          </a:p>
        </p:txBody>
      </p:sp>
      <p:sp>
        <p:nvSpPr>
          <p:cNvPr id="3" name="Content Placeholder 2"/>
          <p:cNvSpPr>
            <a:spLocks noGrp="1"/>
          </p:cNvSpPr>
          <p:nvPr>
            <p:ph idx="1"/>
          </p:nvPr>
        </p:nvSpPr>
        <p:spPr>
          <a:xfrm>
            <a:off x="4134678" y="1040596"/>
            <a:ext cx="7540487" cy="5370146"/>
          </a:xfrm>
        </p:spPr>
        <p:txBody>
          <a:bodyPr>
            <a:noAutofit/>
          </a:bodyPr>
          <a:lstStyle/>
          <a:p>
            <a:pPr marL="339725" indent="-339725" algn="just">
              <a:lnSpc>
                <a:spcPct val="150000"/>
              </a:lnSpc>
              <a:spcBef>
                <a:spcPts val="45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Units</a:t>
            </a:r>
            <a:r>
              <a:rPr lang="en-GB" sz="2400" dirty="0">
                <a:latin typeface="Open sans" panose="020B0606030504020204"/>
              </a:rPr>
              <a:t> 4-6</a:t>
            </a:r>
            <a:r>
              <a:rPr lang="en-US" sz="2400" dirty="0">
                <a:latin typeface="Open sans" panose="020B0606030504020204"/>
              </a:rPr>
              <a:t> in shut down status for periodic maintenance and refueling</a:t>
            </a:r>
          </a:p>
          <a:p>
            <a:pPr marL="339725" indent="-339725" algn="just">
              <a:lnSpc>
                <a:spcPct val="15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Units 1-3 were stopped automatically after the quake</a:t>
            </a:r>
          </a:p>
          <a:p>
            <a:pPr marL="339725" indent="-339725" algn="just">
              <a:lnSpc>
                <a:spcPct val="15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Reactor buildings and the containment successfully resist to the earthquake</a:t>
            </a:r>
          </a:p>
          <a:p>
            <a:pPr marL="339725" indent="-339725" algn="just">
              <a:lnSpc>
                <a:spcPct val="15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All reactor were disconnected from</a:t>
            </a:r>
            <a:r>
              <a:rPr lang="en-GB" sz="2400" dirty="0">
                <a:latin typeface="Open sans" panose="020B0606030504020204"/>
              </a:rPr>
              <a:t> the external AC supply </a:t>
            </a:r>
          </a:p>
          <a:p>
            <a:pPr marL="339725" indent="-339725" algn="just">
              <a:lnSpc>
                <a:spcPct val="150000"/>
              </a:lnSpc>
              <a:spcBef>
                <a:spcPts val="450"/>
              </a:spcBef>
              <a:buFont typeface="Times New Roman" panose="02020603050405020304" pitchFamily="18"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dirty="0">
                <a:latin typeface="Open sans" panose="020B0606030504020204"/>
              </a:rPr>
              <a:t>Backup sources (diesel generators) started</a:t>
            </a:r>
          </a:p>
        </p:txBody>
      </p:sp>
      <p:pic>
        <p:nvPicPr>
          <p:cNvPr id="8" name="object 4">
            <a:extLst>
              <a:ext uri="{FF2B5EF4-FFF2-40B4-BE49-F238E27FC236}">
                <a16:creationId xmlns:a16="http://schemas.microsoft.com/office/drawing/2014/main" id="{21BD96C2-7ED6-4093-A5AB-668C94D54A89}"/>
              </a:ext>
            </a:extLst>
          </p:cNvPr>
          <p:cNvPicPr/>
          <p:nvPr/>
        </p:nvPicPr>
        <p:blipFill rotWithShape="1">
          <a:blip r:embed="rId2" cstate="print"/>
          <a:srcRect r="21695"/>
          <a:stretch/>
        </p:blipFill>
        <p:spPr>
          <a:xfrm>
            <a:off x="10741032" y="27603"/>
            <a:ext cx="1436668" cy="1088879"/>
          </a:xfrm>
          <a:prstGeom prst="rect">
            <a:avLst/>
          </a:prstGeom>
        </p:spPr>
      </p:pic>
      <p:pic>
        <p:nvPicPr>
          <p:cNvPr id="9" name="Picture 8">
            <a:extLst>
              <a:ext uri="{FF2B5EF4-FFF2-40B4-BE49-F238E27FC236}">
                <a16:creationId xmlns:a16="http://schemas.microsoft.com/office/drawing/2014/main" id="{325C3AF5-98CC-46D9-B703-A080672AE0E8}"/>
              </a:ext>
            </a:extLst>
          </p:cNvPr>
          <p:cNvPicPr>
            <a:picLocks noChangeAspect="1"/>
          </p:cNvPicPr>
          <p:nvPr/>
        </p:nvPicPr>
        <p:blipFill>
          <a:blip r:embed="rId3"/>
          <a:stretch>
            <a:fillRect/>
          </a:stretch>
        </p:blipFill>
        <p:spPr>
          <a:xfrm>
            <a:off x="234651" y="117884"/>
            <a:ext cx="1384533" cy="941482"/>
          </a:xfrm>
          <a:prstGeom prst="rect">
            <a:avLst/>
          </a:prstGeom>
        </p:spPr>
      </p:pic>
    </p:spTree>
    <p:extLst>
      <p:ext uri="{BB962C8B-B14F-4D97-AF65-F5344CB8AC3E}">
        <p14:creationId xmlns:p14="http://schemas.microsoft.com/office/powerpoint/2010/main" val="4031791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1014</TotalTime>
  <Words>637</Words>
  <Application>Microsoft Office PowerPoint</Application>
  <PresentationFormat>Widescreen</PresentationFormat>
  <Paragraphs>93</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Noto Sans Symbols</vt:lpstr>
      <vt:lpstr>Open Sans</vt:lpstr>
      <vt:lpstr>Open Sans</vt:lpstr>
      <vt:lpstr>Open Sans SemiBold</vt:lpstr>
      <vt:lpstr>Times New Roman</vt:lpstr>
      <vt:lpstr>Tw Cen MT</vt:lpstr>
      <vt:lpstr>Wingdings</vt:lpstr>
      <vt:lpstr>Office Theme</vt:lpstr>
      <vt:lpstr>PowerPoint Presentation</vt:lpstr>
      <vt:lpstr>PowerPoint Presentation</vt:lpstr>
      <vt:lpstr>FUKUSHIMA NUCLEAR POWER PLANT</vt:lpstr>
      <vt:lpstr>FUKUSHIMA NUCLEAR POWER PLANT</vt:lpstr>
      <vt:lpstr>INFORMATION ABOUT FUKUSHIMA NUCLEAR POWER PLANT</vt:lpstr>
      <vt:lpstr>REASON OF THE ACCIDENT</vt:lpstr>
      <vt:lpstr>REASON OF THE ACCIDENT</vt:lpstr>
      <vt:lpstr>ACCIDENT CAUSE</vt:lpstr>
      <vt:lpstr>EVENT DISCRIPTION 11.03.2011</vt:lpstr>
      <vt:lpstr>EVENT DISCRIPTION 11.03.2011</vt:lpstr>
      <vt:lpstr>EVACUATION ZONES</vt:lpstr>
      <vt:lpstr>EFFECT ON MARINE LIFE AND ANIMALS</vt:lpstr>
      <vt:lpstr>EFFECT ON  PLANTS</vt:lpstr>
      <vt:lpstr>BEFORE  AND  AFTER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Purshotam</dc:creator>
  <cp:lastModifiedBy>NDRF ACADEMY</cp:lastModifiedBy>
  <cp:revision>137</cp:revision>
  <dcterms:created xsi:type="dcterms:W3CDTF">2017-05-05T12:51:36Z</dcterms:created>
  <dcterms:modified xsi:type="dcterms:W3CDTF">2025-12-31T11:11:10Z</dcterms:modified>
</cp:coreProperties>
</file>