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3" d="100"/>
          <a:sy n="33" d="100"/>
        </p:scale>
        <p:origin x="-210" y="-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PEER | </a:t>
            </a:r>
            <a:r>
              <a:rPr dirty="0"/>
              <a:t>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PEER | </a:t>
            </a:r>
            <a:r>
              <a:rPr dirty="0"/>
              <a:t>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PEER | </a:t>
            </a:r>
            <a:r>
              <a:rPr dirty="0"/>
              <a:t>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8883"/>
          <a:stretch>
            <a:fillRect/>
          </a:stretch>
        </p:blipFill>
        <p:spPr>
          <a:xfrm>
            <a:off x="-52555" y="0"/>
            <a:ext cx="24333201" cy="13716000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2" name="Rectangle"/>
          <p:cNvSpPr/>
          <p:nvPr/>
        </p:nvSpPr>
        <p:spPr>
          <a:xfrm>
            <a:off x="-52554" y="-303170"/>
            <a:ext cx="24436556" cy="1401917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3519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302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2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EMS and the Medical First Responder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0" y="-303168"/>
            <a:ext cx="24434802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4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 2 - 1</a:t>
              </a: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4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7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3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9" name="Scope of Care"/>
          <p:cNvSpPr txBox="1"/>
          <p:nvPr/>
        </p:nvSpPr>
        <p:spPr>
          <a:xfrm>
            <a:off x="1413297" y="5310366"/>
            <a:ext cx="4311282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Scope of Care</a:t>
            </a:r>
          </a:p>
        </p:txBody>
      </p:sp>
      <p:sp>
        <p:nvSpPr>
          <p:cNvPr id="240" name="Actions that are legally allowed by the MFR when providing patient care."/>
          <p:cNvSpPr txBox="1"/>
          <p:nvPr/>
        </p:nvSpPr>
        <p:spPr>
          <a:xfrm>
            <a:off x="9985055" y="4879096"/>
            <a:ext cx="12441572" cy="363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Actions that are legally allowed by the MFR when providing patient care.</a:t>
            </a:r>
          </a:p>
        </p:txBody>
      </p:sp>
      <p:sp>
        <p:nvSpPr>
          <p:cNvPr id="24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1FCE00-FA28-3A24-746C-F07DB36E96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6FC80E-BA89-59CB-09AD-1C96A81629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12260" cy="67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8ACB1-E3DE-AA21-0984-419EFD9115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36603" y="12480324"/>
            <a:ext cx="3735137" cy="1032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F14399-4F74-6CFD-B606-4A3B22589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EB5B153D-DACA-79A1-35C2-4E3DA6653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5" name="Duty to Act"/>
          <p:cNvSpPr txBox="1"/>
          <p:nvPr/>
        </p:nvSpPr>
        <p:spPr>
          <a:xfrm>
            <a:off x="1016000" y="3310333"/>
            <a:ext cx="711311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Duty to Act</a:t>
            </a:r>
          </a:p>
        </p:txBody>
      </p:sp>
      <p:sp>
        <p:nvSpPr>
          <p:cNvPr id="246" name="The contractual or legal obligation on the MFR to provide care."/>
          <p:cNvSpPr txBox="1"/>
          <p:nvPr/>
        </p:nvSpPr>
        <p:spPr>
          <a:xfrm>
            <a:off x="9985055" y="4879096"/>
            <a:ext cx="13642865" cy="2421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contractual or legal obligation on the MFR to provide care.</a:t>
            </a:r>
          </a:p>
        </p:txBody>
      </p:sp>
      <p:sp>
        <p:nvSpPr>
          <p:cNvPr id="247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F86816-AECD-BD08-93CC-10A26097DE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701B4E-B4F2-F185-38C1-40C6A97F6F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12260" cy="67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10DBD2-8AC9-785D-8DCB-78E03A6C6C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76996" y="12573360"/>
            <a:ext cx="3735137" cy="1032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64F2E-FCD9-E2A3-81A1-3617F8265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1289CCFD-D9A3-BCDA-6C01-143633610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Abandonment"/>
          <p:cNvSpPr txBox="1"/>
          <p:nvPr/>
        </p:nvSpPr>
        <p:spPr>
          <a:xfrm>
            <a:off x="651129" y="6042145"/>
            <a:ext cx="7753733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Abandonment</a:t>
            </a:r>
          </a:p>
        </p:txBody>
      </p:sp>
      <p:sp>
        <p:nvSpPr>
          <p:cNvPr id="256" name="Discontinuing emergency medical care without making sure that another health care professional with equal or better training has taken over."/>
          <p:cNvSpPr txBox="1"/>
          <p:nvPr/>
        </p:nvSpPr>
        <p:spPr>
          <a:xfrm>
            <a:off x="10187990" y="4167164"/>
            <a:ext cx="12975375" cy="6123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110000"/>
              </a:lnSpc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Discontinuing emergency medical care without making sure that another health care professional with equal or better training has taken over.</a:t>
            </a:r>
          </a:p>
        </p:txBody>
      </p:sp>
      <p:sp>
        <p:nvSpPr>
          <p:cNvPr id="25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26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651129" y="7128247"/>
            <a:ext cx="9691688" cy="4662489"/>
          </a:xfrm>
          <a:prstGeom prst="rect">
            <a:avLst/>
          </a:prstGeom>
        </p:spPr>
        <p:txBody>
          <a:bodyPr lIns="50355" tIns="50355" rIns="50355" bIns="50355" anchor="t"/>
          <a:lstStyle>
            <a:lvl1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763D6F-BBEA-1F66-35C8-D7B1BDD4B8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A61765-2FFC-83A4-6290-8BA842A9FE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75677" y="12741479"/>
            <a:ext cx="3501080" cy="69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589354-96B7-CAC0-0FAE-AA48CD6BC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782B8D3F-ACAD-5B84-9D98-8968915CC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5" name="Negligence"/>
          <p:cNvSpPr txBox="1"/>
          <p:nvPr/>
        </p:nvSpPr>
        <p:spPr>
          <a:xfrm>
            <a:off x="1299081" y="4691325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Negligence</a:t>
            </a:r>
          </a:p>
        </p:txBody>
      </p:sp>
      <p:sp>
        <p:nvSpPr>
          <p:cNvPr id="266" name="Failure to provide the expected standard of care, causing injury or death of the patient."/>
          <p:cNvSpPr txBox="1"/>
          <p:nvPr/>
        </p:nvSpPr>
        <p:spPr>
          <a:xfrm>
            <a:off x="10187990" y="3260923"/>
            <a:ext cx="12858401" cy="3692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110000"/>
              </a:lnSpc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Failure to provide the expected standard of care, causing injury or death of the patient.</a:t>
            </a:r>
          </a:p>
        </p:txBody>
      </p:sp>
      <p:sp>
        <p:nvSpPr>
          <p:cNvPr id="26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7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AB9E50-E0F3-1AA8-6C25-681A167419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224227-C266-3343-AEA2-16E932A2BF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12260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60F86E-22C0-36EA-097E-973F0B5AD1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3297" y="12816562"/>
            <a:ext cx="3501080" cy="69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E657C0-035E-1B6F-429A-D05976D11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C9F64CEF-DCE9-B0F6-6072-8333784EF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ights of…"/>
          <p:cNvSpPr txBox="1"/>
          <p:nvPr/>
        </p:nvSpPr>
        <p:spPr>
          <a:xfrm>
            <a:off x="1106769" y="5336146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Rights of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Patient</a:t>
            </a:r>
          </a:p>
        </p:txBody>
      </p:sp>
      <p:sp>
        <p:nvSpPr>
          <p:cNvPr id="274" name="To solicit and receive pre-hospital care…"/>
          <p:cNvSpPr txBox="1"/>
          <p:nvPr/>
        </p:nvSpPr>
        <p:spPr>
          <a:xfrm>
            <a:off x="10187990" y="4324771"/>
            <a:ext cx="13236565" cy="706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35000" indent="-635000" defTabSz="1896340">
              <a:spcBef>
                <a:spcPts val="5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To solicit and receive pre-hospital care</a:t>
            </a:r>
          </a:p>
          <a:p>
            <a:pPr marL="635000" indent="-635000" defTabSz="1896340">
              <a:spcBef>
                <a:spcPts val="5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Confidentiality regarding personal information and condition</a:t>
            </a:r>
          </a:p>
          <a:p>
            <a:pPr marL="635000" indent="-635000" defTabSz="1896340">
              <a:spcBef>
                <a:spcPts val="5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To pursue legal recourse for acts of negligence, abandonment, and/or violations of confidentiality</a:t>
            </a:r>
          </a:p>
        </p:txBody>
      </p:sp>
      <p:sp>
        <p:nvSpPr>
          <p:cNvPr id="275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MFR | INDIA</a:t>
            </a:r>
          </a:p>
        </p:txBody>
      </p:sp>
      <p:sp>
        <p:nvSpPr>
          <p:cNvPr id="27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7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A897DD-E235-7B67-8CCD-8D30024699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7763E7-A39A-E448-BBCE-A236EBD27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66B84E25-65A6-BEF2-2DE0-1E7828956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ights of…"/>
          <p:cNvSpPr txBox="1"/>
          <p:nvPr/>
        </p:nvSpPr>
        <p:spPr>
          <a:xfrm>
            <a:off x="602390" y="4713627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Rights of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Patient</a:t>
            </a:r>
          </a:p>
        </p:txBody>
      </p:sp>
      <p:sp>
        <p:nvSpPr>
          <p:cNvPr id="282" name="In some situations, the patient has the right to refuse care. The patient may be required to sign a refusal form in the presence of a witness"/>
          <p:cNvSpPr txBox="1"/>
          <p:nvPr/>
        </p:nvSpPr>
        <p:spPr>
          <a:xfrm>
            <a:off x="10187990" y="4324771"/>
            <a:ext cx="12791098" cy="391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marL="635000" indent="-635000" defTabSz="1896340">
              <a:spcBef>
                <a:spcPts val="5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 some situations, the patient has the right to refuse care. The patient may be required to sign a refusal form in the presence of a witness</a:t>
            </a:r>
          </a:p>
        </p:txBody>
      </p:sp>
      <p:sp>
        <p:nvSpPr>
          <p:cNvPr id="28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5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B8568A-FA79-FB85-6DB8-31FAD77A11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22A1F6-1F8F-E071-0209-C16F61348C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283274" cy="67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0D5C9C-A97B-56CF-07A6-FAB363EDB4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5169" y="12538203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AF017A-E1B9-9F02-53A2-3AA5FFCF4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B875F885-3612-FD5A-A39A-3D9BD5394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Implied Consent"/>
          <p:cNvSpPr txBox="1"/>
          <p:nvPr/>
        </p:nvSpPr>
        <p:spPr>
          <a:xfrm>
            <a:off x="1545774" y="5011202"/>
            <a:ext cx="7753733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Implied Consent</a:t>
            </a:r>
          </a:p>
        </p:txBody>
      </p:sp>
      <p:sp>
        <p:nvSpPr>
          <p:cNvPr id="291" name="Consent assumed on the part of an unconscious, confused or seriously injured patient or, for a minor patient that cannot make decisions."/>
          <p:cNvSpPr txBox="1"/>
          <p:nvPr/>
        </p:nvSpPr>
        <p:spPr>
          <a:xfrm>
            <a:off x="10187990" y="4167164"/>
            <a:ext cx="12282303" cy="6123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110000"/>
              </a:lnSpc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Consent assumed on the part of an unconscious, confused or seriously injured patient or, for a minor patient that cannot make decisions.</a:t>
            </a:r>
          </a:p>
        </p:txBody>
      </p:sp>
      <p:sp>
        <p:nvSpPr>
          <p:cNvPr id="29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9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4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9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036B14-B42C-AB59-4F06-E79A7ECF7B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1A5CE1-F168-7FC0-4EDD-8E0C1512D8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12260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D1AA86-E841-63BE-BE93-B34F75E57F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76380" y="13017739"/>
            <a:ext cx="3501080" cy="69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478C49-1511-86C0-7DCE-E865E28AD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E3BCDB56-C1D7-9F32-D929-F124CBBB1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9" name="Expressed Consent"/>
          <p:cNvSpPr txBox="1"/>
          <p:nvPr/>
        </p:nvSpPr>
        <p:spPr>
          <a:xfrm>
            <a:off x="1299081" y="4454087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Expressed Consent</a:t>
            </a:r>
          </a:p>
        </p:txBody>
      </p:sp>
      <p:sp>
        <p:nvSpPr>
          <p:cNvPr id="300" name="Permission obtained from every responsive, competent adult patient before providing emergency care."/>
          <p:cNvSpPr txBox="1"/>
          <p:nvPr/>
        </p:nvSpPr>
        <p:spPr>
          <a:xfrm>
            <a:off x="10187990" y="3260923"/>
            <a:ext cx="12858401" cy="490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110000"/>
              </a:lnSpc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Permission obtained from every responsive, competent adult patient before providing emergency care.</a:t>
            </a:r>
          </a:p>
        </p:txBody>
      </p:sp>
      <p:sp>
        <p:nvSpPr>
          <p:cNvPr id="3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3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3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DE5673-FCED-2F4F-6381-CF5B7852AA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BA849C-EDDF-E809-CB3A-4F18225551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3297" y="13142488"/>
            <a:ext cx="3501080" cy="696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801A02-DF69-E446-C2B7-913E75E09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81BE96ED-DAFA-CC4D-3023-A631F8D830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MFR | INDIA</a:t>
            </a:r>
          </a:p>
        </p:txBody>
      </p:sp>
      <p:sp>
        <p:nvSpPr>
          <p:cNvPr id="3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1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2 -</a:t>
            </a:r>
          </a:p>
        </p:txBody>
      </p:sp>
      <p:sp>
        <p:nvSpPr>
          <p:cNvPr id="3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1F8378-9F2D-F0F7-0D55-2A85E12E5D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0D75F2-EE92-C24D-0AD7-6217090AB0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283274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CBD473-2DE9-9D26-9CED-61EAD1D6A7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8025" y="12786976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98E876-2263-32BE-9E13-9F256378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1183" y="2096429"/>
            <a:ext cx="9322418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6BCDE4-952E-FF31-8DD0-190EFA267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444"/>
            <a:ext cx="13426067" cy="1131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0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2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497351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3" name="OBJECTIVES"/>
          <p:cNvSpPr txBox="1"/>
          <p:nvPr/>
        </p:nvSpPr>
        <p:spPr>
          <a:xfrm>
            <a:off x="1629046" y="2467318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4" name="Describe the emergency medical services (EMS) system in the area you reside.…"/>
          <p:cNvSpPr txBox="1"/>
          <p:nvPr/>
        </p:nvSpPr>
        <p:spPr>
          <a:xfrm>
            <a:off x="11546216" y="5446144"/>
            <a:ext cx="11983623" cy="428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emergency medical services (EMS) system in the area you reside.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six duties and/or responsibilities of the medical first responder (MFR).</a:t>
            </a:r>
          </a:p>
        </p:txBody>
      </p:sp>
      <p:grpSp>
        <p:nvGrpSpPr>
          <p:cNvPr id="107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0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0" name="Group"/>
          <p:cNvGrpSpPr/>
          <p:nvPr/>
        </p:nvGrpSpPr>
        <p:grpSpPr>
          <a:xfrm>
            <a:off x="9844663" y="7617341"/>
            <a:ext cx="1219201" cy="1681958"/>
            <a:chOff x="0" y="115975"/>
            <a:chExt cx="1219200" cy="1681957"/>
          </a:xfrm>
        </p:grpSpPr>
        <p:sp>
          <p:nvSpPr>
            <p:cNvPr id="10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117C3F-B445-7218-8302-BD79747A15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06402" cy="6772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DF04A1-63D6-8FE4-68B8-490756607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67B11143-28CF-4985-6057-9CFDC0470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1A675E-9D20-3AAA-EA6A-0C7C1AD545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37404" y="12750963"/>
            <a:ext cx="3686352" cy="677269"/>
          </a:xfrm>
          <a:prstGeom prst="rect">
            <a:avLst/>
          </a:prstGeom>
        </p:spPr>
      </p:pic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7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95076" y="4245682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18" name="OBJECTIVES"/>
          <p:cNvSpPr txBox="1"/>
          <p:nvPr/>
        </p:nvSpPr>
        <p:spPr>
          <a:xfrm>
            <a:off x="1545773" y="265399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19" name="Define negligence and give an example as it relates to EMS.…"/>
          <p:cNvSpPr txBox="1"/>
          <p:nvPr/>
        </p:nvSpPr>
        <p:spPr>
          <a:xfrm>
            <a:off x="11656862" y="5242835"/>
            <a:ext cx="11750187" cy="676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negligence and give an example as it relates to EMS.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abandonment and give an example as it relates to EMS.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implied consent and       expressed consent.</a:t>
            </a:r>
          </a:p>
        </p:txBody>
      </p:sp>
      <p:grpSp>
        <p:nvGrpSpPr>
          <p:cNvPr id="122" name="Group"/>
          <p:cNvGrpSpPr/>
          <p:nvPr/>
        </p:nvGrpSpPr>
        <p:grpSpPr>
          <a:xfrm>
            <a:off x="9844663" y="4993861"/>
            <a:ext cx="1219201" cy="1681958"/>
            <a:chOff x="0" y="115975"/>
            <a:chExt cx="1219200" cy="1681957"/>
          </a:xfrm>
        </p:grpSpPr>
        <p:sp>
          <p:nvSpPr>
            <p:cNvPr id="12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5" name="Group"/>
          <p:cNvGrpSpPr/>
          <p:nvPr/>
        </p:nvGrpSpPr>
        <p:grpSpPr>
          <a:xfrm>
            <a:off x="9844663" y="7439541"/>
            <a:ext cx="1219201" cy="1681958"/>
            <a:chOff x="0" y="115975"/>
            <a:chExt cx="1219200" cy="1681957"/>
          </a:xfrm>
        </p:grpSpPr>
        <p:sp>
          <p:nvSpPr>
            <p:cNvPr id="12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28" name="Group"/>
          <p:cNvGrpSpPr/>
          <p:nvPr/>
        </p:nvGrpSpPr>
        <p:grpSpPr>
          <a:xfrm>
            <a:off x="9844663" y="9923322"/>
            <a:ext cx="1219201" cy="1681958"/>
            <a:chOff x="0" y="115975"/>
            <a:chExt cx="1219200" cy="1681957"/>
          </a:xfrm>
        </p:grpSpPr>
        <p:sp>
          <p:nvSpPr>
            <p:cNvPr id="12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FC3ADE-1760-BD57-1FFE-F169BB34E3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3DCE40-F834-5062-EC8A-8A5F534AA7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283274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3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3" name="PPT 2 -"/>
          <p:cNvSpPr txBox="1"/>
          <p:nvPr/>
        </p:nvSpPr>
        <p:spPr>
          <a:xfrm>
            <a:off x="21547199" y="12813338"/>
            <a:ext cx="176048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chemeClr val="tx1"/>
                </a:solidFill>
              </a:rPr>
              <a:t>PPT 2 -</a:t>
            </a:r>
          </a:p>
        </p:txBody>
      </p:sp>
      <p:sp>
        <p:nvSpPr>
          <p:cNvPr id="13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5767" y="12813338"/>
            <a:ext cx="477093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 </a:t>
            </a:r>
            <a:fld id="{86CB4B4D-7CA3-9044-876B-883B54F8677D}" type="slidenum">
              <a:rPr smtClean="0">
                <a:solidFill>
                  <a:schemeClr val="tx1"/>
                </a:solidFill>
              </a:rPr>
              <a:pPr/>
              <a:t>4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136" name="Emergency Medical Services System (EMS)"/>
          <p:cNvSpPr txBox="1"/>
          <p:nvPr/>
        </p:nvSpPr>
        <p:spPr>
          <a:xfrm>
            <a:off x="602390" y="4424381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Emergency Medical Services System (EMS)</a:t>
            </a:r>
          </a:p>
        </p:txBody>
      </p:sp>
      <p:sp>
        <p:nvSpPr>
          <p:cNvPr id="137" name="A network of resources linked together for the purpose of providing emergency care and transport to victims of sudden illness or injury."/>
          <p:cNvSpPr txBox="1"/>
          <p:nvPr/>
        </p:nvSpPr>
        <p:spPr>
          <a:xfrm>
            <a:off x="9985055" y="4879096"/>
            <a:ext cx="12441572" cy="3651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network of resources linked together for the purpose of providing emergency care and transport to victims of sudden illness or injury.</a:t>
            </a:r>
          </a:p>
        </p:txBody>
      </p:sp>
      <p:sp>
        <p:nvSpPr>
          <p:cNvPr id="138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E57D3D-A34C-B441-274D-AA203D4717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1E9A06-48D7-17C7-5E68-A7C8F985C6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12260" cy="67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017355-E11D-E264-3631-3CE88177E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8742" y="143996"/>
            <a:ext cx="2231141" cy="19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A063A8FD-802D-8126-0A7B-9F7CCB36B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MFR | INDIA</a:t>
            </a:r>
          </a:p>
        </p:txBody>
      </p:sp>
      <p:sp>
        <p:nvSpPr>
          <p:cNvPr id="14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2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4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grpSp>
        <p:nvGrpSpPr>
          <p:cNvPr id="147" name="Group"/>
          <p:cNvGrpSpPr/>
          <p:nvPr/>
        </p:nvGrpSpPr>
        <p:grpSpPr>
          <a:xfrm>
            <a:off x="9456693" y="2949458"/>
            <a:ext cx="4642558" cy="1810976"/>
            <a:chOff x="0" y="0"/>
            <a:chExt cx="4642556" cy="1810974"/>
          </a:xfrm>
        </p:grpSpPr>
        <p:sp>
          <p:nvSpPr>
            <p:cNvPr id="145" name="Rounded Rectangle"/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Community"/>
            <p:cNvSpPr txBox="1"/>
            <p:nvPr/>
          </p:nvSpPr>
          <p:spPr>
            <a:xfrm>
              <a:off x="178278" y="403501"/>
              <a:ext cx="4286001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Community</a:t>
              </a:r>
            </a:p>
          </p:txBody>
        </p:sp>
      </p:grpSp>
      <p:grpSp>
        <p:nvGrpSpPr>
          <p:cNvPr id="150" name="Group"/>
          <p:cNvGrpSpPr/>
          <p:nvPr/>
        </p:nvGrpSpPr>
        <p:grpSpPr>
          <a:xfrm>
            <a:off x="1123462" y="8343245"/>
            <a:ext cx="4642557" cy="1810975"/>
            <a:chOff x="0" y="0"/>
            <a:chExt cx="4642556" cy="1810974"/>
          </a:xfrm>
        </p:grpSpPr>
        <p:sp>
          <p:nvSpPr>
            <p:cNvPr id="148" name="Rounded Rectangle"/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Fire Dept."/>
            <p:cNvSpPr txBox="1"/>
            <p:nvPr/>
          </p:nvSpPr>
          <p:spPr>
            <a:xfrm>
              <a:off x="413609" y="403501"/>
              <a:ext cx="3815339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Fire Dept.</a:t>
              </a:r>
            </a:p>
          </p:txBody>
        </p:sp>
      </p:grpSp>
      <p:sp>
        <p:nvSpPr>
          <p:cNvPr id="151" name="Sample EMS Flowchart"/>
          <p:cNvSpPr txBox="1"/>
          <p:nvPr/>
        </p:nvSpPr>
        <p:spPr>
          <a:xfrm>
            <a:off x="6147846" y="679759"/>
            <a:ext cx="1176223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Sample EMS Flowchart</a:t>
            </a:r>
          </a:p>
        </p:txBody>
      </p:sp>
      <p:sp>
        <p:nvSpPr>
          <p:cNvPr id="168" name="Connection Line"/>
          <p:cNvSpPr/>
          <p:nvPr/>
        </p:nvSpPr>
        <p:spPr>
          <a:xfrm>
            <a:off x="11777971" y="4760399"/>
            <a:ext cx="1" cy="147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69" name="Connection Line"/>
          <p:cNvSpPr/>
          <p:nvPr/>
        </p:nvSpPr>
        <p:spPr>
          <a:xfrm>
            <a:off x="11776710" y="6233159"/>
            <a:ext cx="8604251" cy="288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503"/>
                </a:lnTo>
                <a:lnTo>
                  <a:pt x="21600" y="11503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70" name="Connection Line"/>
          <p:cNvSpPr/>
          <p:nvPr/>
        </p:nvSpPr>
        <p:spPr>
          <a:xfrm>
            <a:off x="3444240" y="7373619"/>
            <a:ext cx="8336281" cy="969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8861"/>
                </a:lnTo>
                <a:lnTo>
                  <a:pt x="21600" y="8861"/>
                </a:lnTo>
                <a:lnTo>
                  <a:pt x="21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71" name="Connection Line"/>
          <p:cNvSpPr/>
          <p:nvPr/>
        </p:nvSpPr>
        <p:spPr>
          <a:xfrm>
            <a:off x="11777971" y="6234339"/>
            <a:ext cx="56265" cy="4479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8729972" y="5328851"/>
            <a:ext cx="6096001" cy="1810977"/>
            <a:chOff x="0" y="0"/>
            <a:chExt cx="6096000" cy="1810975"/>
          </a:xfrm>
        </p:grpSpPr>
        <p:sp>
          <p:nvSpPr>
            <p:cNvPr id="156" name="Rounded Rectangle"/>
            <p:cNvSpPr/>
            <p:nvPr/>
          </p:nvSpPr>
          <p:spPr>
            <a:xfrm>
              <a:off x="0" y="0"/>
              <a:ext cx="6096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EMS Dispatcher/…"/>
            <p:cNvSpPr/>
            <p:nvPr/>
          </p:nvSpPr>
          <p:spPr>
            <a:xfrm>
              <a:off x="381000" y="335892"/>
              <a:ext cx="5334001" cy="119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 fontScale="92500" lnSpcReduction="20000"/>
            </a:bodyPr>
            <a:lstStyle/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dirty="0"/>
                <a:t>EMS </a:t>
              </a:r>
              <a:r>
                <a:rPr sz="5200" dirty="0"/>
                <a:t>Dispatcher</a:t>
              </a:r>
              <a:r>
                <a:rPr dirty="0"/>
                <a:t>/</a:t>
              </a:r>
            </a:p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dirty="0"/>
                <a:t>Control Room</a:t>
              </a:r>
            </a:p>
          </p:txBody>
        </p:sp>
      </p:grpSp>
      <p:grpSp>
        <p:nvGrpSpPr>
          <p:cNvPr id="161" name="Group"/>
          <p:cNvGrpSpPr/>
          <p:nvPr/>
        </p:nvGrpSpPr>
        <p:grpSpPr>
          <a:xfrm>
            <a:off x="17767482" y="8343245"/>
            <a:ext cx="5080001" cy="1810975"/>
            <a:chOff x="0" y="0"/>
            <a:chExt cx="5080000" cy="1810974"/>
          </a:xfrm>
        </p:grpSpPr>
        <p:sp>
          <p:nvSpPr>
            <p:cNvPr id="159" name="Rounded Rectangle"/>
            <p:cNvSpPr/>
            <p:nvPr/>
          </p:nvSpPr>
          <p:spPr>
            <a:xfrm>
              <a:off x="0" y="0"/>
              <a:ext cx="5080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Fire Service…"/>
            <p:cNvSpPr txBox="1"/>
            <p:nvPr/>
          </p:nvSpPr>
          <p:spPr>
            <a:xfrm>
              <a:off x="142600" y="32026"/>
              <a:ext cx="4794800" cy="1746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/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Fire Service</a:t>
              </a:r>
            </a:p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Rescue Groups </a:t>
              </a:r>
            </a:p>
          </p:txBody>
        </p:sp>
      </p:grpSp>
      <p:grpSp>
        <p:nvGrpSpPr>
          <p:cNvPr id="164" name="Group"/>
          <p:cNvGrpSpPr/>
          <p:nvPr/>
        </p:nvGrpSpPr>
        <p:grpSpPr>
          <a:xfrm>
            <a:off x="9524331" y="8343245"/>
            <a:ext cx="4642558" cy="1810975"/>
            <a:chOff x="0" y="0"/>
            <a:chExt cx="4642556" cy="1810974"/>
          </a:xfrm>
        </p:grpSpPr>
        <p:sp>
          <p:nvSpPr>
            <p:cNvPr id="162" name="Rounded Rectangle"/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EMI /…"/>
            <p:cNvSpPr txBox="1"/>
            <p:nvPr/>
          </p:nvSpPr>
          <p:spPr>
            <a:xfrm>
              <a:off x="614545" y="73301"/>
              <a:ext cx="3413466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/>
            <a:p>
              <a: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EMI /</a:t>
              </a:r>
            </a:p>
            <a:p>
              <a: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In house</a:t>
              </a:r>
            </a:p>
          </p:txBody>
        </p:sp>
      </p:grpSp>
      <p:grpSp>
        <p:nvGrpSpPr>
          <p:cNvPr id="167" name="Group"/>
          <p:cNvGrpSpPr/>
          <p:nvPr/>
        </p:nvGrpSpPr>
        <p:grpSpPr>
          <a:xfrm>
            <a:off x="9524331" y="10713390"/>
            <a:ext cx="4642558" cy="1810975"/>
            <a:chOff x="0" y="0"/>
            <a:chExt cx="4642556" cy="1810974"/>
          </a:xfrm>
        </p:grpSpPr>
        <p:sp>
          <p:nvSpPr>
            <p:cNvPr id="165" name="Rounded Rectangle"/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Hospital Centre"/>
            <p:cNvSpPr txBox="1"/>
            <p:nvPr/>
          </p:nvSpPr>
          <p:spPr>
            <a:xfrm>
              <a:off x="696548" y="86001"/>
              <a:ext cx="3249461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Hospital Centre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5EEC2F-2A79-F546-1921-014AFE2E6E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06402" cy="677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E0A485-106D-C268-5A27-F129B4C4EA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8251" y="12775238"/>
            <a:ext cx="3686352" cy="67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CDD334-A297-E1BC-69E6-CE20D465C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EF24923D-2DE2-2577-6383-89BDDE93D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5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7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grpSp>
        <p:nvGrpSpPr>
          <p:cNvPr id="180" name="Group"/>
          <p:cNvGrpSpPr/>
          <p:nvPr/>
        </p:nvGrpSpPr>
        <p:grpSpPr>
          <a:xfrm>
            <a:off x="9456693" y="2949458"/>
            <a:ext cx="4642558" cy="1810976"/>
            <a:chOff x="0" y="0"/>
            <a:chExt cx="4642556" cy="1810974"/>
          </a:xfrm>
        </p:grpSpPr>
        <p:sp>
          <p:nvSpPr>
            <p:cNvPr id="178" name="Rounded Rectangle"/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Community"/>
            <p:cNvSpPr txBox="1"/>
            <p:nvPr/>
          </p:nvSpPr>
          <p:spPr>
            <a:xfrm>
              <a:off x="178278" y="403501"/>
              <a:ext cx="4286001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Community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1123462" y="8343245"/>
            <a:ext cx="4642557" cy="1810975"/>
            <a:chOff x="0" y="0"/>
            <a:chExt cx="4642556" cy="1810974"/>
          </a:xfrm>
        </p:grpSpPr>
        <p:sp>
          <p:nvSpPr>
            <p:cNvPr id="181" name="Rounded Rectangle"/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ire Dept."/>
            <p:cNvSpPr txBox="1"/>
            <p:nvPr/>
          </p:nvSpPr>
          <p:spPr>
            <a:xfrm>
              <a:off x="413609" y="403501"/>
              <a:ext cx="3815339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Fire Dept.</a:t>
              </a:r>
            </a:p>
          </p:txBody>
        </p:sp>
      </p:grpSp>
      <p:sp>
        <p:nvSpPr>
          <p:cNvPr id="184" name="Sample EMS Flowchart"/>
          <p:cNvSpPr txBox="1"/>
          <p:nvPr/>
        </p:nvSpPr>
        <p:spPr>
          <a:xfrm>
            <a:off x="6310882" y="645954"/>
            <a:ext cx="1176223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Sample EMS Flowchart</a:t>
            </a:r>
          </a:p>
        </p:txBody>
      </p:sp>
      <p:sp>
        <p:nvSpPr>
          <p:cNvPr id="201" name="Connection Line"/>
          <p:cNvSpPr/>
          <p:nvPr/>
        </p:nvSpPr>
        <p:spPr>
          <a:xfrm>
            <a:off x="11777971" y="4760399"/>
            <a:ext cx="1" cy="147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2" name="Connection Line"/>
          <p:cNvSpPr/>
          <p:nvPr/>
        </p:nvSpPr>
        <p:spPr>
          <a:xfrm>
            <a:off x="11776710" y="6233159"/>
            <a:ext cx="8604251" cy="288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503"/>
                </a:lnTo>
                <a:lnTo>
                  <a:pt x="21600" y="11503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3" name="Connection Line"/>
          <p:cNvSpPr/>
          <p:nvPr/>
        </p:nvSpPr>
        <p:spPr>
          <a:xfrm>
            <a:off x="3444240" y="7373619"/>
            <a:ext cx="8336281" cy="969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8861"/>
                </a:lnTo>
                <a:lnTo>
                  <a:pt x="21600" y="8861"/>
                </a:lnTo>
                <a:lnTo>
                  <a:pt x="21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4" name="Connection Line"/>
          <p:cNvSpPr/>
          <p:nvPr/>
        </p:nvSpPr>
        <p:spPr>
          <a:xfrm>
            <a:off x="11777971" y="6234338"/>
            <a:ext cx="56265" cy="447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91" name="Group"/>
          <p:cNvGrpSpPr/>
          <p:nvPr/>
        </p:nvGrpSpPr>
        <p:grpSpPr>
          <a:xfrm>
            <a:off x="8729972" y="5328851"/>
            <a:ext cx="6096001" cy="1810977"/>
            <a:chOff x="0" y="0"/>
            <a:chExt cx="6096000" cy="1810975"/>
          </a:xfrm>
        </p:grpSpPr>
        <p:sp>
          <p:nvSpPr>
            <p:cNvPr id="189" name="Rounded Rectangle"/>
            <p:cNvSpPr/>
            <p:nvPr/>
          </p:nvSpPr>
          <p:spPr>
            <a:xfrm>
              <a:off x="0" y="0"/>
              <a:ext cx="6096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EMS Dispatcher"/>
            <p:cNvSpPr/>
            <p:nvPr/>
          </p:nvSpPr>
          <p:spPr>
            <a:xfrm>
              <a:off x="448636" y="433611"/>
              <a:ext cx="5334001" cy="98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EMS </a:t>
              </a:r>
              <a:r>
                <a:rPr sz="4400" dirty="0"/>
                <a:t>Dispatcher</a:t>
              </a:r>
            </a:p>
          </p:txBody>
        </p:sp>
      </p:grpSp>
      <p:grpSp>
        <p:nvGrpSpPr>
          <p:cNvPr id="194" name="Group"/>
          <p:cNvGrpSpPr/>
          <p:nvPr/>
        </p:nvGrpSpPr>
        <p:grpSpPr>
          <a:xfrm>
            <a:off x="17767482" y="8343245"/>
            <a:ext cx="5080001" cy="1810975"/>
            <a:chOff x="0" y="0"/>
            <a:chExt cx="5080000" cy="1810974"/>
          </a:xfrm>
        </p:grpSpPr>
        <p:sp>
          <p:nvSpPr>
            <p:cNvPr id="192" name="Rounded Rectangle"/>
            <p:cNvSpPr/>
            <p:nvPr/>
          </p:nvSpPr>
          <p:spPr>
            <a:xfrm>
              <a:off x="0" y="0"/>
              <a:ext cx="5080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Rescue Groups"/>
            <p:cNvSpPr txBox="1"/>
            <p:nvPr/>
          </p:nvSpPr>
          <p:spPr>
            <a:xfrm>
              <a:off x="142600" y="403501"/>
              <a:ext cx="4794800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Rescue Groups </a:t>
              </a:r>
            </a:p>
          </p:txBody>
        </p:sp>
      </p:grpSp>
      <p:grpSp>
        <p:nvGrpSpPr>
          <p:cNvPr id="197" name="Group"/>
          <p:cNvGrpSpPr/>
          <p:nvPr/>
        </p:nvGrpSpPr>
        <p:grpSpPr>
          <a:xfrm>
            <a:off x="9524331" y="8343245"/>
            <a:ext cx="4642557" cy="1810975"/>
            <a:chOff x="0" y="0"/>
            <a:chExt cx="4642556" cy="1810974"/>
          </a:xfrm>
        </p:grpSpPr>
        <p:sp>
          <p:nvSpPr>
            <p:cNvPr id="195" name="Rounded Rectangle"/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Red Cross"/>
            <p:cNvSpPr txBox="1"/>
            <p:nvPr/>
          </p:nvSpPr>
          <p:spPr>
            <a:xfrm>
              <a:off x="614545" y="403501"/>
              <a:ext cx="3413466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Red Cross</a:t>
              </a:r>
            </a:p>
          </p:txBody>
        </p:sp>
      </p:grpSp>
      <p:grpSp>
        <p:nvGrpSpPr>
          <p:cNvPr id="200" name="Group"/>
          <p:cNvGrpSpPr/>
          <p:nvPr/>
        </p:nvGrpSpPr>
        <p:grpSpPr>
          <a:xfrm>
            <a:off x="9524331" y="10713390"/>
            <a:ext cx="4642557" cy="1810975"/>
            <a:chOff x="0" y="0"/>
            <a:chExt cx="4642556" cy="1810974"/>
          </a:xfrm>
        </p:grpSpPr>
        <p:sp>
          <p:nvSpPr>
            <p:cNvPr id="198" name="Rounded Rectangle"/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Hospital Centre"/>
            <p:cNvSpPr txBox="1"/>
            <p:nvPr/>
          </p:nvSpPr>
          <p:spPr>
            <a:xfrm>
              <a:off x="696548" y="86001"/>
              <a:ext cx="3249461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Hospital Centre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9591AF-73DE-A745-3A7B-31516AB3F2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7DAC96-3199-BCF0-FC02-2E189728F8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12260" cy="67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508C08-3F8F-4972-E09C-DDE03FC253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00709" y="128133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3B2846-151F-3B7C-E852-C6556B030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B958637D-510F-2665-3E28-A8CDF88F4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Medical First Responder"/>
          <p:cNvSpPr txBox="1"/>
          <p:nvPr/>
        </p:nvSpPr>
        <p:spPr>
          <a:xfrm>
            <a:off x="1018099" y="4697496"/>
            <a:ext cx="652613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Medical First Responder</a:t>
            </a:r>
          </a:p>
        </p:txBody>
      </p:sp>
      <p:sp>
        <p:nvSpPr>
          <p:cNvPr id="208" name="The first person on the scene of an incident with emergency medical care skills, typically trained at the most basic EMS level."/>
          <p:cNvSpPr txBox="1"/>
          <p:nvPr/>
        </p:nvSpPr>
        <p:spPr>
          <a:xfrm>
            <a:off x="9985055" y="4879096"/>
            <a:ext cx="13244205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first person on the scene of an incident with emergency medical care skills, typically trained at the most basic EMS level.</a:t>
            </a:r>
          </a:p>
        </p:txBody>
      </p:sp>
      <p:sp>
        <p:nvSpPr>
          <p:cNvPr id="20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MFR | INDIA</a:t>
            </a:r>
          </a:p>
        </p:txBody>
      </p:sp>
      <p:sp>
        <p:nvSpPr>
          <p:cNvPr id="21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1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604ABC-EBBD-FCE0-96FD-829E80CB1B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CDC5E7-1005-5BC3-9170-8BEDF3EB96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36603" y="12297100"/>
            <a:ext cx="3735137" cy="1032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A07EE6-35CB-63BA-3CB9-8D690436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F4B10BB6-55FC-039E-7EC7-325801ED1A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222" name="Duties of…"/>
          <p:cNvSpPr txBox="1"/>
          <p:nvPr/>
        </p:nvSpPr>
        <p:spPr>
          <a:xfrm>
            <a:off x="1520379" y="5253417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Duties of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MFR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10009829" y="3391142"/>
            <a:ext cx="13563491" cy="876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your safety and the safety of your crew, the patient, and bystanders</a:t>
            </a:r>
          </a:p>
          <a:p>
            <a:pPr marL="1016000" indent="-1016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Gain access to the patient</a:t>
            </a:r>
          </a:p>
          <a:p>
            <a:pPr marL="1016000" indent="-1016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Assess the patient to identify life-threatening problems</a:t>
            </a:r>
          </a:p>
          <a:p>
            <a:pPr marL="1016000" indent="-1016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Alert additional EMS resources</a:t>
            </a:r>
          </a:p>
          <a:p>
            <a:pPr marL="1016000" indent="-1016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Provide care based on assessment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F64737-63A1-2D27-78C5-465CFD4E3D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412260" cy="67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29918" y="12756269"/>
            <a:ext cx="3501080" cy="696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40769BD0-D123-0F99-1F2A-B2A230BB4B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6" name="Duties of…"/>
          <p:cNvSpPr txBox="1"/>
          <p:nvPr/>
        </p:nvSpPr>
        <p:spPr>
          <a:xfrm>
            <a:off x="1213830" y="5513923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Duties of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MFR</a:t>
            </a:r>
          </a:p>
        </p:txBody>
      </p:sp>
      <p:sp>
        <p:nvSpPr>
          <p:cNvPr id="22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2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23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32" name="Assist other EMS personnel…"/>
          <p:cNvSpPr txBox="1"/>
          <p:nvPr/>
        </p:nvSpPr>
        <p:spPr>
          <a:xfrm>
            <a:off x="10009829" y="3391142"/>
            <a:ext cx="12238279" cy="919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4000"/>
              </a:spcBef>
              <a:buSzPct val="100000"/>
              <a:buAutoNum type="arabicParenR" startAt="6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Assist other EMS personnel</a:t>
            </a:r>
          </a:p>
          <a:p>
            <a:pPr marL="1016000" indent="-1016000" defTabSz="1896340">
              <a:spcBef>
                <a:spcPts val="4000"/>
              </a:spcBef>
              <a:buSzPct val="100000"/>
              <a:buAutoNum type="arabicParenR" startAt="6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Participate in record-keeping and data collection as received</a:t>
            </a:r>
          </a:p>
          <a:p>
            <a:pPr marL="1016000" indent="-1016000" defTabSz="1896340">
              <a:spcBef>
                <a:spcPts val="4000"/>
              </a:spcBef>
              <a:buSzPct val="100000"/>
              <a:buAutoNum type="arabicParenR" startAt="6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Act as liaison with other public safety workers</a:t>
            </a:r>
          </a:p>
          <a:p>
            <a:pPr marL="1016000" indent="-1016000" defTabSz="1896340">
              <a:spcBef>
                <a:spcPts val="4000"/>
              </a:spcBef>
              <a:buSzPct val="100000"/>
              <a:buAutoNum type="arabicParenR" startAt="6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Perform patient packaging and preparation for movement and transport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FD6326-95EF-E059-0E35-082024F076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986" y="12813338"/>
            <a:ext cx="1283274" cy="552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03E0D6-9D5F-9309-16E3-459C5B99F1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1125034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B554AB-0EEA-5024-D85F-27E4CA7C15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52564" y="12979143"/>
            <a:ext cx="3501080" cy="69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1DD73-CE8B-4EC8-7281-F5A088609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8742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81CAED2B-E406-B4EC-C704-1D81213C9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582</Words>
  <Application>Microsoft Office PowerPoint</Application>
  <PresentationFormat>Custom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ITCELL 14BN NDRF</cp:lastModifiedBy>
  <cp:revision>27</cp:revision>
  <dcterms:modified xsi:type="dcterms:W3CDTF">2025-06-24T05:11:17Z</dcterms:modified>
</cp:coreProperties>
</file>