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474" y="-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1914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3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car-arm-from-fire.jpg" descr="scar-arm-from-fire.jpg"/>
          <p:cNvPicPr>
            <a:picLocks noChangeAspect="1"/>
          </p:cNvPicPr>
          <p:nvPr/>
        </p:nvPicPr>
        <p:blipFill>
          <a:blip r:embed="rId2" cstate="print">
            <a:extLst/>
          </a:blip>
          <a:srcRect t="15700"/>
          <a:stretch>
            <a:fillRect/>
          </a:stretch>
        </p:blipFill>
        <p:spPr>
          <a:xfrm flipH="1">
            <a:off x="-63002" y="0"/>
            <a:ext cx="24497410" cy="1368146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 </a:t>
            </a:r>
            <a:r>
              <a:rPr dirty="0"/>
              <a:t>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3526271" y="3791289"/>
            <a:ext cx="17776160" cy="3533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3…"/>
          <p:cNvSpPr txBox="1"/>
          <p:nvPr/>
        </p:nvSpPr>
        <p:spPr>
          <a:xfrm>
            <a:off x="1200259" y="4083124"/>
            <a:ext cx="12020755" cy="302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13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Burns and Environmental Emergencies</a:t>
            </a:r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5936416" y="66531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4" name="Heat Cramps"/>
          <p:cNvSpPr txBox="1"/>
          <p:nvPr/>
        </p:nvSpPr>
        <p:spPr>
          <a:xfrm>
            <a:off x="1030760" y="2537520"/>
            <a:ext cx="515104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Heat Cramps</a:t>
            </a:r>
          </a:p>
        </p:txBody>
      </p:sp>
      <p:sp>
        <p:nvSpPr>
          <p:cNvPr id="205" name="Severe muscle cramps…"/>
          <p:cNvSpPr txBox="1"/>
          <p:nvPr/>
        </p:nvSpPr>
        <p:spPr>
          <a:xfrm>
            <a:off x="10019966" y="5392783"/>
            <a:ext cx="13875728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Severe muscle cramps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Exhaustion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Nausea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Periods of fainting</a:t>
            </a:r>
          </a:p>
        </p:txBody>
      </p:sp>
      <p:sp>
        <p:nvSpPr>
          <p:cNvPr id="206" name="Signs and Symptoms"/>
          <p:cNvSpPr txBox="1"/>
          <p:nvPr/>
        </p:nvSpPr>
        <p:spPr>
          <a:xfrm>
            <a:off x="1030760" y="47697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0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14" name="Heat Exhaustion"/>
          <p:cNvSpPr txBox="1"/>
          <p:nvPr/>
        </p:nvSpPr>
        <p:spPr>
          <a:xfrm>
            <a:off x="1030760" y="2465512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Heat Exhaustion</a:t>
            </a:r>
          </a:p>
        </p:txBody>
      </p:sp>
      <p:sp>
        <p:nvSpPr>
          <p:cNvPr id="215" name="Rapid, shallow breathing…"/>
          <p:cNvSpPr txBox="1"/>
          <p:nvPr/>
        </p:nvSpPr>
        <p:spPr>
          <a:xfrm>
            <a:off x="10019966" y="5392783"/>
            <a:ext cx="13875728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Rapid, shallow breathing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Weak pulse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Cold, clammy and pale skin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Weakness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Dizziness</a:t>
            </a:r>
          </a:p>
        </p:txBody>
      </p:sp>
      <p:sp>
        <p:nvSpPr>
          <p:cNvPr id="216" name="Signs and Symptoms"/>
          <p:cNvSpPr txBox="1"/>
          <p:nvPr/>
        </p:nvSpPr>
        <p:spPr>
          <a:xfrm>
            <a:off x="958752" y="47697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1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2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24" name="Heat Stroke"/>
          <p:cNvSpPr txBox="1"/>
          <p:nvPr/>
        </p:nvSpPr>
        <p:spPr>
          <a:xfrm>
            <a:off x="1030760" y="2537520"/>
            <a:ext cx="4887617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Heat Stroke</a:t>
            </a:r>
          </a:p>
        </p:txBody>
      </p:sp>
      <p:sp>
        <p:nvSpPr>
          <p:cNvPr id="225" name="Deep, rapid breathing…"/>
          <p:cNvSpPr txBox="1"/>
          <p:nvPr/>
        </p:nvSpPr>
        <p:spPr>
          <a:xfrm>
            <a:off x="10019966" y="5392783"/>
            <a:ext cx="13875728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Deep, rapid breathing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Rapid pulse fluctuating in strength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Dry, hot skin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Dilated pupils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consciousness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Convulsions or muscular tremors</a:t>
            </a:r>
          </a:p>
        </p:txBody>
      </p:sp>
      <p:sp>
        <p:nvSpPr>
          <p:cNvPr id="226" name="Signs and Symptoms"/>
          <p:cNvSpPr txBox="1"/>
          <p:nvPr/>
        </p:nvSpPr>
        <p:spPr>
          <a:xfrm>
            <a:off x="1030760" y="4841776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2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4" name="Lightening Injuries"/>
          <p:cNvSpPr txBox="1"/>
          <p:nvPr/>
        </p:nvSpPr>
        <p:spPr>
          <a:xfrm>
            <a:off x="1030760" y="2537520"/>
            <a:ext cx="7770665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Lightening Injuries</a:t>
            </a:r>
          </a:p>
        </p:txBody>
      </p:sp>
      <p:sp>
        <p:nvSpPr>
          <p:cNvPr id="235" name="Loss of conscience…"/>
          <p:cNvSpPr txBox="1"/>
          <p:nvPr/>
        </p:nvSpPr>
        <p:spPr>
          <a:xfrm>
            <a:off x="10019966" y="5392783"/>
            <a:ext cx="13875728" cy="580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conscience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circulation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respiration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Disorientation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Superficial burns</a:t>
            </a:r>
          </a:p>
        </p:txBody>
      </p:sp>
      <p:sp>
        <p:nvSpPr>
          <p:cNvPr id="236" name="Signs and Symptoms"/>
          <p:cNvSpPr txBox="1"/>
          <p:nvPr/>
        </p:nvSpPr>
        <p:spPr>
          <a:xfrm>
            <a:off x="1102768" y="47697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3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44" name="Mild Hypothermia"/>
          <p:cNvSpPr txBox="1"/>
          <p:nvPr/>
        </p:nvSpPr>
        <p:spPr>
          <a:xfrm>
            <a:off x="1102768" y="2465512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Mild Hypothermia</a:t>
            </a:r>
          </a:p>
        </p:txBody>
      </p:sp>
      <p:sp>
        <p:nvSpPr>
          <p:cNvPr id="245" name="Chills…"/>
          <p:cNvSpPr txBox="1"/>
          <p:nvPr/>
        </p:nvSpPr>
        <p:spPr>
          <a:xfrm>
            <a:off x="10019966" y="5392783"/>
            <a:ext cx="13875728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Chills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Drowsiness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Rapid breathing, slow pulse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vision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Sluggish pupils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Uncontrollable shivering</a:t>
            </a:r>
          </a:p>
        </p:txBody>
      </p:sp>
      <p:sp>
        <p:nvSpPr>
          <p:cNvPr id="246" name="Signs and Symptoms"/>
          <p:cNvSpPr txBox="1"/>
          <p:nvPr/>
        </p:nvSpPr>
        <p:spPr>
          <a:xfrm>
            <a:off x="1030760" y="47697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4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5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254" name="Severe Hypothermia"/>
          <p:cNvSpPr txBox="1"/>
          <p:nvPr/>
        </p:nvSpPr>
        <p:spPr>
          <a:xfrm>
            <a:off x="1174776" y="2609528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Severe Hypothermia</a:t>
            </a:r>
          </a:p>
        </p:txBody>
      </p:sp>
      <p:sp>
        <p:nvSpPr>
          <p:cNvPr id="255" name="Extremely slow breathing…"/>
          <p:cNvSpPr txBox="1"/>
          <p:nvPr/>
        </p:nvSpPr>
        <p:spPr>
          <a:xfrm>
            <a:off x="10019966" y="5392783"/>
            <a:ext cx="13875728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Extremely slow breathing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Extremely slow pulse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Unresponsiveness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Fixed, dilated pupils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Rigid extremities</a:t>
            </a:r>
          </a:p>
        </p:txBody>
      </p:sp>
      <p:sp>
        <p:nvSpPr>
          <p:cNvPr id="256" name="Signs and Symptoms"/>
          <p:cNvSpPr txBox="1"/>
          <p:nvPr/>
        </p:nvSpPr>
        <p:spPr>
          <a:xfrm>
            <a:off x="1174776" y="47697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257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60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26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268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77" y="4265712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246784" y="4913784"/>
            <a:ext cx="7627217" cy="24387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102768" y="282555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Match the signs and symptoms for each of the three types of burns according to their depth.…"/>
          <p:cNvSpPr txBox="1"/>
          <p:nvPr/>
        </p:nvSpPr>
        <p:spPr>
          <a:xfrm>
            <a:off x="11786744" y="5063384"/>
            <a:ext cx="11523206" cy="701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Match the signs and symptoms for each of the three types of burns according to their depth.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Apply the “Rule of Nines” to determine the Total Body Surface Area (TBSA) burnt on a patient when given a specific part of the body.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10085192" y="4788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10085192" y="8332885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481736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318792" y="25375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1" name="List three steps for pre-hospital treatment of chemical burns.…"/>
          <p:cNvSpPr txBox="1"/>
          <p:nvPr/>
        </p:nvSpPr>
        <p:spPr>
          <a:xfrm>
            <a:off x="11786744" y="4379577"/>
            <a:ext cx="11696334" cy="841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steps for pre-hospital treatment of chemical burns.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steps for pre-hospital treatment of electrical burns.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signs and symptoms of heat cramps, heat exhaustion and heat stroke and describe pre-hospital treatment for each.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10085192" y="40833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10085192" y="6595380"/>
            <a:ext cx="1219201" cy="1681959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10085192" y="9048652"/>
            <a:ext cx="1219201" cy="1681959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74776" y="4985792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246784" y="275354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List four signs and symptoms of lightening injuries and describe         pre-hospital treatment…"/>
          <p:cNvSpPr txBox="1"/>
          <p:nvPr/>
        </p:nvSpPr>
        <p:spPr>
          <a:xfrm>
            <a:off x="11786744" y="3642977"/>
            <a:ext cx="11206544" cy="92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signs and symptoms of lightening injuries and describe         pre-hospital treatment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signs and symptoms of both mild and severe hypothermia and list six steps for pre-hospital treatment.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signs and symptoms of frostbite and three steps for pre-hospital treatment.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10085192" y="3372194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10085192" y="6723833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10085192" y="9961173"/>
            <a:ext cx="1219201" cy="1681958"/>
            <a:chOff x="0" y="115975"/>
            <a:chExt cx="1219200" cy="1681957"/>
          </a:xfrm>
        </p:grpSpPr>
        <p:sp>
          <p:nvSpPr>
            <p:cNvPr id="1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8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8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6" name="Burns"/>
          <p:cNvSpPr txBox="1"/>
          <p:nvPr/>
        </p:nvSpPr>
        <p:spPr>
          <a:xfrm>
            <a:off x="814736" y="2537520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Burns</a:t>
            </a:r>
          </a:p>
        </p:txBody>
      </p:sp>
      <p:sp>
        <p:nvSpPr>
          <p:cNvPr id="157" name="Injuries caused by exposure to excessive heat from thermal, chemical, electrical or radiation."/>
          <p:cNvSpPr txBox="1"/>
          <p:nvPr/>
        </p:nvSpPr>
        <p:spPr>
          <a:xfrm>
            <a:off x="9858055" y="5260096"/>
            <a:ext cx="13274901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Injuries caused by exposure to excessive heat from thermal, chemical, electrical or radiation.</a:t>
            </a:r>
          </a:p>
        </p:txBody>
      </p:sp>
      <p:sp>
        <p:nvSpPr>
          <p:cNvPr id="158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23976" y="6996028"/>
            <a:ext cx="9691688" cy="4662488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7" name="Superficial - I degree…"/>
          <p:cNvSpPr txBox="1">
            <a:spLocks noGrp="1"/>
          </p:cNvSpPr>
          <p:nvPr>
            <p:ph type="body" sz="half" idx="4294967295"/>
          </p:nvPr>
        </p:nvSpPr>
        <p:spPr>
          <a:xfrm>
            <a:off x="10598887" y="5153013"/>
            <a:ext cx="12927897" cy="529847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Superficial -</a:t>
            </a:r>
            <a:r>
              <a:rPr b="1" i="1"/>
              <a:t> I degree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Partial thickness - </a:t>
            </a:r>
            <a:r>
              <a:rPr b="1" i="1"/>
              <a:t>II degree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7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Full thickness - </a:t>
            </a:r>
            <a:r>
              <a:rPr b="1" i="1"/>
              <a:t>III degree</a:t>
            </a:r>
          </a:p>
        </p:txBody>
      </p:sp>
      <p:sp>
        <p:nvSpPr>
          <p:cNvPr id="168" name="Burn Classifications…"/>
          <p:cNvSpPr txBox="1"/>
          <p:nvPr/>
        </p:nvSpPr>
        <p:spPr>
          <a:xfrm>
            <a:off x="814736" y="2681536"/>
            <a:ext cx="8752736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Burn Classifications</a:t>
            </a:r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dirty="0"/>
              <a:t>(By depth)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5" name="Rule of Nines…"/>
          <p:cNvSpPr txBox="1"/>
          <p:nvPr/>
        </p:nvSpPr>
        <p:spPr>
          <a:xfrm>
            <a:off x="958752" y="2537520"/>
            <a:ext cx="8752736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Rule of Nines </a:t>
            </a:r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(% Body </a:t>
            </a:r>
          </a:p>
          <a:p>
            <a:pPr defTabSz="1896340">
              <a:lnSpc>
                <a:spcPct val="90000"/>
              </a:lnSpc>
              <a:defRPr sz="7200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Surface Area)</a:t>
            </a:r>
          </a:p>
        </p:txBody>
      </p:sp>
      <p:pic>
        <p:nvPicPr>
          <p:cNvPr id="176" name="2021_INDIA_MFR_IG_V01.jpg" descr="2021_INDIA_MFR_IG_V0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0639" t="32174" r="37035" b="35386"/>
          <a:stretch>
            <a:fillRect/>
          </a:stretch>
        </p:blipFill>
        <p:spPr>
          <a:xfrm>
            <a:off x="10347933" y="2249488"/>
            <a:ext cx="13221718" cy="1072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halation Injury"/>
          <p:cNvSpPr txBox="1"/>
          <p:nvPr/>
        </p:nvSpPr>
        <p:spPr>
          <a:xfrm>
            <a:off x="1030760" y="2464483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Inhalation Injury</a:t>
            </a:r>
          </a:p>
        </p:txBody>
      </p:sp>
      <p:sp>
        <p:nvSpPr>
          <p:cNvPr id="179" name="Singed nasal hair…"/>
          <p:cNvSpPr txBox="1"/>
          <p:nvPr/>
        </p:nvSpPr>
        <p:spPr>
          <a:xfrm>
            <a:off x="10019966" y="5392783"/>
            <a:ext cx="13439514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Singed nasal hair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Burns to the face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Specks of soot in the sputum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Sooty or smoky smell on the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Respiratory distress</a:t>
            </a:r>
          </a:p>
        </p:txBody>
      </p:sp>
      <p:sp>
        <p:nvSpPr>
          <p:cNvPr id="18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5" name="Signs and Symptoms"/>
          <p:cNvSpPr txBox="1"/>
          <p:nvPr/>
        </p:nvSpPr>
        <p:spPr>
          <a:xfrm>
            <a:off x="1030760" y="4697760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186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PPT 13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13 -</a:t>
            </a:r>
          </a:p>
        </p:txBody>
      </p:sp>
      <p:sp>
        <p:nvSpPr>
          <p:cNvPr id="1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93" name="Inhalation Injury"/>
          <p:cNvSpPr txBox="1"/>
          <p:nvPr/>
        </p:nvSpPr>
        <p:spPr>
          <a:xfrm>
            <a:off x="1102768" y="25375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Inhalation Injury</a:t>
            </a:r>
          </a:p>
        </p:txBody>
      </p:sp>
      <p:sp>
        <p:nvSpPr>
          <p:cNvPr id="194" name="Hoarseness, cough, or difficulty speaking…"/>
          <p:cNvSpPr txBox="1"/>
          <p:nvPr/>
        </p:nvSpPr>
        <p:spPr>
          <a:xfrm>
            <a:off x="10019966" y="5392783"/>
            <a:ext cx="13875728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Hoarseness, cough, or difficulty speaking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Restricted chest movement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Cyanosis</a:t>
            </a:r>
          </a:p>
        </p:txBody>
      </p:sp>
      <p:sp>
        <p:nvSpPr>
          <p:cNvPr id="195" name="Signs and Symptoms"/>
          <p:cNvSpPr txBox="1"/>
          <p:nvPr/>
        </p:nvSpPr>
        <p:spPr>
          <a:xfrm>
            <a:off x="1030760" y="4841776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Signs and Symptoms</a:t>
            </a:r>
          </a:p>
        </p:txBody>
      </p:sp>
      <p:sp>
        <p:nvSpPr>
          <p:cNvPr id="196" name="Line"/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Cont."/>
          <p:cNvSpPr txBox="1"/>
          <p:nvPr/>
        </p:nvSpPr>
        <p:spPr>
          <a:xfrm>
            <a:off x="10073637" y="4053558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Custom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HQNDRF</cp:lastModifiedBy>
  <cp:revision>3</cp:revision>
  <dcterms:modified xsi:type="dcterms:W3CDTF">2025-08-05T08:17:49Z</dcterms:modified>
</cp:coreProperties>
</file>