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10" y="-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29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pr-training-with-dummy.jpg" descr="cpr-training-with-dummy.jpg"/>
          <p:cNvPicPr>
            <a:picLocks noChangeAspect="1"/>
          </p:cNvPicPr>
          <p:nvPr/>
        </p:nvPicPr>
        <p:blipFill>
          <a:blip r:embed="rId2" cstate="print">
            <a:extLst/>
          </a:blip>
          <a:srcRect t="16563" b="6427"/>
          <a:stretch>
            <a:fillRect/>
          </a:stretch>
        </p:blipFill>
        <p:spPr>
          <a:xfrm>
            <a:off x="-82965" y="-50800"/>
            <a:ext cx="2454993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smtClean="0"/>
              <a:t> </a:t>
            </a:r>
            <a:r>
              <a:rPr dirty="0"/>
              <a:t>MFR 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0" y="-1"/>
            <a:ext cx="24384001" cy="13716001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11260447" y="3715089"/>
            <a:ext cx="22727867" cy="4517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7…"/>
          <p:cNvSpPr txBox="1"/>
          <p:nvPr/>
        </p:nvSpPr>
        <p:spPr>
          <a:xfrm>
            <a:off x="1200259" y="4083124"/>
            <a:ext cx="8992913" cy="378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9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7</a:t>
            </a:r>
          </a:p>
          <a:p>
            <a:pPr defTabSz="2438400">
              <a:lnSpc>
                <a:spcPct val="90000"/>
              </a:lnSpc>
              <a:defRPr sz="5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Basic Life Support (BLS) and Cardiopulmonary Resuscitation (CPR)</a:t>
            </a:r>
          </a:p>
        </p:txBody>
      </p:sp>
      <p:grpSp>
        <p:nvGrpSpPr>
          <p:cNvPr id="95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3" name="PPT 7 - 1"/>
            <p:cNvSpPr txBox="1"/>
            <p:nvPr/>
          </p:nvSpPr>
          <p:spPr>
            <a:xfrm>
              <a:off x="13840" y="0"/>
              <a:ext cx="172284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/>
                <a:t>PPT 7 - 1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3" cstate="print">
            <a:extLst/>
          </a:blip>
          <a:srcRect t="12599" b="19178"/>
          <a:stretch>
            <a:fillRect/>
          </a:stretch>
        </p:blipFill>
        <p:spPr>
          <a:xfrm>
            <a:off x="14784288" y="1673424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ounded Rectangle"/>
          <p:cNvSpPr/>
          <p:nvPr/>
        </p:nvSpPr>
        <p:spPr>
          <a:xfrm>
            <a:off x="7147050" y="-29078"/>
            <a:ext cx="17339112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6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2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02617" y="12813338"/>
            <a:ext cx="423393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19" name="Biological Death"/>
          <p:cNvSpPr txBox="1"/>
          <p:nvPr/>
        </p:nvSpPr>
        <p:spPr>
          <a:xfrm>
            <a:off x="670720" y="3041576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Biological Death</a:t>
            </a:r>
          </a:p>
        </p:txBody>
      </p:sp>
      <p:sp>
        <p:nvSpPr>
          <p:cNvPr id="220" name="The moment the brain cells begin to die.…"/>
          <p:cNvSpPr txBox="1"/>
          <p:nvPr/>
        </p:nvSpPr>
        <p:spPr>
          <a:xfrm>
            <a:off x="8360109" y="4639760"/>
            <a:ext cx="14658994" cy="287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The moment the brain cells begin to die. </a:t>
            </a:r>
          </a:p>
          <a:p>
            <a:pPr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Biological death cannot be reversed.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4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2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pic>
        <p:nvPicPr>
          <p:cNvPr id="227" name="Causes of airway obstruction" descr="Causes of airway obstruction"/>
          <p:cNvPicPr>
            <a:picLocks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044671" y="3945013"/>
            <a:ext cx="12220314" cy="789684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ongue…"/>
          <p:cNvSpPr txBox="1"/>
          <p:nvPr/>
        </p:nvSpPr>
        <p:spPr>
          <a:xfrm>
            <a:off x="2446840" y="4195650"/>
            <a:ext cx="8398871" cy="739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Tongue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Epiglottitis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Foreign Body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Tissue damage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Illness</a:t>
            </a:r>
          </a:p>
        </p:txBody>
      </p:sp>
      <p:sp>
        <p:nvSpPr>
          <p:cNvPr id="229" name="Causes of Airway Obstruction"/>
          <p:cNvSpPr txBox="1"/>
          <p:nvPr/>
        </p:nvSpPr>
        <p:spPr>
          <a:xfrm>
            <a:off x="3767064" y="953344"/>
            <a:ext cx="9127523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Causes of Airway Obstruction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2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237" name="Weak, ineffective cough…"/>
          <p:cNvSpPr txBox="1">
            <a:spLocks noGrp="1"/>
          </p:cNvSpPr>
          <p:nvPr>
            <p:ph type="body" sz="half" idx="4294967295"/>
          </p:nvPr>
        </p:nvSpPr>
        <p:spPr>
          <a:xfrm>
            <a:off x="10598887" y="3892626"/>
            <a:ext cx="12927897" cy="8687728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Weak, ineffective cough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High-pitched noise when inhaling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Increased respiratory difficulty and may clutch at the throat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Cyanosis (bluish discoloration of the skin and mucous membranes)</a:t>
            </a:r>
          </a:p>
        </p:txBody>
      </p:sp>
      <p:sp>
        <p:nvSpPr>
          <p:cNvPr id="238" name="Partial Airway Obstruction"/>
          <p:cNvSpPr txBox="1"/>
          <p:nvPr/>
        </p:nvSpPr>
        <p:spPr>
          <a:xfrm>
            <a:off x="958752" y="2537520"/>
            <a:ext cx="8752736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Partial Airway Obstruction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4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24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pic>
        <p:nvPicPr>
          <p:cNvPr id="245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2781448" y="4606064"/>
            <a:ext cx="6509606" cy="8041279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Universal Sign"/>
          <p:cNvSpPr txBox="1"/>
          <p:nvPr/>
        </p:nvSpPr>
        <p:spPr>
          <a:xfrm>
            <a:off x="939045" y="6279814"/>
            <a:ext cx="3761410" cy="902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1" i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 Universal Sign</a:t>
            </a:r>
          </a:p>
        </p:txBody>
      </p:sp>
      <p:sp>
        <p:nvSpPr>
          <p:cNvPr id="247" name="Complete Airway Obstruction"/>
          <p:cNvSpPr txBox="1"/>
          <p:nvPr/>
        </p:nvSpPr>
        <p:spPr>
          <a:xfrm>
            <a:off x="0" y="2609528"/>
            <a:ext cx="9599712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Complete </a:t>
            </a:r>
            <a:r>
              <a:rPr lang="en-US" dirty="0" smtClean="0"/>
              <a:t> </a:t>
            </a:r>
            <a:r>
              <a:rPr dirty="0" smtClean="0"/>
              <a:t>Airway </a:t>
            </a:r>
            <a:r>
              <a:rPr dirty="0"/>
              <a:t>Obstruction</a:t>
            </a:r>
          </a:p>
        </p:txBody>
      </p:sp>
      <p:sp>
        <p:nvSpPr>
          <p:cNvPr id="248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9" name="A patient with complete foreign body airway obstruction will not be able to speak and may grasp at his/her throat."/>
          <p:cNvSpPr txBox="1"/>
          <p:nvPr/>
        </p:nvSpPr>
        <p:spPr>
          <a:xfrm>
            <a:off x="10598887" y="6129113"/>
            <a:ext cx="12589657" cy="601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 patient with complete foreign body airway obstruction will not be able to speak and may grasp at his/her throat.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52" name="IMG-3642.JPG" descr="IMG-3642.JPG"/>
          <p:cNvPicPr>
            <a:picLocks noChangeAspect="1"/>
          </p:cNvPicPr>
          <p:nvPr/>
        </p:nvPicPr>
        <p:blipFill>
          <a:blip r:embed="rId2" cstate="print">
            <a:extLst/>
          </a:blip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5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25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260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477953" y="4265712"/>
            <a:ext cx="7610591" cy="51845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468439" y="4049688"/>
            <a:ext cx="7627217" cy="2294685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390800" y="25375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sp>
        <p:nvSpPr>
          <p:cNvPr id="106" name="Demonstrate rescue breathing for adults, children and infants using a mannequin, with and without foreign body airway obstruction.…"/>
          <p:cNvSpPr txBox="1"/>
          <p:nvPr/>
        </p:nvSpPr>
        <p:spPr>
          <a:xfrm>
            <a:off x="11546216" y="5446144"/>
            <a:ext cx="11983623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rescue breathing for adults, children and infants using a mannequin, with and without foreign body airway obstruction.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and demonstrate CPR in adults, children, and infants using a mannequin.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517166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9309295"/>
            <a:ext cx="1219201" cy="1681959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9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02768" y="5057800"/>
            <a:ext cx="7627217" cy="243870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become familiar with: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1174776" y="3401616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1" name="Describe and demonstrate two-rescuer CPR for adults.…"/>
          <p:cNvSpPr txBox="1"/>
          <p:nvPr/>
        </p:nvSpPr>
        <p:spPr>
          <a:xfrm>
            <a:off x="11656862" y="5612025"/>
            <a:ext cx="12224968" cy="428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and demonstrate two-rescuer CPR for adults.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two causes of partial or total upper airway obstruction.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9844663" y="5334220"/>
            <a:ext cx="1219201" cy="1681959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872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9844663" y="7830200"/>
            <a:ext cx="1219201" cy="1681959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51247" y="679724"/>
            <a:ext cx="11692649" cy="1274373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2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1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5" name="Circulatory System"/>
          <p:cNvSpPr txBox="1"/>
          <p:nvPr/>
        </p:nvSpPr>
        <p:spPr>
          <a:xfrm>
            <a:off x="1246784" y="2825552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Circulatory System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14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142" name="The Heart 1" descr="The Heart 1"/>
          <p:cNvPicPr>
            <a:picLocks noChangeAspect="1"/>
          </p:cNvPicPr>
          <p:nvPr/>
        </p:nvPicPr>
        <p:blipFill>
          <a:blip r:embed="rId2" cstate="print">
            <a:extLst/>
          </a:blip>
          <a:srcRect r="47985"/>
          <a:stretch>
            <a:fillRect/>
          </a:stretch>
        </p:blipFill>
        <p:spPr>
          <a:xfrm>
            <a:off x="5702310" y="3487334"/>
            <a:ext cx="6779650" cy="7997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The Heart 2" descr="The Heart 2"/>
          <p:cNvPicPr>
            <a:picLocks noChangeAspect="1"/>
          </p:cNvPicPr>
          <p:nvPr/>
        </p:nvPicPr>
        <p:blipFill>
          <a:blip r:embed="rId3" cstate="print">
            <a:extLst/>
          </a:blip>
          <a:srcRect l="57232"/>
          <a:stretch>
            <a:fillRect/>
          </a:stretch>
        </p:blipFill>
        <p:spPr>
          <a:xfrm>
            <a:off x="17281887" y="4054305"/>
            <a:ext cx="4403772" cy="635967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Pulmonary…"/>
          <p:cNvSpPr txBox="1"/>
          <p:nvPr/>
        </p:nvSpPr>
        <p:spPr>
          <a:xfrm>
            <a:off x="12997931" y="3571330"/>
            <a:ext cx="3768152" cy="164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Pulmonary 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Artery</a:t>
            </a:r>
          </a:p>
        </p:txBody>
      </p:sp>
      <p:sp>
        <p:nvSpPr>
          <p:cNvPr id="145" name="Left…"/>
          <p:cNvSpPr txBox="1"/>
          <p:nvPr/>
        </p:nvSpPr>
        <p:spPr>
          <a:xfrm>
            <a:off x="12807052" y="5791213"/>
            <a:ext cx="2777856" cy="164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 Left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 Atrium</a:t>
            </a:r>
          </a:p>
        </p:txBody>
      </p:sp>
      <p:sp>
        <p:nvSpPr>
          <p:cNvPr id="146" name="Left…"/>
          <p:cNvSpPr txBox="1"/>
          <p:nvPr/>
        </p:nvSpPr>
        <p:spPr>
          <a:xfrm>
            <a:off x="13013194" y="8821056"/>
            <a:ext cx="2798078" cy="164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Left 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Ventricle</a:t>
            </a:r>
          </a:p>
        </p:txBody>
      </p:sp>
      <p:sp>
        <p:nvSpPr>
          <p:cNvPr id="147" name="Right…"/>
          <p:cNvSpPr txBox="1"/>
          <p:nvPr/>
        </p:nvSpPr>
        <p:spPr>
          <a:xfrm>
            <a:off x="7468625" y="11305289"/>
            <a:ext cx="4166785" cy="164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Right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Ventricle</a:t>
            </a:r>
          </a:p>
        </p:txBody>
      </p:sp>
      <p:sp>
        <p:nvSpPr>
          <p:cNvPr id="148" name="Inferior…"/>
          <p:cNvSpPr txBox="1"/>
          <p:nvPr/>
        </p:nvSpPr>
        <p:spPr>
          <a:xfrm>
            <a:off x="3016065" y="10456070"/>
            <a:ext cx="3863801" cy="164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Inferior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Vena Cava</a:t>
            </a:r>
          </a:p>
        </p:txBody>
      </p:sp>
      <p:sp>
        <p:nvSpPr>
          <p:cNvPr id="149" name="Right…"/>
          <p:cNvSpPr txBox="1"/>
          <p:nvPr/>
        </p:nvSpPr>
        <p:spPr>
          <a:xfrm>
            <a:off x="3771169" y="6986645"/>
            <a:ext cx="3014844" cy="164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/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Right</a:t>
            </a:r>
          </a:p>
          <a:p>
            <a: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pPr>
            <a:r>
              <a:t>Atrium</a:t>
            </a:r>
          </a:p>
        </p:txBody>
      </p:sp>
      <p:sp>
        <p:nvSpPr>
          <p:cNvPr id="150" name="Superior Vena Cava"/>
          <p:cNvSpPr txBox="1"/>
          <p:nvPr/>
        </p:nvSpPr>
        <p:spPr>
          <a:xfrm>
            <a:off x="2959605" y="3493163"/>
            <a:ext cx="2777857" cy="164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 lnSpcReduction="10000"/>
          </a:bodyPr>
          <a:lstStyle>
            <a:lvl1pPr defTabSz="1896340">
              <a:lnSpc>
                <a:spcPct val="8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Superior Vena Cava</a:t>
            </a:r>
          </a:p>
        </p:txBody>
      </p:sp>
      <p:sp>
        <p:nvSpPr>
          <p:cNvPr id="151" name="Aorta"/>
          <p:cNvSpPr txBox="1"/>
          <p:nvPr/>
        </p:nvSpPr>
        <p:spPr>
          <a:xfrm>
            <a:off x="8448816" y="2251530"/>
            <a:ext cx="1826174" cy="8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77377">
              <a:lnSpc>
                <a:spcPct val="80000"/>
              </a:lnSpc>
              <a:tabLst>
                <a:tab pos="2260600" algn="l"/>
                <a:tab pos="3606800" algn="l"/>
                <a:tab pos="4978400" algn="l"/>
                <a:tab pos="6324600" algn="l"/>
              </a:tabLst>
              <a:defRPr sz="4158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Aorta</a:t>
            </a:r>
          </a:p>
        </p:txBody>
      </p:sp>
      <p:sp>
        <p:nvSpPr>
          <p:cNvPr id="152" name="Line"/>
          <p:cNvSpPr/>
          <p:nvPr/>
        </p:nvSpPr>
        <p:spPr>
          <a:xfrm flipV="1">
            <a:off x="8558162" y="4840263"/>
            <a:ext cx="4280778" cy="269386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3" name="Line"/>
          <p:cNvSpPr/>
          <p:nvPr/>
        </p:nvSpPr>
        <p:spPr>
          <a:xfrm flipV="1">
            <a:off x="9986087" y="6497799"/>
            <a:ext cx="2792491" cy="880333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4" name="Line"/>
          <p:cNvSpPr/>
          <p:nvPr/>
        </p:nvSpPr>
        <p:spPr>
          <a:xfrm>
            <a:off x="10778046" y="9600416"/>
            <a:ext cx="2202503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5" name="Line"/>
          <p:cNvSpPr/>
          <p:nvPr/>
        </p:nvSpPr>
        <p:spPr>
          <a:xfrm flipV="1">
            <a:off x="8201223" y="10071990"/>
            <a:ext cx="674923" cy="1392623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6" name="Line"/>
          <p:cNvSpPr/>
          <p:nvPr/>
        </p:nvSpPr>
        <p:spPr>
          <a:xfrm flipV="1">
            <a:off x="5309510" y="10389974"/>
            <a:ext cx="1820727" cy="525038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7" name="Line"/>
          <p:cNvSpPr/>
          <p:nvPr/>
        </p:nvSpPr>
        <p:spPr>
          <a:xfrm>
            <a:off x="5546317" y="7693115"/>
            <a:ext cx="1742911" cy="794959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8" name="Line"/>
          <p:cNvSpPr/>
          <p:nvPr/>
        </p:nvSpPr>
        <p:spPr>
          <a:xfrm>
            <a:off x="5387327" y="4045305"/>
            <a:ext cx="1424927" cy="794960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59" name="Line"/>
          <p:cNvSpPr/>
          <p:nvPr/>
        </p:nvSpPr>
        <p:spPr>
          <a:xfrm flipV="1">
            <a:off x="7925195" y="3094355"/>
            <a:ext cx="791959" cy="1586918"/>
          </a:xfrm>
          <a:prstGeom prst="line">
            <a:avLst/>
          </a:prstGeom>
          <a:ln w="381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60" name="The Heart"/>
          <p:cNvSpPr txBox="1"/>
          <p:nvPr/>
        </p:nvSpPr>
        <p:spPr>
          <a:xfrm>
            <a:off x="8159552" y="593304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The Heart</a:t>
            </a:r>
          </a:p>
        </p:txBody>
      </p:sp>
      <p:pic>
        <p:nvPicPr>
          <p:cNvPr id="26" name="Picture 25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6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16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pic>
        <p:nvPicPr>
          <p:cNvPr id="167" name="The respiratory system" descr="The respiratory system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59205" y="1798460"/>
            <a:ext cx="9216868" cy="1119588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harynx"/>
          <p:cNvSpPr txBox="1"/>
          <p:nvPr/>
        </p:nvSpPr>
        <p:spPr>
          <a:xfrm>
            <a:off x="20708873" y="4311716"/>
            <a:ext cx="3083054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Pharynx</a:t>
            </a:r>
          </a:p>
        </p:txBody>
      </p:sp>
      <p:sp>
        <p:nvSpPr>
          <p:cNvPr id="169" name="Trachea"/>
          <p:cNvSpPr txBox="1"/>
          <p:nvPr/>
        </p:nvSpPr>
        <p:spPr>
          <a:xfrm>
            <a:off x="8548103" y="8804371"/>
            <a:ext cx="2962952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Trachea</a:t>
            </a:r>
          </a:p>
        </p:txBody>
      </p:sp>
      <p:sp>
        <p:nvSpPr>
          <p:cNvPr id="170" name="Laryngopharynx"/>
          <p:cNvSpPr txBox="1"/>
          <p:nvPr/>
        </p:nvSpPr>
        <p:spPr>
          <a:xfrm>
            <a:off x="6091044" y="7345494"/>
            <a:ext cx="5896263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Laryngopharynx</a:t>
            </a:r>
          </a:p>
        </p:txBody>
      </p:sp>
      <p:sp>
        <p:nvSpPr>
          <p:cNvPr id="171" name="Epiglottis"/>
          <p:cNvSpPr txBox="1"/>
          <p:nvPr/>
        </p:nvSpPr>
        <p:spPr>
          <a:xfrm>
            <a:off x="7833636" y="6104301"/>
            <a:ext cx="3523545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Epiglottis</a:t>
            </a:r>
          </a:p>
        </p:txBody>
      </p:sp>
      <p:sp>
        <p:nvSpPr>
          <p:cNvPr id="172" name="Mouth"/>
          <p:cNvSpPr txBox="1"/>
          <p:nvPr/>
        </p:nvSpPr>
        <p:spPr>
          <a:xfrm>
            <a:off x="8830873" y="4706120"/>
            <a:ext cx="2397413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Mouth</a:t>
            </a:r>
          </a:p>
        </p:txBody>
      </p:sp>
      <p:sp>
        <p:nvSpPr>
          <p:cNvPr id="173" name="Nose"/>
          <p:cNvSpPr txBox="1"/>
          <p:nvPr/>
        </p:nvSpPr>
        <p:spPr>
          <a:xfrm>
            <a:off x="9129986" y="3134036"/>
            <a:ext cx="1997192" cy="103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Nose</a:t>
            </a:r>
          </a:p>
        </p:txBody>
      </p:sp>
      <p:sp>
        <p:nvSpPr>
          <p:cNvPr id="174" name="Line"/>
          <p:cNvSpPr/>
          <p:nvPr/>
        </p:nvSpPr>
        <p:spPr>
          <a:xfrm>
            <a:off x="10745293" y="3780955"/>
            <a:ext cx="2452036" cy="803434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75" name="Line"/>
          <p:cNvSpPr/>
          <p:nvPr/>
        </p:nvSpPr>
        <p:spPr>
          <a:xfrm>
            <a:off x="10884416" y="5179136"/>
            <a:ext cx="2486816" cy="20868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76" name="Line"/>
          <p:cNvSpPr/>
          <p:nvPr/>
        </p:nvSpPr>
        <p:spPr>
          <a:xfrm flipV="1">
            <a:off x="15298079" y="4853422"/>
            <a:ext cx="4965653" cy="569180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77" name="Line"/>
          <p:cNvSpPr/>
          <p:nvPr/>
        </p:nvSpPr>
        <p:spPr>
          <a:xfrm>
            <a:off x="15124174" y="4796550"/>
            <a:ext cx="5004934" cy="69561"/>
          </a:xfrm>
          <a:prstGeom prst="line">
            <a:avLst/>
          </a:prstGeom>
          <a:ln w="508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78" name="Line"/>
          <p:cNvSpPr/>
          <p:nvPr/>
        </p:nvSpPr>
        <p:spPr>
          <a:xfrm flipV="1">
            <a:off x="10602693" y="5812144"/>
            <a:ext cx="4344102" cy="803434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79" name="Line"/>
          <p:cNvSpPr/>
          <p:nvPr/>
        </p:nvSpPr>
        <p:spPr>
          <a:xfrm flipV="1">
            <a:off x="10745294" y="6090389"/>
            <a:ext cx="4479746" cy="1714686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80" name="Line"/>
          <p:cNvSpPr/>
          <p:nvPr/>
        </p:nvSpPr>
        <p:spPr>
          <a:xfrm flipV="1">
            <a:off x="10818332" y="7158154"/>
            <a:ext cx="4521483" cy="2152922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81" name="The Respiratory System"/>
          <p:cNvSpPr txBox="1"/>
          <p:nvPr/>
        </p:nvSpPr>
        <p:spPr>
          <a:xfrm>
            <a:off x="598712" y="2753544"/>
            <a:ext cx="7853574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The Respiratory System</a:t>
            </a:r>
          </a:p>
        </p:txBody>
      </p:sp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8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5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18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pic>
        <p:nvPicPr>
          <p:cNvPr id="188" name="The respiratory System next slide" descr="The respiratory System next slid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88577" y="2283186"/>
            <a:ext cx="9376729" cy="10116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The respiratory System next slide2" descr="The respiratory System next slide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130205" y="2290444"/>
            <a:ext cx="8396962" cy="1013877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Alveoli"/>
          <p:cNvSpPr txBox="1"/>
          <p:nvPr/>
        </p:nvSpPr>
        <p:spPr>
          <a:xfrm>
            <a:off x="9338724" y="11938689"/>
            <a:ext cx="3569495" cy="133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Alveoli</a:t>
            </a:r>
          </a:p>
        </p:txBody>
      </p:sp>
      <p:sp>
        <p:nvSpPr>
          <p:cNvPr id="191" name="Line"/>
          <p:cNvSpPr/>
          <p:nvPr/>
        </p:nvSpPr>
        <p:spPr>
          <a:xfrm flipV="1">
            <a:off x="20301196" y="10291869"/>
            <a:ext cx="72576" cy="36289"/>
          </a:xfrm>
          <a:prstGeom prst="line">
            <a:avLst/>
          </a:prstGeom>
          <a:ln>
            <a:solidFill>
              <a:srgbClr val="000000"/>
            </a:solidFill>
          </a:ln>
          <a:effectLst>
            <a:outerShdw blurRad="63500" dist="17960" dir="2700000" rotWithShape="0">
              <a:srgbClr val="000000"/>
            </a:outerShdw>
          </a:effectLst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92" name="Line"/>
          <p:cNvSpPr/>
          <p:nvPr/>
        </p:nvSpPr>
        <p:spPr>
          <a:xfrm flipH="1" flipV="1">
            <a:off x="13011007" y="8401283"/>
            <a:ext cx="4797228" cy="957995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400">
              <a:defRPr sz="2100"/>
            </a:pPr>
            <a:endParaRPr/>
          </a:p>
        </p:txBody>
      </p:sp>
      <p:sp>
        <p:nvSpPr>
          <p:cNvPr id="193" name="Rectangle"/>
          <p:cNvSpPr/>
          <p:nvPr/>
        </p:nvSpPr>
        <p:spPr>
          <a:xfrm>
            <a:off x="17804604" y="8593608"/>
            <a:ext cx="1727293" cy="2108313"/>
          </a:xfrm>
          <a:prstGeom prst="rect">
            <a:avLst/>
          </a:prstGeom>
          <a:ln w="1016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914400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The Respiratory System"/>
          <p:cNvSpPr txBox="1"/>
          <p:nvPr/>
        </p:nvSpPr>
        <p:spPr>
          <a:xfrm>
            <a:off x="742728" y="2465512"/>
            <a:ext cx="7449138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The Respiratory System</a:t>
            </a:r>
          </a:p>
        </p:txBody>
      </p:sp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8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19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201" name="How respiration works" descr="How respiration works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871671" y="1209129"/>
            <a:ext cx="10736071" cy="11551507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How Respiration Works"/>
          <p:cNvSpPr txBox="1"/>
          <p:nvPr/>
        </p:nvSpPr>
        <p:spPr>
          <a:xfrm>
            <a:off x="1246784" y="2969568"/>
            <a:ext cx="7449138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How Respiration Works</a:t>
            </a:r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ounded Rectangle"/>
          <p:cNvSpPr/>
          <p:nvPr/>
        </p:nvSpPr>
        <p:spPr>
          <a:xfrm>
            <a:off x="7147050" y="-29078"/>
            <a:ext cx="17339112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7" name="PPT 7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7 -</a:t>
            </a:r>
          </a:p>
        </p:txBody>
      </p:sp>
      <p:sp>
        <p:nvSpPr>
          <p:cNvPr id="2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210" name="Clinical Death"/>
          <p:cNvSpPr txBox="1"/>
          <p:nvPr/>
        </p:nvSpPr>
        <p:spPr>
          <a:xfrm>
            <a:off x="1102768" y="2681536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Clinical Death</a:t>
            </a:r>
          </a:p>
        </p:txBody>
      </p:sp>
      <p:sp>
        <p:nvSpPr>
          <p:cNvPr id="211" name="Occurs when a patient is in respiratory arrest (not breathing) or in cardiac arrest (heart not beating).…"/>
          <p:cNvSpPr txBox="1"/>
          <p:nvPr/>
        </p:nvSpPr>
        <p:spPr>
          <a:xfrm>
            <a:off x="8436075" y="3806931"/>
            <a:ext cx="15119252" cy="767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Occurs when a patient is in respiratory arrest (not breathing) or in cardiac arrest (heart not beating). </a:t>
            </a:r>
          </a:p>
          <a:p>
            <a:pPr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The patient has a period of 4 to 6 minutes to be resuscitated without brain damage.</a:t>
            </a:r>
          </a:p>
          <a:p>
            <a:pPr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Clinical death can be reversed.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lc="http://schemas.openxmlformats.org/drawingml/2006/lockedCanvas" xmlns:a16="http://schemas.microsoft.com/office/drawing/2014/main" xmlns="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14" y="282678"/>
            <a:ext cx="3258094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36045" y="303332"/>
            <a:ext cx="223114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10" y="12871347"/>
            <a:ext cx="4819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Custom</PresentationFormat>
  <Paragraphs>108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ITCELL 14BN NDRF</cp:lastModifiedBy>
  <cp:revision>2</cp:revision>
  <dcterms:modified xsi:type="dcterms:W3CDTF">2025-06-26T04:21:16Z</dcterms:modified>
</cp:coreProperties>
</file>