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2" r:id="rId5"/>
    <p:sldId id="281" r:id="rId6"/>
    <p:sldId id="263" r:id="rId7"/>
    <p:sldId id="260" r:id="rId8"/>
    <p:sldId id="261" r:id="rId9"/>
    <p:sldId id="264" r:id="rId10"/>
    <p:sldId id="265" r:id="rId11"/>
    <p:sldId id="266" r:id="rId12"/>
    <p:sldId id="267" r:id="rId13"/>
    <p:sldId id="273" r:id="rId14"/>
    <p:sldId id="268" r:id="rId15"/>
    <p:sldId id="269" r:id="rId16"/>
    <p:sldId id="274" r:id="rId17"/>
    <p:sldId id="271" r:id="rId18"/>
    <p:sldId id="275" r:id="rId19"/>
    <p:sldId id="272" r:id="rId20"/>
    <p:sldId id="276" r:id="rId21"/>
    <p:sldId id="277" r:id="rId22"/>
    <p:sldId id="278" r:id="rId23"/>
    <p:sldId id="279" r:id="rId24"/>
    <p:sldId id="11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9ECA-70E2-4B33-8C44-8F00FE43840F}" type="datetimeFigureOut">
              <a:rPr lang="en-IN" smtClean="0"/>
              <a:pPr/>
              <a:t>18-03-2026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C5779-09D5-4684-9460-FA89CDECD6E4}"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avyrescue.com/transceiver_search_overview.php" TargetMode="External"/><Relationship Id="rId7" Type="http://schemas.openxmlformats.org/officeDocument/2006/relationships/hyperlink" Target="https://avyrescue.com/shoveling_overview.php" TargetMode="External"/><Relationship Id="rId2" Type="http://schemas.openxmlformats.org/officeDocument/2006/relationships/hyperlink" Target="https://avyrescue.com/search_overview.php" TargetMode="External"/><Relationship Id="rId1" Type="http://schemas.openxmlformats.org/officeDocument/2006/relationships/slideLayout" Target="../slideLayouts/slideLayout1.xml"/><Relationship Id="rId6" Type="http://schemas.openxmlformats.org/officeDocument/2006/relationships/hyperlink" Target="https://avyrescue.com/probe_lines.php" TargetMode="External"/><Relationship Id="rId5" Type="http://schemas.openxmlformats.org/officeDocument/2006/relationships/hyperlink" Target="https://avyrescue.com/probing_spot.php" TargetMode="External"/><Relationship Id="rId4" Type="http://schemas.openxmlformats.org/officeDocument/2006/relationships/hyperlink" Target="https://avyrescue.com/probing_transceiver.php"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avyrescue.com/transceiver_search_fine.php"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Digging.mp4"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File:Avalanche-security_search_and_rescue_equipment.jpg"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en.wikipedia.org/wiki/File:Avalanche-airbag-system-02.jp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RECCO"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mergency_Position-Indicating_Radio_Beacon" TargetMode="External"/><Relationship Id="rId2" Type="http://schemas.openxmlformats.org/officeDocument/2006/relationships/hyperlink" Target="https://en.wikipedia.org/w/index.php?title=SPOT_Satellite_GPS_Messenger&amp;action=edit&amp;redlink=1" TargetMode="External"/><Relationship Id="rId1" Type="http://schemas.openxmlformats.org/officeDocument/2006/relationships/slideLayout" Target="../slideLayouts/slideLayout1.xml"/><Relationship Id="rId5" Type="http://schemas.openxmlformats.org/officeDocument/2006/relationships/hyperlink" Target="https://en.wikipedia.org/wiki/Mobile_phone" TargetMode="External"/><Relationship Id="rId4" Type="http://schemas.openxmlformats.org/officeDocument/2006/relationships/hyperlink" Target="https://en.wikipedia.org/wiki/Global_Positioning_Syste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85800"/>
          </a:xfrm>
        </p:spPr>
        <p:txBody>
          <a:bodyPr>
            <a:normAutofit fontScale="90000"/>
          </a:bodyPr>
          <a:lstStyle/>
          <a:p>
            <a:r>
              <a:rPr lang="en-IN" sz="4000" b="1" dirty="0">
                <a:solidFill>
                  <a:srgbClr val="FF0000"/>
                </a:solidFill>
                <a:latin typeface="Algerian" panose="04020705040A02060702" pitchFamily="82" charset="0"/>
              </a:rPr>
              <a:t>AVALANCHE RESCUE </a:t>
            </a:r>
            <a:endParaRPr lang="en-US" sz="4000" b="1"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lstStyle/>
          <a:p>
            <a:endParaRPr lang="en-US" dirty="0"/>
          </a:p>
        </p:txBody>
      </p:sp>
      <p:pic>
        <p:nvPicPr>
          <p:cNvPr id="4" name="Picture 2" descr="E:\Photographs\India\Course Photo\misc lecture photo\Snow &amp; Ice\johncastanavalanchecrop-420x0.jpg"/>
          <p:cNvPicPr>
            <a:picLocks noGrp="1" noChangeAspect="1" noChangeArrowheads="1"/>
          </p:cNvPicPr>
          <p:nvPr>
            <p:ph idx="1"/>
          </p:nvPr>
        </p:nvPicPr>
        <p:blipFill>
          <a:blip r:embed="rId2" cstate="print"/>
          <a:srcRect/>
          <a:stretch>
            <a:fillRect/>
          </a:stretch>
        </p:blipFill>
        <p:spPr>
          <a:xfrm>
            <a:off x="304805" y="1066800"/>
            <a:ext cx="8551965" cy="5410200"/>
          </a:xfrm>
          <a:noFill/>
        </p:spPr>
      </p:pic>
      <p:sp>
        <p:nvSpPr>
          <p:cNvPr id="5" name="TextBox 4"/>
          <p:cNvSpPr txBox="1"/>
          <p:nvPr/>
        </p:nvSpPr>
        <p:spPr>
          <a:xfrm>
            <a:off x="6858000" y="5562600"/>
            <a:ext cx="1828800" cy="369332"/>
          </a:xfrm>
          <a:prstGeom prst="rect">
            <a:avLst/>
          </a:prstGeom>
          <a:noFill/>
        </p:spPr>
        <p:txBody>
          <a:bodyPr wrap="square" rtlCol="0">
            <a:spAutoFit/>
          </a:bodyPr>
          <a:lstStyle/>
          <a:p>
            <a:r>
              <a:rPr lang="en-IN" b="1" dirty="0"/>
              <a:t>14 BN NDRF</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ORGANIZED RESCUE</a:t>
            </a:r>
            <a:endParaRPr lang="en-US" sz="3600" b="1" dirty="0">
              <a:solidFill>
                <a:schemeClr val="bg1"/>
              </a:solidFill>
            </a:endParaRPr>
          </a:p>
        </p:txBody>
      </p:sp>
      <p:sp>
        <p:nvSpPr>
          <p:cNvPr id="21505" name="Rectangle 1"/>
          <p:cNvSpPr>
            <a:spLocks noChangeArrowheads="1"/>
          </p:cNvSpPr>
          <p:nvPr/>
        </p:nvSpPr>
        <p:spPr bwMode="auto">
          <a:xfrm>
            <a:off x="0" y="990602"/>
            <a:ext cx="9144000" cy="4817621"/>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1" i="0" u="none" strike="noStrike" cap="none" normalizeH="0" baseline="0" dirty="0">
                <a:ln>
                  <a:noFill/>
                </a:ln>
                <a:solidFill>
                  <a:srgbClr val="0A3956"/>
                </a:solidFill>
                <a:effectLst/>
                <a:latin typeface="Arial" pitchFamily="34" charset="0"/>
                <a:ea typeface="Times New Roman" pitchFamily="18" charset="0"/>
                <a:cs typeface="Arial" pitchFamily="34" charset="0"/>
              </a:rPr>
              <a:t>Avalanche search</a:t>
            </a:r>
            <a:endParaRPr kumimoji="0" lang="en-US" sz="48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spcBef>
                <a:spcPct val="0"/>
              </a:spcBef>
              <a:spcAft>
                <a:spcPct val="0"/>
              </a:spcAft>
              <a:buClrTx/>
              <a:buSzTx/>
              <a:buFontTx/>
              <a:buNone/>
              <a:tabLst/>
            </a:pPr>
            <a:r>
              <a:rPr kumimoji="0" lang="en-US" sz="2400" b="0" i="0" u="none" strike="noStrike" cap="none" normalizeH="0" baseline="0" dirty="0">
                <a:ln>
                  <a:noFill/>
                </a:ln>
                <a:solidFill>
                  <a:srgbClr val="333333"/>
                </a:solidFill>
                <a:effectLst/>
                <a:latin typeface="Arial" pitchFamily="34" charset="0"/>
                <a:ea typeface="Times New Roman" pitchFamily="18" charset="0"/>
                <a:cs typeface="Arial" pitchFamily="34" charset="0"/>
              </a:rPr>
              <a:t>This techniques for searching with avalanche transceiver, probes and for digging for different burial depths</a:t>
            </a: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a:t>
            </a:r>
            <a:endParaRPr kumimoji="0" lang="en-US" sz="6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Part 1- Using an avalanche Cord.</a:t>
            </a:r>
            <a:endParaRPr kumimoji="0" lang="en-US" sz="6600" i="0" u="sng"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Part 2- Using an avalanche Prove. </a:t>
            </a:r>
            <a:endParaRPr kumimoji="0" lang="en-US" sz="6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Part </a:t>
            </a:r>
            <a:r>
              <a:rPr kumimoji="0" lang="en-US" sz="2800" i="0" u="none" strike="noStrike" cap="none" normalizeH="0" baseline="0" dirty="0">
                <a:ln>
                  <a:noFill/>
                </a:ln>
                <a:effectLst/>
                <a:latin typeface="Arial" pitchFamily="34" charset="0"/>
                <a:ea typeface="Times New Roman" pitchFamily="18" charset="0"/>
                <a:cs typeface="Arial" pitchFamily="34" charset="0"/>
              </a:rPr>
              <a:t>3-</a:t>
            </a:r>
            <a:r>
              <a:rPr kumimoji="0" lang="en-US" sz="2800" i="0" u="none" strike="noStrike" cap="none" normalizeH="0" dirty="0">
                <a:ln>
                  <a:noFill/>
                </a:ln>
                <a:effectLst/>
                <a:latin typeface="Arial" pitchFamily="34" charset="0"/>
                <a:ea typeface="Times New Roman" pitchFamily="18" charset="0"/>
                <a:cs typeface="Arial" pitchFamily="34" charset="0"/>
              </a:rPr>
              <a:t> Using AVD.</a:t>
            </a:r>
            <a:endParaRPr kumimoji="0" lang="en-US" sz="6600" i="0" u="none" strike="noStrike" cap="none" normalizeH="0" baseline="0" dirty="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Part 4- Using sniper Dog.</a:t>
            </a:r>
          </a:p>
          <a:p>
            <a:pPr marL="0" marR="0" lvl="0" indent="0" algn="l" defTabSz="914400" rtl="0" eaLnBrk="0" fontAlgn="base" latinLnBrk="0" hangingPunct="0">
              <a:lnSpc>
                <a:spcPct val="150000"/>
              </a:lnSpc>
              <a:spcBef>
                <a:spcPct val="0"/>
              </a:spcBef>
              <a:spcAft>
                <a:spcPct val="0"/>
              </a:spcAft>
              <a:buClrTx/>
              <a:buSzTx/>
              <a:buFontTx/>
              <a:buNone/>
              <a:tabLst/>
            </a:pPr>
            <a:r>
              <a:rPr lang="en-US" sz="2800" dirty="0">
                <a:solidFill>
                  <a:srgbClr val="333333"/>
                </a:solidFill>
                <a:latin typeface="Arial" pitchFamily="34" charset="0"/>
                <a:ea typeface="Times New Roman" pitchFamily="18" charset="0"/>
                <a:cs typeface="Arial" pitchFamily="34" charset="0"/>
              </a:rPr>
              <a:t>Part 5- Deep digging. </a:t>
            </a: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ORGANIZED RESCUE</a:t>
            </a:r>
            <a:endParaRPr lang="en-US" sz="3600" b="1" dirty="0">
              <a:solidFill>
                <a:schemeClr val="bg1"/>
              </a:solidFill>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https://www.mountaineering.scot/assets/contentimages/WP12-10259-20160328151602.jpeg"/>
          <p:cNvPicPr/>
          <p:nvPr/>
        </p:nvPicPr>
        <p:blipFill>
          <a:blip r:embed="rId2" cstate="print"/>
          <a:srcRect/>
          <a:stretch>
            <a:fillRect/>
          </a:stretch>
        </p:blipFill>
        <p:spPr bwMode="auto">
          <a:xfrm>
            <a:off x="1" y="762000"/>
            <a:ext cx="9144000" cy="617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AN AVALANCHE CORD </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800100"/>
            <a:ext cx="9144000" cy="617183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lvl="0" algn="just" fontAlgn="base">
              <a:spcBef>
                <a:spcPct val="0"/>
              </a:spcBef>
              <a:spcAft>
                <a:spcPct val="0"/>
              </a:spcAft>
            </a:pPr>
            <a:r>
              <a:rPr lang="en-US" sz="2800" dirty="0"/>
              <a:t>           An avalanche cord is 20-25 meter long and about 3.5 mm thick. It is usually made of red cotton with direction arrows positioned at meter intervals, each with the length marked in meter, and 10 cm long loops. It is wound into a ball. The climber ties the loop with the 1-metre mark (arrow against himself) around his waist. If there is a risk of avalanches he throws the ball out and pulls the avalanche cord along the snow behind him. If he is buried by an avalanche, there is a relatively good chance that part of the avalanche cord will be visible on top of the avalanche slide, thanks to its length. Rescuers can determine from the direction arrows, in which direction and how many meters they must dig and are then able to follow the cord to the victim.</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AN AVALANCHE CORD </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2"/>
            <a:ext cx="9144000" cy="570305"/>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lvl="0" algn="just" fontAlgn="base">
              <a:spcBef>
                <a:spcPct val="0"/>
              </a:spcBef>
              <a:spcAft>
                <a:spcPct val="0"/>
              </a:spcAft>
            </a:pPr>
            <a:r>
              <a:rPr lang="en-US" sz="2800" dirty="0"/>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1026" name="Picture 2" descr="C:\Users\vc\Downloads\Lawinenschnur.jpg"/>
          <p:cNvPicPr>
            <a:picLocks noChangeAspect="1" noChangeArrowheads="1"/>
          </p:cNvPicPr>
          <p:nvPr/>
        </p:nvPicPr>
        <p:blipFill>
          <a:blip r:embed="rId2" cstate="print"/>
          <a:srcRect/>
          <a:stretch>
            <a:fillRect/>
          </a:stretch>
        </p:blipFill>
        <p:spPr bwMode="auto">
          <a:xfrm>
            <a:off x="0" y="838203"/>
            <a:ext cx="9144000" cy="60118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AN AVALANCHE PROBE </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152400" y="839821"/>
            <a:ext cx="8763000" cy="5810200"/>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lvl="0" algn="just" fontAlgn="base">
              <a:spcBef>
                <a:spcPct val="0"/>
              </a:spcBef>
              <a:spcAft>
                <a:spcPct val="0"/>
              </a:spcAft>
            </a:pPr>
            <a:r>
              <a:rPr lang="en-US" sz="2400" dirty="0"/>
              <a:t>        </a:t>
            </a:r>
            <a:r>
              <a:rPr lang="en-US" sz="2000" dirty="0"/>
              <a:t>Probing is a continuation of the search that began with a </a:t>
            </a:r>
            <a:r>
              <a:rPr lang="en-US" sz="2000" dirty="0">
                <a:hlinkClick r:id="rId2"/>
              </a:rPr>
              <a:t>visual search for clues</a:t>
            </a:r>
            <a:r>
              <a:rPr lang="en-US" sz="2000" dirty="0"/>
              <a:t> and proceeded through the </a:t>
            </a:r>
            <a:r>
              <a:rPr lang="en-US" sz="2000" u="sng" dirty="0">
                <a:hlinkClick r:id="rId3"/>
              </a:rPr>
              <a:t>transceiver search</a:t>
            </a:r>
            <a:r>
              <a:rPr lang="en-US" sz="2000" u="sng" dirty="0"/>
              <a:t>.</a:t>
            </a:r>
          </a:p>
          <a:p>
            <a:pPr lvl="0" algn="just" fontAlgn="base">
              <a:spcBef>
                <a:spcPct val="0"/>
              </a:spcBef>
              <a:spcAft>
                <a:spcPct val="0"/>
              </a:spcAft>
            </a:pPr>
            <a:endParaRPr lang="en-US" sz="1000" u="sng" dirty="0"/>
          </a:p>
          <a:p>
            <a:pPr lvl="0" algn="just" fontAlgn="base">
              <a:spcBef>
                <a:spcPct val="0"/>
              </a:spcBef>
              <a:spcAft>
                <a:spcPct val="0"/>
              </a:spcAft>
            </a:pPr>
            <a:r>
              <a:rPr lang="en-US" sz="2000" dirty="0"/>
              <a:t>         </a:t>
            </a:r>
            <a:r>
              <a:rPr lang="en-US" sz="2000" b="1" dirty="0"/>
              <a:t>There are three types of probing: </a:t>
            </a:r>
            <a:r>
              <a:rPr lang="en-US" sz="2000" b="1" dirty="0">
                <a:hlinkClick r:id="rId4"/>
              </a:rPr>
              <a:t>transceiver probing</a:t>
            </a:r>
            <a:r>
              <a:rPr lang="en-US" sz="2000" b="1" dirty="0"/>
              <a:t>, </a:t>
            </a:r>
            <a:r>
              <a:rPr lang="en-US" sz="2000" b="1" dirty="0">
                <a:hlinkClick r:id="rId5"/>
              </a:rPr>
              <a:t>spot probing</a:t>
            </a:r>
            <a:r>
              <a:rPr lang="en-US" sz="2000" b="1" dirty="0"/>
              <a:t>, and </a:t>
            </a:r>
            <a:r>
              <a:rPr lang="en-US" sz="2000" b="1" dirty="0">
                <a:hlinkClick r:id="rId6"/>
              </a:rPr>
              <a:t>probe line probing</a:t>
            </a:r>
            <a:r>
              <a:rPr lang="en-US" sz="2000" b="1" dirty="0"/>
              <a:t>. </a:t>
            </a:r>
          </a:p>
          <a:p>
            <a:pPr lvl="0" algn="just" fontAlgn="base">
              <a:spcBef>
                <a:spcPct val="0"/>
              </a:spcBef>
              <a:spcAft>
                <a:spcPct val="0"/>
              </a:spcAft>
            </a:pPr>
            <a:endParaRPr lang="en-US" sz="1000" dirty="0"/>
          </a:p>
          <a:p>
            <a:pPr algn="just" fontAlgn="base"/>
            <a:r>
              <a:rPr lang="en-US" sz="2000" dirty="0"/>
              <a:t>         A probe that hits a human body, or a backpack, has a slightly springy, "</a:t>
            </a:r>
            <a:r>
              <a:rPr lang="en-US" sz="2000" dirty="0" err="1"/>
              <a:t>boingy</a:t>
            </a:r>
            <a:r>
              <a:rPr lang="en-US" sz="2000" dirty="0"/>
              <a:t>" feel. Don't press too hard. Your job is to locate rather than perforate. Branches can also have a springy feel. A probe that hits skis, a boot, or a snowmobile has a much different feel. As you would expect, rocks have a hard feel and can make a clicking sound. Ice layers can have a "sticky" feel where the tip of the probe is momentarily held by the ice. If you are unsure whether your probe is contacting the victim, probe several times around your initial probe hole to gauge the size and "feel" of the object.</a:t>
            </a:r>
          </a:p>
          <a:p>
            <a:pPr algn="just" fontAlgn="base"/>
            <a:endParaRPr lang="en-US" sz="800" dirty="0"/>
          </a:p>
          <a:p>
            <a:pPr algn="just" fontAlgn="base"/>
            <a:r>
              <a:rPr lang="en-US" sz="2000" dirty="0"/>
              <a:t>          When you find the victim with your probe, leave it in place and begin </a:t>
            </a:r>
            <a:r>
              <a:rPr lang="en-US" sz="2000" dirty="0">
                <a:hlinkClick r:id="rId7"/>
              </a:rPr>
              <a:t>shoveling</a:t>
            </a:r>
            <a:r>
              <a:rPr lang="en-US" sz="2000" dirty="0"/>
              <a:t>. It is important that you leave your probe in place so you dig in the correct location. The probe is also a good reminder to not stand on top of the victim.</a:t>
            </a:r>
          </a:p>
          <a:p>
            <a:pPr lvl="0" fontAlgn="base">
              <a:spcBef>
                <a:spcPct val="0"/>
              </a:spcBef>
              <a:spcAft>
                <a:spcPct val="0"/>
              </a:spcAf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AN AVALANCHE PROBE </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52400" y="990603"/>
            <a:ext cx="8458200" cy="5632311"/>
          </a:xfrm>
          <a:prstGeom prst="rect">
            <a:avLst/>
          </a:prstGeom>
        </p:spPr>
        <p:txBody>
          <a:bodyPr wrap="square">
            <a:spAutoFit/>
          </a:bodyPr>
          <a:lstStyle/>
          <a:p>
            <a:r>
              <a:rPr lang="en-US" b="1" dirty="0"/>
              <a:t>            Transceiver probing</a:t>
            </a:r>
            <a:r>
              <a:rPr lang="en-US" dirty="0"/>
              <a:t>, sometimes called pinpointing, takes place after completing a transceiver </a:t>
            </a:r>
            <a:r>
              <a:rPr lang="en-US" dirty="0">
                <a:hlinkClick r:id="rId2"/>
              </a:rPr>
              <a:t>fine search</a:t>
            </a:r>
            <a:r>
              <a:rPr lang="en-US" dirty="0"/>
              <a:t>. It is an important step to confirm that you are in the correct location before you begin digging.</a:t>
            </a:r>
          </a:p>
          <a:p>
            <a:pPr fontAlgn="base"/>
            <a:r>
              <a:rPr lang="en-US" dirty="0"/>
              <a:t>           </a:t>
            </a:r>
            <a:r>
              <a:rPr lang="en-US" b="1" dirty="0"/>
              <a:t>Spot probing involves </a:t>
            </a:r>
            <a:r>
              <a:rPr lang="en-US" dirty="0"/>
              <a:t>probing high-probability areas. It is used when the victim doesn't have an avalanche transceiver or when their transceiver has stopped transmitting. High-probability areas include near clues, uphill of catchments areas, in depressions, near the toe of the avalanche, downhill of the point last seen, etc.</a:t>
            </a:r>
          </a:p>
          <a:p>
            <a:pPr fontAlgn="base"/>
            <a:r>
              <a:rPr lang="en-US" dirty="0"/>
              <a:t>           During spot probing, it is advisable to not probe deeper than 1.5 meters (5 feet). Surviving such a deep burial is extremely unlikely; it is a better use of your time to search more locations.</a:t>
            </a:r>
          </a:p>
          <a:p>
            <a:pPr fontAlgn="base"/>
            <a:r>
              <a:rPr lang="en-US" b="1" dirty="0"/>
              <a:t>           A probe line search </a:t>
            </a:r>
            <a:r>
              <a:rPr lang="en-US" dirty="0"/>
              <a:t>is appropriate when the victim cannot be located using a transceiver or by other readily available means. A probe line requires a large number of rescuers and is a slow process. It is usually considered a recovery, rather than a rescue, technique. Probe lines are typically instigated by professional rescuers.</a:t>
            </a:r>
          </a:p>
          <a:p>
            <a:pPr fontAlgn="base"/>
            <a:r>
              <a:rPr lang="en-US" dirty="0"/>
              <a:t>           A probe line involves a row of rescuers repeatedly inserting avalanche probes into the snow and then advancing. It is an effective albeit slow way to search an avalanche.</a:t>
            </a:r>
          </a:p>
          <a:p>
            <a:pPr fontAlgn="base"/>
            <a:r>
              <a:rPr lang="en-US" dirty="0"/>
              <a:t>Probe line searching is often called "organized probing," but your probing should always be organized regardless of whether there is one person or 20.</a:t>
            </a:r>
          </a:p>
          <a:p>
            <a:pPr fontAlgn="base"/>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AN AVALANCHE PROBE </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52400" y="990602"/>
            <a:ext cx="8458200" cy="646331"/>
          </a:xfrm>
          <a:prstGeom prst="rect">
            <a:avLst/>
          </a:prstGeom>
        </p:spPr>
        <p:txBody>
          <a:bodyPr wrap="square">
            <a:spAutoFit/>
          </a:bodyPr>
          <a:lstStyle/>
          <a:p>
            <a:r>
              <a:rPr lang="en-US" b="1" dirty="0"/>
              <a:t>            </a:t>
            </a:r>
            <a:endParaRPr lang="en-US" dirty="0"/>
          </a:p>
          <a:p>
            <a:endParaRPr lang="en-US" dirty="0"/>
          </a:p>
        </p:txBody>
      </p:sp>
      <p:pic>
        <p:nvPicPr>
          <p:cNvPr id="2050" name="Picture 2" descr="C:\Users\vc\Desktop\images (2).jpeg"/>
          <p:cNvPicPr>
            <a:picLocks noChangeAspect="1" noChangeArrowheads="1"/>
          </p:cNvPicPr>
          <p:nvPr/>
        </p:nvPicPr>
        <p:blipFill>
          <a:blip r:embed="rId2" cstate="print"/>
          <a:srcRect/>
          <a:stretch>
            <a:fillRect/>
          </a:stretch>
        </p:blipFill>
        <p:spPr bwMode="auto">
          <a:xfrm>
            <a:off x="76200" y="838200"/>
            <a:ext cx="8991600" cy="5943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BY A.V.D.</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sp>
        <p:nvSpPr>
          <p:cNvPr id="5121" name="Rectangle 1"/>
          <p:cNvSpPr>
            <a:spLocks noChangeArrowheads="1"/>
          </p:cNvSpPr>
          <p:nvPr/>
        </p:nvSpPr>
        <p:spPr bwMode="auto">
          <a:xfrm>
            <a:off x="76200" y="838203"/>
            <a:ext cx="8991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           Avalanche Victim Detector (AVD) is also known as Avalanche Transceiver. These are small, compact radios used to identify avalanche burial sites. They transmit electromagnetic signals that are picked up by another transceiver on the receive mode.</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            AVD works in two modes </a:t>
            </a:r>
            <a:r>
              <a:rPr kumimoji="0" lang="en-US" sz="2000" b="0" i="0" u="none" strike="noStrike" cap="none" normalizeH="0" baseline="0" dirty="0" err="1">
                <a:ln>
                  <a:noFill/>
                </a:ln>
                <a:solidFill>
                  <a:srgbClr val="000000"/>
                </a:solidFill>
                <a:effectLst/>
                <a:latin typeface="Arial" pitchFamily="34" charset="0"/>
                <a:cs typeface="Arial" pitchFamily="34" charset="0"/>
              </a:rPr>
              <a:t>ie</a:t>
            </a:r>
            <a:r>
              <a:rPr kumimoji="0" lang="en-US" sz="2000" b="0" i="0" u="none" strike="noStrike" cap="none" normalizeH="0" baseline="0" dirty="0">
                <a:ln>
                  <a:noFill/>
                </a:ln>
                <a:solidFill>
                  <a:srgbClr val="000000"/>
                </a:solidFill>
                <a:effectLst/>
                <a:latin typeface="Arial" pitchFamily="34" charset="0"/>
                <a:cs typeface="Arial" pitchFamily="34" charset="0"/>
              </a:rPr>
              <a:t> receiving and transmit or search mode.</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cs typeface="Arial" pitchFamily="34" charset="0"/>
              </a:rPr>
              <a:t>(a) </a:t>
            </a:r>
            <a:r>
              <a:rPr kumimoji="0" lang="en-US" sz="2000" b="1" i="0" u="sng" strike="noStrike" cap="none" normalizeH="0" baseline="0" dirty="0">
                <a:ln>
                  <a:noFill/>
                </a:ln>
                <a:solidFill>
                  <a:srgbClr val="000000"/>
                </a:solidFill>
                <a:effectLst/>
                <a:latin typeface="Arial" pitchFamily="34" charset="0"/>
                <a:cs typeface="Arial" pitchFamily="34" charset="0"/>
              </a:rPr>
              <a:t>Transmit mode</a:t>
            </a:r>
            <a:r>
              <a:rPr kumimoji="0" lang="en-US" sz="2000" b="1" i="0" u="none" strike="noStrike" cap="none" normalizeH="0" baseline="0" dirty="0">
                <a:ln>
                  <a:noFill/>
                </a:ln>
                <a:solidFill>
                  <a:srgbClr val="000000"/>
                </a:solidFill>
                <a:effectLst/>
                <a:latin typeface="Arial" pitchFamily="34" charset="0"/>
                <a:cs typeface="Arial" pitchFamily="34" charset="0"/>
              </a:rPr>
              <a:t>.</a:t>
            </a:r>
            <a:r>
              <a:rPr kumimoji="0" lang="en-US" sz="2000" b="0" i="0" u="none" strike="noStrike" cap="none" normalizeH="0" baseline="0" dirty="0">
                <a:ln>
                  <a:noFill/>
                </a:ln>
                <a:solidFill>
                  <a:srgbClr val="000000"/>
                </a:solidFill>
                <a:effectLst/>
                <a:latin typeface="Arial" pitchFamily="34" charset="0"/>
                <a:cs typeface="Arial" pitchFamily="34" charset="0"/>
              </a:rPr>
              <a:t>   AVDs are carried by all the persons moving through an avalanche prone area. Before moving across a slope where an avalanche is expected, AVDs are set on transmit mode. In case somebody gets buried in the avalanche then the AVDs of rescue party can detect the signals of AVD buried with the victim and the individual can be rescued.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Arial" pitchFamily="34" charset="0"/>
                <a:cs typeface="Arial" pitchFamily="34" charset="0"/>
              </a:rPr>
              <a:t>      </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cs typeface="Arial" pitchFamily="34" charset="0"/>
              </a:rPr>
              <a:t>(b) </a:t>
            </a:r>
            <a:r>
              <a:rPr kumimoji="0" lang="en-US" sz="2000" b="1" i="0" u="sng" strike="noStrike" cap="none" normalizeH="0" baseline="0" dirty="0">
                <a:ln>
                  <a:noFill/>
                </a:ln>
                <a:solidFill>
                  <a:srgbClr val="000000"/>
                </a:solidFill>
                <a:effectLst/>
                <a:latin typeface="Arial" pitchFamily="34" charset="0"/>
                <a:cs typeface="Arial" pitchFamily="34" charset="0"/>
              </a:rPr>
              <a:t>Receiving mode (Search mode)</a:t>
            </a:r>
            <a:r>
              <a:rPr kumimoji="0" lang="en-US" sz="2000" b="1" i="0" u="none" strike="noStrike" cap="none" normalizeH="0" baseline="0" dirty="0">
                <a:ln>
                  <a:noFill/>
                </a:ln>
                <a:solidFill>
                  <a:srgbClr val="000000"/>
                </a:solidFill>
                <a:effectLst/>
                <a:latin typeface="Arial" pitchFamily="34" charset="0"/>
                <a:cs typeface="Arial" pitchFamily="34" charset="0"/>
              </a:rPr>
              <a:t>.</a:t>
            </a:r>
            <a:r>
              <a:rPr kumimoji="0" lang="en-US" sz="2000" b="0" i="0" u="none" strike="noStrike" cap="none" normalizeH="0" baseline="0" dirty="0">
                <a:ln>
                  <a:noFill/>
                </a:ln>
                <a:solidFill>
                  <a:srgbClr val="000000"/>
                </a:solidFill>
                <a:effectLst/>
                <a:latin typeface="Arial" pitchFamily="34" charset="0"/>
                <a:cs typeface="Arial" pitchFamily="34" charset="0"/>
              </a:rPr>
              <a:t> AVD carried by the rescue team are kept on receiving mode. In receiving mode as soon as AVD picks up the signal, the approximate distance and direction appears on the display. The no of burials within the range of the AVD is also displayed on the screen. An AVD can detect a victim buried 20 m deep in snow in a radius of 50 m.</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BY A.V.D.</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3074" name="Picture 2" descr="C:\Users\vc\Desktop\images (9).jpeg"/>
          <p:cNvPicPr>
            <a:picLocks noChangeAspect="1" noChangeArrowheads="1"/>
          </p:cNvPicPr>
          <p:nvPr/>
        </p:nvPicPr>
        <p:blipFill>
          <a:blip r:embed="rId2" cstate="print"/>
          <a:srcRect/>
          <a:stretch>
            <a:fillRect/>
          </a:stretch>
        </p:blipFill>
        <p:spPr bwMode="auto">
          <a:xfrm>
            <a:off x="1" y="762000"/>
            <a:ext cx="9144000" cy="609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a:t>
            </a:r>
            <a:r>
              <a:rPr lang="en-US" sz="3200" b="1">
                <a:solidFill>
                  <a:schemeClr val="bg1"/>
                </a:solidFill>
                <a:latin typeface="Arial" pitchFamily="34" charset="0"/>
                <a:ea typeface="Times New Roman" pitchFamily="18" charset="0"/>
                <a:cs typeface="Arial" pitchFamily="34" charset="0"/>
              </a:rPr>
              <a:t>USING BY SNIPER DOG</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838204"/>
            <a:ext cx="9067800" cy="5740951"/>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r>
              <a:rPr lang="en-US" sz="2800" dirty="0"/>
              <a:t>            During an emergency avalanche situation,</a:t>
            </a:r>
            <a:r>
              <a:rPr lang="en-US" sz="2800" b="1" dirty="0"/>
              <a:t> rescue dogs will use their impressive sense of smell to locate humans under the snow</a:t>
            </a:r>
            <a:r>
              <a:rPr lang="en-US" sz="2800" dirty="0"/>
              <a:t>.</a:t>
            </a:r>
          </a:p>
          <a:p>
            <a:pPr algn="just"/>
            <a:r>
              <a:rPr lang="en-US" sz="2800" dirty="0"/>
              <a:t>           In fact, some </a:t>
            </a:r>
            <a:r>
              <a:rPr lang="en-US" sz="2800" b="1" dirty="0"/>
              <a:t>rescue dogs that specialize in avalanche situations can smell people that are under 15 feet of snow.</a:t>
            </a:r>
            <a:endParaRPr lang="en-US" sz="2800" dirty="0"/>
          </a:p>
          <a:p>
            <a:pPr algn="just"/>
            <a:r>
              <a:rPr lang="en-US" sz="2800" dirty="0"/>
              <a:t>           Rescue dogs are usually accompanied by human search team that will take the dog to the last known site of the victim then allow the dog to search around and attempt to detect them through smell.</a:t>
            </a:r>
          </a:p>
          <a:p>
            <a:pPr algn="just"/>
            <a:r>
              <a:rPr lang="en-US" sz="2800" b="1" dirty="0"/>
              <a:t>           Dogs can typically search an area that spans 2.5 acres in around 30 minutes</a:t>
            </a:r>
            <a:r>
              <a:rPr lang="en-US" sz="2800" dirty="0"/>
              <a:t>. For humans, it would take several hours and around a dozen people to effectively and thoroughly search such a large area of 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lnSpc>
                <a:spcPct val="150000"/>
              </a:lnSpc>
              <a:buFont typeface="Arial" charset="0"/>
              <a:buChar char="•"/>
            </a:pPr>
            <a:r>
              <a:rPr lang="en-IN" sz="2800" dirty="0">
                <a:solidFill>
                  <a:srgbClr val="002060"/>
                </a:solidFill>
              </a:rPr>
              <a:t>Introduction of Avalanche Rescue.</a:t>
            </a:r>
          </a:p>
          <a:p>
            <a:pPr algn="l">
              <a:lnSpc>
                <a:spcPct val="150000"/>
              </a:lnSpc>
              <a:buFont typeface="Arial" charset="0"/>
              <a:buChar char="•"/>
            </a:pPr>
            <a:r>
              <a:rPr lang="en-IN" sz="2800" dirty="0">
                <a:solidFill>
                  <a:srgbClr val="002060"/>
                </a:solidFill>
              </a:rPr>
              <a:t>Equipments for Avalanche Rescue.</a:t>
            </a:r>
          </a:p>
          <a:p>
            <a:pPr algn="l">
              <a:lnSpc>
                <a:spcPct val="150000"/>
              </a:lnSpc>
              <a:buFont typeface="Arial" charset="0"/>
              <a:buChar char="•"/>
            </a:pPr>
            <a:r>
              <a:rPr lang="en-IN" sz="2800" dirty="0">
                <a:solidFill>
                  <a:srgbClr val="002060"/>
                </a:solidFill>
              </a:rPr>
              <a:t>Types of Avalanche Rescue.</a:t>
            </a:r>
          </a:p>
          <a:p>
            <a:pPr algn="l">
              <a:lnSpc>
                <a:spcPct val="150000"/>
              </a:lnSpc>
              <a:buFont typeface="Arial" charset="0"/>
              <a:buChar char="•"/>
            </a:pPr>
            <a:r>
              <a:rPr lang="en-US" sz="2800" dirty="0">
                <a:solidFill>
                  <a:srgbClr val="002060"/>
                </a:solidFill>
              </a:rPr>
              <a:t>Rescue by the Team Members.</a:t>
            </a:r>
          </a:p>
          <a:p>
            <a:pPr algn="l">
              <a:lnSpc>
                <a:spcPct val="150000"/>
              </a:lnSpc>
              <a:buFont typeface="Arial" charset="0"/>
              <a:buChar char="•"/>
            </a:pPr>
            <a:r>
              <a:rPr lang="en-US" sz="2800" dirty="0">
                <a:solidFill>
                  <a:srgbClr val="002060"/>
                </a:solidFill>
              </a:rPr>
              <a:t>Rescue by the Special Rescue Team.</a:t>
            </a:r>
          </a:p>
          <a:p>
            <a:pPr algn="l">
              <a:lnSpc>
                <a:spcPct val="150000"/>
              </a:lnSpc>
              <a:buFont typeface="Arial" charset="0"/>
              <a:buChar char="•"/>
            </a:pPr>
            <a:r>
              <a:rPr lang="en-US" sz="2800" dirty="0">
                <a:solidFill>
                  <a:srgbClr val="002060"/>
                </a:solidFill>
              </a:rPr>
              <a:t>Conclusion</a:t>
            </a:r>
          </a:p>
          <a:p>
            <a:pPr algn="l">
              <a:lnSpc>
                <a:spcPct val="150000"/>
              </a:lnSpc>
              <a:buFont typeface="Arial" charset="0"/>
              <a:buChar char="•"/>
            </a:pPr>
            <a:r>
              <a:rPr lang="en-IN" sz="2800" dirty="0">
                <a:solidFill>
                  <a:srgbClr val="002060"/>
                </a:solidFill>
              </a:rPr>
              <a:t>Review</a:t>
            </a:r>
          </a:p>
          <a:p>
            <a:pPr algn="l">
              <a:buFont typeface="Arial" charset="0"/>
              <a:buChar char="•"/>
            </a:pPr>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OBJECTIVE</a:t>
            </a:r>
            <a:r>
              <a:rPr lang="en-IN" sz="2800" dirty="0">
                <a:solidFill>
                  <a:schemeClr val="bg1"/>
                </a:solidFill>
              </a:rPr>
              <a:t> </a:t>
            </a:r>
            <a:endParaRPr lang="en-US" sz="28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a:t>
            </a:r>
            <a:r>
              <a:rPr lang="en-US" sz="3200" b="1">
                <a:solidFill>
                  <a:schemeClr val="bg1"/>
                </a:solidFill>
                <a:latin typeface="Arial" pitchFamily="34" charset="0"/>
                <a:ea typeface="Times New Roman" pitchFamily="18" charset="0"/>
                <a:cs typeface="Arial" pitchFamily="34" charset="0"/>
              </a:rPr>
              <a:t>USING BY SNIPER DOG</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990601"/>
            <a:ext cx="9144000" cy="785748"/>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a:ln>
                  <a:noFill/>
                </a:ln>
                <a:solidFill>
                  <a:srgbClr val="333333"/>
                </a:solidFill>
                <a:effectLst/>
                <a:latin typeface="Arial" pitchFamily="34" charset="0"/>
                <a:ea typeface="Times New Roman" pitchFamily="18" charset="0"/>
                <a:cs typeface="Arial" pitchFamily="34" charset="0"/>
              </a:rPr>
              <a:t> </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descr="C:\Users\vc\Desktop\images (1).jpeg"/>
          <p:cNvPicPr>
            <a:picLocks noChangeAspect="1" noChangeArrowheads="1"/>
          </p:cNvPicPr>
          <p:nvPr/>
        </p:nvPicPr>
        <p:blipFill>
          <a:blip r:embed="rId2" cstate="print"/>
          <a:srcRect/>
          <a:stretch>
            <a:fillRect/>
          </a:stretch>
        </p:blipFill>
        <p:spPr bwMode="auto">
          <a:xfrm>
            <a:off x="1" y="762003"/>
            <a:ext cx="9144000" cy="60959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lnSpc>
                <a:spcPct val="150000"/>
              </a:lnSpc>
              <a:spcBef>
                <a:spcPct val="0"/>
              </a:spcBef>
              <a:spcAft>
                <a:spcPct val="0"/>
              </a:spcAft>
            </a:pPr>
            <a:r>
              <a:rPr lang="en-US" sz="3200" b="1" dirty="0">
                <a:solidFill>
                  <a:schemeClr val="bg1"/>
                </a:solidFill>
                <a:latin typeface="Arial" pitchFamily="34" charset="0"/>
                <a:ea typeface="Times New Roman" pitchFamily="18" charset="0"/>
                <a:cs typeface="Arial" pitchFamily="34" charset="0"/>
              </a:rPr>
              <a:t>SEARCH USING BY </a:t>
            </a:r>
            <a:r>
              <a:rPr lang="en-US" sz="3200" b="1" dirty="0">
                <a:solidFill>
                  <a:schemeClr val="bg1"/>
                </a:solidFill>
                <a:latin typeface="Arial" pitchFamily="34" charset="0"/>
                <a:ea typeface="Times New Roman" pitchFamily="18" charset="0"/>
                <a:cs typeface="Arial" pitchFamily="34" charset="0"/>
                <a:hlinkClick r:id="rId2" action="ppaction://hlinkfile"/>
              </a:rPr>
              <a:t>DIGGING</a:t>
            </a:r>
            <a:endParaRPr lang="en-US" sz="8800" b="1" dirty="0">
              <a:solidFill>
                <a:schemeClr val="bg1"/>
              </a:solidFill>
              <a:latin typeface="Cambria" pitchFamily="18" charset="0"/>
              <a:ea typeface="Times New Roman" pitchFamily="18" charset="0"/>
              <a:cs typeface="Times New Roman" pitchFamily="18" charset="0"/>
            </a:endParaRPr>
          </a:p>
        </p:txBody>
      </p:sp>
      <p:sp>
        <p:nvSpPr>
          <p:cNvPr id="21505" name="Rectangle 1"/>
          <p:cNvSpPr>
            <a:spLocks noChangeArrowheads="1"/>
          </p:cNvSpPr>
          <p:nvPr/>
        </p:nvSpPr>
        <p:spPr bwMode="auto">
          <a:xfrm>
            <a:off x="0" y="838202"/>
            <a:ext cx="9067800" cy="570305"/>
          </a:xfrm>
          <a:prstGeom prst="rect">
            <a:avLst/>
          </a:prstGeom>
          <a:solidFill>
            <a:srgbClr val="FFFFFF"/>
          </a:solidFill>
          <a:ln w="9525">
            <a:noFill/>
            <a:miter lim="800000"/>
            <a:headEnd/>
            <a:tailEnd/>
          </a:ln>
          <a:effectLst/>
        </p:spPr>
        <p:txBody>
          <a:bodyPr vert="horz" wrap="square" lIns="91440" tIns="46023" rIns="91440" bIns="92046" numCol="1" anchor="ctr" anchorCtr="0" compatLnSpc="1">
            <a:prstTxWarp prst="textNoShape">
              <a:avLst/>
            </a:prstTxWarp>
            <a:spAutoFit/>
          </a:bodyPr>
          <a:lstStyle/>
          <a:p>
            <a:r>
              <a:rPr lang="en-US" sz="2800" dirty="0"/>
              <a:t>    </a:t>
            </a:r>
          </a:p>
        </p:txBody>
      </p:sp>
      <p:sp>
        <p:nvSpPr>
          <p:cNvPr id="5" name="Rectangle 4"/>
          <p:cNvSpPr/>
          <p:nvPr/>
        </p:nvSpPr>
        <p:spPr>
          <a:xfrm>
            <a:off x="152400" y="838202"/>
            <a:ext cx="8839200" cy="1200329"/>
          </a:xfrm>
          <a:prstGeom prst="rect">
            <a:avLst/>
          </a:prstGeom>
        </p:spPr>
        <p:txBody>
          <a:bodyPr wrap="square">
            <a:spAutoFit/>
          </a:bodyPr>
          <a:lstStyle/>
          <a:p>
            <a:r>
              <a:rPr lang="en-US" dirty="0"/>
              <a:t>             Real incidents have occurred in which shoveling strategy made the difference between life and death. Educators have adopted two prevailing techniques: “strategic shoveling” and the “v-shaped conveyor method,” with various hybrid approaches in between.</a:t>
            </a:r>
          </a:p>
        </p:txBody>
      </p:sp>
      <p:pic>
        <p:nvPicPr>
          <p:cNvPr id="1026" name="Picture 2"/>
          <p:cNvPicPr>
            <a:picLocks noChangeAspect="1" noChangeArrowheads="1"/>
          </p:cNvPicPr>
          <p:nvPr/>
        </p:nvPicPr>
        <p:blipFill>
          <a:blip r:embed="rId3" cstate="print"/>
          <a:srcRect/>
          <a:stretch>
            <a:fillRect/>
          </a:stretch>
        </p:blipFill>
        <p:spPr bwMode="auto">
          <a:xfrm>
            <a:off x="152400" y="1981200"/>
            <a:ext cx="8839200" cy="4724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89000"/>
            <a:ext cx="8915400" cy="5969000"/>
          </a:xfrm>
        </p:spPr>
        <p:txBody>
          <a:bodyPr>
            <a:normAutofit/>
          </a:bodyPr>
          <a:lstStyle/>
          <a:p>
            <a:pPr algn="l">
              <a:buFont typeface="Arial" charset="0"/>
              <a:buChar char="•"/>
            </a:pPr>
            <a:endParaRPr lang="en-IN" sz="2800" dirty="0"/>
          </a:p>
          <a:p>
            <a:pPr algn="l">
              <a:buFont typeface="Arial" charset="0"/>
              <a:buChar char="•"/>
            </a:pPr>
            <a:endParaRPr lang="en-IN" sz="2800" dirty="0"/>
          </a:p>
          <a:p>
            <a:pPr algn="l"/>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CONCLUSION </a:t>
            </a:r>
          </a:p>
        </p:txBody>
      </p:sp>
      <p:sp>
        <p:nvSpPr>
          <p:cNvPr id="5" name="TextBox 4"/>
          <p:cNvSpPr txBox="1"/>
          <p:nvPr/>
        </p:nvSpPr>
        <p:spPr>
          <a:xfrm>
            <a:off x="304800" y="990601"/>
            <a:ext cx="8534400" cy="923330"/>
          </a:xfrm>
          <a:prstGeom prst="rect">
            <a:avLst/>
          </a:prstGeom>
          <a:noFill/>
        </p:spPr>
        <p:txBody>
          <a:bodyPr wrap="square" rtlCol="0">
            <a:spAutoFit/>
          </a:bodyPr>
          <a:lstStyle/>
          <a:p>
            <a:br>
              <a:rPr lang="en-US" dirty="0"/>
            </a:br>
            <a:br>
              <a:rPr lang="en-US" dirty="0"/>
            </a:br>
            <a:endParaRPr lang="en-US" dirty="0"/>
          </a:p>
        </p:txBody>
      </p:sp>
      <p:sp>
        <p:nvSpPr>
          <p:cNvPr id="6" name="Rectangle 5"/>
          <p:cNvSpPr/>
          <p:nvPr/>
        </p:nvSpPr>
        <p:spPr>
          <a:xfrm>
            <a:off x="228600" y="914401"/>
            <a:ext cx="8534400" cy="3970318"/>
          </a:xfrm>
          <a:prstGeom prst="rect">
            <a:avLst/>
          </a:prstGeom>
        </p:spPr>
        <p:txBody>
          <a:bodyPr wrap="square">
            <a:spAutoFit/>
          </a:bodyPr>
          <a:lstStyle/>
          <a:p>
            <a:pPr algn="just"/>
            <a:r>
              <a:rPr lang="en-US" dirty="0"/>
              <a:t>             </a:t>
            </a:r>
            <a:r>
              <a:rPr lang="en-US" sz="2800" dirty="0"/>
              <a:t>Anyone who enjoys winter recreation and ventures beyond carefully managed environments needs to be both avalanche aware and rescue ready. Because getting caught in an avalanche is rare, you don’t need to be paranoid, but you and your trip mates do need to be prepared because your best—and often only—chance of survival is the rescue skills of backcountry companions.</a:t>
            </a:r>
          </a:p>
          <a:p>
            <a:pPr algn="just"/>
            <a:endParaRPr lang="en-US" sz="2800" dirty="0"/>
          </a:p>
          <a:p>
            <a:pPr algn="just"/>
            <a:r>
              <a:rPr lang="en-US" sz="28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REVIEW </a:t>
            </a:r>
            <a:r>
              <a:rPr lang="en-IN" sz="2800" dirty="0">
                <a:solidFill>
                  <a:schemeClr val="bg1"/>
                </a:solidFill>
              </a:rPr>
              <a:t> </a:t>
            </a:r>
            <a:endParaRPr lang="en-US" sz="2800" dirty="0">
              <a:solidFill>
                <a:schemeClr val="bg1"/>
              </a:solidFill>
            </a:endParaRPr>
          </a:p>
        </p:txBody>
      </p:sp>
      <p:sp>
        <p:nvSpPr>
          <p:cNvPr id="5" name="Rectangle 4"/>
          <p:cNvSpPr/>
          <p:nvPr/>
        </p:nvSpPr>
        <p:spPr>
          <a:xfrm>
            <a:off x="152400" y="914402"/>
            <a:ext cx="8839200" cy="5078313"/>
          </a:xfrm>
          <a:prstGeom prst="rect">
            <a:avLst/>
          </a:prstGeom>
        </p:spPr>
        <p:txBody>
          <a:bodyPr wrap="square">
            <a:spAutoFit/>
          </a:bodyPr>
          <a:lstStyle/>
          <a:p>
            <a:pPr>
              <a:lnSpc>
                <a:spcPct val="150000"/>
              </a:lnSpc>
              <a:buFont typeface="Arial" charset="0"/>
              <a:buChar char="•"/>
            </a:pPr>
            <a:r>
              <a:rPr lang="en-IN" sz="3600" dirty="0">
                <a:solidFill>
                  <a:srgbClr val="002060"/>
                </a:solidFill>
              </a:rPr>
              <a:t>Introduction of Avalanche Rescue.</a:t>
            </a:r>
          </a:p>
          <a:p>
            <a:pPr>
              <a:lnSpc>
                <a:spcPct val="150000"/>
              </a:lnSpc>
              <a:buFont typeface="Arial" charset="0"/>
              <a:buChar char="•"/>
            </a:pPr>
            <a:r>
              <a:rPr lang="en-IN" sz="3600" dirty="0">
                <a:solidFill>
                  <a:srgbClr val="002060"/>
                </a:solidFill>
              </a:rPr>
              <a:t>Equipments for Avalanche Rescue.</a:t>
            </a:r>
          </a:p>
          <a:p>
            <a:pPr>
              <a:lnSpc>
                <a:spcPct val="150000"/>
              </a:lnSpc>
              <a:buFont typeface="Arial" charset="0"/>
              <a:buChar char="•"/>
            </a:pPr>
            <a:r>
              <a:rPr lang="en-IN" sz="3600" dirty="0">
                <a:solidFill>
                  <a:srgbClr val="002060"/>
                </a:solidFill>
              </a:rPr>
              <a:t>Types of Avalanche Rescue.</a:t>
            </a:r>
          </a:p>
          <a:p>
            <a:pPr>
              <a:lnSpc>
                <a:spcPct val="150000"/>
              </a:lnSpc>
              <a:buFont typeface="Arial" charset="0"/>
              <a:buChar char="•"/>
            </a:pPr>
            <a:r>
              <a:rPr lang="en-US" sz="3600" dirty="0">
                <a:solidFill>
                  <a:srgbClr val="002060"/>
                </a:solidFill>
              </a:rPr>
              <a:t>Rescue by the Team Members.</a:t>
            </a:r>
          </a:p>
          <a:p>
            <a:pPr>
              <a:lnSpc>
                <a:spcPct val="150000"/>
              </a:lnSpc>
              <a:buFont typeface="Arial" charset="0"/>
              <a:buChar char="•"/>
            </a:pPr>
            <a:r>
              <a:rPr lang="en-US" sz="3600" dirty="0">
                <a:solidFill>
                  <a:srgbClr val="002060"/>
                </a:solidFill>
              </a:rPr>
              <a:t>Rescue by the Special Rescue Team.</a:t>
            </a:r>
          </a:p>
          <a:p>
            <a:pPr>
              <a:lnSpc>
                <a:spcPct val="150000"/>
              </a:lnSpc>
              <a:buFont typeface="Arial" charset="0"/>
              <a:buChar char="•"/>
            </a:pPr>
            <a:r>
              <a:rPr lang="en-US" sz="3600" dirty="0">
                <a:solidFill>
                  <a:srgbClr val="002060"/>
                </a:solidFill>
              </a:rPr>
              <a:t>Conclusion.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58327" y="915055"/>
            <a:ext cx="9027349" cy="50278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349">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4457731" y="3314731"/>
            <a:ext cx="228541" cy="2285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prstTxWarp prst="textNoShape">
              <a:avLst/>
            </a:prstTxWarp>
          </a:bodyPr>
          <a:lstStyle/>
          <a:p>
            <a:endParaRPr lang="en-IN" sz="1349"/>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3034769" y="967144"/>
            <a:ext cx="5102650" cy="4695173"/>
          </a:xfrm>
          <a:prstGeom prst="roundRect">
            <a:avLst>
              <a:gd name="adj" fmla="val 1583"/>
            </a:avLst>
          </a:prstGeom>
          <a:solidFill>
            <a:srgbClr val="EAEAEA"/>
          </a:solidFill>
          <a:ln w="12700">
            <a:miter lim="400000"/>
          </a:ln>
        </p:spPr>
        <p:txBody>
          <a:bodyPr lIns="29349" tIns="29349" rIns="29349" bIns="29349"/>
          <a:lstStyle/>
          <a:p>
            <a:endParaRPr sz="1799">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255801" y="3279950"/>
            <a:ext cx="2792699" cy="5208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9349" tIns="29349" rIns="29349" bIns="29349">
            <a:spAutoFit/>
          </a:bodyPr>
          <a:lstStyle/>
          <a:p>
            <a:pPr algn="ctr"/>
            <a:r>
              <a:rPr lang="en-US" sz="2999" b="1" dirty="0">
                <a:latin typeface="Open sans"/>
              </a:rPr>
              <a:t>THANK YOU </a:t>
            </a:r>
            <a:r>
              <a:rPr lang="en-US" sz="2999"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879" y="1244978"/>
            <a:ext cx="3656647" cy="4150005"/>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168553" y="1010561"/>
            <a:ext cx="1575176" cy="944337"/>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8141678" y="1053074"/>
            <a:ext cx="922253" cy="816331"/>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buFont typeface="Arial" charset="0"/>
              <a:buChar char="•"/>
            </a:pPr>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INTRODUCTION OF AVALANCHE RESCUE</a:t>
            </a:r>
            <a:r>
              <a:rPr lang="en-IN" sz="2800" b="1" dirty="0">
                <a:solidFill>
                  <a:schemeClr val="bg1"/>
                </a:solidFill>
              </a:rPr>
              <a:t> </a:t>
            </a:r>
            <a:endParaRPr lang="en-US" sz="2800" b="1" dirty="0">
              <a:solidFill>
                <a:schemeClr val="bg1"/>
              </a:solidFill>
            </a:endParaRPr>
          </a:p>
        </p:txBody>
      </p:sp>
      <p:sp>
        <p:nvSpPr>
          <p:cNvPr id="5" name="Rectangle 4"/>
          <p:cNvSpPr/>
          <p:nvPr/>
        </p:nvSpPr>
        <p:spPr>
          <a:xfrm>
            <a:off x="152400" y="914404"/>
            <a:ext cx="3581400" cy="5262979"/>
          </a:xfrm>
          <a:prstGeom prst="rect">
            <a:avLst/>
          </a:prstGeom>
        </p:spPr>
        <p:txBody>
          <a:bodyPr wrap="square">
            <a:spAutoFit/>
          </a:bodyPr>
          <a:lstStyle/>
          <a:p>
            <a:pPr algn="just"/>
            <a:r>
              <a:rPr lang="en-IN" sz="2400" dirty="0"/>
              <a:t>M</a:t>
            </a:r>
            <a:r>
              <a:rPr lang="en-US" sz="2400" dirty="0" err="1"/>
              <a:t>ovement</a:t>
            </a:r>
            <a:r>
              <a:rPr lang="en-US" sz="2400" dirty="0"/>
              <a:t> of soft, packed  or mix snow from slope due to triggering by number of means accompanied by large amount of wind and sound causing every thing washed away  along with in its way is called </a:t>
            </a:r>
            <a:r>
              <a:rPr lang="en-US" sz="2400" b="1" dirty="0"/>
              <a:t>avalanche</a:t>
            </a:r>
            <a:r>
              <a:rPr lang="en-US" sz="2400" dirty="0"/>
              <a:t>.</a:t>
            </a:r>
          </a:p>
          <a:p>
            <a:pPr algn="just"/>
            <a:endParaRPr lang="en-US" sz="2400" dirty="0"/>
          </a:p>
          <a:p>
            <a:pPr algn="just"/>
            <a:r>
              <a:rPr lang="en-US" sz="2400" dirty="0"/>
              <a:t> </a:t>
            </a:r>
            <a:r>
              <a:rPr lang="en-US" sz="2400" b="1" dirty="0"/>
              <a:t>Avalanche rescue</a:t>
            </a:r>
            <a:r>
              <a:rPr lang="en-US" sz="2400" dirty="0"/>
              <a:t> involves locating and retrieving people who have been buried in Avalanches.</a:t>
            </a:r>
          </a:p>
        </p:txBody>
      </p:sp>
      <p:pic>
        <p:nvPicPr>
          <p:cNvPr id="1026" name="Picture 2" descr="C:\Users\vc\Desktop\images.jpeg"/>
          <p:cNvPicPr>
            <a:picLocks noChangeAspect="1" noChangeArrowheads="1"/>
          </p:cNvPicPr>
          <p:nvPr/>
        </p:nvPicPr>
        <p:blipFill>
          <a:blip r:embed="rId2" cstate="print"/>
          <a:srcRect/>
          <a:stretch>
            <a:fillRect/>
          </a:stretch>
        </p:blipFill>
        <p:spPr bwMode="auto">
          <a:xfrm>
            <a:off x="3886200" y="762000"/>
            <a:ext cx="5257800"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buFont typeface="Arial" pitchFamily="34" charset="0"/>
              <a:buChar char="•"/>
            </a:pPr>
            <a:r>
              <a:rPr lang="en-US" sz="2800" dirty="0"/>
              <a:t>Avalanche cords</a:t>
            </a:r>
          </a:p>
          <a:p>
            <a:pPr algn="l">
              <a:buFont typeface="Arial" pitchFamily="34" charset="0"/>
              <a:buChar char="•"/>
            </a:pPr>
            <a:r>
              <a:rPr lang="en-US" sz="2800" dirty="0"/>
              <a:t>Beacons</a:t>
            </a:r>
          </a:p>
          <a:p>
            <a:pPr algn="l">
              <a:buFont typeface="Arial" pitchFamily="34" charset="0"/>
              <a:buChar char="•"/>
            </a:pPr>
            <a:r>
              <a:rPr lang="en-US" sz="2800" dirty="0"/>
              <a:t>Probes</a:t>
            </a:r>
          </a:p>
          <a:p>
            <a:pPr algn="l">
              <a:buFont typeface="Arial" charset="0"/>
              <a:buChar char="•"/>
            </a:pPr>
            <a:r>
              <a:rPr lang="en-US" sz="2800" dirty="0"/>
              <a:t>Shovels</a:t>
            </a:r>
          </a:p>
          <a:p>
            <a:pPr algn="l">
              <a:buFont typeface="Arial" charset="0"/>
              <a:buChar char="•"/>
            </a:pPr>
            <a:r>
              <a:rPr lang="en-US" sz="2800" dirty="0"/>
              <a:t>Avalanche airbags</a:t>
            </a: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EQUIPMENTS FOR AVALANCHE RESCUE</a:t>
            </a:r>
            <a:r>
              <a:rPr lang="en-IN" sz="2800" b="1" dirty="0">
                <a:solidFill>
                  <a:schemeClr val="bg1"/>
                </a:solidFill>
              </a:rPr>
              <a:t> </a:t>
            </a:r>
            <a:endParaRPr lang="en-US" sz="2800" b="1" dirty="0">
              <a:solidFill>
                <a:schemeClr val="bg1"/>
              </a:solidFill>
            </a:endParaRPr>
          </a:p>
        </p:txBody>
      </p:sp>
      <p:sp>
        <p:nvSpPr>
          <p:cNvPr id="5" name="Rectangle 4"/>
          <p:cNvSpPr/>
          <p:nvPr/>
        </p:nvSpPr>
        <p:spPr>
          <a:xfrm>
            <a:off x="457201" y="990602"/>
            <a:ext cx="4966988" cy="646331"/>
          </a:xfrm>
          <a:prstGeom prst="rect">
            <a:avLst/>
          </a:prstGeom>
        </p:spPr>
        <p:txBody>
          <a:bodyPr wrap="square">
            <a:spAutoFit/>
          </a:bodyPr>
          <a:lstStyle/>
          <a:p>
            <a:endParaRPr lang="en-IN" dirty="0"/>
          </a:p>
          <a:p>
            <a:endParaRPr lang="en-US" dirty="0"/>
          </a:p>
        </p:txBody>
      </p:sp>
      <p:pic>
        <p:nvPicPr>
          <p:cNvPr id="6" name="Picture 5" descr="https://upload.wikimedia.org/wikipedia/commons/thumb/7/77/Avalanche-security_search_and_rescue_equipment.jpg/250px-Avalanche-security_search_and_rescue_equipment.jpg">
            <a:hlinkClick r:id="rId2"/>
          </p:cNvPr>
          <p:cNvPicPr/>
          <p:nvPr/>
        </p:nvPicPr>
        <p:blipFill>
          <a:blip r:embed="rId3" cstate="print"/>
          <a:srcRect/>
          <a:stretch>
            <a:fillRect/>
          </a:stretch>
        </p:blipFill>
        <p:spPr bwMode="auto">
          <a:xfrm>
            <a:off x="3886203" y="762000"/>
            <a:ext cx="5257801" cy="6096000"/>
          </a:xfrm>
          <a:prstGeom prst="rect">
            <a:avLst/>
          </a:prstGeom>
          <a:noFill/>
          <a:ln w="9525">
            <a:noFill/>
            <a:miter lim="800000"/>
            <a:headEnd/>
            <a:tailEnd/>
          </a:ln>
        </p:spPr>
      </p:pic>
      <p:pic>
        <p:nvPicPr>
          <p:cNvPr id="7" name="Picture 6" descr="https://upload.wikimedia.org/wikipedia/commons/thumb/e/eb/Avalanche-airbag-system-02.jpg/220px-Avalanche-airbag-system-02.jpg">
            <a:hlinkClick r:id="rId4"/>
          </p:cNvPr>
          <p:cNvPicPr/>
          <p:nvPr/>
        </p:nvPicPr>
        <p:blipFill>
          <a:blip r:embed="rId5" cstate="print"/>
          <a:srcRect/>
          <a:stretch>
            <a:fillRect/>
          </a:stretch>
        </p:blipFill>
        <p:spPr bwMode="auto">
          <a:xfrm>
            <a:off x="0" y="3581401"/>
            <a:ext cx="3886200" cy="3276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buFont typeface="Arial" charset="0"/>
              <a:buChar char="•"/>
            </a:pPr>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EQUIPMENTS FOR AVALANCHE RESCUE</a:t>
            </a:r>
            <a:r>
              <a:rPr lang="en-IN" sz="2800" b="1" dirty="0">
                <a:solidFill>
                  <a:schemeClr val="bg1"/>
                </a:solidFill>
              </a:rPr>
              <a:t> </a:t>
            </a:r>
            <a:endParaRPr lang="en-US" sz="2800" b="1" dirty="0">
              <a:solidFill>
                <a:schemeClr val="bg1"/>
              </a:solidFill>
            </a:endParaRPr>
          </a:p>
        </p:txBody>
      </p:sp>
      <p:sp>
        <p:nvSpPr>
          <p:cNvPr id="19457" name="Rectangle 1"/>
          <p:cNvSpPr>
            <a:spLocks noChangeArrowheads="1"/>
          </p:cNvSpPr>
          <p:nvPr/>
        </p:nvSpPr>
        <p:spPr bwMode="auto">
          <a:xfrm>
            <a:off x="0" y="762002"/>
            <a:ext cx="9144000" cy="6355892"/>
          </a:xfrm>
          <a:prstGeom prst="rect">
            <a:avLst/>
          </a:prstGeom>
          <a:solidFill>
            <a:srgbClr val="FFFFFF"/>
          </a:solidFill>
          <a:ln w="9525">
            <a:noFill/>
            <a:miter lim="800000"/>
            <a:headEnd/>
            <a:tailEnd/>
          </a:ln>
          <a:effectLst/>
        </p:spPr>
        <p:txBody>
          <a:bodyPr vert="horz" wrap="square" lIns="91440" tIns="46023"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Recco</a:t>
            </a:r>
            <a:r>
              <a:rPr kumimoji="0" lang="en-US" sz="2000" b="1" i="0" u="none" strike="noStrike" cap="none" normalizeH="0" baseline="0" dirty="0">
                <a:ln>
                  <a:noFill/>
                </a:ln>
                <a:solidFill>
                  <a:srgbClr val="000000"/>
                </a:solidFill>
                <a:effectLst/>
                <a:latin typeface="Arial" pitchFamily="34" charset="0"/>
                <a:ea typeface="Times New Roman" pitchFamily="18" charset="0"/>
                <a:cs typeface="Arial" pitchFamily="34" charset="0"/>
              </a:rPr>
              <a:t> rescue system</a:t>
            </a:r>
            <a:endParaRPr kumimoji="0" lang="en-US" sz="16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202122"/>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The </a:t>
            </a:r>
            <a:r>
              <a:rPr kumimoji="0" lang="en-US" b="0" i="0" u="none" strike="noStrike" cap="none" normalizeH="0" baseline="0" dirty="0" err="1">
                <a:ln>
                  <a:noFill/>
                </a:ln>
                <a:solidFill>
                  <a:srgbClr val="3366CC"/>
                </a:solidFill>
                <a:effectLst/>
                <a:latin typeface="Arial" pitchFamily="34" charset="0"/>
                <a:ea typeface="Times New Roman" pitchFamily="18" charset="0"/>
                <a:cs typeface="Arial" pitchFamily="34" charset="0"/>
                <a:hlinkClick r:id="rId2" tooltip="RECCO"/>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system is used by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organised</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rescue services around the world. The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system is a two-part system where the rescue team uses a small hand-held detector. The detector receives a directional signal that is reflected back from a small, passive, transponder called a reflector that is included into outerwear, boots, helmets, and body protection.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reflectors are not a substitute for avalanche beacons. The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signal does not interfere with beacons. In fact, the current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detector also has an avalanche beacon receiver (457 kHz) so one rescuer can search for a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Recco</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signal and a beacon signal at the same time.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Avalung</a:t>
            </a:r>
            <a:endParaRPr kumimoji="0" lang="en-US" sz="1600" b="1" i="0" u="none" strike="noStrike" cap="none" normalizeH="0" baseline="0" dirty="0">
              <a:ln>
                <a:noFill/>
              </a:ln>
              <a:solidFill>
                <a:srgbClr val="4F81BD"/>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Recently, a device called an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Avalung</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has been introduced for use in avalanche terrain. The device consists of a mouth piece, a flap valve, an exhaust pipe, and an air collector. Several models of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Avalung</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either mount on one's chest or integrate in a proprietary backpack.</a:t>
            </a:r>
            <a:endParaRPr kumimoji="0" lang="en-US" sz="4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During an avalanche burial, victims not killed by trauma usually suffer from asphyxiation as the snow around them melts from the heat of the victim's breath and then refreezes, disallowing oxygen flow to the victim and allowing toxic levels of CO</a:t>
            </a:r>
            <a:r>
              <a:rPr kumimoji="0" lang="en-US" b="0" i="0" u="none" strike="noStrike" cap="none" normalizeH="0" baseline="-30000" dirty="0">
                <a:ln>
                  <a:noFill/>
                </a:ln>
                <a:solidFill>
                  <a:srgbClr val="202122"/>
                </a:solidFill>
                <a:effectLst/>
                <a:latin typeface="Arial" pitchFamily="34" charset="0"/>
                <a:ea typeface="Times New Roman" pitchFamily="18" charset="0"/>
                <a:cs typeface="Arial" pitchFamily="34" charset="0"/>
              </a:rPr>
              <a:t>2</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to accumulate. The </a:t>
            </a:r>
            <a:r>
              <a:rPr kumimoji="0" lang="en-US" b="0" i="0" u="none" strike="noStrike" cap="none" normalizeH="0" baseline="0" dirty="0" err="1">
                <a:ln>
                  <a:noFill/>
                </a:ln>
                <a:solidFill>
                  <a:srgbClr val="202122"/>
                </a:solidFill>
                <a:effectLst/>
                <a:latin typeface="Arial" pitchFamily="34" charset="0"/>
                <a:ea typeface="Times New Roman" pitchFamily="18" charset="0"/>
                <a:cs typeface="Arial" pitchFamily="34" charset="0"/>
              </a:rPr>
              <a:t>Avalung</a:t>
            </a:r>
            <a:r>
              <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rPr>
              <a:t> ameliorates this situation by drawing breath over a large surface area in front and pushing the warm exhaled carbon dioxide behind. This buys additional time for rescuers to dig the victim out.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buFont typeface="Arial" charset="0"/>
              <a:buChar char="•"/>
            </a:pPr>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EQUIPMENTS FOR AVALANCHE RESCUE</a:t>
            </a:r>
            <a:r>
              <a:rPr lang="en-IN" sz="2800" b="1" dirty="0">
                <a:solidFill>
                  <a:schemeClr val="bg1"/>
                </a:solidFill>
              </a:rPr>
              <a:t> </a:t>
            </a:r>
            <a:endParaRPr lang="en-US" sz="2800" b="1" dirty="0">
              <a:solidFill>
                <a:schemeClr val="bg1"/>
              </a:solidFill>
            </a:endParaRPr>
          </a:p>
        </p:txBody>
      </p:sp>
      <p:sp>
        <p:nvSpPr>
          <p:cNvPr id="19457" name="Rectangle 1"/>
          <p:cNvSpPr>
            <a:spLocks noChangeArrowheads="1"/>
          </p:cNvSpPr>
          <p:nvPr/>
        </p:nvSpPr>
        <p:spPr bwMode="auto">
          <a:xfrm>
            <a:off x="0" y="762002"/>
            <a:ext cx="9144000" cy="3709014"/>
          </a:xfrm>
          <a:prstGeom prst="rect">
            <a:avLst/>
          </a:prstGeom>
          <a:solidFill>
            <a:srgbClr val="FFFFFF"/>
          </a:solidFill>
          <a:ln w="9525">
            <a:noFill/>
            <a:miter lim="800000"/>
            <a:headEnd/>
            <a:tailEnd/>
          </a:ln>
          <a:effectLst/>
        </p:spPr>
        <p:txBody>
          <a:bodyPr vert="horz" wrap="square" lIns="91440" tIns="46023"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r>
              <a:rPr lang="en-US" sz="2400" b="1" dirty="0"/>
              <a:t>Other devices</a:t>
            </a:r>
          </a:p>
          <a:p>
            <a:pPr algn="just"/>
            <a:r>
              <a:rPr lang="en-US" sz="1400" dirty="0"/>
              <a:t>         </a:t>
            </a:r>
            <a:r>
              <a:rPr lang="en-US" dirty="0"/>
              <a:t>More backcountry adventurers are also carrying Satellite Electronic Notification Devices (SEND) to quickly alert rescuers to a problem. These devices include the </a:t>
            </a:r>
            <a:r>
              <a:rPr lang="en-US" dirty="0">
                <a:hlinkClick r:id="rId2" tooltip="SPOT Satellite GPS Messenger (page does not exist)"/>
              </a:rPr>
              <a:t>SPOT</a:t>
            </a:r>
            <a:r>
              <a:rPr lang="en-US" dirty="0"/>
              <a:t> Messenger, </a:t>
            </a:r>
            <a:r>
              <a:rPr lang="en-US" dirty="0">
                <a:hlinkClick r:id="rId3" tooltip="Emergency Position-Indicating Radio Beacon"/>
              </a:rPr>
              <a:t>Emergency Position-Indicating Radio Beacon</a:t>
            </a:r>
            <a:r>
              <a:rPr lang="en-US" dirty="0"/>
              <a:t> (EPIRB) or Personal Locating Beacons (PLBs) containing the </a:t>
            </a:r>
            <a:r>
              <a:rPr lang="en-US" dirty="0">
                <a:hlinkClick r:id="rId4" tooltip="Global Positioning System"/>
              </a:rPr>
              <a:t>Global Positioning System</a:t>
            </a:r>
            <a:r>
              <a:rPr lang="en-US" dirty="0"/>
              <a:t> (GPS). This device can quickly notify search and rescue of an emergency and the general location (within 100 yards), but only if the person with the EPIRB has survived the avalanche and can activate the device. Survivors should also try to use a </a:t>
            </a:r>
            <a:r>
              <a:rPr lang="en-US" dirty="0">
                <a:hlinkClick r:id="rId5" tooltip="Mobile phone"/>
              </a:rPr>
              <a:t>mobile phone</a:t>
            </a:r>
            <a:r>
              <a:rPr lang="en-US" dirty="0"/>
              <a:t> to notify emergency personnel. Unlike the other devices mentioned above, the mobile phone (or satellite phone) provides two-way communications with rescuers.</a:t>
            </a:r>
            <a:endParaRPr lang="en-US" sz="14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202122"/>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fontScale="92500"/>
          </a:bodyPr>
          <a:lstStyle/>
          <a:p>
            <a:pPr algn="just">
              <a:lnSpc>
                <a:spcPct val="150000"/>
              </a:lnSpc>
            </a:pPr>
            <a:r>
              <a:rPr lang="en-US" sz="2200" b="1" dirty="0">
                <a:solidFill>
                  <a:srgbClr val="002060"/>
                </a:solidFill>
              </a:rPr>
              <a:t>Self-rescue</a:t>
            </a:r>
            <a:r>
              <a:rPr lang="en-US" sz="2200" dirty="0">
                <a:solidFill>
                  <a:srgbClr val="002060"/>
                </a:solidFill>
              </a:rPr>
              <a:t> is the process where victims caught in an avalanche escape by either digging themselves out, or after the snow melts. Self-rescue is rare as the victim is usually "entombed" by the snow and unable to move at all. However, if the avalanche is small, or the victim is buried near the surface, or the avalanche debris is soft, victims may be able to dig themselves out.</a:t>
            </a:r>
          </a:p>
          <a:p>
            <a:pPr algn="just">
              <a:lnSpc>
                <a:spcPct val="150000"/>
              </a:lnSpc>
              <a:buFont typeface="Arial" charset="0"/>
              <a:buChar char="•"/>
            </a:pPr>
            <a:r>
              <a:rPr lang="en-US" sz="2200" b="1" dirty="0">
                <a:solidFill>
                  <a:srgbClr val="002060"/>
                </a:solidFill>
              </a:rPr>
              <a:t>Companion rescue </a:t>
            </a:r>
            <a:r>
              <a:rPr lang="en-US" sz="2200" dirty="0">
                <a:solidFill>
                  <a:srgbClr val="002060"/>
                </a:solidFill>
              </a:rPr>
              <a:t>is when victims are rescued by other members of their group.</a:t>
            </a:r>
          </a:p>
          <a:p>
            <a:pPr algn="just">
              <a:lnSpc>
                <a:spcPct val="150000"/>
              </a:lnSpc>
              <a:buFont typeface="Arial" charset="0"/>
              <a:buChar char="•"/>
            </a:pPr>
            <a:r>
              <a:rPr lang="en-US" sz="2200" b="1" dirty="0">
                <a:solidFill>
                  <a:srgbClr val="002060"/>
                </a:solidFill>
              </a:rPr>
              <a:t>Organized rescue-</a:t>
            </a:r>
            <a:r>
              <a:rPr lang="en-US" sz="2200" dirty="0">
                <a:solidFill>
                  <a:srgbClr val="002060"/>
                </a:solidFill>
              </a:rPr>
              <a:t> The process when professional and volunteer rescue teams become involved. In case of organized rescue, the first teams travel fast and light to locate and uncover buried victims. These teams carry basic rescue equipment, including rescue dogs and </a:t>
            </a:r>
            <a:r>
              <a:rPr lang="en-US" sz="2200" dirty="0" err="1">
                <a:solidFill>
                  <a:srgbClr val="002060"/>
                </a:solidFill>
              </a:rPr>
              <a:t>A.V.detectors</a:t>
            </a:r>
            <a:r>
              <a:rPr lang="en-US" sz="2200" dirty="0">
                <a:solidFill>
                  <a:srgbClr val="002060"/>
                </a:solidFill>
              </a:rPr>
              <a:t> and emergency-care gear. These rescuers are generally not equipped for prolonged operations.</a:t>
            </a:r>
          </a:p>
          <a:p>
            <a:pPr algn="just">
              <a:buFont typeface="Arial" charset="0"/>
              <a:buChar char="•"/>
            </a:pPr>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bg1"/>
                </a:solidFill>
              </a:rPr>
              <a:t>TYPES OF AVALANCHE RESCUE</a:t>
            </a:r>
            <a:r>
              <a:rPr lang="en-IN" sz="2800" b="1" dirty="0">
                <a:solidFill>
                  <a:schemeClr val="bg1"/>
                </a:solidFill>
              </a:rPr>
              <a:t> </a:t>
            </a:r>
            <a:endParaRPr lang="en-US" sz="28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COMPANION RESCUE</a:t>
            </a:r>
            <a:r>
              <a:rPr lang="en-IN" sz="3600" b="1" dirty="0">
                <a:solidFill>
                  <a:schemeClr val="bg1"/>
                </a:solidFill>
              </a:rPr>
              <a:t> </a:t>
            </a:r>
            <a:endParaRPr lang="en-US" sz="3600" b="1" dirty="0">
              <a:solidFill>
                <a:schemeClr val="bg1"/>
              </a:solidFill>
            </a:endParaRPr>
          </a:p>
        </p:txBody>
      </p:sp>
      <p:sp>
        <p:nvSpPr>
          <p:cNvPr id="3073" name="Rectangle 1"/>
          <p:cNvSpPr>
            <a:spLocks noChangeArrowheads="1"/>
          </p:cNvSpPr>
          <p:nvPr/>
        </p:nvSpPr>
        <p:spPr bwMode="auto">
          <a:xfrm>
            <a:off x="0" y="838202"/>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a:ln>
                  <a:noFill/>
                </a:ln>
                <a:solidFill>
                  <a:srgbClr val="333333"/>
                </a:solidFill>
                <a:effectLst/>
                <a:latin typeface="Arial" pitchFamily="34" charset="0"/>
                <a:ea typeface="Times New Roman" pitchFamily="18" charset="0"/>
                <a:cs typeface="Arial" pitchFamily="34" charset="0"/>
              </a:rPr>
              <a:t>If you witness an avalanche burial:</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spcBef>
                <a:spcPct val="0"/>
              </a:spcBef>
              <a:spcAft>
                <a:spcPct val="0"/>
              </a:spcAft>
              <a:buClrTx/>
              <a:buSzTx/>
              <a:buFontTx/>
              <a:buChar char="•"/>
              <a:tabLst/>
            </a:pP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Observe the victim's progress and if possible mark the point of entry and point at where the victim was last seen.</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Check for further avalanche danger.</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Make a</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1600" b="1" i="0" u="none" strike="noStrike" cap="none" normalizeH="0" baseline="0" dirty="0">
                <a:ln>
                  <a:noFill/>
                </a:ln>
                <a:solidFill>
                  <a:srgbClr val="333333"/>
                </a:solidFill>
                <a:effectLst/>
                <a:latin typeface="Arial" pitchFamily="34" charset="0"/>
                <a:ea typeface="Calibri" pitchFamily="34" charset="0"/>
                <a:cs typeface="Arial" pitchFamily="34" charset="0"/>
              </a:rPr>
              <a:t>QUICK SEARCH</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of the debris surface.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Pct val="200000"/>
              <a:buFont typeface="Symbol" pitchFamily="18" charset="2"/>
              <a:buChar char=""/>
              <a:tabLst/>
            </a:pPr>
            <a:r>
              <a:rPr kumimoji="0" lang="en-US" sz="1600" b="1" i="0" u="none" strike="noStrike" cap="none" normalizeH="0" baseline="0" dirty="0">
                <a:ln>
                  <a:noFill/>
                </a:ln>
                <a:solidFill>
                  <a:srgbClr val="333333"/>
                </a:solidFill>
                <a:effectLst/>
                <a:latin typeface="Arial" pitchFamily="34" charset="0"/>
                <a:ea typeface="Calibri" pitchFamily="34" charset="0"/>
                <a:cs typeface="Arial" pitchFamily="34" charset="0"/>
              </a:rPr>
              <a:t>LOOK</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for any signs of victims</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50000"/>
              </a:lnSpc>
              <a:spcBef>
                <a:spcPct val="0"/>
              </a:spcBef>
              <a:spcAft>
                <a:spcPct val="0"/>
              </a:spcAft>
              <a:buClrTx/>
              <a:buSzPct val="200000"/>
              <a:buFont typeface="Symbol" pitchFamily="18" charset="2"/>
              <a:buChar char=""/>
              <a:tabLst/>
            </a:pPr>
            <a:r>
              <a:rPr kumimoji="0" lang="en-US" sz="1600" b="1" i="0" u="none" strike="noStrike" cap="none" normalizeH="0" baseline="0" dirty="0">
                <a:ln>
                  <a:noFill/>
                </a:ln>
                <a:solidFill>
                  <a:srgbClr val="333333"/>
                </a:solidFill>
                <a:effectLst/>
                <a:latin typeface="Arial" pitchFamily="34" charset="0"/>
                <a:ea typeface="Calibri" pitchFamily="34" charset="0"/>
                <a:cs typeface="Arial" pitchFamily="34" charset="0"/>
              </a:rPr>
              <a:t>LISTEN</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for any sounds</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457200" marR="0" lvl="1" indent="0" algn="l" defTabSz="914400" rtl="0" eaLnBrk="0" fontAlgn="base" latinLnBrk="0" hangingPunct="0">
              <a:lnSpc>
                <a:spcPct val="150000"/>
              </a:lnSpc>
              <a:spcBef>
                <a:spcPct val="0"/>
              </a:spcBef>
              <a:spcAft>
                <a:spcPct val="0"/>
              </a:spcAft>
              <a:buClrTx/>
              <a:buSzPct val="200000"/>
              <a:buFont typeface="Symbol" pitchFamily="18" charset="2"/>
              <a:buChar char=""/>
              <a:tabLst/>
            </a:pPr>
            <a:r>
              <a:rPr kumimoji="0" lang="en-US" sz="1600" b="1" i="0" u="none" strike="noStrike" cap="none" normalizeH="0" baseline="0" dirty="0">
                <a:ln>
                  <a:noFill/>
                </a:ln>
                <a:solidFill>
                  <a:srgbClr val="333333"/>
                </a:solidFill>
                <a:effectLst/>
                <a:latin typeface="Arial" pitchFamily="34" charset="0"/>
                <a:ea typeface="Calibri" pitchFamily="34" charset="0"/>
                <a:cs typeface="Arial" pitchFamily="34" charset="0"/>
              </a:rPr>
              <a:t>PROBE</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the most likely burial spots</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Make a</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1" i="0" u="none" strike="noStrike" cap="none" normalizeH="0" baseline="0" dirty="0">
                <a:ln>
                  <a:noFill/>
                </a:ln>
                <a:solidFill>
                  <a:srgbClr val="333333"/>
                </a:solidFill>
                <a:effectLst/>
                <a:latin typeface="Arial" pitchFamily="34" charset="0"/>
                <a:ea typeface="Calibri" pitchFamily="34" charset="0"/>
                <a:cs typeface="Arial" pitchFamily="34" charset="0"/>
              </a:rPr>
              <a:t>SYSTEMATIC SEARCH</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 probing the debris with axes or poles.</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Send for help.</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sz="2000" b="1" i="0" u="none" strike="noStrike" cap="none" normalizeH="0" baseline="0" dirty="0">
                <a:ln>
                  <a:noFill/>
                </a:ln>
                <a:solidFill>
                  <a:srgbClr val="333333"/>
                </a:solidFill>
                <a:effectLst/>
                <a:latin typeface="Arial" pitchFamily="34" charset="0"/>
                <a:ea typeface="Calibri" pitchFamily="34" charset="0"/>
                <a:cs typeface="Arial" pitchFamily="34" charset="0"/>
              </a:rPr>
              <a:t>KEEP SEARCHING</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until help arrives.</a:t>
            </a:r>
            <a:endParaRPr kumimoji="0" lang="en-US" sz="4800" b="0" i="0" u="none" strike="noStrike" cap="none" normalizeH="0" baseline="0" dirty="0">
              <a:ln>
                <a:noFill/>
              </a:ln>
              <a:solidFill>
                <a:srgbClr val="333333"/>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spcBef>
                <a:spcPct val="0"/>
              </a:spcBef>
              <a:spcAft>
                <a:spcPct val="0"/>
              </a:spcAft>
              <a:buClrTx/>
              <a:buSzTx/>
              <a:buFontTx/>
              <a:buChar char="•"/>
              <a:tabLst/>
            </a:pPr>
            <a:r>
              <a:rPr kumimoji="0" lang="en-US" sz="1600" b="1" i="0" u="none" strike="noStrike" cap="none" normalizeH="0" baseline="0" dirty="0">
                <a:ln>
                  <a:noFill/>
                </a:ln>
                <a:solidFill>
                  <a:srgbClr val="333333"/>
                </a:solidFill>
                <a:effectLst/>
                <a:latin typeface="Arial" pitchFamily="34" charset="0"/>
                <a:ea typeface="Calibri" pitchFamily="34" charset="0"/>
                <a:cs typeface="Arial" pitchFamily="34" charset="0"/>
              </a:rPr>
              <a:t>REMEMBER YOU ARE THE BURIED VICTIM'S ONLY REAL CHANCE OF LIVE RESCUE ,</a:t>
            </a:r>
            <a:r>
              <a:rPr kumimoji="0" lang="en-US" sz="2000" b="0" i="0" u="none" strike="noStrike" cap="none" normalizeH="0" baseline="0" dirty="0">
                <a:ln>
                  <a:noFill/>
                </a:ln>
                <a:solidFill>
                  <a:srgbClr val="333333"/>
                </a:solidFill>
                <a:effectLst/>
                <a:latin typeface="Calibri"/>
                <a:ea typeface="Calibri" pitchFamily="34" charset="0"/>
                <a:cs typeface="Arial" pitchFamily="34" charset="0"/>
              </a:rPr>
              <a:t> </a:t>
            </a:r>
            <a:r>
              <a:rPr kumimoji="0" lang="en-US" sz="2000" b="0" i="0" u="none" strike="noStrike" cap="none" normalizeH="0" baseline="0" dirty="0">
                <a:ln>
                  <a:noFill/>
                </a:ln>
                <a:solidFill>
                  <a:srgbClr val="333333"/>
                </a:solidFill>
                <a:effectLst/>
                <a:latin typeface="Arial" pitchFamily="34" charset="0"/>
                <a:ea typeface="Calibri" pitchFamily="34" charset="0"/>
                <a:cs typeface="Arial" pitchFamily="34" charset="0"/>
              </a:rPr>
              <a:t>Although survival chances decline rapidly with duration of burial, they do not reach zero for a long time.</a:t>
            </a:r>
            <a:endParaRPr kumimoji="0" 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89000"/>
            <a:ext cx="8686800" cy="5588000"/>
          </a:xfrm>
        </p:spPr>
        <p:txBody>
          <a:bodyPr>
            <a:normAutofit/>
          </a:bodyPr>
          <a:lstStyle/>
          <a:p>
            <a:pPr algn="l"/>
            <a:endParaRPr lang="en-US" sz="2800" dirty="0"/>
          </a:p>
          <a:p>
            <a:pPr algn="l">
              <a:buFont typeface="Arial" charset="0"/>
              <a:buChar char="•"/>
            </a:pPr>
            <a:endParaRPr lang="en-US" sz="2800" dirty="0"/>
          </a:p>
          <a:p>
            <a:pPr algn="l">
              <a:buFont typeface="Arial" charset="0"/>
              <a:buChar char="•"/>
            </a:pPr>
            <a:endParaRPr lang="en-IN" sz="2800" dirty="0"/>
          </a:p>
          <a:p>
            <a:pPr algn="l">
              <a:buFont typeface="Arial" charset="0"/>
              <a:buChar char="•"/>
            </a:pPr>
            <a:endParaRPr lang="en-IN" sz="2800" dirty="0"/>
          </a:p>
          <a:p>
            <a:pPr algn="l">
              <a:buFont typeface="Arial" charset="0"/>
              <a:buChar char="•"/>
            </a:pPr>
            <a:endParaRPr lang="en-IN" sz="2800" dirty="0"/>
          </a:p>
          <a:p>
            <a:pPr algn="l"/>
            <a:endParaRPr lang="en-US" sz="2800" dirty="0"/>
          </a:p>
        </p:txBody>
      </p:sp>
      <p:sp>
        <p:nvSpPr>
          <p:cNvPr id="4" name="Rectangle 3"/>
          <p:cNvSpPr/>
          <p:nvPr/>
        </p:nvSpPr>
        <p:spPr>
          <a:xfrm>
            <a:off x="0" y="0"/>
            <a:ext cx="9144000" cy="78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COMPANION RESCUE</a:t>
            </a:r>
            <a:r>
              <a:rPr lang="en-IN" sz="3600" b="1" dirty="0">
                <a:solidFill>
                  <a:schemeClr val="bg1"/>
                </a:solidFill>
              </a:rPr>
              <a:t> </a:t>
            </a:r>
            <a:endParaRPr lang="en-US" sz="3600" b="1" dirty="0">
              <a:solidFill>
                <a:schemeClr val="bg1"/>
              </a:solidFill>
            </a:endParaRPr>
          </a:p>
        </p:txBody>
      </p:sp>
      <p:pic>
        <p:nvPicPr>
          <p:cNvPr id="20482" name="Picture 2" descr="C:\Users\vc\Desktop\download.jpeg"/>
          <p:cNvPicPr>
            <a:picLocks noChangeAspect="1" noChangeArrowheads="1"/>
          </p:cNvPicPr>
          <p:nvPr/>
        </p:nvPicPr>
        <p:blipFill>
          <a:blip r:embed="rId2" cstate="print"/>
          <a:srcRect/>
          <a:stretch>
            <a:fillRect/>
          </a:stretch>
        </p:blipFill>
        <p:spPr bwMode="auto">
          <a:xfrm>
            <a:off x="1" y="762000"/>
            <a:ext cx="9220200" cy="6096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2016</Words>
  <Application>Microsoft Office PowerPoint</Application>
  <PresentationFormat>On-screen Show (4:3)</PresentationFormat>
  <Paragraphs>202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Algerian</vt:lpstr>
      <vt:lpstr>Arial</vt:lpstr>
      <vt:lpstr>Calibri</vt:lpstr>
      <vt:lpstr>Cambria</vt:lpstr>
      <vt:lpstr>Open sans</vt:lpstr>
      <vt:lpstr>Open sans</vt:lpstr>
      <vt:lpstr>Symbol</vt:lpstr>
      <vt:lpstr>Times New Roman</vt:lpstr>
      <vt:lpstr>Office Theme</vt:lpstr>
      <vt:lpstr>AVALANCHE RESCUE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AVALANCHE RESCUE </dc:title>
  <dc:creator>Danny Athwal</dc:creator>
  <cp:lastModifiedBy>COMMANDANT 14Bn NDRF</cp:lastModifiedBy>
  <cp:revision>38</cp:revision>
  <dcterms:created xsi:type="dcterms:W3CDTF">2006-08-16T00:00:00Z</dcterms:created>
  <dcterms:modified xsi:type="dcterms:W3CDTF">2026-03-18T12:06:01Z</dcterms:modified>
</cp:coreProperties>
</file>