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10" y="-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76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inema-4d-rendering-vascular-structure-human-arm.jpg" descr="cinema-4d-rendering-vascular-structure-human-arm.jpg"/>
          <p:cNvPicPr>
            <a:picLocks noChangeAspect="1"/>
          </p:cNvPicPr>
          <p:nvPr/>
        </p:nvPicPr>
        <p:blipFill>
          <a:blip r:embed="rId2" cstate="print">
            <a:extLst/>
          </a:blip>
          <a:srcRect t="5851" b="5851"/>
          <a:stretch>
            <a:fillRect/>
          </a:stretch>
        </p:blipFill>
        <p:spPr>
          <a:xfrm>
            <a:off x="-81353" y="-25400"/>
            <a:ext cx="24495803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smtClean="0"/>
              <a:t> M</a:t>
            </a:r>
            <a:r>
              <a:rPr lang="en-US" dirty="0" smtClean="0"/>
              <a:t>F</a:t>
            </a:r>
            <a:r>
              <a:rPr dirty="0" smtClean="0"/>
              <a:t>R </a:t>
            </a:r>
            <a:r>
              <a:rPr dirty="0"/>
              <a:t>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265383" y="-1"/>
            <a:ext cx="24649384" cy="13716001"/>
          </a:xfrm>
          <a:prstGeom prst="rect">
            <a:avLst/>
          </a:prstGeom>
          <a:solidFill>
            <a:srgbClr val="535353">
              <a:alpha val="5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30006" y="3880189"/>
            <a:ext cx="12905661" cy="2565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5…"/>
          <p:cNvSpPr txBox="1"/>
          <p:nvPr/>
        </p:nvSpPr>
        <p:spPr>
          <a:xfrm>
            <a:off x="1200259" y="4083124"/>
            <a:ext cx="10245131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5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Anatomical References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5 - 1"/>
            <p:cNvSpPr txBox="1"/>
            <p:nvPr/>
          </p:nvSpPr>
          <p:spPr>
            <a:xfrm>
              <a:off x="13840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/>
                <a:t>PPT 5 - 1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5648384" y="809328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99976" y="1282309"/>
            <a:ext cx="7670471" cy="1128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horax"/>
          <p:cNvSpPr txBox="1"/>
          <p:nvPr/>
        </p:nvSpPr>
        <p:spPr>
          <a:xfrm>
            <a:off x="8161130" y="3818936"/>
            <a:ext cx="2958612" cy="110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Thorax</a:t>
            </a:r>
          </a:p>
        </p:txBody>
      </p:sp>
      <p:sp>
        <p:nvSpPr>
          <p:cNvPr id="236" name="Abdomen"/>
          <p:cNvSpPr txBox="1"/>
          <p:nvPr/>
        </p:nvSpPr>
        <p:spPr>
          <a:xfrm>
            <a:off x="8054007" y="7721378"/>
            <a:ext cx="4013114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Abdomen</a:t>
            </a:r>
          </a:p>
        </p:txBody>
      </p:sp>
      <p:sp>
        <p:nvSpPr>
          <p:cNvPr id="237" name="Pelvis"/>
          <p:cNvSpPr txBox="1"/>
          <p:nvPr/>
        </p:nvSpPr>
        <p:spPr>
          <a:xfrm>
            <a:off x="20519863" y="9430205"/>
            <a:ext cx="2812299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Pelvis</a:t>
            </a:r>
          </a:p>
        </p:txBody>
      </p:sp>
      <p:sp>
        <p:nvSpPr>
          <p:cNvPr id="238" name="Line"/>
          <p:cNvSpPr/>
          <p:nvPr/>
        </p:nvSpPr>
        <p:spPr>
          <a:xfrm>
            <a:off x="10111137" y="4294815"/>
            <a:ext cx="264337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39" name="Line"/>
          <p:cNvSpPr/>
          <p:nvPr/>
        </p:nvSpPr>
        <p:spPr>
          <a:xfrm flipV="1">
            <a:off x="10771197" y="8098767"/>
            <a:ext cx="2943685" cy="6256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40" name="Line"/>
          <p:cNvSpPr/>
          <p:nvPr/>
        </p:nvSpPr>
        <p:spPr>
          <a:xfrm flipH="1">
            <a:off x="17881711" y="9918783"/>
            <a:ext cx="231803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41" name="Trunk"/>
          <p:cNvSpPr txBox="1"/>
          <p:nvPr/>
        </p:nvSpPr>
        <p:spPr>
          <a:xfrm>
            <a:off x="886744" y="2825552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Trunk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06577" y="532106"/>
            <a:ext cx="16646874" cy="1320401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49" name="Upper and Lower Extremities"/>
          <p:cNvSpPr txBox="1"/>
          <p:nvPr/>
        </p:nvSpPr>
        <p:spPr>
          <a:xfrm>
            <a:off x="670720" y="2897560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Upper and Lower Extremities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25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502562" y="539853"/>
            <a:ext cx="9959160" cy="1225129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Cranial Cavity"/>
          <p:cNvSpPr txBox="1"/>
          <p:nvPr/>
        </p:nvSpPr>
        <p:spPr>
          <a:xfrm>
            <a:off x="958752" y="3041576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Cranial Cavity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6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64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rcRect t="25000" b="4411"/>
          <a:stretch>
            <a:fillRect/>
          </a:stretch>
        </p:blipFill>
        <p:spPr>
          <a:xfrm>
            <a:off x="9946472" y="1221875"/>
            <a:ext cx="7717575" cy="1223700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horacic"/>
          <p:cNvSpPr txBox="1"/>
          <p:nvPr/>
        </p:nvSpPr>
        <p:spPr>
          <a:xfrm>
            <a:off x="18419064" y="2427700"/>
            <a:ext cx="4152404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Thoracic</a:t>
            </a:r>
          </a:p>
        </p:txBody>
      </p:sp>
      <p:sp>
        <p:nvSpPr>
          <p:cNvPr id="266" name="Abdominal"/>
          <p:cNvSpPr txBox="1"/>
          <p:nvPr/>
        </p:nvSpPr>
        <p:spPr>
          <a:xfrm>
            <a:off x="18419064" y="6164947"/>
            <a:ext cx="5091239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Abdominal</a:t>
            </a:r>
          </a:p>
        </p:txBody>
      </p:sp>
      <p:sp>
        <p:nvSpPr>
          <p:cNvPr id="267" name="Pelvic"/>
          <p:cNvSpPr txBox="1"/>
          <p:nvPr/>
        </p:nvSpPr>
        <p:spPr>
          <a:xfrm>
            <a:off x="18419064" y="10167808"/>
            <a:ext cx="2951889" cy="125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Pelvic</a:t>
            </a:r>
          </a:p>
        </p:txBody>
      </p:sp>
      <p:sp>
        <p:nvSpPr>
          <p:cNvPr id="268" name="Line"/>
          <p:cNvSpPr/>
          <p:nvPr/>
        </p:nvSpPr>
        <p:spPr>
          <a:xfrm flipV="1">
            <a:off x="14277148" y="2917105"/>
            <a:ext cx="3999463" cy="840494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69" name="Line"/>
          <p:cNvSpPr/>
          <p:nvPr/>
        </p:nvSpPr>
        <p:spPr>
          <a:xfrm flipV="1">
            <a:off x="14654655" y="6681515"/>
            <a:ext cx="3639762" cy="167387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0" name="Line"/>
          <p:cNvSpPr/>
          <p:nvPr/>
        </p:nvSpPr>
        <p:spPr>
          <a:xfrm>
            <a:off x="13522125" y="10445924"/>
            <a:ext cx="4508745" cy="124652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1" name="Thoracic, Abdominal and  Pelvic Cavities"/>
          <p:cNvSpPr txBox="1"/>
          <p:nvPr/>
        </p:nvSpPr>
        <p:spPr>
          <a:xfrm>
            <a:off x="1246784" y="3257600"/>
            <a:ext cx="7865835" cy="4388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Thoracic, Abdominal and </a:t>
            </a:r>
            <a:br>
              <a:rPr dirty="0"/>
            </a:br>
            <a:r>
              <a:rPr dirty="0"/>
              <a:t>Pelvic Cavities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16669_02_0612A" descr="16669_02_0612A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71989" y="638412"/>
            <a:ext cx="13133088" cy="1243917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7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279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58562" y="1220483"/>
            <a:ext cx="2224285" cy="1109635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pinal Cavity"/>
          <p:cNvSpPr txBox="1"/>
          <p:nvPr/>
        </p:nvSpPr>
        <p:spPr>
          <a:xfrm>
            <a:off x="1174776" y="2609528"/>
            <a:ext cx="5425496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Spinal Cavity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87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08518" y="819115"/>
            <a:ext cx="6435953" cy="1197172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Right Lower Quadrant"/>
          <p:cNvSpPr txBox="1"/>
          <p:nvPr/>
        </p:nvSpPr>
        <p:spPr>
          <a:xfrm>
            <a:off x="2428423" y="9913973"/>
            <a:ext cx="6945178" cy="187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Right Lower Quadrant</a:t>
            </a:r>
          </a:p>
        </p:txBody>
      </p:sp>
      <p:sp>
        <p:nvSpPr>
          <p:cNvPr id="289" name="Line"/>
          <p:cNvSpPr/>
          <p:nvPr/>
        </p:nvSpPr>
        <p:spPr>
          <a:xfrm>
            <a:off x="12283663" y="5162314"/>
            <a:ext cx="91989" cy="7628526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0" name="Line"/>
          <p:cNvSpPr/>
          <p:nvPr/>
        </p:nvSpPr>
        <p:spPr>
          <a:xfrm>
            <a:off x="2514485" y="9676351"/>
            <a:ext cx="18989649" cy="1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1" name="Right Upper Quadrant"/>
          <p:cNvSpPr txBox="1"/>
          <p:nvPr/>
        </p:nvSpPr>
        <p:spPr>
          <a:xfrm>
            <a:off x="2428423" y="8765406"/>
            <a:ext cx="6771056" cy="105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Right Upper Quadrant</a:t>
            </a:r>
          </a:p>
        </p:txBody>
      </p:sp>
      <p:sp>
        <p:nvSpPr>
          <p:cNvPr id="292" name="Left Lower Quadrant"/>
          <p:cNvSpPr txBox="1"/>
          <p:nvPr/>
        </p:nvSpPr>
        <p:spPr>
          <a:xfrm>
            <a:off x="16012824" y="9913973"/>
            <a:ext cx="6426097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Left Lower Quadrant</a:t>
            </a:r>
          </a:p>
        </p:txBody>
      </p:sp>
      <p:sp>
        <p:nvSpPr>
          <p:cNvPr id="293" name="Left Upper Quadrant"/>
          <p:cNvSpPr txBox="1"/>
          <p:nvPr/>
        </p:nvSpPr>
        <p:spPr>
          <a:xfrm>
            <a:off x="16012824" y="8759107"/>
            <a:ext cx="6426097" cy="86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Left Upper Quadrant</a:t>
            </a:r>
          </a:p>
        </p:txBody>
      </p:sp>
      <p:sp>
        <p:nvSpPr>
          <p:cNvPr id="294" name="Liver"/>
          <p:cNvSpPr txBox="1"/>
          <p:nvPr/>
        </p:nvSpPr>
        <p:spPr>
          <a:xfrm>
            <a:off x="7548511" y="5510558"/>
            <a:ext cx="166035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295" name="Liver"/>
          <p:cNvSpPr txBox="1"/>
          <p:nvPr/>
        </p:nvSpPr>
        <p:spPr>
          <a:xfrm>
            <a:off x="15661614" y="5510558"/>
            <a:ext cx="166035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296" name="Stomach"/>
          <p:cNvSpPr txBox="1"/>
          <p:nvPr/>
        </p:nvSpPr>
        <p:spPr>
          <a:xfrm>
            <a:off x="16082212" y="6230044"/>
            <a:ext cx="2768408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Stomach</a:t>
            </a:r>
          </a:p>
        </p:txBody>
      </p:sp>
      <p:sp>
        <p:nvSpPr>
          <p:cNvPr id="297" name="Large intestine / colon"/>
          <p:cNvSpPr txBox="1"/>
          <p:nvPr/>
        </p:nvSpPr>
        <p:spPr>
          <a:xfrm>
            <a:off x="16664911" y="699944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298" name="Small Intestine"/>
          <p:cNvSpPr txBox="1"/>
          <p:nvPr/>
        </p:nvSpPr>
        <p:spPr>
          <a:xfrm>
            <a:off x="15661614" y="7964696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299" name="Large intestine / colon"/>
          <p:cNvSpPr txBox="1"/>
          <p:nvPr/>
        </p:nvSpPr>
        <p:spPr>
          <a:xfrm>
            <a:off x="16009858" y="10918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300" name="Small Intestine"/>
          <p:cNvSpPr txBox="1"/>
          <p:nvPr/>
        </p:nvSpPr>
        <p:spPr>
          <a:xfrm>
            <a:off x="16009858" y="11874430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301" name="Large intestine / colon"/>
          <p:cNvSpPr txBox="1"/>
          <p:nvPr/>
        </p:nvSpPr>
        <p:spPr>
          <a:xfrm>
            <a:off x="3603905" y="10791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302" name="Small Intestine"/>
          <p:cNvSpPr txBox="1"/>
          <p:nvPr/>
        </p:nvSpPr>
        <p:spPr>
          <a:xfrm>
            <a:off x="5417394" y="11626739"/>
            <a:ext cx="464979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303" name="Large intestine / colon"/>
          <p:cNvSpPr txBox="1"/>
          <p:nvPr/>
        </p:nvSpPr>
        <p:spPr>
          <a:xfrm>
            <a:off x="3603905" y="672612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304" name="Line"/>
          <p:cNvSpPr/>
          <p:nvPr/>
        </p:nvSpPr>
        <p:spPr>
          <a:xfrm>
            <a:off x="8871975" y="5973789"/>
            <a:ext cx="2493563" cy="10973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5" name="Line"/>
          <p:cNvSpPr/>
          <p:nvPr/>
        </p:nvSpPr>
        <p:spPr>
          <a:xfrm>
            <a:off x="8586151" y="7245210"/>
            <a:ext cx="2316156" cy="114329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6" name="Line"/>
          <p:cNvSpPr/>
          <p:nvPr/>
        </p:nvSpPr>
        <p:spPr>
          <a:xfrm flipV="1">
            <a:off x="8586153" y="10198717"/>
            <a:ext cx="2431141" cy="104144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7" name="Small Intestine"/>
          <p:cNvSpPr txBox="1"/>
          <p:nvPr/>
        </p:nvSpPr>
        <p:spPr>
          <a:xfrm>
            <a:off x="4569082" y="7669655"/>
            <a:ext cx="4649796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308" name="Line"/>
          <p:cNvSpPr/>
          <p:nvPr/>
        </p:nvSpPr>
        <p:spPr>
          <a:xfrm>
            <a:off x="7892948" y="8115822"/>
            <a:ext cx="3646712" cy="86732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9" name="Line"/>
          <p:cNvSpPr/>
          <p:nvPr/>
        </p:nvSpPr>
        <p:spPr>
          <a:xfrm flipV="1">
            <a:off x="12581109" y="5957362"/>
            <a:ext cx="3009358" cy="111372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0" name="Line"/>
          <p:cNvSpPr/>
          <p:nvPr/>
        </p:nvSpPr>
        <p:spPr>
          <a:xfrm flipV="1">
            <a:off x="13103474" y="6693275"/>
            <a:ext cx="2835237" cy="72605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1" name="Line"/>
          <p:cNvSpPr/>
          <p:nvPr/>
        </p:nvSpPr>
        <p:spPr>
          <a:xfrm flipV="1">
            <a:off x="13448434" y="7419333"/>
            <a:ext cx="3012644" cy="52236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2" name="Line"/>
          <p:cNvSpPr/>
          <p:nvPr/>
        </p:nvSpPr>
        <p:spPr>
          <a:xfrm flipV="1">
            <a:off x="12929353" y="8431212"/>
            <a:ext cx="2605264" cy="5519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3" name="Line"/>
          <p:cNvSpPr/>
          <p:nvPr/>
        </p:nvSpPr>
        <p:spPr>
          <a:xfrm>
            <a:off x="13622555" y="10225000"/>
            <a:ext cx="1987623" cy="11564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4" name="Line"/>
          <p:cNvSpPr/>
          <p:nvPr/>
        </p:nvSpPr>
        <p:spPr>
          <a:xfrm flipV="1">
            <a:off x="8760274" y="10198718"/>
            <a:ext cx="3127631" cy="173793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5" name="Line"/>
          <p:cNvSpPr/>
          <p:nvPr/>
        </p:nvSpPr>
        <p:spPr>
          <a:xfrm>
            <a:off x="12755229" y="10198718"/>
            <a:ext cx="3127630" cy="2053329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6" name="Abdominal Quadrants"/>
          <p:cNvSpPr txBox="1"/>
          <p:nvPr/>
        </p:nvSpPr>
        <p:spPr>
          <a:xfrm>
            <a:off x="1102768" y="2825552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Quadrants</a:t>
            </a:r>
          </a:p>
        </p:txBody>
      </p:sp>
      <p:pic>
        <p:nvPicPr>
          <p:cNvPr id="37" name="Picture 36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1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0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2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67500" y="1346365"/>
            <a:ext cx="9420848" cy="1144478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Circle"/>
          <p:cNvSpPr/>
          <p:nvPr/>
        </p:nvSpPr>
        <p:spPr>
          <a:xfrm>
            <a:off x="12567248" y="2958260"/>
            <a:ext cx="2617269" cy="2613972"/>
          </a:xfrm>
          <a:prstGeom prst="ellipse">
            <a:avLst/>
          </a:prstGeom>
          <a:ln w="5080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>
              <a:defRPr sz="2300"/>
            </a:pPr>
            <a:endParaRPr/>
          </a:p>
        </p:txBody>
      </p:sp>
      <p:sp>
        <p:nvSpPr>
          <p:cNvPr id="325" name="Epiglottis"/>
          <p:cNvSpPr txBox="1"/>
          <p:nvPr/>
        </p:nvSpPr>
        <p:spPr>
          <a:xfrm>
            <a:off x="20063051" y="3171064"/>
            <a:ext cx="3339413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Epiglottis</a:t>
            </a:r>
          </a:p>
        </p:txBody>
      </p:sp>
      <p:sp>
        <p:nvSpPr>
          <p:cNvPr id="326" name="Larynx"/>
          <p:cNvSpPr txBox="1"/>
          <p:nvPr/>
        </p:nvSpPr>
        <p:spPr>
          <a:xfrm>
            <a:off x="21332711" y="4583239"/>
            <a:ext cx="246463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Larynx</a:t>
            </a:r>
          </a:p>
        </p:txBody>
      </p:sp>
      <p:sp>
        <p:nvSpPr>
          <p:cNvPr id="327" name="Lungs"/>
          <p:cNvSpPr txBox="1"/>
          <p:nvPr/>
        </p:nvSpPr>
        <p:spPr>
          <a:xfrm>
            <a:off x="21029190" y="6093048"/>
            <a:ext cx="227280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Lungs</a:t>
            </a:r>
          </a:p>
        </p:txBody>
      </p:sp>
      <p:sp>
        <p:nvSpPr>
          <p:cNvPr id="328" name="Left main…"/>
          <p:cNvSpPr txBox="1"/>
          <p:nvPr/>
        </p:nvSpPr>
        <p:spPr>
          <a:xfrm>
            <a:off x="20666459" y="8532316"/>
            <a:ext cx="3644734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Left main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bronchus</a:t>
            </a:r>
          </a:p>
        </p:txBody>
      </p:sp>
      <p:sp>
        <p:nvSpPr>
          <p:cNvPr id="329" name="Right main…"/>
          <p:cNvSpPr txBox="1"/>
          <p:nvPr/>
        </p:nvSpPr>
        <p:spPr>
          <a:xfrm>
            <a:off x="7284839" y="8661547"/>
            <a:ext cx="4139540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Right main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bronchus</a:t>
            </a:r>
          </a:p>
        </p:txBody>
      </p:sp>
      <p:sp>
        <p:nvSpPr>
          <p:cNvPr id="330" name="Trachea"/>
          <p:cNvSpPr txBox="1"/>
          <p:nvPr/>
        </p:nvSpPr>
        <p:spPr>
          <a:xfrm>
            <a:off x="7160672" y="6639794"/>
            <a:ext cx="2808116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Trachea</a:t>
            </a:r>
          </a:p>
        </p:txBody>
      </p:sp>
      <p:sp>
        <p:nvSpPr>
          <p:cNvPr id="331" name="Pharynx"/>
          <p:cNvSpPr txBox="1"/>
          <p:nvPr/>
        </p:nvSpPr>
        <p:spPr>
          <a:xfrm>
            <a:off x="7893638" y="2910555"/>
            <a:ext cx="2921941" cy="98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Pharynx</a:t>
            </a:r>
          </a:p>
        </p:txBody>
      </p:sp>
      <p:sp>
        <p:nvSpPr>
          <p:cNvPr id="332" name="(oropharynx and…"/>
          <p:cNvSpPr txBox="1"/>
          <p:nvPr/>
        </p:nvSpPr>
        <p:spPr>
          <a:xfrm>
            <a:off x="7837683" y="3800558"/>
            <a:ext cx="4139540" cy="180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(oropharynx and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nasopharynx)</a:t>
            </a:r>
          </a:p>
        </p:txBody>
      </p:sp>
      <p:sp>
        <p:nvSpPr>
          <p:cNvPr id="333" name="Line"/>
          <p:cNvSpPr/>
          <p:nvPr/>
        </p:nvSpPr>
        <p:spPr>
          <a:xfrm flipV="1">
            <a:off x="15009813" y="3828485"/>
            <a:ext cx="4878536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4" name="Line"/>
          <p:cNvSpPr/>
          <p:nvPr/>
        </p:nvSpPr>
        <p:spPr>
          <a:xfrm flipV="1">
            <a:off x="15009814" y="5133823"/>
            <a:ext cx="6019058" cy="113393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5" name="Line"/>
          <p:cNvSpPr/>
          <p:nvPr/>
        </p:nvSpPr>
        <p:spPr>
          <a:xfrm flipV="1">
            <a:off x="13790180" y="6617161"/>
            <a:ext cx="6968395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6" name="Line"/>
          <p:cNvSpPr/>
          <p:nvPr/>
        </p:nvSpPr>
        <p:spPr>
          <a:xfrm flipV="1">
            <a:off x="16908486" y="6617160"/>
            <a:ext cx="3850088" cy="187560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7" name="Line"/>
          <p:cNvSpPr/>
          <p:nvPr/>
        </p:nvSpPr>
        <p:spPr>
          <a:xfrm flipV="1">
            <a:off x="16404153" y="9231133"/>
            <a:ext cx="4008310" cy="2142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8" name="Line"/>
          <p:cNvSpPr/>
          <p:nvPr/>
        </p:nvSpPr>
        <p:spPr>
          <a:xfrm>
            <a:off x="10302686" y="3479077"/>
            <a:ext cx="2267860" cy="349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9432460" y="6966570"/>
            <a:ext cx="5923465" cy="171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40" name="Line"/>
          <p:cNvSpPr/>
          <p:nvPr/>
        </p:nvSpPr>
        <p:spPr>
          <a:xfrm>
            <a:off x="10078535" y="9405837"/>
            <a:ext cx="475657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41" name="Respiratory System"/>
          <p:cNvSpPr txBox="1"/>
          <p:nvPr/>
        </p:nvSpPr>
        <p:spPr>
          <a:xfrm>
            <a:off x="598712" y="2753544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Respiratory System</a:t>
            </a:r>
          </a:p>
        </p:txBody>
      </p:sp>
      <p:pic>
        <p:nvPicPr>
          <p:cNvPr id="26" name="Picture 2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4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34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04156" y="1051854"/>
            <a:ext cx="6130330" cy="1186629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tomach"/>
          <p:cNvSpPr txBox="1"/>
          <p:nvPr/>
        </p:nvSpPr>
        <p:spPr>
          <a:xfrm>
            <a:off x="19175054" y="5151359"/>
            <a:ext cx="3026736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Stomach</a:t>
            </a:r>
          </a:p>
        </p:txBody>
      </p:sp>
      <p:sp>
        <p:nvSpPr>
          <p:cNvPr id="350" name="Large intestine"/>
          <p:cNvSpPr txBox="1"/>
          <p:nvPr/>
        </p:nvSpPr>
        <p:spPr>
          <a:xfrm>
            <a:off x="19843777" y="6784493"/>
            <a:ext cx="412343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</a:t>
            </a:r>
          </a:p>
        </p:txBody>
      </p:sp>
      <p:sp>
        <p:nvSpPr>
          <p:cNvPr id="351" name="Small  intestine"/>
          <p:cNvSpPr txBox="1"/>
          <p:nvPr/>
        </p:nvSpPr>
        <p:spPr>
          <a:xfrm>
            <a:off x="19699237" y="8874828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 intestine</a:t>
            </a:r>
          </a:p>
        </p:txBody>
      </p:sp>
      <p:sp>
        <p:nvSpPr>
          <p:cNvPr id="352" name="Anus"/>
          <p:cNvSpPr txBox="1"/>
          <p:nvPr/>
        </p:nvSpPr>
        <p:spPr>
          <a:xfrm>
            <a:off x="20191432" y="11052114"/>
            <a:ext cx="1877575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Anus</a:t>
            </a:r>
          </a:p>
        </p:txBody>
      </p:sp>
      <p:sp>
        <p:nvSpPr>
          <p:cNvPr id="353" name="Mouth"/>
          <p:cNvSpPr txBox="1"/>
          <p:nvPr/>
        </p:nvSpPr>
        <p:spPr>
          <a:xfrm>
            <a:off x="8973315" y="2798754"/>
            <a:ext cx="2210046" cy="95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Mouth</a:t>
            </a:r>
          </a:p>
        </p:txBody>
      </p:sp>
      <p:sp>
        <p:nvSpPr>
          <p:cNvPr id="354" name="Oesophagus"/>
          <p:cNvSpPr txBox="1"/>
          <p:nvPr/>
        </p:nvSpPr>
        <p:spPr>
          <a:xfrm>
            <a:off x="6933871" y="5151359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Oesophagus</a:t>
            </a:r>
          </a:p>
        </p:txBody>
      </p:sp>
      <p:sp>
        <p:nvSpPr>
          <p:cNvPr id="355" name="Liver"/>
          <p:cNvSpPr txBox="1"/>
          <p:nvPr/>
        </p:nvSpPr>
        <p:spPr>
          <a:xfrm>
            <a:off x="8578576" y="7335958"/>
            <a:ext cx="180430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356" name="Line"/>
          <p:cNvSpPr/>
          <p:nvPr/>
        </p:nvSpPr>
        <p:spPr>
          <a:xfrm flipV="1">
            <a:off x="15902942" y="5630363"/>
            <a:ext cx="3026691" cy="196222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7" name="Line"/>
          <p:cNvSpPr/>
          <p:nvPr/>
        </p:nvSpPr>
        <p:spPr>
          <a:xfrm flipV="1">
            <a:off x="15902941" y="7323258"/>
            <a:ext cx="3728857" cy="84965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15733013" y="9361784"/>
            <a:ext cx="3728857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9" name="Line"/>
          <p:cNvSpPr/>
          <p:nvPr/>
        </p:nvSpPr>
        <p:spPr>
          <a:xfrm>
            <a:off x="15226427" y="11564470"/>
            <a:ext cx="4703553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0" name="Line"/>
          <p:cNvSpPr/>
          <p:nvPr/>
        </p:nvSpPr>
        <p:spPr>
          <a:xfrm>
            <a:off x="9971399" y="7833050"/>
            <a:ext cx="3898788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1" name="Line"/>
          <p:cNvSpPr/>
          <p:nvPr/>
        </p:nvSpPr>
        <p:spPr>
          <a:xfrm>
            <a:off x="10308056" y="5630364"/>
            <a:ext cx="472920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2" name="Line"/>
          <p:cNvSpPr/>
          <p:nvPr/>
        </p:nvSpPr>
        <p:spPr>
          <a:xfrm flipV="1">
            <a:off x="10898003" y="3244921"/>
            <a:ext cx="2632323" cy="962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3" name="Digestive System"/>
          <p:cNvSpPr txBox="1"/>
          <p:nvPr/>
        </p:nvSpPr>
        <p:spPr>
          <a:xfrm>
            <a:off x="886744" y="2825552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Digestive System</a:t>
            </a:r>
          </a:p>
        </p:txBody>
      </p:sp>
      <p:pic>
        <p:nvPicPr>
          <p:cNvPr id="23" name="Picture 22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37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968632" y="1095169"/>
            <a:ext cx="7746259" cy="11697727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Kidneys"/>
          <p:cNvSpPr txBox="1"/>
          <p:nvPr/>
        </p:nvSpPr>
        <p:spPr>
          <a:xfrm>
            <a:off x="20163587" y="4867042"/>
            <a:ext cx="2741112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Kidneys</a:t>
            </a:r>
          </a:p>
        </p:txBody>
      </p:sp>
      <p:sp>
        <p:nvSpPr>
          <p:cNvPr id="372" name="Urinary bladder"/>
          <p:cNvSpPr txBox="1"/>
          <p:nvPr/>
        </p:nvSpPr>
        <p:spPr>
          <a:xfrm>
            <a:off x="19182337" y="8795740"/>
            <a:ext cx="5023009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Urinary bladder</a:t>
            </a:r>
          </a:p>
        </p:txBody>
      </p:sp>
      <p:sp>
        <p:nvSpPr>
          <p:cNvPr id="373" name="Urethra"/>
          <p:cNvSpPr txBox="1"/>
          <p:nvPr/>
        </p:nvSpPr>
        <p:spPr>
          <a:xfrm>
            <a:off x="19995542" y="10268043"/>
            <a:ext cx="2523743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Urethra</a:t>
            </a:r>
          </a:p>
        </p:txBody>
      </p:sp>
      <p:sp>
        <p:nvSpPr>
          <p:cNvPr id="374" name="Ureters"/>
          <p:cNvSpPr txBox="1"/>
          <p:nvPr/>
        </p:nvSpPr>
        <p:spPr>
          <a:xfrm>
            <a:off x="8013088" y="8426964"/>
            <a:ext cx="2488098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Ureters</a:t>
            </a:r>
          </a:p>
        </p:txBody>
      </p:sp>
      <p:sp>
        <p:nvSpPr>
          <p:cNvPr id="375" name="Line"/>
          <p:cNvSpPr/>
          <p:nvPr/>
        </p:nvSpPr>
        <p:spPr>
          <a:xfrm flipV="1">
            <a:off x="13547583" y="5319261"/>
            <a:ext cx="6439548" cy="192403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6" name="Line"/>
          <p:cNvSpPr/>
          <p:nvPr/>
        </p:nvSpPr>
        <p:spPr>
          <a:xfrm flipV="1">
            <a:off x="16261280" y="5350597"/>
            <a:ext cx="3725851" cy="167021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7" name="Line"/>
          <p:cNvSpPr/>
          <p:nvPr/>
        </p:nvSpPr>
        <p:spPr>
          <a:xfrm flipV="1">
            <a:off x="14873098" y="9408609"/>
            <a:ext cx="4111282" cy="189269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8" name="Line"/>
          <p:cNvSpPr/>
          <p:nvPr/>
        </p:nvSpPr>
        <p:spPr>
          <a:xfrm flipV="1">
            <a:off x="14873097" y="10824996"/>
            <a:ext cx="4825743" cy="113749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9" name="Line"/>
          <p:cNvSpPr/>
          <p:nvPr/>
        </p:nvSpPr>
        <p:spPr>
          <a:xfrm flipV="1">
            <a:off x="10075558" y="8506132"/>
            <a:ext cx="5239379" cy="37916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80" name="Line"/>
          <p:cNvSpPr/>
          <p:nvPr/>
        </p:nvSpPr>
        <p:spPr>
          <a:xfrm flipH="1" flipV="1">
            <a:off x="10047355" y="8916634"/>
            <a:ext cx="4070546" cy="44183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81" name="Urinary System"/>
          <p:cNvSpPr txBox="1"/>
          <p:nvPr/>
        </p:nvSpPr>
        <p:spPr>
          <a:xfrm>
            <a:off x="1102768" y="296956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Urinary System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269003" y="4613732"/>
            <a:ext cx="9880744" cy="8177414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Vagina"/>
          <p:cNvSpPr txBox="1"/>
          <p:nvPr/>
        </p:nvSpPr>
        <p:spPr>
          <a:xfrm>
            <a:off x="21838935" y="9145233"/>
            <a:ext cx="2628613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Vagina</a:t>
            </a:r>
          </a:p>
        </p:txBody>
      </p:sp>
      <p:sp>
        <p:nvSpPr>
          <p:cNvPr id="390" name="Ovary"/>
          <p:cNvSpPr txBox="1"/>
          <p:nvPr/>
        </p:nvSpPr>
        <p:spPr>
          <a:xfrm>
            <a:off x="18442987" y="3103231"/>
            <a:ext cx="2340289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Ovary</a:t>
            </a:r>
          </a:p>
        </p:txBody>
      </p:sp>
      <p:sp>
        <p:nvSpPr>
          <p:cNvPr id="391" name="Fallopian Tube"/>
          <p:cNvSpPr txBox="1"/>
          <p:nvPr/>
        </p:nvSpPr>
        <p:spPr>
          <a:xfrm>
            <a:off x="9949829" y="2160507"/>
            <a:ext cx="5419735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Fallopian Tube</a:t>
            </a:r>
          </a:p>
        </p:txBody>
      </p:sp>
      <p:sp>
        <p:nvSpPr>
          <p:cNvPr id="392" name="Uterus"/>
          <p:cNvSpPr txBox="1"/>
          <p:nvPr/>
        </p:nvSpPr>
        <p:spPr>
          <a:xfrm>
            <a:off x="7397560" y="4874870"/>
            <a:ext cx="2586906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Uterus</a:t>
            </a:r>
          </a:p>
        </p:txBody>
      </p:sp>
      <p:sp>
        <p:nvSpPr>
          <p:cNvPr id="393" name="External…"/>
          <p:cNvSpPr txBox="1"/>
          <p:nvPr/>
        </p:nvSpPr>
        <p:spPr>
          <a:xfrm>
            <a:off x="6705701" y="10182145"/>
            <a:ext cx="3578088" cy="195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External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genitals </a:t>
            </a:r>
          </a:p>
        </p:txBody>
      </p:sp>
      <p:sp>
        <p:nvSpPr>
          <p:cNvPr id="394" name="Line"/>
          <p:cNvSpPr/>
          <p:nvPr/>
        </p:nvSpPr>
        <p:spPr>
          <a:xfrm>
            <a:off x="15611245" y="7823991"/>
            <a:ext cx="6038430" cy="16997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5" name="Line"/>
          <p:cNvSpPr/>
          <p:nvPr/>
        </p:nvSpPr>
        <p:spPr>
          <a:xfrm flipV="1">
            <a:off x="15796936" y="3671008"/>
            <a:ext cx="2646054" cy="151407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6" name="Line"/>
          <p:cNvSpPr/>
          <p:nvPr/>
        </p:nvSpPr>
        <p:spPr>
          <a:xfrm>
            <a:off x="13618670" y="2899689"/>
            <a:ext cx="1424799" cy="209256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7" name="Line"/>
          <p:cNvSpPr/>
          <p:nvPr/>
        </p:nvSpPr>
        <p:spPr>
          <a:xfrm>
            <a:off x="9379985" y="5370767"/>
            <a:ext cx="4495792" cy="43565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8" name="Line"/>
          <p:cNvSpPr/>
          <p:nvPr/>
        </p:nvSpPr>
        <p:spPr>
          <a:xfrm flipV="1">
            <a:off x="9001467" y="9334492"/>
            <a:ext cx="4835030" cy="171047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9" name="Female Reproductive System"/>
          <p:cNvSpPr txBox="1"/>
          <p:nvPr/>
        </p:nvSpPr>
        <p:spPr>
          <a:xfrm>
            <a:off x="742728" y="3185592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Female Reproductive System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30760" y="3761656"/>
            <a:ext cx="7627217" cy="251070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174776" y="260952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Define anatomical position.…"/>
          <p:cNvSpPr txBox="1"/>
          <p:nvPr/>
        </p:nvSpPr>
        <p:spPr>
          <a:xfrm>
            <a:off x="11546216" y="5446144"/>
            <a:ext cx="10962344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anatomical position.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and describe the three anatomical planes.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five regions of the human body.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6975813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463068"/>
            <a:ext cx="1219201" cy="1681958"/>
            <a:chOff x="0" y="1159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40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240170" y="2577708"/>
            <a:ext cx="11147146" cy="9677942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eminal duct"/>
          <p:cNvSpPr txBox="1"/>
          <p:nvPr/>
        </p:nvSpPr>
        <p:spPr>
          <a:xfrm>
            <a:off x="20233160" y="1138331"/>
            <a:ext cx="361762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Seminal duct</a:t>
            </a:r>
          </a:p>
        </p:txBody>
      </p:sp>
      <p:sp>
        <p:nvSpPr>
          <p:cNvPr id="408" name="Penis"/>
          <p:cNvSpPr txBox="1"/>
          <p:nvPr/>
        </p:nvSpPr>
        <p:spPr>
          <a:xfrm>
            <a:off x="6304878" y="7451066"/>
            <a:ext cx="201257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Penis</a:t>
            </a:r>
          </a:p>
        </p:txBody>
      </p:sp>
      <p:sp>
        <p:nvSpPr>
          <p:cNvPr id="409" name="Testes"/>
          <p:cNvSpPr txBox="1"/>
          <p:nvPr/>
        </p:nvSpPr>
        <p:spPr>
          <a:xfrm>
            <a:off x="8542526" y="11911862"/>
            <a:ext cx="2300139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Testes</a:t>
            </a:r>
          </a:p>
        </p:txBody>
      </p:sp>
      <p:sp>
        <p:nvSpPr>
          <p:cNvPr id="410" name="Line"/>
          <p:cNvSpPr/>
          <p:nvPr/>
        </p:nvSpPr>
        <p:spPr>
          <a:xfrm flipV="1">
            <a:off x="16068339" y="1894801"/>
            <a:ext cx="4367739" cy="409808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1" name="Line"/>
          <p:cNvSpPr/>
          <p:nvPr/>
        </p:nvSpPr>
        <p:spPr>
          <a:xfrm>
            <a:off x="7946519" y="7935603"/>
            <a:ext cx="2300139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2" name="Line"/>
          <p:cNvSpPr/>
          <p:nvPr/>
        </p:nvSpPr>
        <p:spPr>
          <a:xfrm flipV="1">
            <a:off x="10412065" y="10196168"/>
            <a:ext cx="2056239" cy="22281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3" name="Male Reproductive System"/>
          <p:cNvSpPr txBox="1"/>
          <p:nvPr/>
        </p:nvSpPr>
        <p:spPr>
          <a:xfrm>
            <a:off x="814736" y="3113584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Male Reproductive System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651073" y="1326814"/>
            <a:ext cx="4977328" cy="11688509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Central nervous system"/>
          <p:cNvSpPr txBox="1"/>
          <p:nvPr/>
        </p:nvSpPr>
        <p:spPr>
          <a:xfrm>
            <a:off x="17227993" y="1704970"/>
            <a:ext cx="6601510" cy="9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Central nervous system</a:t>
            </a:r>
          </a:p>
        </p:txBody>
      </p:sp>
      <p:sp>
        <p:nvSpPr>
          <p:cNvPr id="422" name="Spinal cord"/>
          <p:cNvSpPr txBox="1"/>
          <p:nvPr/>
        </p:nvSpPr>
        <p:spPr>
          <a:xfrm>
            <a:off x="18803252" y="3831269"/>
            <a:ext cx="3784238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Spinal cord</a:t>
            </a:r>
          </a:p>
        </p:txBody>
      </p:sp>
      <p:sp>
        <p:nvSpPr>
          <p:cNvPr id="423" name="Brain"/>
          <p:cNvSpPr txBox="1"/>
          <p:nvPr/>
        </p:nvSpPr>
        <p:spPr>
          <a:xfrm>
            <a:off x="9331241" y="1276283"/>
            <a:ext cx="1886331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Brain</a:t>
            </a:r>
          </a:p>
        </p:txBody>
      </p:sp>
      <p:sp>
        <p:nvSpPr>
          <p:cNvPr id="424" name="Peripheral…"/>
          <p:cNvSpPr txBox="1"/>
          <p:nvPr/>
        </p:nvSpPr>
        <p:spPr>
          <a:xfrm>
            <a:off x="6707705" y="4611345"/>
            <a:ext cx="3691787" cy="253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Peripheral 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nervous 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system</a:t>
            </a:r>
          </a:p>
        </p:txBody>
      </p:sp>
      <p:sp>
        <p:nvSpPr>
          <p:cNvPr id="425" name="Line"/>
          <p:cNvSpPr/>
          <p:nvPr/>
        </p:nvSpPr>
        <p:spPr>
          <a:xfrm>
            <a:off x="10983542" y="1831494"/>
            <a:ext cx="4058292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6" name="Line"/>
          <p:cNvSpPr/>
          <p:nvPr/>
        </p:nvSpPr>
        <p:spPr>
          <a:xfrm>
            <a:off x="15155527" y="3164889"/>
            <a:ext cx="3578245" cy="110537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7" name="Line"/>
          <p:cNvSpPr/>
          <p:nvPr/>
        </p:nvSpPr>
        <p:spPr>
          <a:xfrm flipV="1">
            <a:off x="9057040" y="4500808"/>
            <a:ext cx="5599494" cy="129170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8" name="Line"/>
          <p:cNvSpPr/>
          <p:nvPr/>
        </p:nvSpPr>
        <p:spPr>
          <a:xfrm flipV="1">
            <a:off x="9094937" y="5334573"/>
            <a:ext cx="4892057" cy="49583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9" name="Line"/>
          <p:cNvSpPr/>
          <p:nvPr/>
        </p:nvSpPr>
        <p:spPr>
          <a:xfrm>
            <a:off x="9145471" y="5836728"/>
            <a:ext cx="5511065" cy="150014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30" name="Line"/>
          <p:cNvSpPr/>
          <p:nvPr/>
        </p:nvSpPr>
        <p:spPr>
          <a:xfrm>
            <a:off x="9145469" y="5836727"/>
            <a:ext cx="5511065" cy="484152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31" name="Nervous System"/>
          <p:cNvSpPr txBox="1"/>
          <p:nvPr/>
        </p:nvSpPr>
        <p:spPr>
          <a:xfrm>
            <a:off x="958752" y="2681536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Nervous System</a:t>
            </a:r>
          </a:p>
        </p:txBody>
      </p:sp>
      <p:sp>
        <p:nvSpPr>
          <p:cNvPr id="432" name="Line"/>
          <p:cNvSpPr/>
          <p:nvPr/>
        </p:nvSpPr>
        <p:spPr>
          <a:xfrm flipV="1">
            <a:off x="15264487" y="2180224"/>
            <a:ext cx="1667838" cy="11461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3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3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3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439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966348" y="1220544"/>
            <a:ext cx="7984281" cy="115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Pituitary"/>
          <p:cNvSpPr txBox="1"/>
          <p:nvPr/>
        </p:nvSpPr>
        <p:spPr>
          <a:xfrm>
            <a:off x="18623858" y="1057159"/>
            <a:ext cx="2767689" cy="92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Pituitary</a:t>
            </a:r>
          </a:p>
        </p:txBody>
      </p:sp>
      <p:sp>
        <p:nvSpPr>
          <p:cNvPr id="441" name="Thyroid"/>
          <p:cNvSpPr txBox="1"/>
          <p:nvPr/>
        </p:nvSpPr>
        <p:spPr>
          <a:xfrm>
            <a:off x="19114013" y="2931460"/>
            <a:ext cx="2553222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Thyroid</a:t>
            </a:r>
          </a:p>
        </p:txBody>
      </p:sp>
      <p:sp>
        <p:nvSpPr>
          <p:cNvPr id="442" name="Adrenals"/>
          <p:cNvSpPr txBox="1"/>
          <p:nvPr/>
        </p:nvSpPr>
        <p:spPr>
          <a:xfrm>
            <a:off x="19277398" y="4793062"/>
            <a:ext cx="3184465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Adrenals</a:t>
            </a:r>
          </a:p>
        </p:txBody>
      </p:sp>
      <p:sp>
        <p:nvSpPr>
          <p:cNvPr id="443" name="Ovaries…"/>
          <p:cNvSpPr txBox="1"/>
          <p:nvPr/>
        </p:nvSpPr>
        <p:spPr>
          <a:xfrm>
            <a:off x="18934926" y="10854086"/>
            <a:ext cx="2911397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Ovaries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(female)</a:t>
            </a:r>
          </a:p>
        </p:txBody>
      </p:sp>
      <p:sp>
        <p:nvSpPr>
          <p:cNvPr id="444" name="Testes…"/>
          <p:cNvSpPr txBox="1"/>
          <p:nvPr/>
        </p:nvSpPr>
        <p:spPr>
          <a:xfrm>
            <a:off x="8393300" y="10837305"/>
            <a:ext cx="2607993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Testes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(male)</a:t>
            </a:r>
          </a:p>
        </p:txBody>
      </p:sp>
      <p:sp>
        <p:nvSpPr>
          <p:cNvPr id="445" name="Line"/>
          <p:cNvSpPr/>
          <p:nvPr/>
        </p:nvSpPr>
        <p:spPr>
          <a:xfrm flipV="1">
            <a:off x="13898029" y="1710698"/>
            <a:ext cx="4562446" cy="81384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6" name="Line"/>
          <p:cNvSpPr/>
          <p:nvPr/>
        </p:nvSpPr>
        <p:spPr>
          <a:xfrm flipV="1">
            <a:off x="13898028" y="3501766"/>
            <a:ext cx="5052601" cy="81692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7" name="Line"/>
          <p:cNvSpPr/>
          <p:nvPr/>
        </p:nvSpPr>
        <p:spPr>
          <a:xfrm flipV="1">
            <a:off x="13410955" y="5295917"/>
            <a:ext cx="5703059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8" name="Line"/>
          <p:cNvSpPr/>
          <p:nvPr/>
        </p:nvSpPr>
        <p:spPr>
          <a:xfrm flipV="1">
            <a:off x="14224796" y="5295917"/>
            <a:ext cx="4889216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9" name="Line"/>
          <p:cNvSpPr/>
          <p:nvPr/>
        </p:nvSpPr>
        <p:spPr>
          <a:xfrm>
            <a:off x="16506020" y="9368208"/>
            <a:ext cx="2117839" cy="1794152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0" name="Line"/>
          <p:cNvSpPr/>
          <p:nvPr/>
        </p:nvSpPr>
        <p:spPr>
          <a:xfrm>
            <a:off x="18460474" y="9531593"/>
            <a:ext cx="163385" cy="163076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1" name="Circle"/>
          <p:cNvSpPr/>
          <p:nvPr/>
        </p:nvSpPr>
        <p:spPr>
          <a:xfrm>
            <a:off x="13247571" y="2197770"/>
            <a:ext cx="650458" cy="65354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Line"/>
          <p:cNvSpPr/>
          <p:nvPr/>
        </p:nvSpPr>
        <p:spPr>
          <a:xfrm>
            <a:off x="10149424" y="11652514"/>
            <a:ext cx="3421836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3" name="Endocrine System"/>
          <p:cNvSpPr txBox="1"/>
          <p:nvPr/>
        </p:nvSpPr>
        <p:spPr>
          <a:xfrm>
            <a:off x="1030760" y="260952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Endocrine System</a:t>
            </a:r>
          </a:p>
        </p:txBody>
      </p:sp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"/>
          <p:cNvGrpSpPr/>
          <p:nvPr/>
        </p:nvGrpSpPr>
        <p:grpSpPr>
          <a:xfrm>
            <a:off x="9262957" y="660281"/>
            <a:ext cx="11324139" cy="12651453"/>
            <a:chOff x="0" y="256015"/>
            <a:chExt cx="11324138" cy="12651452"/>
          </a:xfrm>
        </p:grpSpPr>
        <p:pic>
          <p:nvPicPr>
            <p:cNvPr id="455" name="Image" descr="Image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t="13392"/>
            <a:stretch>
              <a:fillRect/>
            </a:stretch>
          </p:blipFill>
          <p:spPr>
            <a:xfrm>
              <a:off x="0" y="1101405"/>
              <a:ext cx="11324139" cy="11806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Image" descr="Image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l="32223" r="34135" b="94752"/>
            <a:stretch>
              <a:fillRect/>
            </a:stretch>
          </p:blipFill>
          <p:spPr>
            <a:xfrm>
              <a:off x="3598905" y="256015"/>
              <a:ext cx="3809570" cy="71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0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463" name="Skeletal System"/>
          <p:cNvSpPr txBox="1"/>
          <p:nvPr/>
        </p:nvSpPr>
        <p:spPr>
          <a:xfrm>
            <a:off x="1030760" y="260952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Skeletal System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81466" y="2753544"/>
            <a:ext cx="5275580" cy="763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261274" y="983763"/>
            <a:ext cx="5484165" cy="119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Group"/>
          <p:cNvGrpSpPr/>
          <p:nvPr/>
        </p:nvGrpSpPr>
        <p:grpSpPr>
          <a:xfrm>
            <a:off x="18382600" y="3418282"/>
            <a:ext cx="4396317" cy="5477748"/>
            <a:chOff x="0" y="0"/>
            <a:chExt cx="4396316" cy="5477746"/>
          </a:xfrm>
        </p:grpSpPr>
        <p:pic>
          <p:nvPicPr>
            <p:cNvPr id="472" name="image.png" descr="image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l="46202" t="46492"/>
            <a:stretch>
              <a:fillRect/>
            </a:stretch>
          </p:blipFill>
          <p:spPr>
            <a:xfrm>
              <a:off x="510229" y="170076"/>
              <a:ext cx="3886088" cy="530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" name="Oval"/>
            <p:cNvSpPr/>
            <p:nvPr/>
          </p:nvSpPr>
          <p:spPr>
            <a:xfrm>
              <a:off x="0" y="0"/>
              <a:ext cx="1017250" cy="13574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5" name="Smooth  muscle"/>
          <p:cNvSpPr txBox="1"/>
          <p:nvPr/>
        </p:nvSpPr>
        <p:spPr>
          <a:xfrm>
            <a:off x="17633813" y="10142677"/>
            <a:ext cx="536580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Smooth  muscle</a:t>
            </a:r>
          </a:p>
        </p:txBody>
      </p:sp>
      <p:sp>
        <p:nvSpPr>
          <p:cNvPr id="476" name="Line"/>
          <p:cNvSpPr/>
          <p:nvPr/>
        </p:nvSpPr>
        <p:spPr>
          <a:xfrm flipV="1">
            <a:off x="20927330" y="8167588"/>
            <a:ext cx="930608" cy="18676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77" name="Skeletal  muscle"/>
          <p:cNvSpPr txBox="1"/>
          <p:nvPr/>
        </p:nvSpPr>
        <p:spPr>
          <a:xfrm>
            <a:off x="9036692" y="11597753"/>
            <a:ext cx="540491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Skeletal  muscle</a:t>
            </a:r>
          </a:p>
        </p:txBody>
      </p:sp>
      <p:sp>
        <p:nvSpPr>
          <p:cNvPr id="478" name="Line"/>
          <p:cNvSpPr/>
          <p:nvPr/>
        </p:nvSpPr>
        <p:spPr>
          <a:xfrm flipV="1">
            <a:off x="11490834" y="7892720"/>
            <a:ext cx="1862703" cy="360615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79" name="Cardiac muscle"/>
          <p:cNvSpPr txBox="1"/>
          <p:nvPr/>
        </p:nvSpPr>
        <p:spPr>
          <a:xfrm>
            <a:off x="2595590" y="10235610"/>
            <a:ext cx="5144834" cy="95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Cardiac muscle</a:t>
            </a:r>
          </a:p>
        </p:txBody>
      </p:sp>
      <p:sp>
        <p:nvSpPr>
          <p:cNvPr id="480" name="Line"/>
          <p:cNvSpPr/>
          <p:nvPr/>
        </p:nvSpPr>
        <p:spPr>
          <a:xfrm flipV="1">
            <a:off x="6060370" y="8367978"/>
            <a:ext cx="872846" cy="190614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81" name="Major Muscle Types"/>
          <p:cNvSpPr txBox="1"/>
          <p:nvPr/>
        </p:nvSpPr>
        <p:spPr>
          <a:xfrm>
            <a:off x="5711280" y="124877"/>
            <a:ext cx="1195332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Major Muscle Types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489253" y="1120837"/>
            <a:ext cx="9973476" cy="11608532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8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sp>
        <p:nvSpPr>
          <p:cNvPr id="489" name="The Skin"/>
          <p:cNvSpPr txBox="1"/>
          <p:nvPr/>
        </p:nvSpPr>
        <p:spPr>
          <a:xfrm>
            <a:off x="958752" y="2753544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Skin</a:t>
            </a:r>
          </a:p>
        </p:txBody>
      </p:sp>
      <p:sp>
        <p:nvSpPr>
          <p:cNvPr id="490" name="Dermis"/>
          <p:cNvSpPr txBox="1"/>
          <p:nvPr/>
        </p:nvSpPr>
        <p:spPr>
          <a:xfrm>
            <a:off x="8777507" y="7038911"/>
            <a:ext cx="1810207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Dermis</a:t>
            </a:r>
          </a:p>
        </p:txBody>
      </p:sp>
      <p:sp>
        <p:nvSpPr>
          <p:cNvPr id="491" name="Epidermis"/>
          <p:cNvSpPr txBox="1"/>
          <p:nvPr/>
        </p:nvSpPr>
        <p:spPr>
          <a:xfrm>
            <a:off x="8114230" y="4510040"/>
            <a:ext cx="2473484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Epidermis</a:t>
            </a:r>
          </a:p>
        </p:txBody>
      </p:sp>
      <p:grpSp>
        <p:nvGrpSpPr>
          <p:cNvPr id="494" name="Group"/>
          <p:cNvGrpSpPr/>
          <p:nvPr/>
        </p:nvGrpSpPr>
        <p:grpSpPr>
          <a:xfrm>
            <a:off x="10836427" y="6093453"/>
            <a:ext cx="1477683" cy="3051448"/>
            <a:chOff x="0" y="0"/>
            <a:chExt cx="1477681" cy="3051446"/>
          </a:xfrm>
        </p:grpSpPr>
        <p:sp>
          <p:nvSpPr>
            <p:cNvPr id="492" name="Line"/>
            <p:cNvSpPr/>
            <p:nvPr/>
          </p:nvSpPr>
          <p:spPr>
            <a:xfrm>
              <a:off x="1289071" y="0"/>
              <a:ext cx="188611" cy="305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671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9671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493" name="Line"/>
            <p:cNvSpPr/>
            <p:nvPr/>
          </p:nvSpPr>
          <p:spPr>
            <a:xfrm>
              <a:off x="0" y="1448258"/>
              <a:ext cx="128907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495" name="Line"/>
          <p:cNvSpPr/>
          <p:nvPr/>
        </p:nvSpPr>
        <p:spPr>
          <a:xfrm>
            <a:off x="10850187" y="5003847"/>
            <a:ext cx="2063595" cy="52464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96" name="Line"/>
          <p:cNvSpPr/>
          <p:nvPr/>
        </p:nvSpPr>
        <p:spPr>
          <a:xfrm>
            <a:off x="11608148" y="3643139"/>
            <a:ext cx="1802863" cy="113513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97" name="Skin surface"/>
          <p:cNvSpPr txBox="1"/>
          <p:nvPr/>
        </p:nvSpPr>
        <p:spPr>
          <a:xfrm>
            <a:off x="8200178" y="3064629"/>
            <a:ext cx="2964865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Skin surface</a:t>
            </a:r>
          </a:p>
        </p:txBody>
      </p:sp>
      <p:pic>
        <p:nvPicPr>
          <p:cNvPr id="17" name="Picture 16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500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0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5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0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5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508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391800" y="4409728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246784" y="404968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246784" y="260952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4" name="List the five body cavities and the organs they contain.…"/>
          <p:cNvSpPr txBox="1"/>
          <p:nvPr/>
        </p:nvSpPr>
        <p:spPr>
          <a:xfrm>
            <a:off x="11656862" y="6465607"/>
            <a:ext cx="118165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five body cavities and the organs they contain.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location of a wound on       a patient using anatomical references.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9844663" y="6274539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8758202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246784" y="3977680"/>
            <a:ext cx="7627217" cy="2582717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318792" y="25375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9" name="Name the four abdominal quadrants.…"/>
          <p:cNvSpPr txBox="1"/>
          <p:nvPr/>
        </p:nvSpPr>
        <p:spPr>
          <a:xfrm>
            <a:off x="11546216" y="5446144"/>
            <a:ext cx="11679397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Name the four abdominal quadrants.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and label the main internal organs located in each abdominal quadrant.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44663" y="6899599"/>
            <a:ext cx="1219201" cy="1681958"/>
            <a:chOff x="0" y="1286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05630" y="586425"/>
            <a:ext cx="5467132" cy="125431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natomical Position"/>
          <p:cNvSpPr txBox="1"/>
          <p:nvPr/>
        </p:nvSpPr>
        <p:spPr>
          <a:xfrm>
            <a:off x="1462808" y="3545632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Anatomical Position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DIAL PLANE"/>
          <p:cNvSpPr txBox="1"/>
          <p:nvPr/>
        </p:nvSpPr>
        <p:spPr>
          <a:xfrm>
            <a:off x="16249737" y="12253227"/>
            <a:ext cx="5802606" cy="114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MEDIAL PLANE</a:t>
            </a:r>
          </a:p>
        </p:txBody>
      </p:sp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235423" y="1875761"/>
            <a:ext cx="3869388" cy="10221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ine"/>
          <p:cNvSpPr/>
          <p:nvPr/>
        </p:nvSpPr>
        <p:spPr>
          <a:xfrm>
            <a:off x="19154463" y="1340432"/>
            <a:ext cx="75136" cy="1092569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grpSp>
        <p:nvGrpSpPr>
          <p:cNvPr id="162" name="Group"/>
          <p:cNvGrpSpPr/>
          <p:nvPr/>
        </p:nvGrpSpPr>
        <p:grpSpPr>
          <a:xfrm>
            <a:off x="20807405" y="2996506"/>
            <a:ext cx="2980307" cy="4595953"/>
            <a:chOff x="0" y="0"/>
            <a:chExt cx="2980305" cy="4595951"/>
          </a:xfrm>
        </p:grpSpPr>
        <p:sp>
          <p:nvSpPr>
            <p:cNvPr id="158" name="Proximal"/>
            <p:cNvSpPr txBox="1"/>
            <p:nvPr/>
          </p:nvSpPr>
          <p:spPr>
            <a:xfrm>
              <a:off x="1" y="1451231"/>
              <a:ext cx="2980305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Proximal</a:t>
              </a:r>
            </a:p>
          </p:txBody>
        </p:sp>
        <p:sp>
          <p:nvSpPr>
            <p:cNvPr id="159" name="Distal"/>
            <p:cNvSpPr txBox="1"/>
            <p:nvPr/>
          </p:nvSpPr>
          <p:spPr>
            <a:xfrm>
              <a:off x="260782" y="2166338"/>
              <a:ext cx="1833581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Distal</a:t>
              </a:r>
            </a:p>
          </p:txBody>
        </p:sp>
        <p:sp>
          <p:nvSpPr>
            <p:cNvPr id="160" name="Line"/>
            <p:cNvSpPr/>
            <p:nvPr/>
          </p:nvSpPr>
          <p:spPr>
            <a:xfrm flipH="1" flipV="1">
              <a:off x="0" y="0"/>
              <a:ext cx="334972" cy="1202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61" name="Line"/>
            <p:cNvSpPr/>
            <p:nvPr/>
          </p:nvSpPr>
          <p:spPr>
            <a:xfrm>
              <a:off x="706603" y="3133618"/>
              <a:ext cx="328000" cy="14623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63" name="Right"/>
          <p:cNvSpPr txBox="1"/>
          <p:nvPr/>
        </p:nvSpPr>
        <p:spPr>
          <a:xfrm>
            <a:off x="17335952" y="652003"/>
            <a:ext cx="1725479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Right</a:t>
            </a:r>
          </a:p>
        </p:txBody>
      </p:sp>
      <p:sp>
        <p:nvSpPr>
          <p:cNvPr id="164" name="Left"/>
          <p:cNvSpPr txBox="1"/>
          <p:nvPr/>
        </p:nvSpPr>
        <p:spPr>
          <a:xfrm>
            <a:off x="19834112" y="652003"/>
            <a:ext cx="1291480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Left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14849928" y="7246485"/>
            <a:ext cx="2980305" cy="4355963"/>
            <a:chOff x="0" y="0"/>
            <a:chExt cx="2980304" cy="4355961"/>
          </a:xfrm>
        </p:grpSpPr>
        <p:sp>
          <p:nvSpPr>
            <p:cNvPr id="165" name="Proximal"/>
            <p:cNvSpPr txBox="1"/>
            <p:nvPr/>
          </p:nvSpPr>
          <p:spPr>
            <a:xfrm>
              <a:off x="0" y="1260990"/>
              <a:ext cx="2980305" cy="93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Proximal</a:t>
              </a:r>
            </a:p>
          </p:txBody>
        </p:sp>
        <p:sp>
          <p:nvSpPr>
            <p:cNvPr id="166" name="Distal"/>
            <p:cNvSpPr txBox="1"/>
            <p:nvPr/>
          </p:nvSpPr>
          <p:spPr>
            <a:xfrm>
              <a:off x="826470" y="2000418"/>
              <a:ext cx="1833582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Distal</a:t>
              </a:r>
            </a:p>
          </p:txBody>
        </p:sp>
        <p:sp>
          <p:nvSpPr>
            <p:cNvPr id="167" name="Line"/>
            <p:cNvSpPr/>
            <p:nvPr/>
          </p:nvSpPr>
          <p:spPr>
            <a:xfrm flipH="1" flipV="1">
              <a:off x="1324230" y="0"/>
              <a:ext cx="165921" cy="11583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68" name="Line"/>
            <p:cNvSpPr/>
            <p:nvPr/>
          </p:nvSpPr>
          <p:spPr>
            <a:xfrm>
              <a:off x="1821991" y="3031729"/>
              <a:ext cx="165921" cy="13242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7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75" name="Conventional References"/>
          <p:cNvSpPr txBox="1"/>
          <p:nvPr/>
        </p:nvSpPr>
        <p:spPr>
          <a:xfrm>
            <a:off x="886744" y="2681536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Conventional References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9778501" y="1347630"/>
            <a:ext cx="11811001" cy="10724062"/>
            <a:chOff x="0" y="0"/>
            <a:chExt cx="11811000" cy="10724061"/>
          </a:xfrm>
        </p:grpSpPr>
        <p:pic>
          <p:nvPicPr>
            <p:cNvPr id="176" name="image.png" descr="image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962804" y="581315"/>
              <a:ext cx="2076993" cy="10139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Line"/>
            <p:cNvSpPr/>
            <p:nvPr/>
          </p:nvSpPr>
          <p:spPr>
            <a:xfrm>
              <a:off x="1922581" y="-1"/>
              <a:ext cx="112023" cy="107240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0" y="4801908"/>
              <a:ext cx="11811001" cy="181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80" name="Inferior"/>
          <p:cNvSpPr txBox="1"/>
          <p:nvPr/>
        </p:nvSpPr>
        <p:spPr>
          <a:xfrm>
            <a:off x="13058566" y="6445382"/>
            <a:ext cx="2372456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Inferior</a:t>
            </a:r>
          </a:p>
        </p:txBody>
      </p:sp>
      <p:sp>
        <p:nvSpPr>
          <p:cNvPr id="181" name="Posterior"/>
          <p:cNvSpPr txBox="1"/>
          <p:nvPr/>
        </p:nvSpPr>
        <p:spPr>
          <a:xfrm>
            <a:off x="12540739" y="652003"/>
            <a:ext cx="2987883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Posterior</a:t>
            </a:r>
          </a:p>
        </p:txBody>
      </p:sp>
      <p:sp>
        <p:nvSpPr>
          <p:cNvPr id="182" name="Anterior"/>
          <p:cNvSpPr txBox="1"/>
          <p:nvPr/>
        </p:nvSpPr>
        <p:spPr>
          <a:xfrm>
            <a:off x="9411655" y="652003"/>
            <a:ext cx="2641811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Anterior</a:t>
            </a:r>
          </a:p>
        </p:txBody>
      </p:sp>
      <p:sp>
        <p:nvSpPr>
          <p:cNvPr id="183" name="TRANSVERSE…"/>
          <p:cNvSpPr txBox="1"/>
          <p:nvPr/>
        </p:nvSpPr>
        <p:spPr>
          <a:xfrm>
            <a:off x="3957154" y="5227475"/>
            <a:ext cx="5450635" cy="184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TRANSVERSE </a:t>
            </a:r>
          </a:p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PLANE</a:t>
            </a:r>
          </a:p>
        </p:txBody>
      </p:sp>
      <p:sp>
        <p:nvSpPr>
          <p:cNvPr id="184" name="Superior"/>
          <p:cNvSpPr txBox="1"/>
          <p:nvPr/>
        </p:nvSpPr>
        <p:spPr>
          <a:xfrm>
            <a:off x="13058566" y="5197783"/>
            <a:ext cx="2206230" cy="85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Superior</a:t>
            </a:r>
          </a:p>
        </p:txBody>
      </p:sp>
      <p:sp>
        <p:nvSpPr>
          <p:cNvPr id="185" name="FRONTAL PLANE"/>
          <p:cNvSpPr txBox="1"/>
          <p:nvPr/>
        </p:nvSpPr>
        <p:spPr>
          <a:xfrm>
            <a:off x="8866433" y="12270404"/>
            <a:ext cx="6223245" cy="110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FRONTAL PLANE</a:t>
            </a:r>
          </a:p>
        </p:txBody>
      </p:sp>
      <p:pic>
        <p:nvPicPr>
          <p:cNvPr id="33" name="Picture 32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92" name="Prone:…"/>
          <p:cNvSpPr txBox="1">
            <a:spLocks noGrp="1"/>
          </p:cNvSpPr>
          <p:nvPr>
            <p:ph type="body" sz="quarter" idx="4294967295"/>
          </p:nvPr>
        </p:nvSpPr>
        <p:spPr>
          <a:xfrm>
            <a:off x="3237018" y="5139006"/>
            <a:ext cx="7122769" cy="4662489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/>
          <a:p>
            <a:pPr defTabSz="914400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Prone: </a:t>
            </a:r>
          </a:p>
          <a:p>
            <a:pPr defTabSz="914400">
              <a:spcBef>
                <a:spcPts val="0"/>
              </a:spcBef>
              <a:defRPr sz="6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Lying face down, on the stomach</a:t>
            </a:r>
          </a:p>
        </p:txBody>
      </p:sp>
      <p:sp>
        <p:nvSpPr>
          <p:cNvPr id="193" name="Positional Terms"/>
          <p:cNvSpPr txBox="1"/>
          <p:nvPr/>
        </p:nvSpPr>
        <p:spPr>
          <a:xfrm>
            <a:off x="1390800" y="2681536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Positional Terms</a:t>
            </a:r>
          </a:p>
        </p:txBody>
      </p:sp>
      <p:sp>
        <p:nvSpPr>
          <p:cNvPr id="194" name="Supine:…"/>
          <p:cNvSpPr txBox="1"/>
          <p:nvPr/>
        </p:nvSpPr>
        <p:spPr>
          <a:xfrm>
            <a:off x="14630375" y="5122366"/>
            <a:ext cx="6083340" cy="34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914400"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Supine:  </a:t>
            </a:r>
          </a:p>
          <a:p>
            <a:pPr defTabSz="914400"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Lying face up, on the back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12192000" y="5122366"/>
            <a:ext cx="1" cy="3471268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0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784590" y="1429609"/>
            <a:ext cx="5168881" cy="1147308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eck"/>
          <p:cNvSpPr txBox="1"/>
          <p:nvPr/>
        </p:nvSpPr>
        <p:spPr>
          <a:xfrm>
            <a:off x="17615741" y="2352673"/>
            <a:ext cx="219724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Neck</a:t>
            </a:r>
          </a:p>
        </p:txBody>
      </p:sp>
      <p:sp>
        <p:nvSpPr>
          <p:cNvPr id="204" name="Upper…"/>
          <p:cNvSpPr txBox="1"/>
          <p:nvPr/>
        </p:nvSpPr>
        <p:spPr>
          <a:xfrm>
            <a:off x="18952902" y="4597537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Upper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extremities</a:t>
            </a:r>
          </a:p>
        </p:txBody>
      </p:sp>
      <p:sp>
        <p:nvSpPr>
          <p:cNvPr id="205" name="Trunk"/>
          <p:cNvSpPr txBox="1"/>
          <p:nvPr/>
        </p:nvSpPr>
        <p:spPr>
          <a:xfrm>
            <a:off x="8458908" y="5065801"/>
            <a:ext cx="247368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Trunk</a:t>
            </a:r>
          </a:p>
        </p:txBody>
      </p:sp>
      <p:sp>
        <p:nvSpPr>
          <p:cNvPr id="206" name="Head"/>
          <p:cNvSpPr txBox="1"/>
          <p:nvPr/>
        </p:nvSpPr>
        <p:spPr>
          <a:xfrm>
            <a:off x="8689816" y="1398072"/>
            <a:ext cx="2242780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Head</a:t>
            </a:r>
          </a:p>
        </p:txBody>
      </p:sp>
      <p:sp>
        <p:nvSpPr>
          <p:cNvPr id="207" name="Lower…"/>
          <p:cNvSpPr txBox="1"/>
          <p:nvPr/>
        </p:nvSpPr>
        <p:spPr>
          <a:xfrm>
            <a:off x="6044519" y="9656109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Lower </a:t>
            </a:r>
          </a:p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extremities</a:t>
            </a:r>
          </a:p>
        </p:txBody>
      </p:sp>
      <p:sp>
        <p:nvSpPr>
          <p:cNvPr id="208" name="Line"/>
          <p:cNvSpPr/>
          <p:nvPr/>
        </p:nvSpPr>
        <p:spPr>
          <a:xfrm flipH="1">
            <a:off x="15130644" y="2873994"/>
            <a:ext cx="2226499" cy="37845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09" name="Line"/>
          <p:cNvSpPr/>
          <p:nvPr/>
        </p:nvSpPr>
        <p:spPr>
          <a:xfrm flipH="1">
            <a:off x="16452034" y="5400091"/>
            <a:ext cx="222965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10948865" y="10568971"/>
            <a:ext cx="23337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1" name="Line"/>
          <p:cNvSpPr/>
          <p:nvPr/>
        </p:nvSpPr>
        <p:spPr>
          <a:xfrm>
            <a:off x="11317846" y="1968888"/>
            <a:ext cx="252925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11242157" y="5633463"/>
            <a:ext cx="3059070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3" name="Body…"/>
          <p:cNvSpPr txBox="1"/>
          <p:nvPr/>
        </p:nvSpPr>
        <p:spPr>
          <a:xfrm>
            <a:off x="1174776" y="2537520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Body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Regions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960835" y="1956457"/>
            <a:ext cx="8652271" cy="106107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ine"/>
          <p:cNvSpPr/>
          <p:nvPr/>
        </p:nvSpPr>
        <p:spPr>
          <a:xfrm>
            <a:off x="9709333" y="3563114"/>
            <a:ext cx="2503004" cy="26721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2" name="Line"/>
          <p:cNvSpPr/>
          <p:nvPr/>
        </p:nvSpPr>
        <p:spPr>
          <a:xfrm flipH="1">
            <a:off x="19007649" y="6072204"/>
            <a:ext cx="214446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3" name="Face"/>
          <p:cNvSpPr txBox="1"/>
          <p:nvPr/>
        </p:nvSpPr>
        <p:spPr>
          <a:xfrm>
            <a:off x="21331381" y="5531692"/>
            <a:ext cx="2505033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Face</a:t>
            </a:r>
          </a:p>
        </p:txBody>
      </p:sp>
      <p:sp>
        <p:nvSpPr>
          <p:cNvPr id="224" name="Neck"/>
          <p:cNvSpPr txBox="1"/>
          <p:nvPr/>
        </p:nvSpPr>
        <p:spPr>
          <a:xfrm>
            <a:off x="19542073" y="11254772"/>
            <a:ext cx="2728591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Neck</a:t>
            </a:r>
          </a:p>
        </p:txBody>
      </p:sp>
      <p:sp>
        <p:nvSpPr>
          <p:cNvPr id="225" name="Skull"/>
          <p:cNvSpPr txBox="1"/>
          <p:nvPr/>
        </p:nvSpPr>
        <p:spPr>
          <a:xfrm>
            <a:off x="8260262" y="3028689"/>
            <a:ext cx="2595936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Skull</a:t>
            </a:r>
          </a:p>
        </p:txBody>
      </p:sp>
      <p:sp>
        <p:nvSpPr>
          <p:cNvPr id="226" name="Line"/>
          <p:cNvSpPr/>
          <p:nvPr/>
        </p:nvSpPr>
        <p:spPr>
          <a:xfrm flipH="1" flipV="1">
            <a:off x="17270610" y="11294342"/>
            <a:ext cx="1968579" cy="35515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7" name="Head and Neck"/>
          <p:cNvSpPr txBox="1"/>
          <p:nvPr/>
        </p:nvSpPr>
        <p:spPr>
          <a:xfrm>
            <a:off x="1102768" y="2681536"/>
            <a:ext cx="7769491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Head and Neck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565</Words>
  <Application>Microsoft Office PowerPoint</Application>
  <PresentationFormat>Custom</PresentationFormat>
  <Paragraphs>228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ITCELL 14BN NDRF</cp:lastModifiedBy>
  <cp:revision>4</cp:revision>
  <dcterms:modified xsi:type="dcterms:W3CDTF">2025-06-26T04:19:44Z</dcterms:modified>
</cp:coreProperties>
</file>