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5"/>
  </p:notesMasterIdLst>
  <p:sldIdLst>
    <p:sldId id="256" r:id="rId3"/>
    <p:sldId id="257" r:id="rId4"/>
    <p:sldId id="267" r:id="rId5"/>
    <p:sldId id="276" r:id="rId6"/>
    <p:sldId id="277" r:id="rId7"/>
    <p:sldId id="278" r:id="rId8"/>
    <p:sldId id="279" r:id="rId9"/>
    <p:sldId id="280" r:id="rId10"/>
    <p:sldId id="281" r:id="rId11"/>
    <p:sldId id="268" r:id="rId12"/>
    <p:sldId id="266" r:id="rId13"/>
    <p:sldId id="28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74F57-BBB2-480F-B07B-380B13CAA64D}" v="1" dt="2026-01-07T12:40:50.74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08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modMainMaster">
      <pc:chgData name="NDRF ACADEMY" userId="4cebfd5606abfb1b" providerId="LiveId" clId="{0E945188-966B-4235-8D1D-55F65228EBDE}" dt="2026-01-07T12:40:50.749" v="0"/>
      <pc:docMkLst>
        <pc:docMk/>
      </pc:docMkLst>
      <pc:sldMasterChg chg="modSldLayout">
        <pc:chgData name="NDRF ACADEMY" userId="4cebfd5606abfb1b" providerId="LiveId" clId="{0E945188-966B-4235-8D1D-55F65228EBDE}" dt="2026-01-07T12:40:50.749" v="0"/>
        <pc:sldMasterMkLst>
          <pc:docMk/>
          <pc:sldMasterMk cId="465598632" sldId="2147483656"/>
        </pc:sldMasterMkLst>
        <pc:sldLayoutChg chg="setBg">
          <pc:chgData name="NDRF ACADEMY" userId="4cebfd5606abfb1b" providerId="LiveId" clId="{0E945188-966B-4235-8D1D-55F65228EBDE}" dt="2026-01-07T12:40:50.749" v="0"/>
          <pc:sldLayoutMkLst>
            <pc:docMk/>
            <pc:sldMasterMk cId="465598632" sldId="2147483656"/>
            <pc:sldLayoutMk cId="1355330739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5198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A084CA-484E-B6E5-85F2-68A10521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9225" y="12771438"/>
            <a:ext cx="8845550" cy="842962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s-ES" altLang="en-US"/>
              <a:t>Lesson 2:  Principles of Adult Learning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869287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01565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610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0386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ERT, Kalpakkam DAE Centre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30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0 -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10</a:t>
            </a:r>
            <a:r>
              <a:rPr sz="3000" b="1" spc="-59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244545" y="13512799"/>
            <a:ext cx="2082801" cy="2032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5954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0 -"/>
          <p:cNvSpPr txBox="1"/>
          <p:nvPr/>
        </p:nvSpPr>
        <p:spPr>
          <a:xfrm>
            <a:off x="212263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10</a:t>
            </a:r>
            <a:r>
              <a:rPr sz="3000" b="1" spc="-5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325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8280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59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loseup-firefighter-holding-his-helmet-walking-towards-fire-truck.jpg" descr="closeup-firefighter-holding-his-helmet-walking-towards-fire-truck.jpg"/>
          <p:cNvPicPr>
            <a:picLocks noChangeAspect="1"/>
          </p:cNvPicPr>
          <p:nvPr/>
        </p:nvPicPr>
        <p:blipFill>
          <a:blip r:embed="rId2"/>
          <a:srcRect t="13433" b="1559"/>
          <a:stretch>
            <a:fillRect/>
          </a:stretch>
        </p:blipFill>
        <p:spPr>
          <a:xfrm>
            <a:off x="-25400" y="-64008"/>
            <a:ext cx="24434800" cy="1384401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88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-25400" y="-25400"/>
            <a:ext cx="24434801" cy="137668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90000"/>
          </a:blip>
          <a:srcRect l="50481"/>
          <a:stretch>
            <a:fillRect/>
          </a:stretch>
        </p:blipFill>
        <p:spPr>
          <a:xfrm>
            <a:off x="-4378699" y="3715930"/>
            <a:ext cx="18111950" cy="3945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1762" y="-314716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2…"/>
          <p:cNvSpPr txBox="1"/>
          <p:nvPr/>
        </p:nvSpPr>
        <p:spPr>
          <a:xfrm>
            <a:off x="1200259" y="4083124"/>
            <a:ext cx="6942003" cy="2793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>
              <a:latin typeface="Open Sans"/>
            </a:endParaRP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>
                <a:latin typeface="Open Sans"/>
              </a:rPr>
              <a:t>PRINCIPLES OF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>
                <a:latin typeface="Open Sans"/>
              </a:rPr>
              <a:t>ADULT LEARNING</a:t>
            </a:r>
            <a:endParaRPr dirty="0">
              <a:latin typeface="Open Sans"/>
            </a:endParaRP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7" name="PPT 2-1"/>
            <p:cNvSpPr txBox="1"/>
            <p:nvPr/>
          </p:nvSpPr>
          <p:spPr>
            <a:xfrm>
              <a:off x="155431" y="0"/>
              <a:ext cx="1568739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2-1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</p:grpSp>
      <p:grpSp>
        <p:nvGrpSpPr>
          <p:cNvPr id="102" name="Group"/>
          <p:cNvGrpSpPr/>
          <p:nvPr/>
        </p:nvGrpSpPr>
        <p:grpSpPr>
          <a:xfrm>
            <a:off x="10804095" y="11401302"/>
            <a:ext cx="4693358" cy="2183455"/>
            <a:chOff x="0" y="0"/>
            <a:chExt cx="4693356" cy="2183453"/>
          </a:xfrm>
        </p:grpSpPr>
        <p:pic>
          <p:nvPicPr>
            <p:cNvPr id="100" name="NDMA India.png" descr="NDMA Ind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NDRF India.jpg" descr="NDRF Indi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Photo Credit: Freepik"/>
          <p:cNvSpPr txBox="1"/>
          <p:nvPr/>
        </p:nvSpPr>
        <p:spPr>
          <a:xfrm rot="16200000">
            <a:off x="-811406" y="9603120"/>
            <a:ext cx="2338179" cy="435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A5F08-95EC-3470-5718-3C821148DB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66" t="47833" r="54302" b="8309"/>
          <a:stretch/>
        </p:blipFill>
        <p:spPr>
          <a:xfrm>
            <a:off x="15497454" y="3652243"/>
            <a:ext cx="8490996" cy="2909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02713" y="11252899"/>
            <a:ext cx="9681287" cy="11766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5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dirty="0"/>
              <a:t>After</a:t>
            </a:r>
            <a:r>
              <a:rPr dirty="0"/>
              <a:t> completing this lesson, you </a:t>
            </a:r>
            <a:r>
              <a:rPr lang="en-GB" dirty="0"/>
              <a:t>are</a:t>
            </a:r>
            <a:r>
              <a:rPr dirty="0"/>
              <a:t>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989120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042578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15" name="Define a collapsed structure search and rescue operation.…"/>
          <p:cNvSpPr txBox="1"/>
          <p:nvPr/>
        </p:nvSpPr>
        <p:spPr>
          <a:xfrm>
            <a:off x="11860613" y="4309760"/>
            <a:ext cx="11388267" cy="3487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2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>
                <a:latin typeface="Open Sans"/>
              </a:rPr>
              <a:t>Explain the basic principles of adult learning, based on the Workshop Pre-Work you completed.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200">
                <a:latin typeface="Open Sans"/>
                <a:ea typeface="Open Sans"/>
                <a:cs typeface="Open Sans"/>
                <a:sym typeface="Open Sans"/>
              </a:defRPr>
            </a:pPr>
            <a:endParaRPr dirty="0">
              <a:latin typeface="Open Sans"/>
            </a:endParaRP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149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881920"/>
              </a:gs>
              <a:gs pos="57570">
                <a:srgbClr val="A40D10"/>
              </a:gs>
              <a:gs pos="100000">
                <a:srgbClr val="C0000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8" name="CSSR Brochure Pics-03.jpg" descr="CSSR Brochure Pics-03.jpg"/>
          <p:cNvPicPr>
            <a:picLocks noChangeAspect="1"/>
          </p:cNvPicPr>
          <p:nvPr/>
        </p:nvPicPr>
        <p:blipFill>
          <a:blip r:embed="rId2"/>
          <a:srcRect l="2139" b="29476"/>
          <a:stretch>
            <a:fillRect/>
          </a:stretch>
        </p:blipFill>
        <p:spPr>
          <a:xfrm flipH="1">
            <a:off x="-5244817" y="-181874"/>
            <a:ext cx="15265167" cy="11000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2" h="19966" extrusionOk="0">
                <a:moveTo>
                  <a:pt x="185" y="0"/>
                </a:moveTo>
                <a:cubicBezTo>
                  <a:pt x="-498" y="5275"/>
                  <a:pt x="708" y="10890"/>
                  <a:pt x="3809" y="14962"/>
                </a:cubicBezTo>
                <a:cubicBezTo>
                  <a:pt x="8536" y="21168"/>
                  <a:pt x="15992" y="21600"/>
                  <a:pt x="21102" y="16266"/>
                </a:cubicBezTo>
                <a:lnTo>
                  <a:pt x="21102" y="0"/>
                </a:lnTo>
                <a:lnTo>
                  <a:pt x="18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4D31A-0FAA-70D6-B00C-ECD460D706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11</a:t>
            </a:fld>
            <a:endParaRPr lang="en-IN"/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01354" y="12343369"/>
            <a:ext cx="473846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Open sans"/>
              </a:rPr>
              <a:t>THANK YOU </a:t>
            </a:r>
            <a:r>
              <a:rPr lang="en-US" sz="8000" dirty="0">
                <a:solidFill>
                  <a:srgbClr val="FFC000"/>
                </a:solidFill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032423"/>
            <a:ext cx="9753600" cy="110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8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989120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042578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15" name="Define a collapsed structure search and rescue operation.…"/>
          <p:cNvSpPr txBox="1"/>
          <p:nvPr/>
        </p:nvSpPr>
        <p:spPr>
          <a:xfrm>
            <a:off x="11860613" y="4309760"/>
            <a:ext cx="11388267" cy="255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2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>
                <a:latin typeface="Open Sans"/>
              </a:rPr>
              <a:t>Explain the basic principles of adult learning, based on the Workshop Pre-Work you completed.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94431" y="0"/>
            <a:ext cx="16189569" cy="138566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4431" y="0"/>
            <a:ext cx="16189569" cy="7120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1" name="OBJECTIVES"/>
          <p:cNvSpPr txBox="1"/>
          <p:nvPr/>
        </p:nvSpPr>
        <p:spPr>
          <a:xfrm>
            <a:off x="1077422" y="1164970"/>
            <a:ext cx="4979928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dirty="0"/>
              <a:t>LEARNING</a:t>
            </a: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3609D-0780-04A4-732D-17876EC22CE4}"/>
              </a:ext>
            </a:extLst>
          </p:cNvPr>
          <p:cNvSpPr txBox="1"/>
          <p:nvPr/>
        </p:nvSpPr>
        <p:spPr>
          <a:xfrm>
            <a:off x="9882553" y="3291840"/>
            <a:ext cx="13003031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altLang="en-US" sz="7200" dirty="0">
                <a:latin typeface="Open Sans"/>
              </a:rPr>
              <a:t>A relatively permanent change in behaviour that occurs as a result of acquiring new information, skills or attitudes from or through an experience.</a:t>
            </a:r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470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94431" y="0"/>
            <a:ext cx="16189569" cy="138566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4431" y="0"/>
            <a:ext cx="16189569" cy="7120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11" name="OBJECTIVES"/>
          <p:cNvSpPr txBox="1"/>
          <p:nvPr/>
        </p:nvSpPr>
        <p:spPr>
          <a:xfrm>
            <a:off x="1077422" y="1393567"/>
            <a:ext cx="551680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dirty="0"/>
              <a:t>TYPES OF LEARNING</a:t>
            </a: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3609D-0780-04A4-732D-17876EC22CE4}"/>
              </a:ext>
            </a:extLst>
          </p:cNvPr>
          <p:cNvSpPr txBox="1"/>
          <p:nvPr/>
        </p:nvSpPr>
        <p:spPr>
          <a:xfrm>
            <a:off x="9689122" y="4417256"/>
            <a:ext cx="10468317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Cognitive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Psychomotor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Affective</a:t>
            </a:r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9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94431" y="0"/>
            <a:ext cx="16189569" cy="138566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365" y="77397"/>
            <a:ext cx="16189569" cy="7120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11" name="OBJECTIVES"/>
          <p:cNvSpPr txBox="1"/>
          <p:nvPr/>
        </p:nvSpPr>
        <p:spPr>
          <a:xfrm>
            <a:off x="1077422" y="1446322"/>
            <a:ext cx="6642224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dirty="0"/>
              <a:t>MOSLOW’S</a:t>
            </a:r>
          </a:p>
          <a:p>
            <a:r>
              <a:rPr lang="en-GB" dirty="0"/>
              <a:t>HIERARCHY OF NEEDS</a:t>
            </a:r>
            <a:endParaRPr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431967AE-6F3A-E7D4-E6C4-AAF4FFE66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189727"/>
              </p:ext>
            </p:extLst>
          </p:nvPr>
        </p:nvGraphicFramePr>
        <p:xfrm>
          <a:off x="8580755" y="728204"/>
          <a:ext cx="13898245" cy="12034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866623" imgH="4223948" progId="Visio.Drawing.6">
                  <p:embed/>
                </p:oleObj>
              </mc:Choice>
              <mc:Fallback>
                <p:oleObj name="VISIO" r:id="rId2" imgW="4866623" imgH="4223948" progId="Visio.Drawing.6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431967AE-6F3A-E7D4-E6C4-AAF4FFE66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755" y="728204"/>
                        <a:ext cx="13898245" cy="12034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640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194431" y="0"/>
            <a:ext cx="16189569" cy="138566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4431" y="0"/>
            <a:ext cx="16189569" cy="7120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11" name="OBJECTIVES"/>
          <p:cNvSpPr txBox="1"/>
          <p:nvPr/>
        </p:nvSpPr>
        <p:spPr>
          <a:xfrm>
            <a:off x="1077423" y="2009028"/>
            <a:ext cx="5710240" cy="56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dirty="0"/>
              <a:t>FACTORS THAT AFFECTS ADULT LEARNER</a:t>
            </a: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3609D-0780-04A4-732D-17876EC22CE4}"/>
              </a:ext>
            </a:extLst>
          </p:cNvPr>
          <p:cNvSpPr txBox="1"/>
          <p:nvPr/>
        </p:nvSpPr>
        <p:spPr>
          <a:xfrm>
            <a:off x="9777046" y="5466080"/>
            <a:ext cx="10288954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Preparation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Practice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Goals, objectives and standards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B8C749E-AD5A-6DA6-86FF-8A533BBD6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2477" y="3370081"/>
            <a:ext cx="8702357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7200" i="1" dirty="0">
                <a:latin typeface="Open Sans"/>
              </a:rPr>
              <a:t>Positive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28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194431" y="0"/>
            <a:ext cx="16189569" cy="138566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4431" y="0"/>
            <a:ext cx="16189569" cy="7120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11" name="OBJECTIVES"/>
          <p:cNvSpPr txBox="1"/>
          <p:nvPr/>
        </p:nvSpPr>
        <p:spPr>
          <a:xfrm>
            <a:off x="1077422" y="1903520"/>
            <a:ext cx="5745409" cy="56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dirty="0"/>
              <a:t>FACTORS THAT AFFECTS ADULT LEARNER</a:t>
            </a: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3609D-0780-04A4-732D-17876EC22CE4}"/>
              </a:ext>
            </a:extLst>
          </p:cNvPr>
          <p:cNvSpPr txBox="1"/>
          <p:nvPr/>
        </p:nvSpPr>
        <p:spPr>
          <a:xfrm>
            <a:off x="10058400" y="5466080"/>
            <a:ext cx="10007600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Fear or anxiety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Discomfort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Frustration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B8C749E-AD5A-6DA6-86FF-8A533BBD6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7981" y="3370081"/>
            <a:ext cx="8702357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7200" i="1" dirty="0">
                <a:latin typeface="Open Sans"/>
              </a:rPr>
              <a:t>Negative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27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94431" y="0"/>
            <a:ext cx="16189569" cy="138566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4431" y="0"/>
            <a:ext cx="16189569" cy="7120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11" name="OBJECTIVES"/>
          <p:cNvSpPr txBox="1"/>
          <p:nvPr/>
        </p:nvSpPr>
        <p:spPr>
          <a:xfrm>
            <a:off x="1077422" y="989120"/>
            <a:ext cx="6448793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dirty="0"/>
              <a:t>INDIVIDUAL DIFFERENCES AMONGST ADULTS</a:t>
            </a: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3609D-0780-04A4-732D-17876EC22CE4}"/>
              </a:ext>
            </a:extLst>
          </p:cNvPr>
          <p:cNvSpPr txBox="1"/>
          <p:nvPr/>
        </p:nvSpPr>
        <p:spPr>
          <a:xfrm>
            <a:off x="10603522" y="5466080"/>
            <a:ext cx="9462477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Age.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Previous experiences.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altLang="en-US" sz="7200" dirty="0">
                <a:latin typeface="Open Sans"/>
              </a:rPr>
              <a:t>Subcultures.</a:t>
            </a:r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92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94431" y="0"/>
            <a:ext cx="16189569" cy="138566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11" name="OBJECTIVES"/>
          <p:cNvSpPr txBox="1"/>
          <p:nvPr/>
        </p:nvSpPr>
        <p:spPr>
          <a:xfrm>
            <a:off x="1077422" y="1463905"/>
            <a:ext cx="5281281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dirty="0"/>
              <a:t>DIFFICULT LEARNING BEHAVIOURS</a:t>
            </a: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3609D-0780-04A4-732D-17876EC22CE4}"/>
              </a:ext>
            </a:extLst>
          </p:cNvPr>
          <p:cNvSpPr txBox="1"/>
          <p:nvPr/>
        </p:nvSpPr>
        <p:spPr>
          <a:xfrm>
            <a:off x="9653954" y="5466080"/>
            <a:ext cx="10412046" cy="6740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en-US" sz="7200" dirty="0"/>
              <a:t>Daydreamer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en-US" sz="7200" dirty="0"/>
              <a:t>Uninterested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en-US" sz="7200" dirty="0"/>
              <a:t>Slow learner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en-US" sz="7200" dirty="0"/>
              <a:t>Disruptive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en-US" sz="7200" dirty="0"/>
              <a:t>Timid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en-US" sz="7200" dirty="0"/>
              <a:t>Others…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0D296B4-3D7E-F792-CE4F-4A4478FA3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17" y="3306647"/>
            <a:ext cx="1134153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 i="1" dirty="0"/>
              <a:t>How can we help them?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0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204</Words>
  <Application>Microsoft Office PowerPoint</Application>
  <PresentationFormat>Custom</PresentationFormat>
  <Paragraphs>67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1_Default Design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Aatish Panwar</cp:lastModifiedBy>
  <cp:revision>11</cp:revision>
  <dcterms:modified xsi:type="dcterms:W3CDTF">2026-01-18T03:14:09Z</dcterms:modified>
</cp:coreProperties>
</file>